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8" r:id="rId5"/>
    <p:sldId id="342" r:id="rId6"/>
    <p:sldId id="340" r:id="rId7"/>
    <p:sldId id="341" r:id="rId8"/>
    <p:sldId id="279" r:id="rId9"/>
    <p:sldId id="338" r:id="rId10"/>
    <p:sldId id="339" r:id="rId11"/>
    <p:sldId id="294" r:id="rId12"/>
    <p:sldId id="286" r:id="rId13"/>
    <p:sldId id="293" r:id="rId14"/>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e Agerbak" initials="HA" lastIdx="5" clrIdx="0">
    <p:extLst>
      <p:ext uri="{19B8F6BF-5375-455C-9EA6-DF929625EA0E}">
        <p15:presenceInfo xmlns:p15="http://schemas.microsoft.com/office/powerpoint/2012/main" userId="S::HGB@kl.dk::e63e1efa-51b0-4f90-9a4a-884c094dba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1" autoAdjust="0"/>
    <p:restoredTop sz="71939" autoAdjust="0"/>
  </p:normalViewPr>
  <p:slideViewPr>
    <p:cSldViewPr snapToGrid="0" showGuides="1">
      <p:cViewPr varScale="1">
        <p:scale>
          <a:sx n="82" d="100"/>
          <a:sy n="82" d="100"/>
        </p:scale>
        <p:origin x="1662" y="6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943255525661173E-2"/>
          <c:y val="2.246244345085005E-2"/>
          <c:w val="0.58938041835679633"/>
          <c:h val="0.86982102111607906"/>
        </c:manualLayout>
      </c:layout>
      <c:barChart>
        <c:barDir val="col"/>
        <c:grouping val="clustered"/>
        <c:varyColors val="0"/>
        <c:ser>
          <c:idx val="3"/>
          <c:order val="0"/>
          <c:tx>
            <c:strRef>
              <c:f>'Overlap 40 kommuner'!$A$233</c:f>
              <c:strCache>
                <c:ptCount val="1"/>
                <c:pt idx="0">
                  <c:v>Andel af borgere med kommunal indsats, som har hospitalskontakt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'Overlap 40 kommuner'!$C$233:$E$233</c:f>
              <c:numCache>
                <c:formatCode>0%</c:formatCode>
                <c:ptCount val="3"/>
                <c:pt idx="0">
                  <c:v>0.78247884519661526</c:v>
                </c:pt>
                <c:pt idx="1">
                  <c:v>0.76881861100051196</c:v>
                </c:pt>
                <c:pt idx="2">
                  <c:v>0.73148268538984962</c:v>
                </c:pt>
              </c:numCache>
            </c:numRef>
          </c:val>
          <c:extLst>
            <c:ext xmlns:c16="http://schemas.microsoft.com/office/drawing/2014/chart" uri="{C3380CC4-5D6E-409C-BE32-E72D297353CC}">
              <c16:uniqueId val="{00000000-F0FC-4BAD-88DE-503C4F63948C}"/>
            </c:ext>
          </c:extLst>
        </c:ser>
        <c:ser>
          <c:idx val="2"/>
          <c:order val="1"/>
          <c:tx>
            <c:strRef>
              <c:f>'Overlap 40 kommuner'!$A$246</c:f>
              <c:strCache>
                <c:ptCount val="1"/>
                <c:pt idx="0">
                  <c:v>Andel af hospitalspatienter, som får kommunal indsats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'Overlap 40 kommuner'!$C$218:$E$218</c:f>
              <c:strCache>
                <c:ptCount val="3"/>
                <c:pt idx="0">
                  <c:v>Alle </c:v>
                </c:pt>
                <c:pt idx="1">
                  <c:v>65+ årige</c:v>
                </c:pt>
                <c:pt idx="2">
                  <c:v>80+ årige</c:v>
                </c:pt>
              </c:strCache>
            </c:strRef>
          </c:cat>
          <c:val>
            <c:numRef>
              <c:f>'Overlap 40 kommuner'!$C$246:$E$246</c:f>
              <c:numCache>
                <c:formatCode>0%</c:formatCode>
                <c:ptCount val="3"/>
                <c:pt idx="0">
                  <c:v>0.12976443432135379</c:v>
                </c:pt>
                <c:pt idx="1">
                  <c:v>0.36038692682198487</c:v>
                </c:pt>
                <c:pt idx="2">
                  <c:v>0.73776582956308878</c:v>
                </c:pt>
              </c:numCache>
            </c:numRef>
          </c:val>
          <c:extLst>
            <c:ext xmlns:c16="http://schemas.microsoft.com/office/drawing/2014/chart" uri="{C3380CC4-5D6E-409C-BE32-E72D297353CC}">
              <c16:uniqueId val="{00000001-F0FC-4BAD-88DE-503C4F63948C}"/>
            </c:ext>
          </c:extLst>
        </c:ser>
        <c:dLbls>
          <c:dLblPos val="outEnd"/>
          <c:showLegendKey val="0"/>
          <c:showVal val="1"/>
          <c:showCatName val="0"/>
          <c:showSerName val="0"/>
          <c:showPercent val="0"/>
          <c:showBubbleSize val="0"/>
        </c:dLbls>
        <c:gapWidth val="219"/>
        <c:overlap val="-27"/>
        <c:axId val="1987054224"/>
        <c:axId val="461524688"/>
      </c:barChart>
      <c:catAx>
        <c:axId val="198705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a-DK"/>
          </a:p>
        </c:txPr>
        <c:crossAx val="461524688"/>
        <c:crosses val="autoZero"/>
        <c:auto val="1"/>
        <c:lblAlgn val="ctr"/>
        <c:lblOffset val="100"/>
        <c:noMultiLvlLbl val="0"/>
      </c:catAx>
      <c:valAx>
        <c:axId val="461524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a-DK"/>
          </a:p>
        </c:txPr>
        <c:crossAx val="19870542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chemeClr val="tx1"/>
          </a:solidFill>
        </a:defRPr>
      </a:pPr>
      <a:endParaRPr lang="da-DK"/>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FA5FD-B83A-438A-A3A6-779DDD4BE51F}"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da-DK"/>
        </a:p>
      </dgm:t>
    </dgm:pt>
    <dgm:pt modelId="{E09D3EFC-CBA3-4C30-BD50-468897FD9BBC}">
      <dgm:prSet phldrT="[Tekst]"/>
      <dgm:spPr/>
      <dgm:t>
        <a:bodyPr/>
        <a:lstStyle/>
        <a:p>
          <a:pPr>
            <a:defRPr cap="all"/>
          </a:pPr>
          <a:r>
            <a:rPr lang="da-DK"/>
            <a:t>Lovgivning og overgange</a:t>
          </a:r>
        </a:p>
      </dgm:t>
    </dgm:pt>
    <dgm:pt modelId="{E3951ACE-F4A1-4EB0-8DB6-16DA390D8F92}" type="parTrans" cxnId="{08688C02-3783-4B5A-8269-41B667C303E1}">
      <dgm:prSet/>
      <dgm:spPr/>
      <dgm:t>
        <a:bodyPr/>
        <a:lstStyle/>
        <a:p>
          <a:endParaRPr lang="da-DK"/>
        </a:p>
      </dgm:t>
    </dgm:pt>
    <dgm:pt modelId="{AEACAAD3-8522-44B4-AB85-DC022C8F11C7}" type="sibTrans" cxnId="{08688C02-3783-4B5A-8269-41B667C303E1}">
      <dgm:prSet/>
      <dgm:spPr/>
      <dgm:t>
        <a:bodyPr/>
        <a:lstStyle/>
        <a:p>
          <a:endParaRPr lang="da-DK"/>
        </a:p>
      </dgm:t>
    </dgm:pt>
    <dgm:pt modelId="{694E08BC-92D9-4469-9142-EC150ACDCE16}">
      <dgm:prSet phldrT="[Tekst]"/>
      <dgm:spPr/>
      <dgm:t>
        <a:bodyPr/>
        <a:lstStyle/>
        <a:p>
          <a:pPr>
            <a:defRPr cap="all"/>
          </a:pPr>
          <a:r>
            <a:rPr lang="da-DK"/>
            <a:t>GEOgRAFI</a:t>
          </a:r>
        </a:p>
      </dgm:t>
    </dgm:pt>
    <dgm:pt modelId="{D9759D53-0EDB-4EAD-A723-4C53F2AB4CC9}" type="parTrans" cxnId="{7637A39B-29B0-4326-93E8-22256DC6DF8C}">
      <dgm:prSet/>
      <dgm:spPr/>
      <dgm:t>
        <a:bodyPr/>
        <a:lstStyle/>
        <a:p>
          <a:endParaRPr lang="da-DK"/>
        </a:p>
      </dgm:t>
    </dgm:pt>
    <dgm:pt modelId="{EF539FFD-5C97-497F-8A27-407DB3AF075E}" type="sibTrans" cxnId="{7637A39B-29B0-4326-93E8-22256DC6DF8C}">
      <dgm:prSet/>
      <dgm:spPr/>
      <dgm:t>
        <a:bodyPr/>
        <a:lstStyle/>
        <a:p>
          <a:endParaRPr lang="da-DK"/>
        </a:p>
      </dgm:t>
    </dgm:pt>
    <dgm:pt modelId="{22AC7BBC-EE67-42A4-9E1B-47FAD6BAEB0B}">
      <dgm:prSet phldrT="[Tekst]"/>
      <dgm:spPr/>
      <dgm:t>
        <a:bodyPr/>
        <a:lstStyle/>
        <a:p>
          <a:pPr>
            <a:defRPr cap="all"/>
          </a:pPr>
          <a:r>
            <a:rPr lang="da-DK"/>
            <a:t>Opgaver og økonomi</a:t>
          </a:r>
        </a:p>
      </dgm:t>
    </dgm:pt>
    <dgm:pt modelId="{C946A1E6-0E9F-400F-BD5D-CB0418077972}" type="parTrans" cxnId="{35BA7C21-3536-4C61-841B-8C8604F93556}">
      <dgm:prSet/>
      <dgm:spPr/>
      <dgm:t>
        <a:bodyPr/>
        <a:lstStyle/>
        <a:p>
          <a:endParaRPr lang="da-DK"/>
        </a:p>
      </dgm:t>
    </dgm:pt>
    <dgm:pt modelId="{ED5C8D61-1815-4364-9CB6-37542BA41E88}" type="sibTrans" cxnId="{35BA7C21-3536-4C61-841B-8C8604F93556}">
      <dgm:prSet/>
      <dgm:spPr/>
      <dgm:t>
        <a:bodyPr/>
        <a:lstStyle/>
        <a:p>
          <a:endParaRPr lang="da-DK"/>
        </a:p>
      </dgm:t>
    </dgm:pt>
    <dgm:pt modelId="{45E5464C-7651-4B00-8024-2272621D8846}">
      <dgm:prSet phldrT="[Tekst]"/>
      <dgm:spPr/>
      <dgm:t>
        <a:bodyPr/>
        <a:lstStyle/>
        <a:p>
          <a:pPr>
            <a:defRPr cap="all"/>
          </a:pPr>
          <a:r>
            <a:rPr lang="da-DK"/>
            <a:t>Governance og sekretariats-betjening</a:t>
          </a:r>
        </a:p>
      </dgm:t>
    </dgm:pt>
    <dgm:pt modelId="{E7F56F8F-BEFF-481C-A831-232904FA9605}" type="parTrans" cxnId="{96A9F75A-BD82-4D15-8D51-9340698B8342}">
      <dgm:prSet/>
      <dgm:spPr/>
      <dgm:t>
        <a:bodyPr/>
        <a:lstStyle/>
        <a:p>
          <a:endParaRPr lang="da-DK"/>
        </a:p>
      </dgm:t>
    </dgm:pt>
    <dgm:pt modelId="{D376BECB-7AEA-4CF4-B873-004309A4D31E}" type="sibTrans" cxnId="{96A9F75A-BD82-4D15-8D51-9340698B8342}">
      <dgm:prSet/>
      <dgm:spPr/>
      <dgm:t>
        <a:bodyPr/>
        <a:lstStyle/>
        <a:p>
          <a:endParaRPr lang="da-DK"/>
        </a:p>
      </dgm:t>
    </dgm:pt>
    <dgm:pt modelId="{F0186B53-02CC-4AB3-8C9A-64598E250E14}">
      <dgm:prSet phldrT="[Tekst]"/>
      <dgm:spPr/>
      <dgm:t>
        <a:bodyPr/>
        <a:lstStyle/>
        <a:p>
          <a:pPr>
            <a:defRPr cap="all"/>
          </a:pPr>
          <a:r>
            <a:rPr lang="da-DK"/>
            <a:t>Samlet reform?</a:t>
          </a:r>
        </a:p>
      </dgm:t>
    </dgm:pt>
    <dgm:pt modelId="{DB6FABC4-77E0-4FC5-9BAA-081A6556C207}" type="parTrans" cxnId="{E5075844-5A67-4A5E-B475-964908055F72}">
      <dgm:prSet/>
      <dgm:spPr/>
      <dgm:t>
        <a:bodyPr/>
        <a:lstStyle/>
        <a:p>
          <a:endParaRPr lang="da-DK"/>
        </a:p>
      </dgm:t>
    </dgm:pt>
    <dgm:pt modelId="{89520046-0D4C-471C-94F9-95E574D7DD4A}" type="sibTrans" cxnId="{E5075844-5A67-4A5E-B475-964908055F72}">
      <dgm:prSet/>
      <dgm:spPr/>
      <dgm:t>
        <a:bodyPr/>
        <a:lstStyle/>
        <a:p>
          <a:endParaRPr lang="da-DK"/>
        </a:p>
      </dgm:t>
    </dgm:pt>
    <dgm:pt modelId="{7491C266-EEC0-47C5-B179-E414E84C744B}" type="pres">
      <dgm:prSet presAssocID="{F42FA5FD-B83A-438A-A3A6-779DDD4BE51F}" presName="root" presStyleCnt="0">
        <dgm:presLayoutVars>
          <dgm:dir/>
          <dgm:resizeHandles val="exact"/>
        </dgm:presLayoutVars>
      </dgm:prSet>
      <dgm:spPr/>
    </dgm:pt>
    <dgm:pt modelId="{0DE0686D-8870-4292-8549-3BDBD57F7721}" type="pres">
      <dgm:prSet presAssocID="{E09D3EFC-CBA3-4C30-BD50-468897FD9BBC}" presName="compNode" presStyleCnt="0"/>
      <dgm:spPr/>
    </dgm:pt>
    <dgm:pt modelId="{B8FAE230-8294-480D-9CB2-9F8A719774E0}" type="pres">
      <dgm:prSet presAssocID="{E09D3EFC-CBA3-4C30-BD50-468897FD9BBC}" presName="iconBgRect" presStyleLbl="bgShp" presStyleIdx="0" presStyleCnt="5"/>
      <dgm:spPr>
        <a:prstGeom prst="round2DiagRect">
          <a:avLst>
            <a:gd name="adj1" fmla="val 29727"/>
            <a:gd name="adj2" fmla="val 0"/>
          </a:avLst>
        </a:prstGeom>
      </dgm:spPr>
    </dgm:pt>
    <dgm:pt modelId="{82689C3E-892A-4CD8-83D1-28C7FFB6B9D8}" type="pres">
      <dgm:prSet presAssocID="{E09D3EFC-CBA3-4C30-BD50-468897FD9BB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B3F11D7E-31AB-4A78-8B84-9FA2FAAC5492}" type="pres">
      <dgm:prSet presAssocID="{E09D3EFC-CBA3-4C30-BD50-468897FD9BBC}" presName="spaceRect" presStyleCnt="0"/>
      <dgm:spPr/>
    </dgm:pt>
    <dgm:pt modelId="{BC8CAAC4-9E74-4C76-9473-6BFA7C3BA8FB}" type="pres">
      <dgm:prSet presAssocID="{E09D3EFC-CBA3-4C30-BD50-468897FD9BBC}" presName="textRect" presStyleLbl="revTx" presStyleIdx="0" presStyleCnt="5">
        <dgm:presLayoutVars>
          <dgm:chMax val="1"/>
          <dgm:chPref val="1"/>
        </dgm:presLayoutVars>
      </dgm:prSet>
      <dgm:spPr/>
    </dgm:pt>
    <dgm:pt modelId="{EC037433-4E87-4FA4-B22A-4769337F2219}" type="pres">
      <dgm:prSet presAssocID="{AEACAAD3-8522-44B4-AB85-DC022C8F11C7}" presName="sibTrans" presStyleCnt="0"/>
      <dgm:spPr/>
    </dgm:pt>
    <dgm:pt modelId="{CF5A29D9-B7FF-442D-BA6B-F3DADD6FCD3F}" type="pres">
      <dgm:prSet presAssocID="{694E08BC-92D9-4469-9142-EC150ACDCE16}" presName="compNode" presStyleCnt="0"/>
      <dgm:spPr/>
    </dgm:pt>
    <dgm:pt modelId="{17752094-EE72-4722-890F-334F268AB6D3}" type="pres">
      <dgm:prSet presAssocID="{694E08BC-92D9-4469-9142-EC150ACDCE16}" presName="iconBgRect" presStyleLbl="bgShp" presStyleIdx="1" presStyleCnt="5"/>
      <dgm:spPr>
        <a:prstGeom prst="round2DiagRect">
          <a:avLst>
            <a:gd name="adj1" fmla="val 29727"/>
            <a:gd name="adj2" fmla="val 0"/>
          </a:avLst>
        </a:prstGeom>
      </dgm:spPr>
    </dgm:pt>
    <dgm:pt modelId="{115914B5-623A-48F1-9FCF-854D06235310}" type="pres">
      <dgm:prSet presAssocID="{694E08BC-92D9-4469-9142-EC150ACDCE16}"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årdscene"/>
        </a:ext>
      </dgm:extLst>
    </dgm:pt>
    <dgm:pt modelId="{18975CBB-6BAF-4BB1-971C-408BFF0E9103}" type="pres">
      <dgm:prSet presAssocID="{694E08BC-92D9-4469-9142-EC150ACDCE16}" presName="spaceRect" presStyleCnt="0"/>
      <dgm:spPr/>
    </dgm:pt>
    <dgm:pt modelId="{68F5FBAE-39A7-4E2A-A8E4-6AC657E7DC10}" type="pres">
      <dgm:prSet presAssocID="{694E08BC-92D9-4469-9142-EC150ACDCE16}" presName="textRect" presStyleLbl="revTx" presStyleIdx="1" presStyleCnt="5">
        <dgm:presLayoutVars>
          <dgm:chMax val="1"/>
          <dgm:chPref val="1"/>
        </dgm:presLayoutVars>
      </dgm:prSet>
      <dgm:spPr/>
    </dgm:pt>
    <dgm:pt modelId="{DA458595-2EA7-4476-947E-2642C195F8E7}" type="pres">
      <dgm:prSet presAssocID="{EF539FFD-5C97-497F-8A27-407DB3AF075E}" presName="sibTrans" presStyleCnt="0"/>
      <dgm:spPr/>
    </dgm:pt>
    <dgm:pt modelId="{88BD8545-A8DE-45BE-93C1-1142AF889B68}" type="pres">
      <dgm:prSet presAssocID="{22AC7BBC-EE67-42A4-9E1B-47FAD6BAEB0B}" presName="compNode" presStyleCnt="0"/>
      <dgm:spPr/>
    </dgm:pt>
    <dgm:pt modelId="{34ECF29E-8930-48EB-AB0D-1D6230543F20}" type="pres">
      <dgm:prSet presAssocID="{22AC7BBC-EE67-42A4-9E1B-47FAD6BAEB0B}" presName="iconBgRect" presStyleLbl="bgShp" presStyleIdx="2" presStyleCnt="5"/>
      <dgm:spPr>
        <a:prstGeom prst="round2DiagRect">
          <a:avLst>
            <a:gd name="adj1" fmla="val 29727"/>
            <a:gd name="adj2" fmla="val 0"/>
          </a:avLst>
        </a:prstGeom>
      </dgm:spPr>
    </dgm:pt>
    <dgm:pt modelId="{07D3A3C3-9FE7-4308-89E5-2406574646E2}" type="pres">
      <dgm:prSet presAssocID="{22AC7BBC-EE67-42A4-9E1B-47FAD6BAEB0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ønter"/>
        </a:ext>
      </dgm:extLst>
    </dgm:pt>
    <dgm:pt modelId="{570CA6F0-7038-456E-A9F5-3233E4B13509}" type="pres">
      <dgm:prSet presAssocID="{22AC7BBC-EE67-42A4-9E1B-47FAD6BAEB0B}" presName="spaceRect" presStyleCnt="0"/>
      <dgm:spPr/>
    </dgm:pt>
    <dgm:pt modelId="{681A851F-A7F1-4E15-A462-BC7CE364FEF2}" type="pres">
      <dgm:prSet presAssocID="{22AC7BBC-EE67-42A4-9E1B-47FAD6BAEB0B}" presName="textRect" presStyleLbl="revTx" presStyleIdx="2" presStyleCnt="5">
        <dgm:presLayoutVars>
          <dgm:chMax val="1"/>
          <dgm:chPref val="1"/>
        </dgm:presLayoutVars>
      </dgm:prSet>
      <dgm:spPr/>
    </dgm:pt>
    <dgm:pt modelId="{A9944957-022C-4B7B-95C0-787947650169}" type="pres">
      <dgm:prSet presAssocID="{ED5C8D61-1815-4364-9CB6-37542BA41E88}" presName="sibTrans" presStyleCnt="0"/>
      <dgm:spPr/>
    </dgm:pt>
    <dgm:pt modelId="{44E2FD0F-DF4E-4C87-AD99-7ED94F93B0FB}" type="pres">
      <dgm:prSet presAssocID="{45E5464C-7651-4B00-8024-2272621D8846}" presName="compNode" presStyleCnt="0"/>
      <dgm:spPr/>
    </dgm:pt>
    <dgm:pt modelId="{D58F26B6-8133-4501-A321-CD26D774A4F2}" type="pres">
      <dgm:prSet presAssocID="{45E5464C-7651-4B00-8024-2272621D8846}" presName="iconBgRect" presStyleLbl="bgShp" presStyleIdx="3" presStyleCnt="5"/>
      <dgm:spPr>
        <a:prstGeom prst="round2DiagRect">
          <a:avLst>
            <a:gd name="adj1" fmla="val 29727"/>
            <a:gd name="adj2" fmla="val 0"/>
          </a:avLst>
        </a:prstGeom>
      </dgm:spPr>
    </dgm:pt>
    <dgm:pt modelId="{E154D575-2A99-458B-9C2B-2281FEFFC97A}" type="pres">
      <dgm:prSet presAssocID="{45E5464C-7651-4B00-8024-2272621D8846}" presName="iconRect" presStyleLbl="node1" presStyleIdx="3" presStyleCnt="5"/>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jerge"/>
        </a:ext>
      </dgm:extLst>
    </dgm:pt>
    <dgm:pt modelId="{C0E2EB41-9519-404C-9475-F801422634A0}" type="pres">
      <dgm:prSet presAssocID="{45E5464C-7651-4B00-8024-2272621D8846}" presName="spaceRect" presStyleCnt="0"/>
      <dgm:spPr/>
    </dgm:pt>
    <dgm:pt modelId="{4DC141CD-B09C-4334-B8E4-58D7B9782A2B}" type="pres">
      <dgm:prSet presAssocID="{45E5464C-7651-4B00-8024-2272621D8846}" presName="textRect" presStyleLbl="revTx" presStyleIdx="3" presStyleCnt="5">
        <dgm:presLayoutVars>
          <dgm:chMax val="1"/>
          <dgm:chPref val="1"/>
        </dgm:presLayoutVars>
      </dgm:prSet>
      <dgm:spPr/>
    </dgm:pt>
    <dgm:pt modelId="{B7ABB93F-774C-4637-AE5C-7B3CBC3D2330}" type="pres">
      <dgm:prSet presAssocID="{D376BECB-7AEA-4CF4-B873-004309A4D31E}" presName="sibTrans" presStyleCnt="0"/>
      <dgm:spPr/>
    </dgm:pt>
    <dgm:pt modelId="{3C76688F-5CCD-4E7E-A90B-D5C9B27982F4}" type="pres">
      <dgm:prSet presAssocID="{F0186B53-02CC-4AB3-8C9A-64598E250E14}" presName="compNode" presStyleCnt="0"/>
      <dgm:spPr/>
    </dgm:pt>
    <dgm:pt modelId="{F910EBAA-BB6B-4AE2-B53F-6FCAD5EC562D}" type="pres">
      <dgm:prSet presAssocID="{F0186B53-02CC-4AB3-8C9A-64598E250E14}" presName="iconBgRect" presStyleLbl="bgShp" presStyleIdx="4" presStyleCnt="5"/>
      <dgm:spPr>
        <a:prstGeom prst="round2DiagRect">
          <a:avLst>
            <a:gd name="adj1" fmla="val 29727"/>
            <a:gd name="adj2" fmla="val 0"/>
          </a:avLst>
        </a:prstGeom>
      </dgm:spPr>
    </dgm:pt>
    <dgm:pt modelId="{FC0ADC4E-F3E0-4D56-BE1D-64600D7FF568}" type="pres">
      <dgm:prSet presAssocID="{F0186B53-02CC-4AB3-8C9A-64598E250E1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Venn-diagram"/>
        </a:ext>
      </dgm:extLst>
    </dgm:pt>
    <dgm:pt modelId="{38F7AC40-8967-4F4D-ADC2-FE36ADB77F73}" type="pres">
      <dgm:prSet presAssocID="{F0186B53-02CC-4AB3-8C9A-64598E250E14}" presName="spaceRect" presStyleCnt="0"/>
      <dgm:spPr/>
    </dgm:pt>
    <dgm:pt modelId="{40E876FB-469F-41F1-94EC-FA711B352F22}" type="pres">
      <dgm:prSet presAssocID="{F0186B53-02CC-4AB3-8C9A-64598E250E14}" presName="textRect" presStyleLbl="revTx" presStyleIdx="4" presStyleCnt="5">
        <dgm:presLayoutVars>
          <dgm:chMax val="1"/>
          <dgm:chPref val="1"/>
        </dgm:presLayoutVars>
      </dgm:prSet>
      <dgm:spPr/>
    </dgm:pt>
  </dgm:ptLst>
  <dgm:cxnLst>
    <dgm:cxn modelId="{08688C02-3783-4B5A-8269-41B667C303E1}" srcId="{F42FA5FD-B83A-438A-A3A6-779DDD4BE51F}" destId="{E09D3EFC-CBA3-4C30-BD50-468897FD9BBC}" srcOrd="0" destOrd="0" parTransId="{E3951ACE-F4A1-4EB0-8DB6-16DA390D8F92}" sibTransId="{AEACAAD3-8522-44B4-AB85-DC022C8F11C7}"/>
    <dgm:cxn modelId="{D16D9910-605F-4C2E-9FE4-E25DA6698DDB}" type="presOf" srcId="{F42FA5FD-B83A-438A-A3A6-779DDD4BE51F}" destId="{7491C266-EEC0-47C5-B179-E414E84C744B}" srcOrd="0" destOrd="0" presId="urn:microsoft.com/office/officeart/2018/5/layout/IconLeafLabelList"/>
    <dgm:cxn modelId="{35BA7C21-3536-4C61-841B-8C8604F93556}" srcId="{F42FA5FD-B83A-438A-A3A6-779DDD4BE51F}" destId="{22AC7BBC-EE67-42A4-9E1B-47FAD6BAEB0B}" srcOrd="2" destOrd="0" parTransId="{C946A1E6-0E9F-400F-BD5D-CB0418077972}" sibTransId="{ED5C8D61-1815-4364-9CB6-37542BA41E88}"/>
    <dgm:cxn modelId="{E5075844-5A67-4A5E-B475-964908055F72}" srcId="{F42FA5FD-B83A-438A-A3A6-779DDD4BE51F}" destId="{F0186B53-02CC-4AB3-8C9A-64598E250E14}" srcOrd="4" destOrd="0" parTransId="{DB6FABC4-77E0-4FC5-9BAA-081A6556C207}" sibTransId="{89520046-0D4C-471C-94F9-95E574D7DD4A}"/>
    <dgm:cxn modelId="{9D2FF74B-5D60-410C-ACBE-334919147EBA}" type="presOf" srcId="{45E5464C-7651-4B00-8024-2272621D8846}" destId="{4DC141CD-B09C-4334-B8E4-58D7B9782A2B}" srcOrd="0" destOrd="0" presId="urn:microsoft.com/office/officeart/2018/5/layout/IconLeafLabelList"/>
    <dgm:cxn modelId="{7E95BA5A-6D42-40A5-A163-EA45C801969D}" type="presOf" srcId="{F0186B53-02CC-4AB3-8C9A-64598E250E14}" destId="{40E876FB-469F-41F1-94EC-FA711B352F22}" srcOrd="0" destOrd="0" presId="urn:microsoft.com/office/officeart/2018/5/layout/IconLeafLabelList"/>
    <dgm:cxn modelId="{96A9F75A-BD82-4D15-8D51-9340698B8342}" srcId="{F42FA5FD-B83A-438A-A3A6-779DDD4BE51F}" destId="{45E5464C-7651-4B00-8024-2272621D8846}" srcOrd="3" destOrd="0" parTransId="{E7F56F8F-BEFF-481C-A831-232904FA9605}" sibTransId="{D376BECB-7AEA-4CF4-B873-004309A4D31E}"/>
    <dgm:cxn modelId="{9ED0C090-EFEB-4E58-93C1-5CE737AB4AE9}" type="presOf" srcId="{E09D3EFC-CBA3-4C30-BD50-468897FD9BBC}" destId="{BC8CAAC4-9E74-4C76-9473-6BFA7C3BA8FB}" srcOrd="0" destOrd="0" presId="urn:microsoft.com/office/officeart/2018/5/layout/IconLeafLabelList"/>
    <dgm:cxn modelId="{7637A39B-29B0-4326-93E8-22256DC6DF8C}" srcId="{F42FA5FD-B83A-438A-A3A6-779DDD4BE51F}" destId="{694E08BC-92D9-4469-9142-EC150ACDCE16}" srcOrd="1" destOrd="0" parTransId="{D9759D53-0EDB-4EAD-A723-4C53F2AB4CC9}" sibTransId="{EF539FFD-5C97-497F-8A27-407DB3AF075E}"/>
    <dgm:cxn modelId="{11257EBE-4DE6-4B41-B00A-1FFFD69EA7F4}" type="presOf" srcId="{694E08BC-92D9-4469-9142-EC150ACDCE16}" destId="{68F5FBAE-39A7-4E2A-A8E4-6AC657E7DC10}" srcOrd="0" destOrd="0" presId="urn:microsoft.com/office/officeart/2018/5/layout/IconLeafLabelList"/>
    <dgm:cxn modelId="{8088EFCF-74C6-44EE-A974-4D357CB2E22B}" type="presOf" srcId="{22AC7BBC-EE67-42A4-9E1B-47FAD6BAEB0B}" destId="{681A851F-A7F1-4E15-A462-BC7CE364FEF2}" srcOrd="0" destOrd="0" presId="urn:microsoft.com/office/officeart/2018/5/layout/IconLeafLabelList"/>
    <dgm:cxn modelId="{6B19D73E-4654-41C8-9B92-BE4251AAB2C7}" type="presParOf" srcId="{7491C266-EEC0-47C5-B179-E414E84C744B}" destId="{0DE0686D-8870-4292-8549-3BDBD57F7721}" srcOrd="0" destOrd="0" presId="urn:microsoft.com/office/officeart/2018/5/layout/IconLeafLabelList"/>
    <dgm:cxn modelId="{8E862791-B23E-41D0-BCB3-7C8E9ECBBB65}" type="presParOf" srcId="{0DE0686D-8870-4292-8549-3BDBD57F7721}" destId="{B8FAE230-8294-480D-9CB2-9F8A719774E0}" srcOrd="0" destOrd="0" presId="urn:microsoft.com/office/officeart/2018/5/layout/IconLeafLabelList"/>
    <dgm:cxn modelId="{DEA042AB-4584-4BEB-A319-AB628708A9D7}" type="presParOf" srcId="{0DE0686D-8870-4292-8549-3BDBD57F7721}" destId="{82689C3E-892A-4CD8-83D1-28C7FFB6B9D8}" srcOrd="1" destOrd="0" presId="urn:microsoft.com/office/officeart/2018/5/layout/IconLeafLabelList"/>
    <dgm:cxn modelId="{5D6BD2C5-BD76-483A-9A7B-65567B7A5129}" type="presParOf" srcId="{0DE0686D-8870-4292-8549-3BDBD57F7721}" destId="{B3F11D7E-31AB-4A78-8B84-9FA2FAAC5492}" srcOrd="2" destOrd="0" presId="urn:microsoft.com/office/officeart/2018/5/layout/IconLeafLabelList"/>
    <dgm:cxn modelId="{52219C11-FD50-4388-99DA-A551281970A3}" type="presParOf" srcId="{0DE0686D-8870-4292-8549-3BDBD57F7721}" destId="{BC8CAAC4-9E74-4C76-9473-6BFA7C3BA8FB}" srcOrd="3" destOrd="0" presId="urn:microsoft.com/office/officeart/2018/5/layout/IconLeafLabelList"/>
    <dgm:cxn modelId="{8FB3BBB5-F2C1-4495-8097-6D8A83164FC9}" type="presParOf" srcId="{7491C266-EEC0-47C5-B179-E414E84C744B}" destId="{EC037433-4E87-4FA4-B22A-4769337F2219}" srcOrd="1" destOrd="0" presId="urn:microsoft.com/office/officeart/2018/5/layout/IconLeafLabelList"/>
    <dgm:cxn modelId="{204E7791-59E1-44D1-9947-85F4DA77BF94}" type="presParOf" srcId="{7491C266-EEC0-47C5-B179-E414E84C744B}" destId="{CF5A29D9-B7FF-442D-BA6B-F3DADD6FCD3F}" srcOrd="2" destOrd="0" presId="urn:microsoft.com/office/officeart/2018/5/layout/IconLeafLabelList"/>
    <dgm:cxn modelId="{90BDFE6A-1DE1-43DF-8795-42D4D9D3E57C}" type="presParOf" srcId="{CF5A29D9-B7FF-442D-BA6B-F3DADD6FCD3F}" destId="{17752094-EE72-4722-890F-334F268AB6D3}" srcOrd="0" destOrd="0" presId="urn:microsoft.com/office/officeart/2018/5/layout/IconLeafLabelList"/>
    <dgm:cxn modelId="{FACE58BA-F267-4CC5-9500-6384FDBC7D50}" type="presParOf" srcId="{CF5A29D9-B7FF-442D-BA6B-F3DADD6FCD3F}" destId="{115914B5-623A-48F1-9FCF-854D06235310}" srcOrd="1" destOrd="0" presId="urn:microsoft.com/office/officeart/2018/5/layout/IconLeafLabelList"/>
    <dgm:cxn modelId="{DF90D430-331C-4F73-93D3-33A7750B61D7}" type="presParOf" srcId="{CF5A29D9-B7FF-442D-BA6B-F3DADD6FCD3F}" destId="{18975CBB-6BAF-4BB1-971C-408BFF0E9103}" srcOrd="2" destOrd="0" presId="urn:microsoft.com/office/officeart/2018/5/layout/IconLeafLabelList"/>
    <dgm:cxn modelId="{C9FEF467-4C1D-4629-B0BD-C6560EAE38EE}" type="presParOf" srcId="{CF5A29D9-B7FF-442D-BA6B-F3DADD6FCD3F}" destId="{68F5FBAE-39A7-4E2A-A8E4-6AC657E7DC10}" srcOrd="3" destOrd="0" presId="urn:microsoft.com/office/officeart/2018/5/layout/IconLeafLabelList"/>
    <dgm:cxn modelId="{D4BA0C72-E67B-4D29-9068-7D508D7280A2}" type="presParOf" srcId="{7491C266-EEC0-47C5-B179-E414E84C744B}" destId="{DA458595-2EA7-4476-947E-2642C195F8E7}" srcOrd="3" destOrd="0" presId="urn:microsoft.com/office/officeart/2018/5/layout/IconLeafLabelList"/>
    <dgm:cxn modelId="{50D69D2A-5201-4AC6-8E61-889DAF9EBCD2}" type="presParOf" srcId="{7491C266-EEC0-47C5-B179-E414E84C744B}" destId="{88BD8545-A8DE-45BE-93C1-1142AF889B68}" srcOrd="4" destOrd="0" presId="urn:microsoft.com/office/officeart/2018/5/layout/IconLeafLabelList"/>
    <dgm:cxn modelId="{3B2C9C99-E7C8-468F-BC6E-579A83D5E219}" type="presParOf" srcId="{88BD8545-A8DE-45BE-93C1-1142AF889B68}" destId="{34ECF29E-8930-48EB-AB0D-1D6230543F20}" srcOrd="0" destOrd="0" presId="urn:microsoft.com/office/officeart/2018/5/layout/IconLeafLabelList"/>
    <dgm:cxn modelId="{AE11F2CB-45CE-4375-A17F-80475E77BEEB}" type="presParOf" srcId="{88BD8545-A8DE-45BE-93C1-1142AF889B68}" destId="{07D3A3C3-9FE7-4308-89E5-2406574646E2}" srcOrd="1" destOrd="0" presId="urn:microsoft.com/office/officeart/2018/5/layout/IconLeafLabelList"/>
    <dgm:cxn modelId="{27296165-C010-4438-8D9E-04CCE44032A6}" type="presParOf" srcId="{88BD8545-A8DE-45BE-93C1-1142AF889B68}" destId="{570CA6F0-7038-456E-A9F5-3233E4B13509}" srcOrd="2" destOrd="0" presId="urn:microsoft.com/office/officeart/2018/5/layout/IconLeafLabelList"/>
    <dgm:cxn modelId="{FB4A60B6-763F-4265-9B81-34C483DDB5CE}" type="presParOf" srcId="{88BD8545-A8DE-45BE-93C1-1142AF889B68}" destId="{681A851F-A7F1-4E15-A462-BC7CE364FEF2}" srcOrd="3" destOrd="0" presId="urn:microsoft.com/office/officeart/2018/5/layout/IconLeafLabelList"/>
    <dgm:cxn modelId="{15EADD5F-3C45-4F2A-84FD-6E62D7E001D9}" type="presParOf" srcId="{7491C266-EEC0-47C5-B179-E414E84C744B}" destId="{A9944957-022C-4B7B-95C0-787947650169}" srcOrd="5" destOrd="0" presId="urn:microsoft.com/office/officeart/2018/5/layout/IconLeafLabelList"/>
    <dgm:cxn modelId="{C590BC34-E619-470D-AA1B-954A09722226}" type="presParOf" srcId="{7491C266-EEC0-47C5-B179-E414E84C744B}" destId="{44E2FD0F-DF4E-4C87-AD99-7ED94F93B0FB}" srcOrd="6" destOrd="0" presId="urn:microsoft.com/office/officeart/2018/5/layout/IconLeafLabelList"/>
    <dgm:cxn modelId="{5152089F-285A-4B95-9E0A-9154E07E37D6}" type="presParOf" srcId="{44E2FD0F-DF4E-4C87-AD99-7ED94F93B0FB}" destId="{D58F26B6-8133-4501-A321-CD26D774A4F2}" srcOrd="0" destOrd="0" presId="urn:microsoft.com/office/officeart/2018/5/layout/IconLeafLabelList"/>
    <dgm:cxn modelId="{089BAB24-37BE-4629-BB96-766AB1D43FC7}" type="presParOf" srcId="{44E2FD0F-DF4E-4C87-AD99-7ED94F93B0FB}" destId="{E154D575-2A99-458B-9C2B-2281FEFFC97A}" srcOrd="1" destOrd="0" presId="urn:microsoft.com/office/officeart/2018/5/layout/IconLeafLabelList"/>
    <dgm:cxn modelId="{C7022B50-1988-4997-A5A8-CC33D2F9DBA6}" type="presParOf" srcId="{44E2FD0F-DF4E-4C87-AD99-7ED94F93B0FB}" destId="{C0E2EB41-9519-404C-9475-F801422634A0}" srcOrd="2" destOrd="0" presId="urn:microsoft.com/office/officeart/2018/5/layout/IconLeafLabelList"/>
    <dgm:cxn modelId="{F65B3728-2CDB-45DB-AEEC-7FF117F4C666}" type="presParOf" srcId="{44E2FD0F-DF4E-4C87-AD99-7ED94F93B0FB}" destId="{4DC141CD-B09C-4334-B8E4-58D7B9782A2B}" srcOrd="3" destOrd="0" presId="urn:microsoft.com/office/officeart/2018/5/layout/IconLeafLabelList"/>
    <dgm:cxn modelId="{189B0EA3-9CFC-4F09-B178-45E4AD616C73}" type="presParOf" srcId="{7491C266-EEC0-47C5-B179-E414E84C744B}" destId="{B7ABB93F-774C-4637-AE5C-7B3CBC3D2330}" srcOrd="7" destOrd="0" presId="urn:microsoft.com/office/officeart/2018/5/layout/IconLeafLabelList"/>
    <dgm:cxn modelId="{414E442F-D3B0-48F3-8C5B-E7E224161C8E}" type="presParOf" srcId="{7491C266-EEC0-47C5-B179-E414E84C744B}" destId="{3C76688F-5CCD-4E7E-A90B-D5C9B27982F4}" srcOrd="8" destOrd="0" presId="urn:microsoft.com/office/officeart/2018/5/layout/IconLeafLabelList"/>
    <dgm:cxn modelId="{D6723822-48EA-4092-9882-668753BD4E48}" type="presParOf" srcId="{3C76688F-5CCD-4E7E-A90B-D5C9B27982F4}" destId="{F910EBAA-BB6B-4AE2-B53F-6FCAD5EC562D}" srcOrd="0" destOrd="0" presId="urn:microsoft.com/office/officeart/2018/5/layout/IconLeafLabelList"/>
    <dgm:cxn modelId="{76CD5E22-D864-42B0-887C-F95CBC09033B}" type="presParOf" srcId="{3C76688F-5CCD-4E7E-A90B-D5C9B27982F4}" destId="{FC0ADC4E-F3E0-4D56-BE1D-64600D7FF568}" srcOrd="1" destOrd="0" presId="urn:microsoft.com/office/officeart/2018/5/layout/IconLeafLabelList"/>
    <dgm:cxn modelId="{481DF449-959A-4C94-AEBE-B496FEEC2531}" type="presParOf" srcId="{3C76688F-5CCD-4E7E-A90B-D5C9B27982F4}" destId="{38F7AC40-8967-4F4D-ADC2-FE36ADB77F73}" srcOrd="2" destOrd="0" presId="urn:microsoft.com/office/officeart/2018/5/layout/IconLeafLabelList"/>
    <dgm:cxn modelId="{1B201D70-19B9-446E-85C1-EDB626D7A041}" type="presParOf" srcId="{3C76688F-5CCD-4E7E-A90B-D5C9B27982F4}" destId="{40E876FB-469F-41F1-94EC-FA711B352F2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AE230-8294-480D-9CB2-9F8A719774E0}">
      <dsp:nvSpPr>
        <dsp:cNvPr id="0" name=""/>
        <dsp:cNvSpPr/>
      </dsp:nvSpPr>
      <dsp:spPr>
        <a:xfrm>
          <a:off x="315749" y="936764"/>
          <a:ext cx="974689" cy="97468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689C3E-892A-4CD8-83D1-28C7FFB6B9D8}">
      <dsp:nvSpPr>
        <dsp:cNvPr id="0" name=""/>
        <dsp:cNvSpPr/>
      </dsp:nvSpPr>
      <dsp:spPr>
        <a:xfrm>
          <a:off x="523470" y="1144484"/>
          <a:ext cx="559248" cy="559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8CAAC4-9E74-4C76-9473-6BFA7C3BA8FB}">
      <dsp:nvSpPr>
        <dsp:cNvPr id="0" name=""/>
        <dsp:cNvSpPr/>
      </dsp:nvSpPr>
      <dsp:spPr>
        <a:xfrm>
          <a:off x="4168" y="2215045"/>
          <a:ext cx="1597851" cy="63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da-DK" sz="1400" kern="1200"/>
            <a:t>Lovgivning og overgange</a:t>
          </a:r>
        </a:p>
      </dsp:txBody>
      <dsp:txXfrm>
        <a:off x="4168" y="2215045"/>
        <a:ext cx="1597851" cy="639140"/>
      </dsp:txXfrm>
    </dsp:sp>
    <dsp:sp modelId="{17752094-EE72-4722-890F-334F268AB6D3}">
      <dsp:nvSpPr>
        <dsp:cNvPr id="0" name=""/>
        <dsp:cNvSpPr/>
      </dsp:nvSpPr>
      <dsp:spPr>
        <a:xfrm>
          <a:off x="2193225" y="936764"/>
          <a:ext cx="974689" cy="97468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5914B5-623A-48F1-9FCF-854D06235310}">
      <dsp:nvSpPr>
        <dsp:cNvPr id="0" name=""/>
        <dsp:cNvSpPr/>
      </dsp:nvSpPr>
      <dsp:spPr>
        <a:xfrm>
          <a:off x="2400945" y="1144484"/>
          <a:ext cx="559248" cy="55924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F5FBAE-39A7-4E2A-A8E4-6AC657E7DC10}">
      <dsp:nvSpPr>
        <dsp:cNvPr id="0" name=""/>
        <dsp:cNvSpPr/>
      </dsp:nvSpPr>
      <dsp:spPr>
        <a:xfrm>
          <a:off x="1881644" y="2215045"/>
          <a:ext cx="1597851" cy="63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da-DK" sz="1400" kern="1200"/>
            <a:t>GEOgRAFI</a:t>
          </a:r>
        </a:p>
      </dsp:txBody>
      <dsp:txXfrm>
        <a:off x="1881644" y="2215045"/>
        <a:ext cx="1597851" cy="639140"/>
      </dsp:txXfrm>
    </dsp:sp>
    <dsp:sp modelId="{34ECF29E-8930-48EB-AB0D-1D6230543F20}">
      <dsp:nvSpPr>
        <dsp:cNvPr id="0" name=""/>
        <dsp:cNvSpPr/>
      </dsp:nvSpPr>
      <dsp:spPr>
        <a:xfrm>
          <a:off x="4070700" y="936764"/>
          <a:ext cx="974689" cy="97468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3A3C3-9FE7-4308-89E5-2406574646E2}">
      <dsp:nvSpPr>
        <dsp:cNvPr id="0" name=""/>
        <dsp:cNvSpPr/>
      </dsp:nvSpPr>
      <dsp:spPr>
        <a:xfrm>
          <a:off x="4278421" y="1144484"/>
          <a:ext cx="559248" cy="5592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1A851F-A7F1-4E15-A462-BC7CE364FEF2}">
      <dsp:nvSpPr>
        <dsp:cNvPr id="0" name=""/>
        <dsp:cNvSpPr/>
      </dsp:nvSpPr>
      <dsp:spPr>
        <a:xfrm>
          <a:off x="3759119" y="2215045"/>
          <a:ext cx="1597851" cy="63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da-DK" sz="1400" kern="1200"/>
            <a:t>Opgaver og økonomi</a:t>
          </a:r>
        </a:p>
      </dsp:txBody>
      <dsp:txXfrm>
        <a:off x="3759119" y="2215045"/>
        <a:ext cx="1597851" cy="639140"/>
      </dsp:txXfrm>
    </dsp:sp>
    <dsp:sp modelId="{D58F26B6-8133-4501-A321-CD26D774A4F2}">
      <dsp:nvSpPr>
        <dsp:cNvPr id="0" name=""/>
        <dsp:cNvSpPr/>
      </dsp:nvSpPr>
      <dsp:spPr>
        <a:xfrm>
          <a:off x="5948176" y="936764"/>
          <a:ext cx="974689" cy="97468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4D575-2A99-458B-9C2B-2281FEFFC97A}">
      <dsp:nvSpPr>
        <dsp:cNvPr id="0" name=""/>
        <dsp:cNvSpPr/>
      </dsp:nvSpPr>
      <dsp:spPr>
        <a:xfrm>
          <a:off x="6155897" y="1144484"/>
          <a:ext cx="559248" cy="559248"/>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C141CD-B09C-4334-B8E4-58D7B9782A2B}">
      <dsp:nvSpPr>
        <dsp:cNvPr id="0" name=""/>
        <dsp:cNvSpPr/>
      </dsp:nvSpPr>
      <dsp:spPr>
        <a:xfrm>
          <a:off x="5636595" y="2215045"/>
          <a:ext cx="1597851" cy="63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da-DK" sz="1400" kern="1200"/>
            <a:t>Governance og sekretariats-betjening</a:t>
          </a:r>
        </a:p>
      </dsp:txBody>
      <dsp:txXfrm>
        <a:off x="5636595" y="2215045"/>
        <a:ext cx="1597851" cy="639140"/>
      </dsp:txXfrm>
    </dsp:sp>
    <dsp:sp modelId="{F910EBAA-BB6B-4AE2-B53F-6FCAD5EC562D}">
      <dsp:nvSpPr>
        <dsp:cNvPr id="0" name=""/>
        <dsp:cNvSpPr/>
      </dsp:nvSpPr>
      <dsp:spPr>
        <a:xfrm>
          <a:off x="7825651" y="936764"/>
          <a:ext cx="974689" cy="97468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0ADC4E-F3E0-4D56-BE1D-64600D7FF568}">
      <dsp:nvSpPr>
        <dsp:cNvPr id="0" name=""/>
        <dsp:cNvSpPr/>
      </dsp:nvSpPr>
      <dsp:spPr>
        <a:xfrm>
          <a:off x="8033372" y="1144484"/>
          <a:ext cx="559248" cy="5592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E876FB-469F-41F1-94EC-FA711B352F22}">
      <dsp:nvSpPr>
        <dsp:cNvPr id="0" name=""/>
        <dsp:cNvSpPr/>
      </dsp:nvSpPr>
      <dsp:spPr>
        <a:xfrm>
          <a:off x="7514070" y="2215045"/>
          <a:ext cx="1597851" cy="63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da-DK" sz="1400" kern="1200"/>
            <a:t>Samlet reform?</a:t>
          </a:r>
        </a:p>
      </dsp:txBody>
      <dsp:txXfrm>
        <a:off x="7514070" y="2215045"/>
        <a:ext cx="1597851" cy="63914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35.png"/></Relationships>
</file>

<file path=ppt/drawings/drawing1.xml><?xml version="1.0" encoding="utf-8"?>
<c:userShapes xmlns:c="http://schemas.openxmlformats.org/drawingml/2006/chart">
  <cdr:relSizeAnchor xmlns:cdr="http://schemas.openxmlformats.org/drawingml/2006/chartDrawing">
    <cdr:from>
      <cdr:x>0.66643</cdr:x>
      <cdr:y>0.29514</cdr:y>
    </cdr:from>
    <cdr:to>
      <cdr:x>0.99507</cdr:x>
      <cdr:y>0.3514</cdr:y>
    </cdr:to>
    <cdr:sp macro="" textlink="">
      <cdr:nvSpPr>
        <cdr:cNvPr id="2" name="Tekstfelt 1">
          <a:extLst xmlns:a="http://schemas.openxmlformats.org/drawingml/2006/main">
            <a:ext uri="{FF2B5EF4-FFF2-40B4-BE49-F238E27FC236}">
              <a16:creationId xmlns:a16="http://schemas.microsoft.com/office/drawing/2014/main" id="{F98CCD5F-5BDD-4124-90F2-27F87A33C627}"/>
            </a:ext>
          </a:extLst>
        </cdr:cNvPr>
        <cdr:cNvSpPr txBox="1"/>
      </cdr:nvSpPr>
      <cdr:spPr>
        <a:xfrm xmlns:a="http://schemas.openxmlformats.org/drawingml/2006/main">
          <a:off x="7583440" y="1409353"/>
          <a:ext cx="3739661" cy="268663"/>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104000"/>
            </a:lnSpc>
          </a:pPr>
          <a:r>
            <a:rPr lang="da-DK" dirty="0">
              <a:solidFill>
                <a:schemeClr val="accent1"/>
              </a:solidFill>
            </a:rPr>
            <a:t>Kommunal vinkel</a:t>
          </a:r>
        </a:p>
      </cdr:txBody>
    </cdr:sp>
  </cdr:relSizeAnchor>
  <cdr:relSizeAnchor xmlns:cdr="http://schemas.openxmlformats.org/drawingml/2006/chartDrawing">
    <cdr:from>
      <cdr:x>0.66531</cdr:x>
      <cdr:y>0.61702</cdr:y>
    </cdr:from>
    <cdr:to>
      <cdr:x>0.85104</cdr:x>
      <cdr:y>0.73618</cdr:y>
    </cdr:to>
    <cdr:pic>
      <cdr:nvPicPr>
        <cdr:cNvPr id="3" name="chart">
          <a:extLst xmlns:a="http://schemas.openxmlformats.org/drawingml/2006/main">
            <a:ext uri="{FF2B5EF4-FFF2-40B4-BE49-F238E27FC236}">
              <a16:creationId xmlns:a16="http://schemas.microsoft.com/office/drawing/2014/main" id="{9CCAFCE1-6A65-4EF2-9710-8276E0146C6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677985" y="2209800"/>
          <a:ext cx="1585097" cy="42675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D72A38B-F9FA-4036-A084-652409E98F08}" type="datetimeFigureOut">
              <a:rPr lang="en-GB" smtClean="0"/>
              <a:t>25/10/2021</a:t>
            </a:fld>
            <a:endParaRPr lang="en-GB"/>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t>1</a:t>
            </a:fld>
            <a:endParaRPr lang="en-GB"/>
          </a:p>
        </p:txBody>
      </p:sp>
    </p:spTree>
    <p:extLst>
      <p:ext uri="{BB962C8B-B14F-4D97-AF65-F5344CB8AC3E}">
        <p14:creationId xmlns:p14="http://schemas.microsoft.com/office/powerpoint/2010/main" val="137782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10</a:t>
            </a:fld>
            <a:endParaRPr lang="en-GB"/>
          </a:p>
        </p:txBody>
      </p:sp>
    </p:spTree>
    <p:extLst>
      <p:ext uri="{BB962C8B-B14F-4D97-AF65-F5344CB8AC3E}">
        <p14:creationId xmlns:p14="http://schemas.microsoft.com/office/powerpoint/2010/main" val="138263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Jeg tillader mig lige at starte lidt oppe i helikopteren.</a:t>
            </a:r>
          </a:p>
          <a:p>
            <a:endParaRPr lang="da-DK" dirty="0"/>
          </a:p>
          <a:p>
            <a:r>
              <a:rPr lang="da-DK" dirty="0"/>
              <a:t>Sundhedsvæsenet har grundlæggende to store udfordringer:</a:t>
            </a:r>
          </a:p>
          <a:p>
            <a:pPr marL="228600" indent="-228600">
              <a:buAutoNum type="arabicPeriod"/>
            </a:pPr>
            <a:r>
              <a:rPr lang="da-DK" dirty="0"/>
              <a:t>Demografi (fremhæv særligt stigningen i borgere med muskel-skeletlidelser, her vist som leddegigt og knogleskørhed)</a:t>
            </a:r>
          </a:p>
          <a:p>
            <a:pPr marL="228600" indent="-228600">
              <a:buAutoNum type="arabicPeriod"/>
            </a:pPr>
            <a:r>
              <a:rPr lang="da-DK" dirty="0"/>
              <a:t>Sammenhæng mellem sektorerne</a:t>
            </a:r>
          </a:p>
          <a:p>
            <a:pPr marL="228600" indent="-228600">
              <a:buAutoNum type="arabicPeriod"/>
            </a:pPr>
            <a:endParaRPr lang="da-DK" dirty="0"/>
          </a:p>
          <a:p>
            <a:pPr marL="228600" indent="-228600">
              <a:buAutoNum type="arabicPeriod"/>
            </a:pPr>
            <a:endParaRPr lang="da-DK" dirty="0"/>
          </a:p>
          <a:p>
            <a:pPr marL="0" indent="0">
              <a:buNone/>
            </a:pPr>
            <a:r>
              <a:rPr lang="da-DK" dirty="0"/>
              <a:t>Det er disse to udfordringer, som KL mener skal løses i en sundhedsaftale fra regeringen. </a:t>
            </a:r>
          </a:p>
        </p:txBody>
      </p:sp>
      <p:sp>
        <p:nvSpPr>
          <p:cNvPr id="4" name="Pladsholder til slidenummer 3"/>
          <p:cNvSpPr>
            <a:spLocks noGrp="1"/>
          </p:cNvSpPr>
          <p:nvPr>
            <p:ph type="sldNum" sz="quarter" idx="5"/>
          </p:nvPr>
        </p:nvSpPr>
        <p:spPr/>
        <p:txBody>
          <a:bodyPr/>
          <a:lstStyle/>
          <a:p>
            <a:fld id="{49436F85-577F-4A92-A47F-D540A2BCC821}" type="slidenum">
              <a:rPr lang="en-GB" smtClean="0"/>
              <a:t>2</a:t>
            </a:fld>
            <a:endParaRPr lang="en-GB"/>
          </a:p>
        </p:txBody>
      </p:sp>
    </p:spTree>
    <p:extLst>
      <p:ext uri="{BB962C8B-B14F-4D97-AF65-F5344CB8AC3E}">
        <p14:creationId xmlns:p14="http://schemas.microsoft.com/office/powerpoint/2010/main" val="2888227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Og apropos hvad der fylder  har altinget spurgt </a:t>
            </a:r>
            <a:r>
              <a:rPr lang="da-DK" sz="1200" b="0" i="0" kern="1200" dirty="0">
                <a:solidFill>
                  <a:schemeClr val="tx1"/>
                </a:solidFill>
                <a:effectLst/>
                <a:latin typeface="+mn-lt"/>
                <a:ea typeface="+mn-ea"/>
                <a:cs typeface="+mn-cs"/>
              </a:rPr>
              <a:t>vælgerne, hvilke emner de prioriterer højest op til kommunalvalget</a:t>
            </a:r>
          </a:p>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OG her kommer Ældre, samt sundhed og forebyggelse ind på en klar </a:t>
            </a:r>
            <a:r>
              <a:rPr lang="da-DK" sz="1200" b="0" i="0" kern="1200">
                <a:solidFill>
                  <a:schemeClr val="tx1"/>
                </a:solidFill>
                <a:effectLst/>
                <a:latin typeface="+mn-lt"/>
                <a:ea typeface="+mn-ea"/>
                <a:cs typeface="+mn-cs"/>
              </a:rPr>
              <a:t>første plads. </a:t>
            </a:r>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3</a:t>
            </a:fld>
            <a:endParaRPr lang="en-GB"/>
          </a:p>
        </p:txBody>
      </p:sp>
    </p:spTree>
    <p:extLst>
      <p:ext uri="{BB962C8B-B14F-4D97-AF65-F5344CB8AC3E}">
        <p14:creationId xmlns:p14="http://schemas.microsoft.com/office/powerpoint/2010/main" val="339413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dirty="0"/>
              <a:t>Som I ved, er der i forbindelse med økonomiaftalen for 2022 blevet indgået en tillægsaftale mellem regeringen, KL og Danske Regioner om oprettelse af 21 sundhedsklynger. </a:t>
            </a:r>
          </a:p>
          <a:p>
            <a:pPr marL="0" indent="0">
              <a:buFont typeface="Arial" panose="020B0604020202020204" pitchFamily="34" charset="0"/>
              <a:buNone/>
            </a:pPr>
            <a:endParaRPr lang="da-DK" dirty="0">
              <a:highlight>
                <a:srgbClr val="FFFF00"/>
              </a:highlight>
            </a:endParaRPr>
          </a:p>
          <a:p>
            <a:pPr marL="628650" lvl="1" indent="-171450">
              <a:buFont typeface="Arial" panose="020B0604020202020204" pitchFamily="34" charset="0"/>
              <a:buChar char="•"/>
            </a:pPr>
            <a:r>
              <a:rPr lang="da-DK" dirty="0">
                <a:highlight>
                  <a:srgbClr val="FFFF00"/>
                </a:highlight>
              </a:rPr>
              <a:t>En organisering, hvor </a:t>
            </a:r>
            <a:r>
              <a:rPr lang="da-DK" sz="1200" kern="1200" dirty="0">
                <a:solidFill>
                  <a:schemeClr val="tx1"/>
                </a:solidFill>
                <a:effectLst/>
                <a:latin typeface="+mn-lt"/>
                <a:ea typeface="+mn-ea"/>
                <a:cs typeface="+mn-cs"/>
              </a:rPr>
              <a:t>regioner, hospitaler, kommuner og almen praksis i fællesskab skal samarbejde om at sikre den bedste mulige behandling af de patienter, man er fælles om.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a:solidFill>
                  <a:schemeClr val="tx1"/>
                </a:solidFill>
                <a:effectLst/>
                <a:latin typeface="+mn-lt"/>
                <a:ea typeface="+mn-ea"/>
                <a:cs typeface="+mn-cs"/>
              </a:rPr>
              <a:t>Give kommunerne bedre muligheder for at øve indflydelse på udviklingen af sundhedsområdet og de opgaver, som skal varetages fremadrettet.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a:solidFill>
                  <a:schemeClr val="tx1"/>
                </a:solidFill>
                <a:effectLst/>
                <a:latin typeface="+mn-lt"/>
                <a:ea typeface="+mn-ea"/>
                <a:cs typeface="+mn-cs"/>
              </a:rPr>
              <a:t>Herunder har det været et ønske at stoppe den </a:t>
            </a:r>
            <a:r>
              <a:rPr lang="da-DK" sz="1200" kern="1200" dirty="0" err="1">
                <a:solidFill>
                  <a:schemeClr val="tx1"/>
                </a:solidFill>
                <a:effectLst/>
                <a:latin typeface="+mn-lt"/>
                <a:ea typeface="+mn-ea"/>
                <a:cs typeface="+mn-cs"/>
              </a:rPr>
              <a:t>ufinansierede</a:t>
            </a:r>
            <a:r>
              <a:rPr lang="da-DK" sz="1200" kern="1200" dirty="0">
                <a:solidFill>
                  <a:schemeClr val="tx1"/>
                </a:solidFill>
                <a:effectLst/>
                <a:latin typeface="+mn-lt"/>
                <a:ea typeface="+mn-ea"/>
                <a:cs typeface="+mn-cs"/>
              </a:rPr>
              <a:t> opgaveglidning, bl.a. ved at kommunerne får en stærkere stemme ind i regionernes planlægning. </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Vi ved at samarbejdet mellem kommuner, region og almen praksis kommer til at være centreret om nogle nye fora: </a:t>
            </a:r>
          </a:p>
          <a:p>
            <a:pPr marL="0" indent="0">
              <a:buFont typeface="Arial" panose="020B0604020202020204" pitchFamily="34" charset="0"/>
              <a:buNone/>
            </a:pPr>
            <a:endParaRPr lang="da-DK" dirty="0"/>
          </a:p>
          <a:p>
            <a:pPr>
              <a:buFont typeface="Arial" panose="020B0604020202020204" pitchFamily="34" charset="0"/>
              <a:buNone/>
            </a:pPr>
            <a:r>
              <a:rPr lang="da-DK" b="1" dirty="0"/>
              <a:t>Sundhedssamarbejdsudvalget </a:t>
            </a:r>
            <a:r>
              <a:rPr lang="da-DK" dirty="0"/>
              <a:t>skal udarbejde en sundhedsaftale og fastlægge fælles rammer og retning for udviklingen af samarbejdet på tværs af regionens sundhedsklynger, herunder drøfte rammerne for sundhedsklyngernes udmøntning af nationale handlingsplaner. Sundhedssamarbejdsudvalget erstatter de nuværende Sundhedskoordinationsudvalg (SKU) og Praksisplanudvalg (PPU). Udvalget består af tre repræsentanter for regionsrådet, heriblandt regionsrådsformanden og en kommunal repræsentant fra hver sundhedsklynge (borgmestre/fagborgmestre).</a:t>
            </a:r>
          </a:p>
          <a:p>
            <a:pPr>
              <a:buFont typeface="Arial" panose="020B0604020202020204" pitchFamily="34" charset="0"/>
              <a:buNone/>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1" dirty="0"/>
              <a:t>Sundhedsklyngerne </a:t>
            </a:r>
            <a:r>
              <a:rPr lang="da-DK" dirty="0"/>
              <a:t>skal tage ansvar for den fælles population i optageområdet med fokus på at løse udfordringer, herunder styrke sammenhæng og bedre behandlings- og rehabiliteringsforløb. Klyngerne skal også være drivende i omstillingen i sundhedsvæsenet fx ved at prøve innovative tiltag af i lille skala, </a:t>
            </a:r>
            <a:r>
              <a:rPr lang="da-DK" b="0" dirty="0"/>
              <a:t>s</a:t>
            </a:r>
            <a:r>
              <a:rPr lang="da-DK" dirty="0"/>
              <a:t>ætte retning samarbejdet, implementere og komme med input til sundhedsaftale og nationale tiltag og drøfte anvendelsen af prioriterede midler. Det politiske niveau for hver sundhedsklynge består af to til tre regionsrådsmedlemmer, herunder regionsrådsformanden og borgmestrene/fagborgmestrene fra de deltagende kommuner. Der er også et administrativt strategisk/fagligt niveau herunder, hvor praktiserende læger deltager.</a:t>
            </a:r>
          </a:p>
          <a:p>
            <a:pPr marL="171450" indent="-171450">
              <a:buFont typeface="Arial" panose="020B0604020202020204" pitchFamily="34" charset="0"/>
              <a:buChar char="•"/>
            </a:pPr>
            <a:endParaRPr lang="da-DK"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1" dirty="0"/>
              <a:t>Økonomien</a:t>
            </a:r>
            <a:r>
              <a:rPr lang="da-DK" dirty="0"/>
              <a:t>: Der er tale om engangsmidler, men vi ønsker, at der fremadrettet kommer varige midler til sundhedsklyngerne. Ellers risikerer vi, at de fælles indsatser, der sættes i gang efterfølgende reduceres.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Pengene skal løse de konflikter der kan være ved, at kommuner og region skal bringe ”egne” penge til bordet ved aftale om konkrete indsatser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1" dirty="0"/>
              <a:t>Aftalen er betinget af Folketinget tilslutning inden 1. juli 2022.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189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spcAft>
                <a:spcPts val="600"/>
              </a:spcAft>
              <a:buFontTx/>
              <a:buNone/>
            </a:pPr>
            <a:r>
              <a:rPr lang="da-DK" dirty="0"/>
              <a:t>Aftalen betyder som i ved en ny struktur på sundhedsområdet Der etableres pr. 1. juli 2022:</a:t>
            </a:r>
          </a:p>
          <a:p>
            <a:pPr marL="0" indent="0">
              <a:spcAft>
                <a:spcPts val="600"/>
              </a:spcAft>
              <a:buFontTx/>
              <a:buNone/>
            </a:pPr>
            <a:r>
              <a:rPr lang="da-DK" dirty="0"/>
              <a:t>- 5 nye Sundhedssamarbejdsudvalg (SSU)</a:t>
            </a:r>
          </a:p>
          <a:p>
            <a:pPr marL="0" indent="0">
              <a:spcAft>
                <a:spcPts val="600"/>
              </a:spcAft>
              <a:buFontTx/>
              <a:buNone/>
            </a:pPr>
            <a:r>
              <a:rPr lang="da-DK" dirty="0"/>
              <a:t>- 21 nye sundhedsklynger</a:t>
            </a:r>
          </a:p>
          <a:p>
            <a:pPr marL="742950" lvl="1" indent="-285750">
              <a:spcAft>
                <a:spcPts val="600"/>
              </a:spcAft>
              <a:buFontTx/>
              <a:buChar char="-"/>
            </a:pPr>
            <a:r>
              <a:rPr lang="da-DK" dirty="0"/>
              <a:t>Politisk niveau</a:t>
            </a:r>
          </a:p>
          <a:p>
            <a:pPr marL="742950" lvl="1" indent="-285750">
              <a:spcAft>
                <a:spcPts val="600"/>
              </a:spcAft>
              <a:buFontTx/>
              <a:buChar char="-"/>
            </a:pPr>
            <a:r>
              <a:rPr lang="da-DK" dirty="0"/>
              <a:t>Strategisk/fagligt niveau</a:t>
            </a:r>
          </a:p>
          <a:p>
            <a:pPr marL="0" indent="0">
              <a:spcAft>
                <a:spcPts val="600"/>
              </a:spcAft>
              <a:buFontTx/>
              <a:buNone/>
            </a:pPr>
            <a:r>
              <a:rPr lang="da-DK" dirty="0"/>
              <a:t>- 80 mio. kr. i fælles midler til opstart</a:t>
            </a:r>
          </a:p>
          <a:p>
            <a:pPr marL="0" indent="0">
              <a:buFont typeface="Arial" panose="020B0604020202020204" pitchFamily="34" charset="0"/>
              <a:buNone/>
            </a:pPr>
            <a:endParaRPr lang="da-DK"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dirty="0"/>
              <a:t>Fokus</a:t>
            </a:r>
            <a:r>
              <a:rPr lang="da-DK" sz="1200" dirty="0"/>
              <a:t> er på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t>- de borgere som går på tværs af sektorer – de ældre medicinske patienter, borgere med kronisk sygdom mv.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t>- Og på at give kommunerne en ligeværdig mulighed for at øve indflydelse på udviklingen fremover. Herunder at stoppe den </a:t>
            </a:r>
            <a:r>
              <a:rPr lang="da-DK" sz="1200" dirty="0" err="1"/>
              <a:t>ufinansierede</a:t>
            </a:r>
            <a:r>
              <a:rPr lang="da-DK" sz="1200" dirty="0"/>
              <a:t> opgaveglidning, bl.a. ved at kommunerne får en stærkere stemme ind i regionernes planlægning.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p>
          <a:p>
            <a:pPr marL="0" indent="0">
              <a:buFont typeface="Arial" panose="020B0604020202020204" pitchFamily="34" charset="0"/>
              <a:buNone/>
            </a:pPr>
            <a:r>
              <a:rPr lang="da-DK" sz="1200" dirty="0"/>
              <a:t>Samarbejdet mellem kommuner, region og almen praksis kommer til at være centreret om nogle nye fora: </a:t>
            </a:r>
          </a:p>
          <a:p>
            <a:pPr>
              <a:buFont typeface="Arial" panose="020B0604020202020204" pitchFamily="34" charset="0"/>
              <a:buNone/>
            </a:pPr>
            <a:endParaRPr lang="da-DK" sz="1200" b="1" dirty="0"/>
          </a:p>
          <a:p>
            <a:pPr>
              <a:buFont typeface="Arial" panose="020B0604020202020204" pitchFamily="34" charset="0"/>
              <a:buNone/>
            </a:pPr>
            <a:r>
              <a:rPr lang="da-DK" sz="1200" b="1" dirty="0"/>
              <a:t>Sundhedssamarbejdsudvalget </a:t>
            </a:r>
            <a:r>
              <a:rPr lang="da-DK" sz="1200" dirty="0"/>
              <a:t> der erstatter de nuværende Sundhedskoordinationsudvalg (SKU) og Praksisplanudvalg (PPU). Udvalget består af tre repræsentanter for regionsrådet, heriblandt regionsrådsformanden og en kommunal repræsentant fra hver sundhedsklynge (borgmestre/fagborgmestre).</a:t>
            </a:r>
          </a:p>
          <a:p>
            <a:pPr>
              <a:buFont typeface="Arial" panose="020B0604020202020204" pitchFamily="34" charset="0"/>
              <a:buNone/>
            </a:pPr>
            <a:endParaRPr lang="da-DK"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dirty="0"/>
              <a:t>Sundhedsklyngerne omkring hvert akuthospital </a:t>
            </a:r>
            <a:r>
              <a:rPr lang="da-DK" sz="1200" dirty="0"/>
              <a:t>Det politiske niveau for hver sundhedsklynge består af to til tre regionsrådsmedlemmer, herunder regionsrådsformanden og borgmestrene/fagborgmestrene fra de deltagende kommuner. Der er også et administrativt strategisk/fagligt niveau herunder, hvor praktiserende læger deltager.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dirty="0"/>
              <a:t>Økonomien</a:t>
            </a:r>
            <a:r>
              <a:rPr lang="da-DK" sz="1200" dirty="0"/>
              <a:t>: Der er tale om engangsmidler, men vi ønsker, at der fremadrettet kommer varige midler til sundhedsklyngerne. Ellers risikerer vi, at de fælles indsatser, der sættes i gang efterfølgende reduceres.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t>Pengene skal løse de konflikter der kan være ved, at kommuner og region skal bringe ”egne” penge til bordet ved aftale om konkrete indsatser</a:t>
            </a:r>
          </a:p>
          <a:p>
            <a:endParaRPr lang="da-DK"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dirty="0"/>
              <a:t>Aftalen er betinget af Folketinget tilslutning inden 1. juli 2022.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189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Hvem er det sundhedsklyngerne skal gøre en forskel for. </a:t>
            </a:r>
          </a:p>
          <a:p>
            <a:r>
              <a:rPr lang="da-DK" dirty="0"/>
              <a:t>Vi deles om borgerne  - og har en fælles interesse i at sikre deres fælles bedste: Sammenhæng og nærhed i tilbud og behandling. Det handler om at lave de bedste tværsektorielle forløb for de borgere vi er fælles om. </a:t>
            </a:r>
          </a:p>
          <a:p>
            <a:r>
              <a:rPr lang="da-DK" dirty="0"/>
              <a:t>Der kan være lidt forskellige syn på opgavens omfang, men : </a:t>
            </a:r>
          </a:p>
          <a:p>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Hver tiende hospitalspatient får også kommunale indsatser – men 4 ud af 5 med kommunale indsatser er også forbi hospitalet.</a:t>
            </a:r>
          </a:p>
          <a:p>
            <a:pPr marL="171450" indent="-171450">
              <a:buFont typeface="Arial" panose="020B0604020202020204" pitchFamily="34" charset="0"/>
              <a:buChar char="•"/>
            </a:pPr>
            <a:r>
              <a:rPr lang="da-DK" dirty="0"/>
              <a:t>Overlappet bliver langt større, når man fokuserer på de ældste – selv med en hospitalsvinkel. Men overlappet er stort i alle aldersgrupper fra en kommunal vinkel</a:t>
            </a:r>
          </a:p>
          <a:p>
            <a:pPr marL="171450" indent="-171450">
              <a:buFont typeface="Arial" panose="020B0604020202020204" pitchFamily="34" charset="0"/>
              <a:buChar char="•"/>
            </a:pPr>
            <a:r>
              <a:rPr lang="da-DK" dirty="0"/>
              <a:t>Når vi når op blandt 80+ årige – er det samme andel  3 ud af 4 som har indsatser på tværs af sektorer.</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Så ingen tvivl om at vi har fælles interesser og opgaver her. </a:t>
            </a:r>
          </a:p>
          <a:p>
            <a:pPr marL="0" indent="0">
              <a:buFont typeface="Arial" panose="020B0604020202020204" pitchFamily="34" charset="0"/>
              <a:buNone/>
            </a:pPr>
            <a:r>
              <a:rPr lang="da-DK" dirty="0"/>
              <a:t>Sundhedsklyngerne skal være med til at sikre kommunerne mulighed for et ligeværdigt samarbejde om de fælles borgere. </a:t>
            </a:r>
          </a:p>
          <a:p>
            <a:pPr lvl="1">
              <a:buFont typeface="Arial" panose="020B0604020202020204" pitchFamily="34" charset="0"/>
              <a:buChar char="•"/>
            </a:pPr>
            <a:endParaRPr lang="da-DK" dirty="0"/>
          </a:p>
          <a:p>
            <a:pPr lvl="1">
              <a:buFont typeface="Arial" panose="020B0604020202020204" pitchFamily="34" charset="0"/>
              <a:buChar char="•"/>
            </a:pPr>
            <a:endParaRPr lang="da-DK" dirty="0"/>
          </a:p>
          <a:p>
            <a:endParaRPr lang="da-DK" dirty="0"/>
          </a:p>
        </p:txBody>
      </p:sp>
      <p:sp>
        <p:nvSpPr>
          <p:cNvPr id="4" name="Pladsholder til slidenummer 3"/>
          <p:cNvSpPr>
            <a:spLocks noGrp="1"/>
          </p:cNvSpPr>
          <p:nvPr>
            <p:ph type="sldNum" sz="quarter" idx="5"/>
          </p:nvPr>
        </p:nvSpPr>
        <p:spPr/>
        <p:txBody>
          <a:bodyPr/>
          <a:lstStyle/>
          <a:p>
            <a:fld id="{7E4FB67C-22A8-4CE5-B0C5-1F8A84EE8580}" type="slidenum">
              <a:rPr lang="da-DK" smtClean="0"/>
              <a:t>6</a:t>
            </a:fld>
            <a:endParaRPr lang="da-DK"/>
          </a:p>
        </p:txBody>
      </p:sp>
    </p:spTree>
    <p:extLst>
      <p:ext uri="{BB962C8B-B14F-4D97-AF65-F5344CB8AC3E}">
        <p14:creationId xmlns:p14="http://schemas.microsoft.com/office/powerpoint/2010/main" val="140912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Font typeface="Arial" panose="020B0604020202020204" pitchFamily="34" charset="0"/>
              <a:buNone/>
            </a:pPr>
            <a:r>
              <a:rPr lang="da-DK" b="1" dirty="0"/>
              <a:t>Der skal være en arbejdsdeling mellem Sundhedssamarbejdsudvalget og sundhedsklyngerne og en samtidig koordinering</a:t>
            </a:r>
          </a:p>
          <a:p>
            <a:pPr>
              <a:buFont typeface="Arial" panose="020B0604020202020204" pitchFamily="34" charset="0"/>
              <a:buNone/>
            </a:pPr>
            <a:endParaRPr lang="da-DK" b="1" dirty="0"/>
          </a:p>
          <a:p>
            <a:pPr>
              <a:buFont typeface="Arial" panose="020B0604020202020204" pitchFamily="34" charset="0"/>
              <a:buNone/>
            </a:pPr>
            <a:endParaRPr lang="da-DK" b="1" dirty="0"/>
          </a:p>
          <a:p>
            <a:pPr>
              <a:buFont typeface="Arial" panose="020B0604020202020204" pitchFamily="34" charset="0"/>
              <a:buNone/>
            </a:pPr>
            <a:r>
              <a:rPr lang="da-DK" b="1" dirty="0"/>
              <a:t>Sundhedssamarbejdsudvalget </a:t>
            </a:r>
            <a:r>
              <a:rPr lang="da-DK" dirty="0"/>
              <a:t>skal udarbejde en sundhedsaftale og fastlægge fælles rammer og retning for udviklingen af samarbejdet på tværs af regionens sundhedsklynger, herunder drøfte rammerne for sundhedsklyngernes udmøntning af nationale handlingsplaner.</a:t>
            </a:r>
          </a:p>
          <a:p>
            <a:pPr>
              <a:buFont typeface="Arial" panose="020B0604020202020204" pitchFamily="34" charset="0"/>
              <a:buNone/>
            </a:pPr>
            <a:r>
              <a:rPr lang="da-DK" dirty="0">
                <a:solidFill>
                  <a:srgbClr val="003B7A"/>
                </a:solidFill>
              </a:rPr>
              <a:t>De 21 nye </a:t>
            </a:r>
            <a:r>
              <a:rPr lang="da-DK" b="1" dirty="0">
                <a:solidFill>
                  <a:srgbClr val="003B7A"/>
                </a:solidFill>
              </a:rPr>
              <a:t>sundhedsklynger skal på politisk niveau: </a:t>
            </a:r>
          </a:p>
          <a:p>
            <a:pPr marL="180000" indent="-180000" defTabSz="685800">
              <a:lnSpc>
                <a:spcPct val="94000"/>
              </a:lnSpc>
              <a:spcAft>
                <a:spcPts val="600"/>
              </a:spcAft>
              <a:buFont typeface="Wingdings" panose="05000000000000000000" pitchFamily="2" charset="2"/>
              <a:buChar char="v"/>
            </a:pPr>
            <a:r>
              <a:rPr lang="da-DK" dirty="0">
                <a:solidFill>
                  <a:srgbClr val="003B7A"/>
                </a:solidFill>
              </a:rPr>
              <a:t>Sætte retning for sundhedsklyngen.</a:t>
            </a:r>
          </a:p>
          <a:p>
            <a:pPr marL="180000" indent="-180000" defTabSz="685800">
              <a:lnSpc>
                <a:spcPct val="94000"/>
              </a:lnSpc>
              <a:spcAft>
                <a:spcPts val="600"/>
              </a:spcAft>
              <a:buFont typeface="Wingdings" panose="05000000000000000000" pitchFamily="2" charset="2"/>
              <a:buChar char="v"/>
            </a:pPr>
            <a:r>
              <a:rPr lang="da-DK" dirty="0">
                <a:solidFill>
                  <a:srgbClr val="003B7A"/>
                </a:solidFill>
              </a:rPr>
              <a:t>Implementere (og komme med input til) sundhedsaftale og nationale tiltag </a:t>
            </a:r>
          </a:p>
          <a:p>
            <a:pPr marL="180000" indent="-180000" defTabSz="685800">
              <a:lnSpc>
                <a:spcPct val="94000"/>
              </a:lnSpc>
              <a:spcAft>
                <a:spcPts val="600"/>
              </a:spcAft>
              <a:buFont typeface="Wingdings" panose="05000000000000000000" pitchFamily="2" charset="2"/>
              <a:buChar char="v"/>
            </a:pPr>
            <a:r>
              <a:rPr lang="da-DK" dirty="0">
                <a:solidFill>
                  <a:srgbClr val="003B7A"/>
                </a:solidFill>
              </a:rPr>
              <a:t>Drøfte anvendelsen af prioriterede midler.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7</a:t>
            </a:fld>
            <a:endParaRPr lang="en-GB"/>
          </a:p>
        </p:txBody>
      </p:sp>
    </p:spTree>
    <p:extLst>
      <p:ext uri="{BB962C8B-B14F-4D97-AF65-F5344CB8AC3E}">
        <p14:creationId xmlns:p14="http://schemas.microsoft.com/office/powerpoint/2010/main" val="1484522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Font typeface="Arial" panose="020B0604020202020204" pitchFamily="34" charset="0"/>
              <a:buNone/>
            </a:pPr>
            <a:r>
              <a:rPr lang="da-DK" b="1" dirty="0"/>
              <a:t>Der skal være en arbejdsdeling mellem Sundhedssamarbejdsudvalget og sundhedsklyngerne og en </a:t>
            </a:r>
            <a:r>
              <a:rPr lang="da-DK" b="1"/>
              <a:t>samtidig koordinering</a:t>
            </a:r>
          </a:p>
          <a:p>
            <a:pPr>
              <a:buFont typeface="Arial" panose="020B0604020202020204" pitchFamily="34" charset="0"/>
              <a:buNone/>
            </a:pPr>
            <a:endParaRPr lang="da-DK" b="1" dirty="0"/>
          </a:p>
          <a:p>
            <a:pPr>
              <a:buFont typeface="Arial" panose="020B0604020202020204" pitchFamily="34" charset="0"/>
              <a:buNone/>
            </a:pPr>
            <a:r>
              <a:rPr lang="da-DK" dirty="0">
                <a:solidFill>
                  <a:srgbClr val="003B7A"/>
                </a:solidFill>
              </a:rPr>
              <a:t>De 21 nye </a:t>
            </a:r>
            <a:r>
              <a:rPr lang="da-DK" b="1" dirty="0">
                <a:solidFill>
                  <a:srgbClr val="003B7A"/>
                </a:solidFill>
              </a:rPr>
              <a:t>sundhedsklynger skal på politisk niveau: </a:t>
            </a:r>
          </a:p>
          <a:p>
            <a:pPr marL="180000" indent="-180000" defTabSz="685800">
              <a:lnSpc>
                <a:spcPct val="94000"/>
              </a:lnSpc>
              <a:spcAft>
                <a:spcPts val="600"/>
              </a:spcAft>
              <a:buFont typeface="Wingdings" panose="05000000000000000000" pitchFamily="2" charset="2"/>
              <a:buChar char="v"/>
            </a:pPr>
            <a:r>
              <a:rPr lang="da-DK" dirty="0">
                <a:solidFill>
                  <a:srgbClr val="003B7A"/>
                </a:solidFill>
              </a:rPr>
              <a:t>Sætte retning for sundhedsklyngen.</a:t>
            </a:r>
          </a:p>
          <a:p>
            <a:pPr marL="180000" indent="-180000" defTabSz="685800">
              <a:lnSpc>
                <a:spcPct val="94000"/>
              </a:lnSpc>
              <a:spcAft>
                <a:spcPts val="600"/>
              </a:spcAft>
              <a:buFont typeface="Wingdings" panose="05000000000000000000" pitchFamily="2" charset="2"/>
              <a:buChar char="v"/>
            </a:pPr>
            <a:r>
              <a:rPr lang="da-DK" dirty="0">
                <a:solidFill>
                  <a:srgbClr val="003B7A"/>
                </a:solidFill>
              </a:rPr>
              <a:t>Implementere (og komme med input til) sundhedsaftale og nationale tiltag </a:t>
            </a:r>
          </a:p>
          <a:p>
            <a:pPr marL="180000" indent="-180000" defTabSz="685800">
              <a:lnSpc>
                <a:spcPct val="94000"/>
              </a:lnSpc>
              <a:spcAft>
                <a:spcPts val="600"/>
              </a:spcAft>
              <a:buFont typeface="Wingdings" panose="05000000000000000000" pitchFamily="2" charset="2"/>
              <a:buChar char="v"/>
            </a:pPr>
            <a:r>
              <a:rPr lang="da-DK" dirty="0">
                <a:solidFill>
                  <a:srgbClr val="003B7A"/>
                </a:solidFill>
              </a:rPr>
              <a:t>Drøfte anvendelsen af prioriterede midler.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indent="0" defTabSz="685800">
              <a:lnSpc>
                <a:spcPct val="94000"/>
              </a:lnSpc>
              <a:spcAft>
                <a:spcPts val="600"/>
              </a:spcAft>
              <a:buFont typeface="Wingdings" panose="05000000000000000000" pitchFamily="2" charset="2"/>
              <a:buNone/>
            </a:pPr>
            <a:r>
              <a:rPr lang="da-DK" b="1" dirty="0"/>
              <a:t>Sundhedsklyngerne på administrativt niveau: </a:t>
            </a:r>
            <a:endParaRPr lang="da-DK" dirty="0">
              <a:highlight>
                <a:srgbClr val="FFFF00"/>
              </a:highlight>
            </a:endParaRPr>
          </a:p>
          <a:p>
            <a:pPr lvl="0">
              <a:spcAft>
                <a:spcPts val="600"/>
              </a:spcAft>
              <a:buFont typeface="Wingdings" panose="05000000000000000000" pitchFamily="2" charset="2"/>
              <a:buChar char="v"/>
            </a:pPr>
            <a:r>
              <a:rPr lang="da-DK" dirty="0">
                <a:highlight>
                  <a:srgbClr val="FFFF00"/>
                </a:highlight>
              </a:rPr>
              <a:t>Tage fælles ansvar for den fælles population i optageområdet</a:t>
            </a:r>
          </a:p>
          <a:p>
            <a:pPr lvl="0">
              <a:spcAft>
                <a:spcPts val="600"/>
              </a:spcAft>
              <a:buFont typeface="Wingdings" panose="05000000000000000000" pitchFamily="2" charset="2"/>
              <a:buChar char="v"/>
            </a:pPr>
            <a:r>
              <a:rPr lang="da-DK" dirty="0">
                <a:highlight>
                  <a:srgbClr val="FFFF00"/>
                </a:highlight>
              </a:rPr>
              <a:t> Styrke sammenhæng og bedre behandlings- og rehabiliteringsforløb for borgere med forløb på tværs af sektorer</a:t>
            </a:r>
          </a:p>
          <a:p>
            <a:pPr lvl="0">
              <a:spcAft>
                <a:spcPts val="600"/>
              </a:spcAft>
              <a:buFont typeface="Wingdings" panose="05000000000000000000" pitchFamily="2" charset="2"/>
              <a:buChar char="v"/>
            </a:pPr>
            <a:r>
              <a:rPr lang="da-DK" dirty="0">
                <a:highlight>
                  <a:srgbClr val="FFFF00"/>
                </a:highlight>
              </a:rPr>
              <a:t> Være en drivende kraft for forebyggelse, omstilling og kvalitet i det nære sundhedsvæsen</a:t>
            </a:r>
          </a:p>
          <a:p>
            <a:pPr lvl="0">
              <a:spcAft>
                <a:spcPts val="600"/>
              </a:spcAft>
              <a:buFont typeface="Wingdings" panose="05000000000000000000" pitchFamily="2" charset="2"/>
              <a:buChar char="v"/>
            </a:pPr>
            <a:r>
              <a:rPr lang="da-DK" dirty="0">
                <a:highlight>
                  <a:srgbClr val="FFFF00"/>
                </a:highlight>
              </a:rPr>
              <a:t> Drøfte og aftale lokale modeller for bedre patientforløb med fokus på styrket kvalitet og øget nærhed</a:t>
            </a:r>
          </a:p>
          <a:p>
            <a:pPr lvl="0">
              <a:spcAft>
                <a:spcPts val="600"/>
              </a:spcAft>
              <a:buFont typeface="Wingdings" panose="05000000000000000000" pitchFamily="2" charset="2"/>
              <a:buChar char="v"/>
            </a:pPr>
            <a:r>
              <a:rPr lang="da-DK" dirty="0">
                <a:highlight>
                  <a:srgbClr val="FFFF00"/>
                </a:highlight>
              </a:rPr>
              <a:t> Håndtere praktiske udfordringer og muligheder… herunder igangsætte relevante samarbejdsprojekter</a:t>
            </a:r>
          </a:p>
          <a:p>
            <a:pPr lvl="0">
              <a:spcAft>
                <a:spcPts val="600"/>
              </a:spcAft>
              <a:buFont typeface="Wingdings" panose="05000000000000000000" pitchFamily="2" charset="2"/>
              <a:buChar char="v"/>
            </a:pPr>
            <a:r>
              <a:rPr lang="da-DK" dirty="0">
                <a:highlight>
                  <a:srgbClr val="FFFF00"/>
                </a:highlight>
              </a:rPr>
              <a:t> Implementere nationalt og lokalt prioriterede midler til styrket sammenhæng, nærhed og omstilling.</a:t>
            </a:r>
          </a:p>
          <a:p>
            <a:endParaRPr lang="da-DK" dirty="0"/>
          </a:p>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8</a:t>
            </a:fld>
            <a:endParaRPr lang="en-GB"/>
          </a:p>
        </p:txBody>
      </p:sp>
    </p:spTree>
    <p:extLst>
      <p:ext uri="{BB962C8B-B14F-4D97-AF65-F5344CB8AC3E}">
        <p14:creationId xmlns:p14="http://schemas.microsoft.com/office/powerpoint/2010/main" val="156622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Nu er der lavet en aftale – og vi er i fuld gang med at konkretisere den. Blandt andet </a:t>
            </a:r>
            <a:r>
              <a:rPr lang="da-DK" sz="1200" kern="1200" dirty="0">
                <a:solidFill>
                  <a:schemeClr val="tx1"/>
                </a:solidFill>
                <a:effectLst/>
                <a:latin typeface="+mn-lt"/>
                <a:ea typeface="+mn-ea"/>
                <a:cs typeface="+mn-cs"/>
              </a:rPr>
              <a:t>deltager KL i en række samarbejdsfora og arbejdsgrupper med Sundhedsministeriet og Danske Regioner. Endvidere er KL i dialog med kommunerne både politiske og administrativt samt med PLO.</a:t>
            </a:r>
          </a:p>
          <a:p>
            <a:r>
              <a:rPr lang="da-DK"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Der skal ske flere ting og vi er i KL i gang med en række spor der foregår sideløbende. Jeg vil lige om lidt gennemgå de fem kasser på sliden. </a:t>
            </a:r>
          </a:p>
          <a:p>
            <a:endParaRPr lang="da-DK" dirty="0"/>
          </a:p>
          <a:p>
            <a:r>
              <a:rPr lang="da-DK" b="0" dirty="0"/>
              <a:t>KL forventer at være tæt på processen ift. etablering af klyngerne. Jeg ved at nogle af jer allerede er i fuld gang med at drøfte flere af de ting jeg kommer til at nævne, ikke mindst den geografiske tegning af klyngerne. </a:t>
            </a:r>
          </a:p>
          <a:p>
            <a:endParaRPr lang="da-DK" b="0" dirty="0"/>
          </a:p>
          <a:p>
            <a:r>
              <a:rPr lang="da-DK" b="0" dirty="0"/>
              <a:t>De drøftelser skal foregå lokalt, men vi skal også have dem med hinanden på tværs af landet. Vi står sammen med nogle meget koordinerede regioner, som vi skal matche, så vi kan etablere et godt og ligeværdigt samarbejde i klyngerne.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Lovgivning</a:t>
            </a:r>
            <a:r>
              <a:rPr lang="da-DK" dirty="0"/>
              <a:t>: </a:t>
            </a:r>
            <a:r>
              <a:rPr lang="da-DK" sz="1200" kern="1200" dirty="0">
                <a:solidFill>
                  <a:schemeClr val="tx1"/>
                </a:solidFill>
                <a:effectLst/>
                <a:latin typeface="+mn-lt"/>
                <a:ea typeface="+mn-ea"/>
                <a:cs typeface="+mn-cs"/>
              </a:rPr>
              <a:t>Sundhedsministeriet arbejder frem mod, at et lovforslag skal være klar ultimo november 2021 med henblik på efterfølgende politiske drøftelser. Selve lovforslaget fremsættes formentlig i anden halvdel af marts 2022. </a:t>
            </a:r>
          </a:p>
          <a:p>
            <a:r>
              <a:rPr lang="da-DK" b="1" dirty="0"/>
              <a:t>Overgange</a:t>
            </a:r>
            <a:r>
              <a:rPr lang="da-DK" b="0" dirty="0"/>
              <a:t>: O</a:t>
            </a:r>
            <a:r>
              <a:rPr lang="da-DK" sz="1200" kern="1200" dirty="0">
                <a:solidFill>
                  <a:schemeClr val="tx1"/>
                </a:solidFill>
                <a:effectLst/>
                <a:latin typeface="+mn-lt"/>
                <a:ea typeface="+mn-ea"/>
                <a:cs typeface="+mn-cs"/>
              </a:rPr>
              <a:t>vergangen fra Sundhedskoordinationsudvalg og Praksisplanudvalg (SKU/PPU) til Sundhedssamarbejdsudvalg (SSU) og sundhedsklynger forventes at klares pragmatisk. Der opfordres til at KKR ifm. udpegninger til SKU og PPU efter valgte udpeger borgmestre og videst muligt omfang sikre sammenfald mellem de to udvalg. </a:t>
            </a:r>
          </a:p>
          <a:p>
            <a:r>
              <a:rPr lang="da-DK" sz="1200" kern="1200" dirty="0">
                <a:solidFill>
                  <a:schemeClr val="tx1"/>
                </a:solidFill>
                <a:effectLst/>
                <a:latin typeface="+mn-lt"/>
                <a:ea typeface="+mn-ea"/>
                <a:cs typeface="+mn-cs"/>
              </a:rPr>
              <a:t>Det forventes at den nuværende sundhedsaftale forlænges med et ½ til helt år. </a:t>
            </a:r>
            <a:r>
              <a:rPr lang="da-DK" dirty="0"/>
              <a:t> </a:t>
            </a:r>
          </a:p>
          <a:p>
            <a:endParaRPr lang="da-DK" dirty="0"/>
          </a:p>
          <a:p>
            <a:r>
              <a:rPr lang="da-DK" b="1" dirty="0"/>
              <a:t>Geografi: </a:t>
            </a:r>
            <a:r>
              <a:rPr lang="da-DK" sz="1200" kern="1200" dirty="0">
                <a:solidFill>
                  <a:schemeClr val="tx1"/>
                </a:solidFill>
                <a:effectLst/>
                <a:latin typeface="+mn-lt"/>
                <a:ea typeface="+mn-ea"/>
                <a:cs typeface="+mn-cs"/>
              </a:rPr>
              <a:t>Klyngerne vil som udgangspunkt blive bygget op om de 21 akuthospitaler, men nogle steder i landet er der udfordringer. Herunder skal det afklares, hvordan psykiatrien håndteres, da der ikke helt er overlap mellem de psykiatriske og somatiske</a:t>
            </a:r>
            <a:r>
              <a:rPr lang="da-DK" sz="1200" b="0" kern="1200" dirty="0">
                <a:solidFill>
                  <a:schemeClr val="tx1"/>
                </a:solidFill>
                <a:effectLst/>
                <a:latin typeface="+mn-lt"/>
                <a:ea typeface="+mn-ea"/>
                <a:cs typeface="+mn-cs"/>
              </a:rPr>
              <a:t> akuthospitalers optageområder</a:t>
            </a:r>
          </a:p>
          <a:p>
            <a:r>
              <a:rPr lang="da-DK" b="0" dirty="0"/>
              <a:t>KL har søgt at kortlægge – </a:t>
            </a:r>
            <a:r>
              <a:rPr lang="da-DK" b="0" dirty="0" err="1"/>
              <a:t>bla</a:t>
            </a:r>
            <a:r>
              <a:rPr lang="da-DK" b="0" dirty="0"/>
              <a:t>. via input fra kommunerne - hvor der er udfordringer og der forventes bilaterale drøftelser i den kommende tid</a:t>
            </a:r>
          </a:p>
          <a:p>
            <a:endParaRPr lang="da-DK" b="0" dirty="0"/>
          </a:p>
          <a:p>
            <a:r>
              <a:rPr lang="da-DK" b="1" dirty="0"/>
              <a:t>Opgaver: </a:t>
            </a:r>
            <a:r>
              <a:rPr lang="da-DK" b="0" dirty="0"/>
              <a:t>det har vi været inde på tidligere. </a:t>
            </a:r>
            <a:r>
              <a:rPr lang="da-DK" sz="1200" kern="1200" dirty="0">
                <a:solidFill>
                  <a:schemeClr val="tx1"/>
                </a:solidFill>
                <a:effectLst/>
                <a:latin typeface="+mn-lt"/>
                <a:ea typeface="+mn-ea"/>
                <a:cs typeface="+mn-cs"/>
              </a:rPr>
              <a:t>Opgavesnittet mellem det lokale (klyngerne) og det regionale niveau (SSU) er skal afklares, herunder hvor stor variation der kan være mellem klyngerne – det er noget vi gerne vil have jeres input til i dag. </a:t>
            </a:r>
          </a:p>
          <a:p>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Økonomi</a:t>
            </a:r>
            <a:r>
              <a:rPr lang="da-DK" sz="1200" b="0"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Der er foreløbigt afsat 80 mio. kr. i 2022 (2. halvår) til opstart af klyngerne. Midlerne er givet til indsatser, ikke til etablering af klyngerne. </a:t>
            </a:r>
          </a:p>
          <a:p>
            <a:r>
              <a:rPr lang="da-DK" sz="1200" u="none" kern="1200" dirty="0">
                <a:solidFill>
                  <a:schemeClr val="tx1"/>
                </a:solidFill>
                <a:effectLst/>
                <a:latin typeface="+mn-lt"/>
                <a:ea typeface="+mn-ea"/>
                <a:cs typeface="+mn-cs"/>
              </a:rPr>
              <a:t>KL ønsker </a:t>
            </a:r>
            <a:r>
              <a:rPr lang="da-DK" sz="1200" kern="1200" dirty="0">
                <a:solidFill>
                  <a:schemeClr val="tx1"/>
                </a:solidFill>
                <a:effectLst/>
                <a:latin typeface="+mn-lt"/>
                <a:ea typeface="+mn-ea"/>
                <a:cs typeface="+mn-cs"/>
              </a:rPr>
              <a:t>en varig finansiering af klyngerne fremadrettet, både ift. implementering af nationale tiltag og ift. finansiering af fælles indsatser i klyngerne.</a:t>
            </a:r>
          </a:p>
          <a:p>
            <a:r>
              <a:rPr lang="da-DK" sz="1200" kern="1200" dirty="0">
                <a:solidFill>
                  <a:schemeClr val="tx1"/>
                </a:solidFill>
                <a:effectLst/>
                <a:latin typeface="+mn-lt"/>
                <a:ea typeface="+mn-ea"/>
                <a:cs typeface="+mn-cs"/>
              </a:rPr>
              <a:t>Der arbejde med at udvikle mulige modeller for, hvordan klyngerne kan anvende fælles økonomi, herunder evt. søge at tilpasse regler om bl.a. serviceloft, fælles finansiering mv. så klyngeren reelt får mulighed for at prioritere fælles midler ift. de lokale behov. </a:t>
            </a:r>
          </a:p>
          <a:p>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En samlet reform</a:t>
            </a:r>
            <a:r>
              <a:rPr lang="da-DK" sz="1200" b="0" kern="1200" dirty="0">
                <a:solidFill>
                  <a:schemeClr val="tx1"/>
                </a:solidFill>
                <a:effectLst/>
                <a:latin typeface="+mn-lt"/>
                <a:ea typeface="+mn-ea"/>
                <a:cs typeface="+mn-cs"/>
              </a:rPr>
              <a:t>: Der forventes som nævnt et  bredt sundhedsudspil fra regeringen. Herunder etablering af nærhospitaler. </a:t>
            </a:r>
          </a:p>
          <a:p>
            <a:r>
              <a:rPr lang="da-DK" sz="1200" b="0" kern="1200" dirty="0">
                <a:solidFill>
                  <a:schemeClr val="tx1"/>
                </a:solidFill>
                <a:effectLst/>
                <a:latin typeface="+mn-lt"/>
                <a:ea typeface="+mn-ea"/>
                <a:cs typeface="+mn-cs"/>
              </a:rPr>
              <a:t>KL har også sammen med Danske Regioner gang i en konkretisering af de fælles pejlemærker, særligt med fokus på kvalitetsplan og data. </a:t>
            </a:r>
          </a:p>
          <a:p>
            <a:r>
              <a:rPr lang="da-DK" sz="1200" b="0" kern="1200" dirty="0">
                <a:solidFill>
                  <a:schemeClr val="tx1"/>
                </a:solidFill>
                <a:effectLst/>
                <a:latin typeface="+mn-lt"/>
                <a:ea typeface="+mn-ea"/>
                <a:cs typeface="+mn-cs"/>
              </a:rPr>
              <a:t>nok </a:t>
            </a:r>
            <a:endParaRPr lang="da-DK" sz="1200" b="1"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49436F85-577F-4A92-A47F-D540A2BCC821}" type="slidenum">
              <a:rPr lang="en-GB" smtClean="0"/>
              <a:t>9</a:t>
            </a:fld>
            <a:endParaRPr lang="en-GB"/>
          </a:p>
        </p:txBody>
      </p:sp>
    </p:spTree>
    <p:extLst>
      <p:ext uri="{BB962C8B-B14F-4D97-AF65-F5344CB8AC3E}">
        <p14:creationId xmlns:p14="http://schemas.microsoft.com/office/powerpoint/2010/main" val="983085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3.emf"/><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Master" Target="../slideMasters/slideMaster1.xml"/><Relationship Id="rId5" Type="http://schemas.openxmlformats.org/officeDocument/2006/relationships/image" Target="../media/image23.jp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7.jp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r>
              <a:rPr lang="da-DK" dirty="0"/>
              <a:t>Indsæt titel</a:t>
            </a:r>
            <a:endParaRPr lang="en-GB" dirty="0"/>
          </a:p>
        </p:txBody>
      </p:sp>
      <p:sp>
        <p:nvSpPr>
          <p:cNvPr id="12" name="Pladsholder til sidefod 11"/>
          <p:cNvSpPr>
            <a:spLocks noGrp="1"/>
          </p:cNvSpPr>
          <p:nvPr>
            <p:ph type="ftr" sz="quarter" idx="11"/>
          </p:nvPr>
        </p:nvSpPr>
        <p:spPr/>
        <p:txBody>
          <a:bodyPr/>
          <a:lstStyle>
            <a:lvl1pPr>
              <a:defRPr sz="1000"/>
            </a:lvl1pPr>
          </a:lstStyle>
          <a:p>
            <a:r>
              <a:rPr lang="da-DK"/>
              <a:t>Indsæt emne</a:t>
            </a:r>
            <a:endParaRPr lang="en-GB" dirty="0"/>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a:t>Overskrift I to linjer</a:t>
            </a:r>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fld id="{45D37B1E-C366-494F-A587-962AD9AABC83}" type="slidenum">
              <a:rPr lang="en-GB" smtClean="0"/>
              <a:pPr/>
              <a:t>‹nr.›</a:t>
            </a:fld>
            <a:endParaRPr lang="en-GB" dirty="0"/>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1521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24" name="Billed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8"/>
            <a:ext cx="2642920" cy="1485900"/>
          </a:xfrm>
          <a:prstGeom prst="rect">
            <a:avLst/>
          </a:prstGeom>
          <a:ln w="3175">
            <a:solidFill>
              <a:schemeClr val="accent5"/>
            </a:solidFill>
          </a:ln>
        </p:spPr>
      </p:pic>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p>
        </p:txBody>
      </p:sp>
      <p:sp>
        <p:nvSpPr>
          <p:cNvPr id="3" name="Content Placeholder 2"/>
          <p:cNvSpPr>
            <a:spLocks noGrp="1"/>
          </p:cNvSpPr>
          <p:nvPr>
            <p:ph idx="1" hasCustomPrompt="1"/>
          </p:nvPr>
        </p:nvSpPr>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39684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28" name="Billed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9"/>
            <a:ext cx="2642919" cy="1485899"/>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 med kant)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ladsholder til slidenummer 8"/>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6"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7" name="Billed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2" y="0"/>
            <a:ext cx="2642920" cy="1485899"/>
          </a:xfrm>
          <a:prstGeom prst="rect">
            <a:avLst/>
          </a:prstGeom>
          <a:ln w="3175">
            <a:solidFill>
              <a:schemeClr val="accent5"/>
            </a:solidFill>
          </a:ln>
        </p:spPr>
      </p:pic>
    </p:spTree>
    <p:extLst>
      <p:ext uri="{BB962C8B-B14F-4D97-AF65-F5344CB8AC3E}">
        <p14:creationId xmlns:p14="http://schemas.microsoft.com/office/powerpoint/2010/main" val="714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dirty="0"/>
              <a:t>Indsæt titel</a:t>
            </a:r>
            <a:endParaRPr lang="en-GB" dirty="0"/>
          </a:p>
        </p:txBody>
      </p:sp>
      <p:sp>
        <p:nvSpPr>
          <p:cNvPr id="6" name="Footer Placeholder 5"/>
          <p:cNvSpPr>
            <a:spLocks noGrp="1"/>
          </p:cNvSpPr>
          <p:nvPr>
            <p:ph type="ftr" sz="quarter" idx="11"/>
          </p:nvPr>
        </p:nvSpPr>
        <p:spPr/>
        <p:txBody>
          <a:body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0"/>
            <a:endParaRPr lang="da-DK" noProof="0"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pic>
        <p:nvPicPr>
          <p:cNvPr id="19" name="Billed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eller grafik</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8"/>
          </a:xfrm>
          <a:prstGeom prst="rect">
            <a:avLst/>
          </a:prstGeom>
          <a:ln w="3175">
            <a:solidFill>
              <a:schemeClr val="accent5"/>
            </a:solidFill>
          </a:ln>
        </p:spPr>
      </p:pic>
    </p:spTree>
    <p:extLst>
      <p:ext uri="{BB962C8B-B14F-4D97-AF65-F5344CB8AC3E}">
        <p14:creationId xmlns:p14="http://schemas.microsoft.com/office/powerpoint/2010/main" val="646104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ladsholder til slidenummer 5"/>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 grafik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4"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5" name="Billed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7"/>
          </a:xfrm>
          <a:prstGeom prst="rect">
            <a:avLst/>
          </a:prstGeom>
          <a:ln w="3175">
            <a:solidFill>
              <a:schemeClr val="accent5"/>
            </a:solidFill>
          </a:ln>
        </p:spPr>
      </p:pic>
      <p:pic>
        <p:nvPicPr>
          <p:cNvPr id="36" name="Billed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1" y="0"/>
            <a:ext cx="2642917" cy="1485898"/>
          </a:xfrm>
          <a:prstGeom prst="rect">
            <a:avLst/>
          </a:prstGeom>
          <a:ln w="3175">
            <a:solidFill>
              <a:schemeClr val="accent5"/>
            </a:solidFill>
          </a:ln>
        </p:spPr>
      </p:pic>
    </p:spTree>
    <p:extLst>
      <p:ext uri="{BB962C8B-B14F-4D97-AF65-F5344CB8AC3E}">
        <p14:creationId xmlns:p14="http://schemas.microsoft.com/office/powerpoint/2010/main" val="310055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a:t>Indsæt titel</a:t>
            </a:r>
            <a:endParaRPr lang="en-GB" dirty="0"/>
          </a:p>
        </p:txBody>
      </p:sp>
      <p:sp>
        <p:nvSpPr>
          <p:cNvPr id="6" name="Footer Placeholder 5"/>
          <p:cNvSpPr>
            <a:spLocks noGrp="1"/>
          </p:cNvSpPr>
          <p:nvPr>
            <p:ph type="ftr" sz="quarter" idx="11"/>
          </p:nvPr>
        </p:nvSpPr>
        <p:spPr/>
        <p:txBody>
          <a:bodyPr/>
          <a:lstStyle/>
          <a:p>
            <a:r>
              <a:rPr lang="da-DK" dirty="0"/>
              <a:t>Indsæt emne</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365470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Pladsholder til dato 1"/>
          <p:cNvSpPr>
            <a:spLocks noGrp="1"/>
          </p:cNvSpPr>
          <p:nvPr>
            <p:ph type="dt" sz="half" idx="15"/>
          </p:nvPr>
        </p:nvSpPr>
        <p:spPr/>
        <p:txBody>
          <a:bodyPr/>
          <a:lstStyle>
            <a:lvl1pPr>
              <a:defRPr>
                <a:solidFill>
                  <a:schemeClr val="bg1"/>
                </a:solidFill>
              </a:defRPr>
            </a:lvl1pPr>
          </a:lstStyle>
          <a:p>
            <a:r>
              <a:rPr lang="da-DK" dirty="0"/>
              <a:t>Indsæt titel</a:t>
            </a:r>
            <a:endParaRPr lang="en-GB" dirty="0"/>
          </a:p>
        </p:txBody>
      </p:sp>
      <p:sp>
        <p:nvSpPr>
          <p:cNvPr id="3" name="Pladsholder til sidefod 2"/>
          <p:cNvSpPr>
            <a:spLocks noGrp="1"/>
          </p:cNvSpPr>
          <p:nvPr>
            <p:ph type="ftr" sz="quarter" idx="16"/>
          </p:nvPr>
        </p:nvSpPr>
        <p:spPr/>
        <p:txBody>
          <a:bodyPr/>
          <a:lstStyle>
            <a:lvl1pPr>
              <a:defRPr>
                <a:solidFill>
                  <a:schemeClr val="bg1"/>
                </a:solidFill>
              </a:defRPr>
            </a:lvl1pPr>
          </a:lstStyle>
          <a:p>
            <a:r>
              <a:rPr lang="da-DK"/>
              <a:t>Indsæt emne</a:t>
            </a:r>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slidenummer 3"/>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51"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2"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3" name="Billed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3091" y="1973"/>
            <a:ext cx="2638457" cy="1481952"/>
          </a:xfrm>
          <a:prstGeom prst="rect">
            <a:avLst/>
          </a:prstGeom>
          <a:ln w="3175">
            <a:solidFill>
              <a:schemeClr val="accent5"/>
            </a:solidFill>
          </a:ln>
        </p:spPr>
      </p:pic>
    </p:spTree>
    <p:extLst>
      <p:ext uri="{BB962C8B-B14F-4D97-AF65-F5344CB8AC3E}">
        <p14:creationId xmlns:p14="http://schemas.microsoft.com/office/powerpoint/2010/main" val="2387527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a:t>Indsæt titel</a:t>
            </a:r>
            <a:endParaRPr lang="en-GB" dirty="0"/>
          </a:p>
        </p:txBody>
      </p:sp>
      <p:sp>
        <p:nvSpPr>
          <p:cNvPr id="4" name="Footer Placeholder 3"/>
          <p:cNvSpPr>
            <a:spLocks noGrp="1"/>
          </p:cNvSpPr>
          <p:nvPr>
            <p:ph type="ftr" sz="quarter" idx="11"/>
          </p:nvPr>
        </p:nvSpPr>
        <p:spPr/>
        <p:txBody>
          <a:bodyPr/>
          <a:lstStyle/>
          <a:p>
            <a:r>
              <a:rPr lang="da-DK" dirty="0"/>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a:t>Klik på ikonet for at tilføje et billede</a:t>
            </a:r>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2899975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5"/>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6"/>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9" name="Pladsholder til slidenummer 8"/>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 med kant</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27" name="Billede 5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1"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3091" y="1972"/>
            <a:ext cx="2638457" cy="1481952"/>
          </a:xfrm>
          <a:prstGeom prst="rect">
            <a:avLst/>
          </a:prstGeom>
          <a:ln w="3175">
            <a:solidFill>
              <a:schemeClr val="accent5"/>
            </a:solidFill>
          </a:ln>
        </p:spPr>
      </p:pic>
    </p:spTree>
    <p:extLst>
      <p:ext uri="{BB962C8B-B14F-4D97-AF65-F5344CB8AC3E}">
        <p14:creationId xmlns:p14="http://schemas.microsoft.com/office/powerpoint/2010/main" val="176824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dirty="0"/>
              <a:t>Indsæt titel</a:t>
            </a:r>
            <a:endParaRPr lang="en-GB" dirty="0"/>
          </a:p>
        </p:txBody>
      </p:sp>
      <p:sp>
        <p:nvSpPr>
          <p:cNvPr id="4" name="Footer Placeholder 3"/>
          <p:cNvSpPr>
            <a:spLocks noGrp="1"/>
          </p:cNvSpPr>
          <p:nvPr>
            <p:ph type="ftr" sz="quarter" idx="11"/>
          </p:nvPr>
        </p:nvSpPr>
        <p:spPr/>
        <p:txBody>
          <a:body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4525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3" name="Date Placeholder 2"/>
          <p:cNvSpPr>
            <a:spLocks noGrp="1"/>
          </p:cNvSpPr>
          <p:nvPr>
            <p:ph type="dt" sz="half" idx="10"/>
          </p:nvPr>
        </p:nvSpPr>
        <p:spPr/>
        <p:txBody>
          <a:bodyPr/>
          <a:lstStyle>
            <a:lvl1pPr>
              <a:defRPr>
                <a:solidFill>
                  <a:schemeClr val="bg1"/>
                </a:solidFill>
              </a:defRPr>
            </a:lvl1pPr>
          </a:lstStyle>
          <a:p>
            <a:r>
              <a:rPr lang="da-DK"/>
              <a:t>Indsæt titel</a:t>
            </a:r>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57626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solidFill>
                  <a:srgbClr val="003B7A"/>
                </a:solidFill>
                <a:latin typeface="Arial Black" panose="020B0A04020102020204" pitchFamily="34" charset="0"/>
              </a:defRPr>
            </a:lvl1pPr>
          </a:lstStyle>
          <a:p>
            <a:r>
              <a:rPr lang="da-DK" noProof="0" dirty="0"/>
              <a:t>Overskrift I to linjer</a:t>
            </a:r>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solidFill>
                  <a:srgbClr val="003B7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fld id="{45D37B1E-C366-494F-A587-962AD9AABC83}" type="slidenum">
              <a:rPr lang="en-GB" smtClean="0"/>
              <a:pPr/>
              <a:t>‹nr.›</a:t>
            </a:fld>
            <a:endParaRPr lang="en-GB" dirty="0"/>
          </a:p>
        </p:txBody>
      </p:sp>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kant</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1" name="Billed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1812" y="1972"/>
            <a:ext cx="2635898" cy="1481952"/>
          </a:xfrm>
          <a:prstGeom prst="rect">
            <a:avLst/>
          </a:prstGeom>
          <a:ln w="3175">
            <a:solidFill>
              <a:schemeClr val="accent5"/>
            </a:solidFill>
          </a:ln>
        </p:spPr>
      </p:pic>
    </p:spTree>
    <p:extLst>
      <p:ext uri="{BB962C8B-B14F-4D97-AF65-F5344CB8AC3E}">
        <p14:creationId xmlns:p14="http://schemas.microsoft.com/office/powerpoint/2010/main" val="3872338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Indsæt titel</a:t>
            </a:r>
            <a:endParaRPr lang="en-GB" dirty="0"/>
          </a:p>
        </p:txBody>
      </p:sp>
      <p:sp>
        <p:nvSpPr>
          <p:cNvPr id="3" name="Footer Placeholder 2"/>
          <p:cNvSpPr>
            <a:spLocks noGrp="1"/>
          </p:cNvSpPr>
          <p:nvPr>
            <p:ph type="ftr" sz="quarter" idx="11"/>
          </p:nvPr>
        </p:nvSpPr>
        <p:spPr/>
        <p:txBody>
          <a:bodyPr/>
          <a:lstStyle/>
          <a:p>
            <a:r>
              <a:rPr lang="da-DK"/>
              <a:t>Indsæt emne</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198522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Date Placeholder 1"/>
          <p:cNvSpPr>
            <a:spLocks noGrp="1"/>
          </p:cNvSpPr>
          <p:nvPr>
            <p:ph type="dt" sz="half" idx="10"/>
          </p:nvPr>
        </p:nvSpPr>
        <p:spPr/>
        <p:txBody>
          <a:bodyPr/>
          <a:lstStyle>
            <a:lvl1pPr>
              <a:defRPr>
                <a:solidFill>
                  <a:schemeClr val="bg1"/>
                </a:solidFill>
              </a:defRPr>
            </a:lvl1pPr>
          </a:lstStyle>
          <a:p>
            <a:r>
              <a:rPr lang="da-DK"/>
              <a:t>Indsæt titel</a:t>
            </a:r>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r>
              <a:rPr lang="da-DK" sz="1000" b="1" baseline="0" noProof="1">
                <a:solidFill>
                  <a:schemeClr val="tx1">
                    <a:lumMod val="75000"/>
                    <a:lumOff val="25000"/>
                  </a:schemeClr>
                </a:solidFill>
              </a:rPr>
              <a:t> </a:t>
            </a:r>
            <a:r>
              <a:rPr lang="da-DK" sz="1000" b="1" noProof="1">
                <a:solidFill>
                  <a:schemeClr val="tx1">
                    <a:lumMod val="75000"/>
                    <a:lumOff val="25000"/>
                  </a:schemeClr>
                </a:solidFill>
              </a:rPr>
              <a:t>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82775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a:t>Klik her og indsæt baggrundsbillede via fanen INDSÆT / Billeder</a:t>
            </a:r>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fld id="{45D37B1E-C366-494F-A587-962AD9AABC83}" type="slidenum">
              <a:rPr lang="en-GB" smtClean="0"/>
              <a:pPr/>
              <a:t>‹nr.›</a:t>
            </a:fld>
            <a:endParaRPr lang="en-GB" dirty="0"/>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a:t>Overskrift I to linjer</a:t>
            </a:r>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billede</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1154" y="1972"/>
            <a:ext cx="2634581" cy="1481952"/>
          </a:xfrm>
          <a:prstGeom prst="rect">
            <a:avLst/>
          </a:prstGeom>
          <a:ln w="3175">
            <a:solidFill>
              <a:schemeClr val="accent5"/>
            </a:solidFill>
          </a:ln>
        </p:spPr>
      </p:pic>
    </p:spTree>
    <p:extLst>
      <p:ext uri="{BB962C8B-B14F-4D97-AF65-F5344CB8AC3E}">
        <p14:creationId xmlns:p14="http://schemas.microsoft.com/office/powerpoint/2010/main" val="27610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Tree>
    <p:extLst>
      <p:ext uri="{BB962C8B-B14F-4D97-AF65-F5344CB8AC3E}">
        <p14:creationId xmlns:p14="http://schemas.microsoft.com/office/powerpoint/2010/main" val="364111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2785327" y="0"/>
            <a:ext cx="2645627" cy="1489261"/>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pic>
        <p:nvPicPr>
          <p:cNvPr id="22"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336152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a-DK" noProof="0" dirty="0"/>
              <a:t>Indsæt titel</a:t>
            </a:r>
          </a:p>
        </p:txBody>
      </p:sp>
      <p:sp>
        <p:nvSpPr>
          <p:cNvPr id="5" name="Footer Placeholder 4"/>
          <p:cNvSpPr>
            <a:spLocks noGrp="1"/>
          </p:cNvSpPr>
          <p:nvPr>
            <p:ph type="ftr" sz="quarter" idx="11"/>
          </p:nvPr>
        </p:nvSpPr>
        <p:spPr/>
        <p:txBody>
          <a:bodyPr/>
          <a:lstStyle/>
          <a:p>
            <a:r>
              <a:rPr lang="da-DK" noProof="0"/>
              <a:t>Indsæt emne</a:t>
            </a:r>
            <a:endParaRPr lang="da-DK" noProof="0" dirty="0"/>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19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0"/>
              <a:t>Indsæt titel</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Indsæt emne</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kant</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0"/>
          </a:xfrm>
          <a:prstGeom prst="rect">
            <a:avLst/>
          </a:prstGeom>
          <a:ln w="3175">
            <a:solidFill>
              <a:schemeClr val="accent5"/>
            </a:solidFill>
          </a:ln>
        </p:spPr>
      </p:pic>
      <p:pic>
        <p:nvPicPr>
          <p:cNvPr id="17"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18" name="Billed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spTree>
    <p:extLst>
      <p:ext uri="{BB962C8B-B14F-4D97-AF65-F5344CB8AC3E}">
        <p14:creationId xmlns:p14="http://schemas.microsoft.com/office/powerpoint/2010/main" val="257725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00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10" name="Pladsholder til slidenummer 9"/>
          <p:cNvSpPr>
            <a:spLocks noGrp="1"/>
          </p:cNvSpPr>
          <p:nvPr>
            <p:ph type="sldNum" sz="quarter" idx="12"/>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farvet baggrund</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pic>
        <p:nvPicPr>
          <p:cNvPr id="17" name="Bille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pic>
        <p:nvPicPr>
          <p:cNvPr id="18"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3" cy="417600"/>
          </a:xfrm>
          <a:prstGeom prst="rect">
            <a:avLst/>
          </a:prstGeom>
        </p:spPr>
      </p:pic>
    </p:spTree>
    <p:extLst>
      <p:ext uri="{BB962C8B-B14F-4D97-AF65-F5344CB8AC3E}">
        <p14:creationId xmlns:p14="http://schemas.microsoft.com/office/powerpoint/2010/main" val="261330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a:t>Klik her og indsæt baggrundsbillede via fanen INDSÆT / Billeder</a:t>
            </a:r>
          </a:p>
        </p:txBody>
      </p:sp>
      <p:sp>
        <p:nvSpPr>
          <p:cNvPr id="10" name="Pladsholder til dato 9"/>
          <p:cNvSpPr>
            <a:spLocks noGrp="1"/>
          </p:cNvSpPr>
          <p:nvPr>
            <p:ph type="dt" sz="half" idx="14"/>
          </p:nvPr>
        </p:nvSpPr>
        <p:spPr/>
        <p:txBody>
          <a:bodyPr/>
          <a:lstStyle>
            <a:lvl1pPr>
              <a:defRPr>
                <a:solidFill>
                  <a:schemeClr val="bg1"/>
                </a:solidFill>
              </a:defRPr>
            </a:lvl1pPr>
          </a:lstStyle>
          <a:p>
            <a:r>
              <a:rPr lang="da-DK" dirty="0"/>
              <a:t>Indsæt titel</a:t>
            </a:r>
            <a:endParaRPr lang="en-GB" dirty="0"/>
          </a:p>
        </p:txBody>
      </p:sp>
      <p:sp>
        <p:nvSpPr>
          <p:cNvPr id="11" name="Pladsholder til sidefod 10"/>
          <p:cNvSpPr>
            <a:spLocks noGrp="1"/>
          </p:cNvSpPr>
          <p:nvPr>
            <p:ph type="ftr" sz="quarter" idx="15"/>
          </p:nvPr>
        </p:nvSpPr>
        <p:spPr/>
        <p:txBody>
          <a:bodyPr/>
          <a:lstStyle>
            <a:lvl1pPr>
              <a:defRPr>
                <a:solidFill>
                  <a:schemeClr val="bg1"/>
                </a:solidFill>
              </a:defRPr>
            </a:lvl1pPr>
          </a:lstStyle>
          <a:p>
            <a:r>
              <a:rPr lang="da-DK"/>
              <a:t>Indsæt emne</a:t>
            </a:r>
            <a:endParaRPr lang="en-GB" dirty="0"/>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billede</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spTree>
    <p:extLst>
      <p:ext uri="{BB962C8B-B14F-4D97-AF65-F5344CB8AC3E}">
        <p14:creationId xmlns:p14="http://schemas.microsoft.com/office/powerpoint/2010/main" val="161674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r>
              <a:rPr lang="da-DK" dirty="0"/>
              <a:t>Indsæt titel</a:t>
            </a:r>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r>
              <a:rPr lang="da-DK" dirty="0"/>
              <a:t>Indsæt emne</a:t>
            </a:r>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pic>
        <p:nvPicPr>
          <p:cNvPr id="11" name="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74" r:id="rId4"/>
    <p:sldLayoutId id="2147483676" r:id="rId5"/>
    <p:sldLayoutId id="2147483651" r:id="rId6"/>
    <p:sldLayoutId id="2147483663" r:id="rId7"/>
    <p:sldLayoutId id="2147483664" r:id="rId8"/>
    <p:sldLayoutId id="2147483665" r:id="rId9"/>
    <p:sldLayoutId id="2147483666" r:id="rId10"/>
    <p:sldLayoutId id="2147483650" r:id="rId11"/>
    <p:sldLayoutId id="2147483652" r:id="rId12"/>
    <p:sldLayoutId id="2147483668" r:id="rId13"/>
    <p:sldLayoutId id="2147483657" r:id="rId14"/>
    <p:sldLayoutId id="2147483669" r:id="rId15"/>
    <p:sldLayoutId id="2147483670" r:id="rId16"/>
    <p:sldLayoutId id="2147483671" r:id="rId17"/>
    <p:sldLayoutId id="2147483654" r:id="rId18"/>
    <p:sldLayoutId id="2147483672" r:id="rId19"/>
    <p:sldLayoutId id="2147483655" r:id="rId20"/>
    <p:sldLayoutId id="2147483673" r:id="rId21"/>
  </p:sldLayoutIdLst>
  <p:hf sldNum="0" hdr="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userDrawn="1">
          <p15:clr>
            <a:srgbClr val="F26B43"/>
          </p15:clr>
        </p15:guide>
        <p15:guide id="2" pos="1202" userDrawn="1">
          <p15:clr>
            <a:srgbClr val="F26B43"/>
          </p15:clr>
        </p15:guide>
        <p15:guide id="3" pos="6949" userDrawn="1">
          <p15:clr>
            <a:srgbClr val="F26B43"/>
          </p15:clr>
        </p15:guide>
        <p15:guide id="4" orient="horz" pos="3584" userDrawn="1">
          <p15:clr>
            <a:srgbClr val="F26B43"/>
          </p15:clr>
        </p15:guide>
        <p15:guide id="5" orient="horz" pos="499" userDrawn="1">
          <p15:clr>
            <a:srgbClr val="F26B43"/>
          </p15:clr>
        </p15:guide>
        <p15:guide id="6" pos="498" userDrawn="1">
          <p15:clr>
            <a:srgbClr val="F26B43"/>
          </p15:clr>
        </p15:guide>
        <p15:guide id="7" pos="4013" userDrawn="1">
          <p15:clr>
            <a:srgbClr val="F26B43"/>
          </p15:clr>
        </p15:guide>
        <p15:guide id="8" pos="4137" userDrawn="1">
          <p15:clr>
            <a:srgbClr val="F26B43"/>
          </p15:clr>
        </p15:guide>
        <p15:guide id="9" pos="5965" userDrawn="1">
          <p15:clr>
            <a:srgbClr val="F26B43"/>
          </p15:clr>
        </p15:guide>
        <p15:guide id="10" orient="horz" pos="1223" userDrawn="1">
          <p15:clr>
            <a:srgbClr val="F26B43"/>
          </p15:clr>
        </p15:guide>
        <p15:guide id="11" orient="horz" pos="357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svg"/></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t="-52000" b="-52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Sundhedsklynger </a:t>
            </a:r>
          </a:p>
        </p:txBody>
      </p:sp>
      <p:sp>
        <p:nvSpPr>
          <p:cNvPr id="3" name="Undertitel 2"/>
          <p:cNvSpPr>
            <a:spLocks noGrp="1"/>
          </p:cNvSpPr>
          <p:nvPr>
            <p:ph type="subTitle" idx="1"/>
          </p:nvPr>
        </p:nvSpPr>
        <p:spPr>
          <a:xfrm>
            <a:off x="1910276" y="4384800"/>
            <a:ext cx="9116090" cy="648000"/>
          </a:xfrm>
        </p:spPr>
        <p:txBody>
          <a:bodyPr/>
          <a:lstStyle/>
          <a:p>
            <a:r>
              <a:rPr lang="da-DK" dirty="0"/>
              <a:t>KKR Hovedstaden den 15. oktober 2021</a:t>
            </a:r>
          </a:p>
        </p:txBody>
      </p:sp>
    </p:spTree>
    <p:extLst>
      <p:ext uri="{BB962C8B-B14F-4D97-AF65-F5344CB8AC3E}">
        <p14:creationId xmlns:p14="http://schemas.microsoft.com/office/powerpoint/2010/main" val="3560178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D59730-2109-4689-A06C-2F6AFBED5564}"/>
              </a:ext>
            </a:extLst>
          </p:cNvPr>
          <p:cNvSpPr>
            <a:spLocks noGrp="1"/>
          </p:cNvSpPr>
          <p:nvPr>
            <p:ph type="ctrTitle"/>
          </p:nvPr>
        </p:nvSpPr>
        <p:spPr>
          <a:xfrm>
            <a:off x="1908174" y="2973600"/>
            <a:ext cx="9116091" cy="1411200"/>
          </a:xfrm>
        </p:spPr>
        <p:txBody>
          <a:bodyPr anchor="b">
            <a:normAutofit/>
          </a:bodyPr>
          <a:lstStyle/>
          <a:p>
            <a:r>
              <a:rPr lang="da-DK"/>
              <a:t>Tak for ordet</a:t>
            </a:r>
          </a:p>
        </p:txBody>
      </p:sp>
    </p:spTree>
    <p:extLst>
      <p:ext uri="{BB962C8B-B14F-4D97-AF65-F5344CB8AC3E}">
        <p14:creationId xmlns:p14="http://schemas.microsoft.com/office/powerpoint/2010/main" val="78055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F7E5A69-514D-4C96-A153-EAB364FE9DA2}"/>
              </a:ext>
            </a:extLst>
          </p:cNvPr>
          <p:cNvSpPr>
            <a:spLocks noGrp="1"/>
          </p:cNvSpPr>
          <p:nvPr>
            <p:ph type="dt" sz="half" idx="10"/>
          </p:nvPr>
        </p:nvSpPr>
        <p:spPr/>
        <p:txBody>
          <a:bodyPr/>
          <a:lstStyle/>
          <a:p>
            <a:r>
              <a:rPr lang="da-DK"/>
              <a:t>Indsæt titel</a:t>
            </a:r>
            <a:endParaRPr lang="en-GB" dirty="0"/>
          </a:p>
        </p:txBody>
      </p:sp>
      <p:sp>
        <p:nvSpPr>
          <p:cNvPr id="3" name="Pladsholder til sidefod 2">
            <a:extLst>
              <a:ext uri="{FF2B5EF4-FFF2-40B4-BE49-F238E27FC236}">
                <a16:creationId xmlns:a16="http://schemas.microsoft.com/office/drawing/2014/main" id="{AF34A97C-A7DA-4F6E-BBA0-63A6FCB3375A}"/>
              </a:ext>
            </a:extLst>
          </p:cNvPr>
          <p:cNvSpPr>
            <a:spLocks noGrp="1"/>
          </p:cNvSpPr>
          <p:nvPr>
            <p:ph type="ftr" sz="quarter" idx="11"/>
          </p:nvPr>
        </p:nvSpPr>
        <p:spPr/>
        <p:txBody>
          <a:bodyPr/>
          <a:lstStyle/>
          <a:p>
            <a:r>
              <a:rPr lang="da-DK"/>
              <a:t>Indsæt emne</a:t>
            </a:r>
            <a:endParaRPr lang="en-GB" dirty="0"/>
          </a:p>
        </p:txBody>
      </p:sp>
      <p:sp>
        <p:nvSpPr>
          <p:cNvPr id="4" name="Titel 3">
            <a:extLst>
              <a:ext uri="{FF2B5EF4-FFF2-40B4-BE49-F238E27FC236}">
                <a16:creationId xmlns:a16="http://schemas.microsoft.com/office/drawing/2014/main" id="{6901DE1C-2C40-4B4D-9C1F-25517842CB69}"/>
              </a:ext>
            </a:extLst>
          </p:cNvPr>
          <p:cNvSpPr>
            <a:spLocks noGrp="1"/>
          </p:cNvSpPr>
          <p:nvPr>
            <p:ph type="title"/>
          </p:nvPr>
        </p:nvSpPr>
        <p:spPr/>
        <p:txBody>
          <a:bodyPr/>
          <a:lstStyle/>
          <a:p>
            <a:r>
              <a:rPr lang="da-DK" dirty="0"/>
              <a:t>Sundhedsvæsenet har to store udfordringer</a:t>
            </a:r>
          </a:p>
        </p:txBody>
      </p:sp>
      <p:sp>
        <p:nvSpPr>
          <p:cNvPr id="5" name="Pladsholder til indhold 4">
            <a:extLst>
              <a:ext uri="{FF2B5EF4-FFF2-40B4-BE49-F238E27FC236}">
                <a16:creationId xmlns:a16="http://schemas.microsoft.com/office/drawing/2014/main" id="{62F29ADA-EB01-44D9-8D3F-2D5FD2F52F39}"/>
              </a:ext>
            </a:extLst>
          </p:cNvPr>
          <p:cNvSpPr>
            <a:spLocks noGrp="1"/>
          </p:cNvSpPr>
          <p:nvPr>
            <p:ph sz="half" idx="1"/>
          </p:nvPr>
        </p:nvSpPr>
        <p:spPr>
          <a:xfrm>
            <a:off x="1908175" y="1898650"/>
            <a:ext cx="6421786" cy="3790951"/>
          </a:xfrm>
        </p:spPr>
        <p:txBody>
          <a:bodyPr/>
          <a:lstStyle/>
          <a:p>
            <a:r>
              <a:rPr lang="da-DK" sz="2200" dirty="0"/>
              <a:t>1) Demografi </a:t>
            </a:r>
            <a:r>
              <a:rPr lang="da-DK" dirty="0"/>
              <a:t>(Flere ældre, flere borgere med kronisk sygdom og flere borgere med psykisk sygdom)</a:t>
            </a:r>
          </a:p>
          <a:p>
            <a:endParaRPr lang="da-DK" dirty="0"/>
          </a:p>
          <a:p>
            <a:endParaRPr lang="da-DK" dirty="0"/>
          </a:p>
          <a:p>
            <a:endParaRPr lang="da-DK" sz="2200" dirty="0"/>
          </a:p>
          <a:p>
            <a:endParaRPr lang="da-DK" sz="2200" dirty="0"/>
          </a:p>
        </p:txBody>
      </p:sp>
      <p:sp>
        <p:nvSpPr>
          <p:cNvPr id="6" name="Pladsholder til indhold 5">
            <a:extLst>
              <a:ext uri="{FF2B5EF4-FFF2-40B4-BE49-F238E27FC236}">
                <a16:creationId xmlns:a16="http://schemas.microsoft.com/office/drawing/2014/main" id="{3CC3C3F6-AA30-4C48-BDF5-C1CF69D82111}"/>
              </a:ext>
            </a:extLst>
          </p:cNvPr>
          <p:cNvSpPr>
            <a:spLocks noGrp="1"/>
          </p:cNvSpPr>
          <p:nvPr>
            <p:ph sz="half" idx="2"/>
          </p:nvPr>
        </p:nvSpPr>
        <p:spPr>
          <a:xfrm>
            <a:off x="7947024" y="1898650"/>
            <a:ext cx="4002693" cy="3790951"/>
          </a:xfrm>
        </p:spPr>
        <p:txBody>
          <a:bodyPr/>
          <a:lstStyle/>
          <a:p>
            <a:endParaRPr lang="da-DK" dirty="0"/>
          </a:p>
          <a:p>
            <a:endParaRPr lang="da-DK" dirty="0"/>
          </a:p>
          <a:p>
            <a:endParaRPr lang="da-DK" dirty="0"/>
          </a:p>
          <a:p>
            <a:endParaRPr lang="da-DK" dirty="0"/>
          </a:p>
          <a:p>
            <a:r>
              <a:rPr lang="da-DK" sz="2200" dirty="0"/>
              <a:t>2) Sammenhæng mellem sektorerne </a:t>
            </a:r>
          </a:p>
          <a:p>
            <a:endParaRPr lang="da-DK" dirty="0"/>
          </a:p>
        </p:txBody>
      </p:sp>
      <p:pic>
        <p:nvPicPr>
          <p:cNvPr id="8" name="Grafik 7" descr="Skål">
            <a:extLst>
              <a:ext uri="{FF2B5EF4-FFF2-40B4-BE49-F238E27FC236}">
                <a16:creationId xmlns:a16="http://schemas.microsoft.com/office/drawing/2014/main" id="{6A22E46D-586C-49AD-9DB6-2CCEE702A2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11449" y="3230482"/>
            <a:ext cx="2635405" cy="2635405"/>
          </a:xfrm>
          <a:prstGeom prst="rect">
            <a:avLst/>
          </a:prstGeom>
        </p:spPr>
      </p:pic>
      <p:pic>
        <p:nvPicPr>
          <p:cNvPr id="10" name="Pladsholder til indhold 8">
            <a:extLst>
              <a:ext uri="{FF2B5EF4-FFF2-40B4-BE49-F238E27FC236}">
                <a16:creationId xmlns:a16="http://schemas.microsoft.com/office/drawing/2014/main" id="{233D33B7-CC9B-4468-BFBA-2062A2146205}"/>
              </a:ext>
            </a:extLst>
          </p:cNvPr>
          <p:cNvPicPr>
            <a:picLocks/>
          </p:cNvPicPr>
          <p:nvPr/>
        </p:nvPicPr>
        <p:blipFill>
          <a:blip r:embed="rId5"/>
          <a:stretch>
            <a:fillRect/>
          </a:stretch>
        </p:blipFill>
        <p:spPr>
          <a:xfrm>
            <a:off x="1513315" y="2629436"/>
            <a:ext cx="5463323" cy="3060165"/>
          </a:xfrm>
          <a:prstGeom prst="rect">
            <a:avLst/>
          </a:prstGeom>
        </p:spPr>
      </p:pic>
    </p:spTree>
    <p:extLst>
      <p:ext uri="{BB962C8B-B14F-4D97-AF65-F5344CB8AC3E}">
        <p14:creationId xmlns:p14="http://schemas.microsoft.com/office/powerpoint/2010/main" val="287159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E7BF5339-87E6-4F02-9A11-5D41039417D9}"/>
              </a:ext>
            </a:extLst>
          </p:cNvPr>
          <p:cNvPicPr>
            <a:picLocks noGrp="1" noChangeAspect="1"/>
          </p:cNvPicPr>
          <p:nvPr>
            <p:ph type="pic" sz="quarter" idx="13"/>
          </p:nvPr>
        </p:nvPicPr>
        <p:blipFill rotWithShape="1">
          <a:blip r:embed="rId3"/>
          <a:stretch/>
        </p:blipFill>
        <p:spPr>
          <a:xfrm>
            <a:off x="862099" y="68264"/>
            <a:ext cx="9060834" cy="6523800"/>
          </a:xfrm>
          <a:prstGeom prst="rect">
            <a:avLst/>
          </a:prstGeom>
          <a:noFill/>
        </p:spPr>
      </p:pic>
      <p:sp>
        <p:nvSpPr>
          <p:cNvPr id="2" name="Pladsholder til dato 1" hidden="1">
            <a:extLst>
              <a:ext uri="{FF2B5EF4-FFF2-40B4-BE49-F238E27FC236}">
                <a16:creationId xmlns:a16="http://schemas.microsoft.com/office/drawing/2014/main" id="{20FE7AFE-0BC0-4677-90A2-B64BE7659593}"/>
              </a:ext>
            </a:extLst>
          </p:cNvPr>
          <p:cNvSpPr>
            <a:spLocks noGrp="1"/>
          </p:cNvSpPr>
          <p:nvPr>
            <p:ph type="dt" sz="half" idx="4294967295"/>
          </p:nvPr>
        </p:nvSpPr>
        <p:spPr>
          <a:xfrm>
            <a:off x="1908176" y="0"/>
            <a:ext cx="9116090" cy="792163"/>
          </a:xfrm>
        </p:spPr>
        <p:txBody>
          <a:bodyPr anchor="ctr">
            <a:normAutofit/>
          </a:bodyPr>
          <a:lstStyle/>
          <a:p>
            <a:pPr>
              <a:spcAft>
                <a:spcPts val="600"/>
              </a:spcAft>
            </a:pPr>
            <a:r>
              <a:rPr lang="da-DK"/>
              <a:t>Indsæt titel</a:t>
            </a:r>
            <a:endParaRPr lang="en-GB"/>
          </a:p>
        </p:txBody>
      </p:sp>
      <p:sp>
        <p:nvSpPr>
          <p:cNvPr id="3" name="Pladsholder til sidefod 2">
            <a:extLst>
              <a:ext uri="{FF2B5EF4-FFF2-40B4-BE49-F238E27FC236}">
                <a16:creationId xmlns:a16="http://schemas.microsoft.com/office/drawing/2014/main" id="{F7047DA8-CAD4-4393-B325-CC9DF18DD901}"/>
              </a:ext>
            </a:extLst>
          </p:cNvPr>
          <p:cNvSpPr>
            <a:spLocks noGrp="1"/>
          </p:cNvSpPr>
          <p:nvPr>
            <p:ph type="ftr" sz="quarter" idx="4294967295"/>
          </p:nvPr>
        </p:nvSpPr>
        <p:spPr>
          <a:xfrm rot="-5400000">
            <a:off x="-2042476" y="2834482"/>
            <a:ext cx="4876965" cy="792000"/>
          </a:xfrm>
        </p:spPr>
        <p:txBody>
          <a:bodyPr anchor="ctr">
            <a:normAutofit/>
          </a:bodyPr>
          <a:lstStyle/>
          <a:p>
            <a:pPr>
              <a:spcAft>
                <a:spcPts val="600"/>
              </a:spcAft>
            </a:pPr>
            <a:r>
              <a:rPr lang="da-DK"/>
              <a:t>Indsæt emne</a:t>
            </a:r>
            <a:endParaRPr lang="en-GB"/>
          </a:p>
        </p:txBody>
      </p:sp>
      <p:sp>
        <p:nvSpPr>
          <p:cNvPr id="4" name="Tekstfelt 3">
            <a:extLst>
              <a:ext uri="{FF2B5EF4-FFF2-40B4-BE49-F238E27FC236}">
                <a16:creationId xmlns:a16="http://schemas.microsoft.com/office/drawing/2014/main" id="{7DF52F3B-7100-438F-A3DA-8BCEFBB80C94}"/>
              </a:ext>
            </a:extLst>
          </p:cNvPr>
          <p:cNvSpPr txBox="1"/>
          <p:nvPr/>
        </p:nvSpPr>
        <p:spPr>
          <a:xfrm>
            <a:off x="3293533" y="6634399"/>
            <a:ext cx="1608661" cy="149208"/>
          </a:xfrm>
          <a:prstGeom prst="rect">
            <a:avLst/>
          </a:prstGeom>
          <a:noFill/>
        </p:spPr>
        <p:txBody>
          <a:bodyPr wrap="square" lIns="0" tIns="0" rIns="0" bIns="0" rtlCol="0">
            <a:spAutoFit/>
          </a:bodyPr>
          <a:lstStyle/>
          <a:p>
            <a:pPr>
              <a:lnSpc>
                <a:spcPct val="104000"/>
              </a:lnSpc>
            </a:pPr>
            <a:r>
              <a:rPr lang="da-DK" sz="1000" dirty="0"/>
              <a:t>Kilde: Altinget.dk</a:t>
            </a:r>
          </a:p>
        </p:txBody>
      </p:sp>
    </p:spTree>
    <p:extLst>
      <p:ext uri="{BB962C8B-B14F-4D97-AF65-F5344CB8AC3E}">
        <p14:creationId xmlns:p14="http://schemas.microsoft.com/office/powerpoint/2010/main" val="2172466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0512301D-BE4F-4705-BA97-81D8FC6151AC}"/>
              </a:ext>
            </a:extLst>
          </p:cNvPr>
          <p:cNvSpPr>
            <a:spLocks noGrp="1"/>
          </p:cNvSpPr>
          <p:nvPr>
            <p:ph type="title"/>
          </p:nvPr>
        </p:nvSpPr>
        <p:spPr>
          <a:xfrm>
            <a:off x="1908175" y="792163"/>
            <a:ext cx="7561264" cy="914910"/>
          </a:xfrm>
        </p:spPr>
        <p:txBody>
          <a:bodyPr anchor="b">
            <a:normAutofit/>
          </a:bodyPr>
          <a:lstStyle/>
          <a:p>
            <a:r>
              <a:rPr lang="en-US" dirty="0" err="1"/>
              <a:t>Aftale</a:t>
            </a:r>
            <a:r>
              <a:rPr lang="en-US" dirty="0"/>
              <a:t> om </a:t>
            </a:r>
            <a:r>
              <a:rPr lang="en-US" dirty="0" err="1"/>
              <a:t>sundhedsklynger</a:t>
            </a:r>
            <a:endParaRPr lang="en-US" dirty="0"/>
          </a:p>
        </p:txBody>
      </p:sp>
      <p:pic>
        <p:nvPicPr>
          <p:cNvPr id="8" name="Pladsholder til indhold 5">
            <a:extLst>
              <a:ext uri="{FF2B5EF4-FFF2-40B4-BE49-F238E27FC236}">
                <a16:creationId xmlns:a16="http://schemas.microsoft.com/office/drawing/2014/main" id="{69226694-DC1E-41C9-B0C8-9594DF36FD59}"/>
              </a:ext>
            </a:extLst>
          </p:cNvPr>
          <p:cNvPicPr>
            <a:picLocks noChangeAspect="1"/>
          </p:cNvPicPr>
          <p:nvPr/>
        </p:nvPicPr>
        <p:blipFill rotWithShape="1">
          <a:blip r:embed="rId3"/>
          <a:srcRect r="11718" b="4"/>
          <a:stretch/>
        </p:blipFill>
        <p:spPr>
          <a:xfrm>
            <a:off x="1908175" y="1898650"/>
            <a:ext cx="4462463" cy="3790951"/>
          </a:xfrm>
          <a:prstGeom prst="rect">
            <a:avLst/>
          </a:prstGeom>
          <a:noFill/>
        </p:spPr>
      </p:pic>
      <p:sp>
        <p:nvSpPr>
          <p:cNvPr id="15" name="Text Placeholder 5">
            <a:extLst>
              <a:ext uri="{FF2B5EF4-FFF2-40B4-BE49-F238E27FC236}">
                <a16:creationId xmlns:a16="http://schemas.microsoft.com/office/drawing/2014/main" id="{E1C05A00-1651-4A31-A8EE-ED08E2FA4E66}"/>
              </a:ext>
            </a:extLst>
          </p:cNvPr>
          <p:cNvSpPr>
            <a:spLocks noGrp="1"/>
          </p:cNvSpPr>
          <p:nvPr>
            <p:ph sz="half" idx="2"/>
          </p:nvPr>
        </p:nvSpPr>
        <p:spPr>
          <a:xfrm>
            <a:off x="6567488" y="1898650"/>
            <a:ext cx="4462912" cy="3790951"/>
          </a:xfrm>
        </p:spPr>
        <p:txBody>
          <a:bodyPr>
            <a:normAutofit/>
          </a:bodyPr>
          <a:lstStyle/>
          <a:p>
            <a:pPr marL="285750" indent="-285750">
              <a:spcAft>
                <a:spcPts val="600"/>
              </a:spcAft>
              <a:buFontTx/>
              <a:buChar char="-"/>
            </a:pPr>
            <a:r>
              <a:rPr lang="da-DK" dirty="0"/>
              <a:t>5 nye Sundhedssamarbejdsudvalg (SSU)</a:t>
            </a:r>
          </a:p>
          <a:p>
            <a:pPr marL="285750" indent="-285750">
              <a:spcAft>
                <a:spcPts val="600"/>
              </a:spcAft>
              <a:buFontTx/>
              <a:buChar char="-"/>
            </a:pPr>
            <a:endParaRPr lang="da-DK" dirty="0"/>
          </a:p>
          <a:p>
            <a:pPr marL="285750" indent="-285750">
              <a:spcAft>
                <a:spcPts val="600"/>
              </a:spcAft>
              <a:buFontTx/>
              <a:buChar char="-"/>
            </a:pPr>
            <a:r>
              <a:rPr lang="da-DK" dirty="0"/>
              <a:t>21 nye sundhedsklynger</a:t>
            </a:r>
          </a:p>
          <a:p>
            <a:pPr marL="742950" lvl="1" indent="-285750">
              <a:spcAft>
                <a:spcPts val="600"/>
              </a:spcAft>
              <a:buFontTx/>
              <a:buChar char="-"/>
            </a:pPr>
            <a:r>
              <a:rPr lang="da-DK" dirty="0"/>
              <a:t>Politisk niveau</a:t>
            </a:r>
          </a:p>
          <a:p>
            <a:pPr marL="742950" lvl="1" indent="-285750">
              <a:spcAft>
                <a:spcPts val="600"/>
              </a:spcAft>
              <a:buFontTx/>
              <a:buChar char="-"/>
            </a:pPr>
            <a:r>
              <a:rPr lang="da-DK" dirty="0"/>
              <a:t>Strategisk/fagligt niveau</a:t>
            </a:r>
          </a:p>
          <a:p>
            <a:pPr marL="742950" lvl="1" indent="-285750">
              <a:spcAft>
                <a:spcPts val="600"/>
              </a:spcAft>
              <a:buFontTx/>
              <a:buChar char="-"/>
            </a:pPr>
            <a:endParaRPr lang="da-DK" dirty="0"/>
          </a:p>
          <a:p>
            <a:pPr marL="285750" indent="-285750">
              <a:spcAft>
                <a:spcPts val="600"/>
              </a:spcAft>
              <a:buFontTx/>
              <a:buChar char="-"/>
            </a:pPr>
            <a:r>
              <a:rPr lang="da-DK" dirty="0"/>
              <a:t>80 mio. kr. i fælles midler til opstart</a:t>
            </a:r>
          </a:p>
          <a:p>
            <a:pPr marL="285750" indent="-285750">
              <a:spcAft>
                <a:spcPts val="600"/>
              </a:spcAft>
              <a:buFontTx/>
              <a:buChar char="-"/>
            </a:pPr>
            <a:endParaRPr lang="da-DK" dirty="0"/>
          </a:p>
          <a:p>
            <a:pPr marL="285750" indent="-285750">
              <a:spcAft>
                <a:spcPts val="600"/>
              </a:spcAft>
              <a:buFontTx/>
              <a:buChar char="-"/>
            </a:pPr>
            <a:r>
              <a:rPr lang="da-DK" dirty="0"/>
              <a:t>Etableres 1. juli 2022</a:t>
            </a:r>
          </a:p>
          <a:p>
            <a:pPr marL="285750" indent="-285750">
              <a:spcAft>
                <a:spcPts val="600"/>
              </a:spcAft>
              <a:buFontTx/>
              <a:buChar char="-"/>
            </a:pPr>
            <a:endParaRPr lang="da-DK" dirty="0"/>
          </a:p>
          <a:p>
            <a:pPr>
              <a:spcAft>
                <a:spcPts val="600"/>
              </a:spcAft>
            </a:pPr>
            <a:endParaRPr lang="en-US" dirty="0"/>
          </a:p>
        </p:txBody>
      </p:sp>
    </p:spTree>
    <p:extLst>
      <p:ext uri="{BB962C8B-B14F-4D97-AF65-F5344CB8AC3E}">
        <p14:creationId xmlns:p14="http://schemas.microsoft.com/office/powerpoint/2010/main" val="295964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0512301D-BE4F-4705-BA97-81D8FC6151AC}"/>
              </a:ext>
            </a:extLst>
          </p:cNvPr>
          <p:cNvSpPr>
            <a:spLocks noGrp="1"/>
          </p:cNvSpPr>
          <p:nvPr>
            <p:ph type="title"/>
          </p:nvPr>
        </p:nvSpPr>
        <p:spPr>
          <a:xfrm>
            <a:off x="1908175" y="792163"/>
            <a:ext cx="7561264" cy="914910"/>
          </a:xfrm>
        </p:spPr>
        <p:txBody>
          <a:bodyPr anchor="b">
            <a:normAutofit/>
          </a:bodyPr>
          <a:lstStyle/>
          <a:p>
            <a:r>
              <a:rPr lang="da-DK" sz="3200" dirty="0"/>
              <a:t>Aftale om sundhedsklynger – Formål</a:t>
            </a:r>
          </a:p>
        </p:txBody>
      </p:sp>
      <p:sp>
        <p:nvSpPr>
          <p:cNvPr id="15" name="Text Placeholder 5">
            <a:extLst>
              <a:ext uri="{FF2B5EF4-FFF2-40B4-BE49-F238E27FC236}">
                <a16:creationId xmlns:a16="http://schemas.microsoft.com/office/drawing/2014/main" id="{E1C05A00-1651-4A31-A8EE-ED08E2FA4E66}"/>
              </a:ext>
            </a:extLst>
          </p:cNvPr>
          <p:cNvSpPr>
            <a:spLocks noGrp="1"/>
          </p:cNvSpPr>
          <p:nvPr>
            <p:ph sz="half" idx="2"/>
          </p:nvPr>
        </p:nvSpPr>
        <p:spPr>
          <a:xfrm>
            <a:off x="1908175" y="2218098"/>
            <a:ext cx="9680261" cy="4083113"/>
          </a:xfrm>
        </p:spPr>
        <p:txBody>
          <a:bodyPr>
            <a:normAutofit fontScale="25000" lnSpcReduction="20000"/>
          </a:bodyPr>
          <a:lstStyle/>
          <a:p>
            <a:pPr marL="285750" indent="-285750">
              <a:spcAft>
                <a:spcPts val="600"/>
              </a:spcAft>
              <a:buFontTx/>
              <a:buChar char="-"/>
            </a:pPr>
            <a:endParaRPr lang="da-DK" dirty="0"/>
          </a:p>
          <a:p>
            <a:pPr marL="342900" indent="-342900">
              <a:spcAft>
                <a:spcPts val="600"/>
              </a:spcAft>
              <a:buFont typeface="Wingdings" panose="05000000000000000000" pitchFamily="2" charset="2"/>
              <a:buChar char="Ø"/>
            </a:pPr>
            <a:r>
              <a:rPr lang="da-DK" sz="11200" b="0" dirty="0"/>
              <a:t>En organisering, hvor regioner, hospitaler, kommuner og almen praksis i fællesskab skal samarbejde om at sikre den bedste mulige behandling af de patienter, man er fælles om</a:t>
            </a:r>
          </a:p>
          <a:p>
            <a:pPr marL="342900" indent="-342900">
              <a:spcAft>
                <a:spcPts val="600"/>
              </a:spcAft>
              <a:buFont typeface="Wingdings" panose="05000000000000000000" pitchFamily="2" charset="2"/>
              <a:buChar char="Ø"/>
            </a:pPr>
            <a:endParaRPr lang="da-DK" sz="11200" b="0" dirty="0"/>
          </a:p>
          <a:p>
            <a:pPr marL="342900" indent="-342900">
              <a:spcAft>
                <a:spcPts val="600"/>
              </a:spcAft>
              <a:buFont typeface="Wingdings" panose="05000000000000000000" pitchFamily="2" charset="2"/>
              <a:buChar char="Ø"/>
            </a:pPr>
            <a:r>
              <a:rPr lang="da-DK" sz="11200" b="0" dirty="0"/>
              <a:t>Bedre mulighed for kommunerne for at øve indflydelse på udviklingen af sundhedsområdet og de opgaver, som skal varetages fremadrettet</a:t>
            </a:r>
          </a:p>
          <a:p>
            <a:pPr>
              <a:spcAft>
                <a:spcPts val="600"/>
              </a:spcAft>
            </a:pPr>
            <a:endParaRPr lang="en-US" dirty="0"/>
          </a:p>
        </p:txBody>
      </p:sp>
    </p:spTree>
    <p:extLst>
      <p:ext uri="{BB962C8B-B14F-4D97-AF65-F5344CB8AC3E}">
        <p14:creationId xmlns:p14="http://schemas.microsoft.com/office/powerpoint/2010/main" val="50273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B201F-7150-4746-8752-F1ECED745774}"/>
              </a:ext>
            </a:extLst>
          </p:cNvPr>
          <p:cNvSpPr>
            <a:spLocks noGrp="1"/>
          </p:cNvSpPr>
          <p:nvPr>
            <p:ph type="title"/>
          </p:nvPr>
        </p:nvSpPr>
        <p:spPr>
          <a:xfrm>
            <a:off x="93004" y="95587"/>
            <a:ext cx="10464800" cy="889000"/>
          </a:xfrm>
        </p:spPr>
        <p:txBody>
          <a:bodyPr>
            <a:normAutofit/>
          </a:bodyPr>
          <a:lstStyle/>
          <a:p>
            <a:r>
              <a:rPr lang="da-DK" dirty="0"/>
              <a:t>Samarbejdet skal sikre sammenhæng i </a:t>
            </a:r>
            <a:br>
              <a:rPr lang="da-DK" dirty="0"/>
            </a:br>
            <a:r>
              <a:rPr lang="da-DK" dirty="0"/>
              <a:t>forløb for de borgere, vi er fælles om</a:t>
            </a:r>
          </a:p>
        </p:txBody>
      </p:sp>
      <p:graphicFrame>
        <p:nvGraphicFramePr>
          <p:cNvPr id="6" name="Pladsholder til indhold 5">
            <a:extLst>
              <a:ext uri="{FF2B5EF4-FFF2-40B4-BE49-F238E27FC236}">
                <a16:creationId xmlns:a16="http://schemas.microsoft.com/office/drawing/2014/main" id="{F8FAB685-0C0F-4F9C-93AC-205BE5DD1E5C}"/>
              </a:ext>
            </a:extLst>
          </p:cNvPr>
          <p:cNvGraphicFramePr>
            <a:graphicFrameLocks/>
          </p:cNvGraphicFramePr>
          <p:nvPr/>
        </p:nvGraphicFramePr>
        <p:xfrm>
          <a:off x="304801" y="1193800"/>
          <a:ext cx="11379200" cy="47752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a:extLst>
              <a:ext uri="{FF2B5EF4-FFF2-40B4-BE49-F238E27FC236}">
                <a16:creationId xmlns:a16="http://schemas.microsoft.com/office/drawing/2014/main" id="{E6A9C8DC-A411-4BAE-8DF6-7EADA4F7B4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1606" y="68099"/>
            <a:ext cx="697551" cy="42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105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DD3BCA9-784E-42C3-A171-C6F3E8F1CCCA}"/>
              </a:ext>
            </a:extLst>
          </p:cNvPr>
          <p:cNvSpPr>
            <a:spLocks noGrp="1"/>
          </p:cNvSpPr>
          <p:nvPr>
            <p:ph type="title"/>
          </p:nvPr>
        </p:nvSpPr>
        <p:spPr>
          <a:xfrm>
            <a:off x="1908175" y="792163"/>
            <a:ext cx="7561264" cy="914910"/>
          </a:xfrm>
        </p:spPr>
        <p:txBody>
          <a:bodyPr anchor="b">
            <a:normAutofit/>
          </a:bodyPr>
          <a:lstStyle/>
          <a:p>
            <a:r>
              <a:rPr lang="da-DK" dirty="0"/>
              <a:t>Opgaver Sundhedssamarbejdsudvalg</a:t>
            </a:r>
          </a:p>
        </p:txBody>
      </p:sp>
      <p:sp>
        <p:nvSpPr>
          <p:cNvPr id="2" name="Pladsholder til tekst 1">
            <a:extLst>
              <a:ext uri="{FF2B5EF4-FFF2-40B4-BE49-F238E27FC236}">
                <a16:creationId xmlns:a16="http://schemas.microsoft.com/office/drawing/2014/main" id="{9E50C2FA-167C-4E43-AE3A-75B670D36361}"/>
              </a:ext>
            </a:extLst>
          </p:cNvPr>
          <p:cNvSpPr>
            <a:spLocks noGrp="1"/>
          </p:cNvSpPr>
          <p:nvPr>
            <p:ph type="body" sz="quarter" idx="13"/>
          </p:nvPr>
        </p:nvSpPr>
        <p:spPr/>
        <p:txBody>
          <a:bodyPr/>
          <a:lstStyle/>
          <a:p>
            <a:pPr>
              <a:spcAft>
                <a:spcPts val="600"/>
              </a:spcAft>
              <a:buFont typeface="Wingdings" panose="05000000000000000000" pitchFamily="2" charset="2"/>
              <a:buChar char="v"/>
            </a:pPr>
            <a:r>
              <a:rPr lang="da-DK" sz="2000" dirty="0"/>
              <a:t>Udarbejde en sundhedsaftale </a:t>
            </a:r>
          </a:p>
          <a:p>
            <a:pPr>
              <a:spcAft>
                <a:spcPts val="600"/>
              </a:spcAft>
              <a:buFont typeface="Wingdings" panose="05000000000000000000" pitchFamily="2" charset="2"/>
              <a:buChar char="v"/>
            </a:pPr>
            <a:r>
              <a:rPr lang="da-DK" sz="2000" dirty="0"/>
              <a:t>Fastlægge fælles rammer og retning for udviklingen af samarbejdet på tværs af regionens sundhedsklynger, herunder drøfte rammerne for sundhedsklyngernes udmøntning af nationale handlingsplaner. </a:t>
            </a:r>
          </a:p>
          <a:p>
            <a:pPr>
              <a:spcAft>
                <a:spcPts val="600"/>
              </a:spcAft>
              <a:buFont typeface="Wingdings" panose="05000000000000000000" pitchFamily="2" charset="2"/>
              <a:buChar char="v"/>
            </a:pPr>
            <a:r>
              <a:rPr lang="da-DK" sz="2000" dirty="0"/>
              <a:t>Understøtte ensartethed og sammenhæng på tværs af sundhedsklyngerne, så den nye struktur bidrager til at sikre mere geografisk og social lighed i sundhed. </a:t>
            </a:r>
          </a:p>
          <a:p>
            <a:pPr>
              <a:spcAft>
                <a:spcPts val="600"/>
              </a:spcAft>
              <a:buFont typeface="Wingdings" panose="05000000000000000000" pitchFamily="2" charset="2"/>
              <a:buChar char="v"/>
            </a:pPr>
            <a:r>
              <a:rPr lang="da-DK" sz="2000" dirty="0"/>
              <a:t>Inddrage almen praksis i arbejdet, ligesom den enkelte region i samarbejde med kommunerne vil sikre inddragelse af de praktiserende læger i den konkrete praksisplanlægning. </a:t>
            </a:r>
          </a:p>
          <a:p>
            <a:pPr marL="0" indent="0">
              <a:buNone/>
            </a:pPr>
            <a:endParaRPr lang="da-DK" dirty="0"/>
          </a:p>
        </p:txBody>
      </p:sp>
    </p:spTree>
    <p:extLst>
      <p:ext uri="{BB962C8B-B14F-4D97-AF65-F5344CB8AC3E}">
        <p14:creationId xmlns:p14="http://schemas.microsoft.com/office/powerpoint/2010/main" val="63899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DD3BCA9-784E-42C3-A171-C6F3E8F1CCCA}"/>
              </a:ext>
            </a:extLst>
          </p:cNvPr>
          <p:cNvSpPr>
            <a:spLocks noGrp="1"/>
          </p:cNvSpPr>
          <p:nvPr>
            <p:ph type="title"/>
          </p:nvPr>
        </p:nvSpPr>
        <p:spPr>
          <a:xfrm>
            <a:off x="1908175" y="792163"/>
            <a:ext cx="7561264" cy="914910"/>
          </a:xfrm>
        </p:spPr>
        <p:txBody>
          <a:bodyPr anchor="b">
            <a:normAutofit/>
          </a:bodyPr>
          <a:lstStyle/>
          <a:p>
            <a:r>
              <a:rPr lang="da-DK" dirty="0"/>
              <a:t>Opgaver for Sundhedsklynger </a:t>
            </a:r>
          </a:p>
        </p:txBody>
      </p:sp>
      <p:sp>
        <p:nvSpPr>
          <p:cNvPr id="8" name="Pladsholder til indhold 7">
            <a:extLst>
              <a:ext uri="{FF2B5EF4-FFF2-40B4-BE49-F238E27FC236}">
                <a16:creationId xmlns:a16="http://schemas.microsoft.com/office/drawing/2014/main" id="{7507F648-A417-479A-811E-D36458B1AE27}"/>
              </a:ext>
            </a:extLst>
          </p:cNvPr>
          <p:cNvSpPr>
            <a:spLocks noGrp="1"/>
          </p:cNvSpPr>
          <p:nvPr>
            <p:ph type="body" sz="quarter" idx="13"/>
          </p:nvPr>
        </p:nvSpPr>
        <p:spPr>
          <a:xfrm>
            <a:off x="1908175" y="1898648"/>
            <a:ext cx="7895392" cy="3770313"/>
          </a:xfrm>
        </p:spPr>
        <p:txBody>
          <a:bodyPr>
            <a:normAutofit/>
          </a:bodyPr>
          <a:lstStyle/>
          <a:p>
            <a:pPr marL="0" lvl="0" indent="0">
              <a:spcAft>
                <a:spcPts val="600"/>
              </a:spcAft>
              <a:buNone/>
            </a:pPr>
            <a:endParaRPr lang="da-DK" b="1" dirty="0"/>
          </a:p>
          <a:p>
            <a:pPr>
              <a:lnSpc>
                <a:spcPct val="94000"/>
              </a:lnSpc>
              <a:spcAft>
                <a:spcPts val="600"/>
              </a:spcAft>
              <a:buFont typeface="Wingdings" panose="05000000000000000000" pitchFamily="2" charset="2"/>
              <a:buChar char="v"/>
            </a:pPr>
            <a:r>
              <a:rPr lang="da-DK" sz="2800" dirty="0"/>
              <a:t>Sætte retning for sundhedsklyngen</a:t>
            </a:r>
          </a:p>
          <a:p>
            <a:pPr>
              <a:lnSpc>
                <a:spcPct val="94000"/>
              </a:lnSpc>
              <a:spcAft>
                <a:spcPts val="600"/>
              </a:spcAft>
              <a:buFont typeface="Wingdings" panose="05000000000000000000" pitchFamily="2" charset="2"/>
              <a:buChar char="v"/>
            </a:pPr>
            <a:endParaRPr lang="da-DK" sz="2800" dirty="0"/>
          </a:p>
          <a:p>
            <a:pPr>
              <a:lnSpc>
                <a:spcPct val="94000"/>
              </a:lnSpc>
              <a:spcAft>
                <a:spcPts val="600"/>
              </a:spcAft>
              <a:buFont typeface="Wingdings" panose="05000000000000000000" pitchFamily="2" charset="2"/>
              <a:buChar char="v"/>
            </a:pPr>
            <a:r>
              <a:rPr lang="da-DK" sz="2800" dirty="0"/>
              <a:t>Implementere (og komme med input til) sundhedsaftale og nationale tiltag </a:t>
            </a:r>
          </a:p>
          <a:p>
            <a:pPr>
              <a:lnSpc>
                <a:spcPct val="94000"/>
              </a:lnSpc>
              <a:spcAft>
                <a:spcPts val="600"/>
              </a:spcAft>
              <a:buFont typeface="Wingdings" panose="05000000000000000000" pitchFamily="2" charset="2"/>
              <a:buChar char="v"/>
            </a:pPr>
            <a:endParaRPr lang="da-DK" sz="2800" dirty="0"/>
          </a:p>
          <a:p>
            <a:pPr>
              <a:lnSpc>
                <a:spcPct val="94000"/>
              </a:lnSpc>
              <a:spcAft>
                <a:spcPts val="600"/>
              </a:spcAft>
              <a:buFont typeface="Wingdings" panose="05000000000000000000" pitchFamily="2" charset="2"/>
              <a:buChar char="v"/>
            </a:pPr>
            <a:r>
              <a:rPr lang="da-DK" sz="2800" dirty="0"/>
              <a:t>Drøfte anvendelsen af prioriterede midler</a:t>
            </a:r>
          </a:p>
          <a:p>
            <a:pPr marL="0" lvl="0" indent="0">
              <a:spcAft>
                <a:spcPts val="600"/>
              </a:spcAft>
              <a:buNone/>
            </a:pPr>
            <a:endParaRPr lang="da-DK" b="1" dirty="0"/>
          </a:p>
          <a:p>
            <a:pPr marL="0" lvl="0" indent="0">
              <a:spcAft>
                <a:spcPts val="600"/>
              </a:spcAft>
              <a:buNone/>
            </a:pPr>
            <a:endParaRPr lang="da-DK" b="1" dirty="0"/>
          </a:p>
        </p:txBody>
      </p:sp>
    </p:spTree>
    <p:extLst>
      <p:ext uri="{BB962C8B-B14F-4D97-AF65-F5344CB8AC3E}">
        <p14:creationId xmlns:p14="http://schemas.microsoft.com/office/powerpoint/2010/main" val="183806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1">
            <a:extLst>
              <a:ext uri="{FF2B5EF4-FFF2-40B4-BE49-F238E27FC236}">
                <a16:creationId xmlns:a16="http://schemas.microsoft.com/office/drawing/2014/main" id="{8C0F81DE-456C-4351-B69D-B2CE546577D9}"/>
              </a:ext>
            </a:extLst>
          </p:cNvPr>
          <p:cNvSpPr>
            <a:spLocks noGrp="1"/>
          </p:cNvSpPr>
          <p:nvPr>
            <p:ph type="dt" sz="half" idx="10"/>
          </p:nvPr>
        </p:nvSpPr>
        <p:spPr>
          <a:xfrm>
            <a:off x="1908176" y="0"/>
            <a:ext cx="9116090" cy="792163"/>
          </a:xfrm>
        </p:spPr>
        <p:txBody>
          <a:bodyPr/>
          <a:lstStyle/>
          <a:p>
            <a:pPr>
              <a:spcAft>
                <a:spcPts val="600"/>
              </a:spcAft>
            </a:pPr>
            <a:r>
              <a:rPr lang="da-DK"/>
              <a:t>Indsæt titel</a:t>
            </a:r>
            <a:endParaRPr lang="en-GB"/>
          </a:p>
        </p:txBody>
      </p:sp>
      <p:sp>
        <p:nvSpPr>
          <p:cNvPr id="21" name="Footer Placeholder 2">
            <a:extLst>
              <a:ext uri="{FF2B5EF4-FFF2-40B4-BE49-F238E27FC236}">
                <a16:creationId xmlns:a16="http://schemas.microsoft.com/office/drawing/2014/main" id="{969D6325-7404-44BF-8F4E-DD81AD2E564D}"/>
              </a:ext>
            </a:extLst>
          </p:cNvPr>
          <p:cNvSpPr>
            <a:spLocks noGrp="1"/>
          </p:cNvSpPr>
          <p:nvPr>
            <p:ph type="ftr" sz="quarter" idx="11"/>
          </p:nvPr>
        </p:nvSpPr>
        <p:spPr>
          <a:xfrm rot="-5400000">
            <a:off x="-2042476" y="2834482"/>
            <a:ext cx="4876965" cy="792000"/>
          </a:xfrm>
        </p:spPr>
        <p:txBody>
          <a:bodyPr/>
          <a:lstStyle/>
          <a:p>
            <a:pPr>
              <a:spcAft>
                <a:spcPts val="600"/>
              </a:spcAft>
            </a:pPr>
            <a:r>
              <a:rPr lang="da-DK"/>
              <a:t>Indsæt emne</a:t>
            </a:r>
            <a:endParaRPr lang="en-GB"/>
          </a:p>
        </p:txBody>
      </p:sp>
      <p:sp>
        <p:nvSpPr>
          <p:cNvPr id="3" name="Titel 2">
            <a:extLst>
              <a:ext uri="{FF2B5EF4-FFF2-40B4-BE49-F238E27FC236}">
                <a16:creationId xmlns:a16="http://schemas.microsoft.com/office/drawing/2014/main" id="{A1D6B7BE-8E3F-4E9C-AE83-F31F3D1EA9FE}"/>
              </a:ext>
            </a:extLst>
          </p:cNvPr>
          <p:cNvSpPr>
            <a:spLocks noGrp="1"/>
          </p:cNvSpPr>
          <p:nvPr>
            <p:ph type="title"/>
          </p:nvPr>
        </p:nvSpPr>
        <p:spPr>
          <a:xfrm>
            <a:off x="1908175" y="792163"/>
            <a:ext cx="7561264" cy="914910"/>
          </a:xfrm>
        </p:spPr>
        <p:txBody>
          <a:bodyPr anchor="b">
            <a:normAutofit/>
          </a:bodyPr>
          <a:lstStyle/>
          <a:p>
            <a:r>
              <a:rPr lang="da-DK" dirty="0"/>
              <a:t>Sundhedsklynger: Forskellige spor i arbejdet</a:t>
            </a:r>
          </a:p>
        </p:txBody>
      </p:sp>
      <p:graphicFrame>
        <p:nvGraphicFramePr>
          <p:cNvPr id="5" name="Diagram 4">
            <a:extLst>
              <a:ext uri="{FF2B5EF4-FFF2-40B4-BE49-F238E27FC236}">
                <a16:creationId xmlns:a16="http://schemas.microsoft.com/office/drawing/2014/main" id="{12CC0C85-AD62-4069-ACA4-6B2A31CDFD0A}"/>
              </a:ext>
            </a:extLst>
          </p:cNvPr>
          <p:cNvGraphicFramePr/>
          <p:nvPr>
            <p:extLst>
              <p:ext uri="{D42A27DB-BD31-4B8C-83A1-F6EECF244321}">
                <p14:modId xmlns:p14="http://schemas.microsoft.com/office/powerpoint/2010/main" val="878340149"/>
              </p:ext>
            </p:extLst>
          </p:nvPr>
        </p:nvGraphicFramePr>
        <p:xfrm>
          <a:off x="1908175" y="1898650"/>
          <a:ext cx="9116091" cy="3790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0905150"/>
      </p:ext>
    </p:extLst>
  </p:cSld>
  <p:clrMapOvr>
    <a:masterClrMapping/>
  </p:clrMapOvr>
</p:sld>
</file>

<file path=ppt/theme/theme1.xml><?xml version="1.0" encoding="utf-8"?>
<a:theme xmlns:a="http://schemas.openxmlformats.org/drawingml/2006/main" name="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649454B018E3449443000CCB98ED62" ma:contentTypeVersion="11" ma:contentTypeDescription="Create a new document." ma:contentTypeScope="" ma:versionID="a724cfb4fcea6c90aabd16c2074bc726">
  <xsd:schema xmlns:xsd="http://www.w3.org/2001/XMLSchema" xmlns:xs="http://www.w3.org/2001/XMLSchema" xmlns:p="http://schemas.microsoft.com/office/2006/metadata/properties" xmlns:ns3="81013c05-e3d5-468f-a4a9-3c3d1f28896c" xmlns:ns4="ed41147d-d56d-48a8-999c-63a2019635bc" targetNamespace="http://schemas.microsoft.com/office/2006/metadata/properties" ma:root="true" ma:fieldsID="b26e5f2fa88eb5020ab43144a0b31754" ns3:_="" ns4:_="">
    <xsd:import namespace="81013c05-e3d5-468f-a4a9-3c3d1f28896c"/>
    <xsd:import namespace="ed41147d-d56d-48a8-999c-63a2019635b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13c05-e3d5-468f-a4a9-3c3d1f28896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41147d-d56d-48a8-999c-63a2019635b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CF9BA8-E65B-4242-9792-3B3D92CFF5B4}">
  <ds:schemaRefs>
    <ds:schemaRef ds:uri="http://purl.org/dc/elements/1.1/"/>
    <ds:schemaRef ds:uri="81013c05-e3d5-468f-a4a9-3c3d1f28896c"/>
    <ds:schemaRef ds:uri="http://purl.org/dc/dcmitype/"/>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ed41147d-d56d-48a8-999c-63a2019635bc"/>
    <ds:schemaRef ds:uri="http://schemas.microsoft.com/office/2006/metadata/properties"/>
  </ds:schemaRefs>
</ds:datastoreItem>
</file>

<file path=customXml/itemProps2.xml><?xml version="1.0" encoding="utf-8"?>
<ds:datastoreItem xmlns:ds="http://schemas.openxmlformats.org/officeDocument/2006/customXml" ds:itemID="{ADF78485-30F9-4107-9F89-49BD5739C6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013c05-e3d5-468f-a4a9-3c3d1f28896c"/>
    <ds:schemaRef ds:uri="ed41147d-d56d-48a8-999c-63a201963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489168-EBB7-4041-9622-95E2A8153C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1061</TotalTime>
  <Words>1977</Words>
  <Application>Microsoft Office PowerPoint</Application>
  <PresentationFormat>Widescreen</PresentationFormat>
  <Paragraphs>169</Paragraphs>
  <Slides>10</Slides>
  <Notes>10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10</vt:i4>
      </vt:variant>
    </vt:vector>
  </HeadingPairs>
  <TitlesOfParts>
    <vt:vector size="16" baseType="lpstr">
      <vt:lpstr>Arial</vt:lpstr>
      <vt:lpstr>Arial Black</vt:lpstr>
      <vt:lpstr>Calibri</vt:lpstr>
      <vt:lpstr>HelveticaNeueLT Std Lt Cn</vt:lpstr>
      <vt:lpstr>Wingdings</vt:lpstr>
      <vt:lpstr>Blank</vt:lpstr>
      <vt:lpstr>Sundhedsklynger </vt:lpstr>
      <vt:lpstr>Sundhedsvæsenet har to store udfordringer</vt:lpstr>
      <vt:lpstr>PowerPoint-præsentation</vt:lpstr>
      <vt:lpstr>Aftale om sundhedsklynger</vt:lpstr>
      <vt:lpstr>Aftale om sundhedsklynger – Formål</vt:lpstr>
      <vt:lpstr>Samarbejdet skal sikre sammenhæng i  forløb for de borgere, vi er fælles om</vt:lpstr>
      <vt:lpstr>Opgaver Sundhedssamarbejdsudvalg</vt:lpstr>
      <vt:lpstr>Opgaver for Sundhedsklynger </vt:lpstr>
      <vt:lpstr>Sundhedsklynger: Forskellige spor i arbejdet</vt:lpstr>
      <vt:lpstr>Tak for ordet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Sundhedsklynger</dc:title>
  <dc:creator>Anne-Sofie Fischer Petersen</dc:creator>
  <cp:lastModifiedBy>Pia Rasmussen</cp:lastModifiedBy>
  <cp:revision>9</cp:revision>
  <cp:lastPrinted>2021-10-13T14:41:42Z</cp:lastPrinted>
  <dcterms:created xsi:type="dcterms:W3CDTF">2021-10-08T06:24:12Z</dcterms:created>
  <dcterms:modified xsi:type="dcterms:W3CDTF">2021-10-25T11:52:04Z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CMSystem">
    <vt:lpwstr> </vt:lpwstr>
  </property>
  <property fmtid="{D5CDD505-2E9C-101B-9397-08002B2CF9AE}" pid="3" name="CCMEventContext">
    <vt:lpwstr>51f394dd-cab6-4558-9a6d-86af239ff0c2</vt:lpwstr>
  </property>
  <property fmtid="{D5CDD505-2E9C-101B-9397-08002B2CF9AE}" pid="4" name="ContentTypeId">
    <vt:lpwstr>0x010100D7649454B018E3449443000CCB98ED62</vt:lpwstr>
  </property>
</Properties>
</file>