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6" r:id="rId2"/>
    <p:sldId id="317" r:id="rId3"/>
    <p:sldId id="314" r:id="rId4"/>
    <p:sldId id="312" r:id="rId5"/>
    <p:sldId id="313" r:id="rId6"/>
    <p:sldId id="311" r:id="rId7"/>
    <p:sldId id="310" r:id="rId8"/>
    <p:sldId id="315" r:id="rId9"/>
  </p:sldIdLst>
  <p:sldSz cx="12192000" cy="6858000"/>
  <p:notesSz cx="7099300" cy="10234613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orient="horz" pos="259" userDrawn="1">
          <p15:clr>
            <a:srgbClr val="A4A3A4"/>
          </p15:clr>
        </p15:guide>
        <p15:guide id="3" orient="horz" pos="3724" userDrawn="1">
          <p15:clr>
            <a:srgbClr val="A4A3A4"/>
          </p15:clr>
        </p15:guide>
        <p15:guide id="4" orient="horz" pos="3996">
          <p15:clr>
            <a:srgbClr val="A4A3A4"/>
          </p15:clr>
        </p15:guide>
        <p15:guide id="5" orient="horz" pos="114">
          <p15:clr>
            <a:srgbClr val="A4A3A4"/>
          </p15:clr>
        </p15:guide>
        <p15:guide id="6" orient="horz" pos="4207">
          <p15:clr>
            <a:srgbClr val="A4A3A4"/>
          </p15:clr>
        </p15:guide>
        <p15:guide id="7" pos="441">
          <p15:clr>
            <a:srgbClr val="A4A3A4"/>
          </p15:clr>
        </p15:guide>
        <p15:guide id="8" pos="7237">
          <p15:clr>
            <a:srgbClr val="A4A3A4"/>
          </p15:clr>
        </p15:guide>
        <p15:guide id="10" pos="7564">
          <p15:clr>
            <a:srgbClr val="A4A3A4"/>
          </p15:clr>
        </p15:guide>
        <p15:guide id="11" pos="3663">
          <p15:clr>
            <a:srgbClr val="A4A3A4"/>
          </p15:clr>
        </p15:guide>
        <p15:guide id="12" pos="4017">
          <p15:clr>
            <a:srgbClr val="A4A3A4"/>
          </p15:clr>
        </p15:guide>
        <p15:guide id="1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6B6"/>
    <a:srgbClr val="03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 snapToObjects="1">
      <p:cViewPr varScale="1">
        <p:scale>
          <a:sx n="104" d="100"/>
          <a:sy n="104" d="100"/>
        </p:scale>
        <p:origin x="384" y="102"/>
      </p:cViewPr>
      <p:guideLst>
        <p:guide orient="horz" pos="913"/>
        <p:guide orient="horz" pos="259"/>
        <p:guide orient="horz" pos="3724"/>
        <p:guide orient="horz" pos="3996"/>
        <p:guide orient="horz" pos="114"/>
        <p:guide orient="horz" pos="4207"/>
        <p:guide pos="441"/>
        <p:guide pos="7237"/>
        <p:guide pos="7564"/>
        <p:guide pos="3663"/>
        <p:guide pos="401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7BDCB627-C57F-4AEF-9AD3-12F7BE6D30D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27848E65-9E75-41AE-BC80-13A10C6B059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72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642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19"/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7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219"/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7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/>
              <a:pPr/>
              <a:t>7</a:t>
            </a:fld>
            <a:endParaRPr lang="da-DK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386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/>
              <a:pPr/>
              <a:t>8</a:t>
            </a:fld>
            <a:endParaRPr lang="da-DK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3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80974"/>
            <a:ext cx="11828462" cy="6497025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80000"/>
            <a:ext cx="5436000" cy="2988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6" y="1296563"/>
            <a:ext cx="4967738" cy="108089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maksimalt to linjer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572" y="415184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F3AEEBD-5624-434F-B308-47832EF5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7025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0800"/>
            <a:ext cx="3941166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9E3A44F7-3B54-4C94-842A-F3C6493E7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385399"/>
            <a:ext cx="3794400" cy="3339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="" xmlns:a16="http://schemas.microsoft.com/office/drawing/2014/main" id="{DDC8813B-699F-4C7B-9B14-64A63CC942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14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2668" y="415495"/>
            <a:ext cx="10784481" cy="1378015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8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1910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3542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400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=""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702000" y="6343200"/>
            <a:ext cx="280800" cy="33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=""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60007" y="1982022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=""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822936" y="2973380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=""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437910" y="2042677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588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18-10-2018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1640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1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84133" y="180975"/>
            <a:ext cx="4438412" cy="6496051"/>
          </a:xfrm>
          <a:solidFill>
            <a:schemeClr val="tx2"/>
          </a:solidFill>
        </p:spPr>
        <p:txBody>
          <a:bodyPr lIns="241200" tIns="234000" rIns="241200" bIns="234000" anchor="t" anchorCtr="0"/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8913"/>
            <a:ext cx="3941167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33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1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284133" y="180975"/>
            <a:ext cx="4438412" cy="6496051"/>
          </a:xfrm>
          <a:solidFill>
            <a:schemeClr val="tx2"/>
          </a:solidFill>
        </p:spPr>
        <p:txBody>
          <a:bodyPr lIns="241200" tIns="234000" rIns="241200" bIns="234000" anchor="t" anchorCtr="0"/>
          <a:lstStyle>
            <a:lvl1pPr marL="0" indent="0">
              <a:lnSpc>
                <a:spcPct val="88000"/>
              </a:lnSpc>
              <a:spcBef>
                <a:spcPts val="0"/>
              </a:spcBef>
              <a:buNone/>
              <a:defRPr sz="3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8913"/>
            <a:ext cx="3941167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Logo hvid"/>
          <p:cNvSpPr>
            <a:spLocks noGrp="1"/>
          </p:cNvSpPr>
          <p:nvPr>
            <p:ph type="body" sz="quarter" idx="16" hasCustomPrompt="1"/>
          </p:nvPr>
        </p:nvSpPr>
        <p:spPr>
          <a:xfrm>
            <a:off x="9428400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3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0000" y="180000"/>
            <a:ext cx="11712000" cy="6498000"/>
          </a:xfrm>
          <a:solidFill>
            <a:srgbClr val="B4CAD5"/>
          </a:solidFill>
        </p:spPr>
        <p:txBody>
          <a:bodyPr tIns="936000" anchor="ctr" anchorCtr="0"/>
          <a:lstStyle>
            <a:lvl1pPr algn="ctr">
              <a:defRPr sz="1400" b="0"/>
            </a:lvl1pPr>
          </a:lstStyle>
          <a:p>
            <a:r>
              <a:rPr lang="en-US" noProof="1" smtClean="0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4000" y="180000"/>
            <a:ext cx="7296000" cy="3060000"/>
          </a:xfrm>
          <a:blipFill>
            <a:blip r:embed="rId2"/>
            <a:stretch>
              <a:fillRect/>
            </a:stretch>
          </a:blipFill>
        </p:spPr>
        <p:txBody>
          <a:bodyPr lIns="241200" rIns="180000" bIns="234000" anchor="b" anchorCtr="0"/>
          <a:lstStyle>
            <a:lvl1pPr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Måned og år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60000" y="391812"/>
            <a:ext cx="27504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935565" y="1267199"/>
            <a:ext cx="6748800" cy="999186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titel i maksimalt to linjer</a:t>
            </a:r>
            <a:endParaRPr lang="da-DK" dirty="0"/>
          </a:p>
        </p:txBody>
      </p:sp>
      <p:sp>
        <p:nvSpPr>
          <p:cNvPr id="6147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35568" y="2348881"/>
            <a:ext cx="6735233" cy="370800"/>
          </a:xfrm>
        </p:spPr>
        <p:txBody>
          <a:bodyPr/>
          <a:lstStyle>
            <a:lvl1pPr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 smtClean="0"/>
              <a:t>Indsæt undertitel i maksimalt én linje</a:t>
            </a:r>
          </a:p>
        </p:txBody>
      </p:sp>
      <p:sp>
        <p:nvSpPr>
          <p:cNvPr id="6150" name="Rectangle 6" hidden="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1401" y="6632281"/>
            <a:ext cx="309033" cy="45719"/>
          </a:xfrm>
          <a:prstGeom prst="rect">
            <a:avLst/>
          </a:prstGeom>
          <a:noFill/>
        </p:spPr>
        <p:txBody>
          <a:bodyPr/>
          <a:lstStyle>
            <a:lvl1pPr algn="l">
              <a:defRPr sz="1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2611967" y="180974"/>
            <a:ext cx="2495549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3184502"/>
            <a:ext cx="2495549" cy="4154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Februar 2015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7438" y="179387"/>
            <a:ext cx="2952000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her og indsæt billede via Vælg billeder- eller Rediger-knappen.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00" y="6385399"/>
            <a:ext cx="3794400" cy="33395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929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her og indsæt billede via Vælg billeder- eller Rediger-knappen.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421200" y="60984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044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999" y="1800000"/>
            <a:ext cx="5113013" cy="378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800000"/>
            <a:ext cx="5111550" cy="37808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069546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=""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675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  <a:p>
            <a:pPr lvl="1"/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=""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47104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599" y="1800000"/>
            <a:ext cx="5112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=""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6731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1357272"/>
            <a:ext cx="10785475" cy="4556165"/>
          </a:xfrm>
        </p:spPr>
        <p:txBody>
          <a:bodyPr/>
          <a:lstStyle>
            <a:lvl1pPr algn="ctr">
              <a:lnSpc>
                <a:spcPct val="88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="" xmlns:a16="http://schemas.microsoft.com/office/drawing/2014/main" id="{13E7FCA3-C4AC-464A-9A55-9AA7BBCF6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3704" y="6096948"/>
            <a:ext cx="20629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1052825"/>
            <a:ext cx="10784481" cy="48606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="" xmlns:a16="http://schemas.microsoft.com/office/drawing/2014/main" id="{0BF98332-85A9-4122-8AA8-37E1EE7AE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3704" y="6096948"/>
            <a:ext cx="20629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2400944" y="6015004"/>
            <a:ext cx="2282411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18-10-2018</a:t>
            </a:fld>
            <a:endParaRPr lang="da-DK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385399"/>
            <a:ext cx="3794400" cy="33395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38539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Logo" descr="U:\Moderniseringsstyrelsen\Jobs\3589_Koncernfaelles skabelonloesning i FM styrelser\Received\Work\DIGST_Logo.emf">
            <a:extLst>
              <a:ext uri="{FF2B5EF4-FFF2-40B4-BE49-F238E27FC236}">
                <a16:creationId xmlns="" xmlns:a16="http://schemas.microsoft.com/office/drawing/2014/main" id="{48FA5325-4F31-4407-BEE0-A9D56454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40" y="6096948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738" r:id="rId3"/>
    <p:sldLayoutId id="2147483739" r:id="rId4"/>
    <p:sldLayoutId id="2147483658" r:id="rId5"/>
    <p:sldLayoutId id="2147483729" r:id="rId6"/>
    <p:sldLayoutId id="2147483730" r:id="rId7"/>
    <p:sldLayoutId id="2147483720" r:id="rId8"/>
    <p:sldLayoutId id="2147483691" r:id="rId9"/>
    <p:sldLayoutId id="2147483737" r:id="rId10"/>
    <p:sldLayoutId id="2147483732" r:id="rId11"/>
    <p:sldLayoutId id="2147483740" r:id="rId12"/>
    <p:sldLayoutId id="2147483735" r:id="rId13"/>
    <p:sldLayoutId id="2147483661" r:id="rId14"/>
    <p:sldLayoutId id="2147483727" r:id="rId15"/>
    <p:sldLayoutId id="2147483736" r:id="rId16"/>
    <p:sldLayoutId id="2147483741" r:id="rId17"/>
    <p:sldLayoutId id="2147483742" r:id="rId18"/>
    <p:sldLayoutId id="2147483743" r:id="rId1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16000" indent="-216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</a:defRPr>
      </a:lvl2pPr>
      <a:lvl3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2" userDrawn="1">
          <p15:clr>
            <a:srgbClr val="F26B43"/>
          </p15:clr>
        </p15:guide>
        <p15:guide id="2" pos="7236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  <p15:guide id="6" pos="113" userDrawn="1">
          <p15:clr>
            <a:srgbClr val="A4A3A4"/>
          </p15:clr>
        </p15:guide>
        <p15:guide id="7" orient="horz" pos="113" userDrawn="1">
          <p15:clr>
            <a:srgbClr val="A4A3A4"/>
          </p15:clr>
        </p15:guide>
        <p15:guide id="8" pos="7565" userDrawn="1">
          <p15:clr>
            <a:srgbClr val="A4A3A4"/>
          </p15:clr>
        </p15:guide>
        <p15:guide id="9" orient="horz" pos="4206" userDrawn="1">
          <p15:clr>
            <a:srgbClr val="A4A3A4"/>
          </p15:clr>
        </p15:guide>
        <p15:guide id="10" orient="horz" pos="2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file:///C:\Users\B027875\Desktop\xskabelonbilleder\digital.jpg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>
            <a:extLst>
              <a:ext uri="{FF2B5EF4-FFF2-40B4-BE49-F238E27FC236}">
                <a16:creationId xmlns="" xmlns:a16="http://schemas.microsoft.com/office/drawing/2014/main" id="{1A80F614-C788-43D2-9334-29F70F17E3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>
            <a:fillRect/>
          </a:stretch>
        </p:blipFill>
        <p:spPr/>
      </p:pic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Februar 2018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KL’s arkitekturrådsmøde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68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Udvidelsen af gyldigheden af FDA - hvad gør Digitaliseringsstyrelsen for at udbrede FDA til de statslige enheder, og hvad kommer det til at </a:t>
            </a:r>
            <a:r>
              <a:rPr lang="da-DK" b="1" dirty="0" smtClean="0"/>
              <a:t>betyde?</a:t>
            </a:r>
          </a:p>
          <a:p>
            <a:r>
              <a:rPr lang="da-DK" b="1" dirty="0" smtClean="0"/>
              <a:t>Aftalen </a:t>
            </a:r>
            <a:r>
              <a:rPr lang="da-DK" b="1" dirty="0"/>
              <a:t>vedr. digitaliseringsklar lovgivning - hvordan bringer </a:t>
            </a:r>
            <a:r>
              <a:rPr lang="da-DK" b="1" dirty="0" err="1"/>
              <a:t>Digst</a:t>
            </a:r>
            <a:r>
              <a:rPr lang="da-DK" b="1" dirty="0"/>
              <a:t> aftalens 7 principper ind i FDA?</a:t>
            </a:r>
            <a:endParaRPr lang="da-DK" dirty="0"/>
          </a:p>
          <a:p>
            <a:r>
              <a:rPr lang="da-DK" b="1" dirty="0" smtClean="0"/>
              <a:t>Aktivitetsplan </a:t>
            </a:r>
            <a:r>
              <a:rPr lang="da-DK" b="1" dirty="0"/>
              <a:t>for Initiativ 8.1 for </a:t>
            </a:r>
            <a:r>
              <a:rPr lang="da-DK" b="1" dirty="0" smtClean="0"/>
              <a:t>2018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321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 rotWithShape="1">
          <a:blip r:embed="rId4" r:link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-84432" y="0"/>
            <a:ext cx="12276432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09297" y="0"/>
            <a:ext cx="9312427" cy="3321008"/>
          </a:xfrm>
        </p:spPr>
        <p:txBody>
          <a:bodyPr lIns="360000" tIns="360000" rIns="360000" bIns="360000"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800" y="391812"/>
            <a:ext cx="1800201" cy="4068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2732" y="820511"/>
            <a:ext cx="8928992" cy="1748142"/>
          </a:xfrm>
        </p:spPr>
        <p:txBody>
          <a:bodyPr>
            <a:normAutofit/>
          </a:bodyPr>
          <a:lstStyle/>
          <a:p>
            <a:r>
              <a:rPr lang="en-US" b="0" dirty="0" err="1" smtClean="0">
                <a:latin typeface="Century Gothic" panose="020B0502020202020204" pitchFamily="34" charset="0"/>
              </a:rPr>
              <a:t>Politisk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dirty="0" err="1" smtClean="0">
                <a:latin typeface="Century Gothic" panose="020B0502020202020204" pitchFamily="34" charset="0"/>
              </a:rPr>
              <a:t>aftale</a:t>
            </a:r>
            <a:r>
              <a:rPr lang="en-US" b="0" dirty="0" smtClean="0">
                <a:latin typeface="Century Gothic" panose="020B0502020202020204" pitchFamily="34" charset="0"/>
              </a:rPr>
              <a:t> om </a:t>
            </a:r>
            <a:r>
              <a:rPr lang="en-US" b="0" dirty="0" err="1" smtClean="0">
                <a:latin typeface="Century Gothic" panose="020B0502020202020204" pitchFamily="34" charset="0"/>
              </a:rPr>
              <a:t>digitaliseringsklar</a:t>
            </a:r>
            <a:r>
              <a:rPr lang="en-US" b="0" dirty="0" smtClean="0">
                <a:latin typeface="Century Gothic" panose="020B0502020202020204" pitchFamily="34" charset="0"/>
              </a:rPr>
              <a:t> </a:t>
            </a:r>
            <a:r>
              <a:rPr lang="en-US" b="0" smtClean="0">
                <a:latin typeface="Century Gothic" panose="020B0502020202020204" pitchFamily="34" charset="0"/>
              </a:rPr>
              <a:t>lovgivning</a:t>
            </a:r>
            <a:r>
              <a:rPr lang="da-DK" sz="2000" b="0" dirty="0" smtClean="0">
                <a:latin typeface="Century Gothic" panose="020B0502020202020204" pitchFamily="34" charset="0"/>
              </a:rPr>
              <a:t/>
            </a:r>
            <a:br>
              <a:rPr lang="da-DK" sz="2000" b="0" dirty="0" smtClean="0">
                <a:latin typeface="Century Gothic" panose="020B0502020202020204" pitchFamily="34" charset="0"/>
              </a:rPr>
            </a:br>
            <a:endParaRPr lang="da-DK" sz="2000" b="0" dirty="0">
              <a:latin typeface="Century Gothic" panose="020B0502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3528" y="2564905"/>
            <a:ext cx="6735233" cy="689455"/>
          </a:xfrm>
        </p:spPr>
        <p:txBody>
          <a:bodyPr/>
          <a:lstStyle/>
          <a:p>
            <a:r>
              <a:rPr lang="da-DK" sz="1600" dirty="0" smtClean="0"/>
              <a:t>Sara Gøtske, Digitaliseringsstyrelsen</a:t>
            </a:r>
          </a:p>
          <a:p>
            <a:r>
              <a:rPr lang="da-DK" sz="1600" dirty="0" smtClean="0"/>
              <a:t>Februar 2018</a:t>
            </a:r>
            <a:endParaRPr lang="da-DK" sz="1600" dirty="0"/>
          </a:p>
          <a:p>
            <a:endParaRPr lang="da-DK" sz="1600" dirty="0" smtClean="0"/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5309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783037" cy="6858000"/>
          </a:xfrm>
          <a:prstGeom prst="rect">
            <a:avLst/>
          </a:prstGeom>
        </p:spPr>
      </p:pic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5135894" y="0"/>
            <a:ext cx="7056105" cy="68732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800" cap="small" dirty="0" smtClean="0">
                <a:latin typeface="Century Gothic" panose="020B0502020202020204" pitchFamily="34" charset="0"/>
              </a:rPr>
              <a:t>7 principper som skal følges i ny lovgivning og politiske aftaler</a:t>
            </a:r>
          </a:p>
          <a:p>
            <a:pPr>
              <a:lnSpc>
                <a:spcPct val="150000"/>
              </a:lnSpc>
            </a:pPr>
            <a:endParaRPr lang="da-DK" sz="2800" cap="small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Enkle og klare regler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Digital kommunikation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Muliggør automatisk sagsbehandling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Ensartede begreber og genbrug af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Tryg og sikker datahåndtering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Anvendelse af fællesoffentlig infrastruktur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Forebygger snyd og fejl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92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" b="8830"/>
          <a:stretch>
            <a:fillRect/>
          </a:stretch>
        </p:blipFill>
        <p:spPr>
          <a:xfrm>
            <a:off x="-1392831" y="0"/>
            <a:ext cx="13312044" cy="6858000"/>
          </a:xfrm>
          <a:prstGeom prst="rect">
            <a:avLst/>
          </a:prstGeom>
        </p:spPr>
      </p:pic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4655840" y="0"/>
            <a:ext cx="7536160" cy="68732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800" cap="small" dirty="0" smtClean="0">
                <a:latin typeface="Century Gothic" panose="020B0502020202020204" pitchFamily="34" charset="0"/>
              </a:rPr>
              <a:t>Obligatorisk vurdering af implementeringskonsekvenser</a:t>
            </a:r>
          </a:p>
          <a:p>
            <a:pPr>
              <a:lnSpc>
                <a:spcPct val="150000"/>
              </a:lnSpc>
            </a:pPr>
            <a:endParaRPr lang="da-DK" sz="2000" dirty="0" smtClean="0"/>
          </a:p>
          <a:p>
            <a:pPr>
              <a:lnSpc>
                <a:spcPct val="150000"/>
              </a:lnSpc>
            </a:pPr>
            <a:r>
              <a:rPr lang="da-DK" sz="2000" dirty="0" smtClean="0"/>
              <a:t>Krav </a:t>
            </a:r>
            <a:r>
              <a:rPr lang="da-DK" sz="2000" dirty="0"/>
              <a:t>om vurdering i lovbemærkninger og ved politiske forhandlinger og forlig af:</a:t>
            </a:r>
          </a:p>
          <a:p>
            <a:pPr>
              <a:lnSpc>
                <a:spcPct val="150000"/>
              </a:lnSpc>
            </a:pPr>
            <a:endParaRPr lang="da-DK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Principper for digitaliseringsklar lovgivning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It-styring og risiko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Organisatoriske forhold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Databeskyttelse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smtClean="0"/>
              <a:t>Betydningen </a:t>
            </a:r>
            <a:r>
              <a:rPr lang="da-DK" sz="2000" dirty="0"/>
              <a:t>for borgerne</a:t>
            </a:r>
            <a:endParaRPr lang="da-DK" sz="20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73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FDA peger på og kan understøtte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2" t="15714" r="42168" b="79460"/>
          <a:stretch/>
        </p:blipFill>
        <p:spPr bwMode="auto">
          <a:xfrm>
            <a:off x="676295" y="1484784"/>
            <a:ext cx="3907536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58330" r="39222" b="18750"/>
          <a:stretch/>
        </p:blipFill>
        <p:spPr bwMode="auto">
          <a:xfrm>
            <a:off x="676294" y="2056413"/>
            <a:ext cx="3907537" cy="20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Lige pilforbindelse 14"/>
          <p:cNvCxnSpPr/>
          <p:nvPr/>
        </p:nvCxnSpPr>
        <p:spPr bwMode="auto">
          <a:xfrm>
            <a:off x="4871863" y="2819332"/>
            <a:ext cx="57606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340768"/>
            <a:ext cx="5258486" cy="29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boks 16"/>
          <p:cNvSpPr txBox="1"/>
          <p:nvPr/>
        </p:nvSpPr>
        <p:spPr>
          <a:xfrm>
            <a:off x="3647728" y="5013176"/>
            <a:ext cx="5186478" cy="1020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lnSpc>
                <a:spcPct val="100000"/>
              </a:lnSpc>
              <a:spcBef>
                <a:spcPts val="1100"/>
              </a:spcBef>
            </a:pPr>
            <a:r>
              <a:rPr lang="da-DK" sz="1600" i="1" dirty="0" smtClean="0"/>
              <a:t>Modelregler</a:t>
            </a:r>
          </a:p>
          <a:p>
            <a:pPr lvl="1">
              <a:lnSpc>
                <a:spcPct val="100000"/>
              </a:lnSpc>
              <a:spcBef>
                <a:spcPts val="1100"/>
              </a:spcBef>
            </a:pPr>
            <a:r>
              <a:rPr lang="da-DK" sz="1600" i="1" dirty="0" smtClean="0"/>
              <a:t>Informationssikkerhedsarkitektur</a:t>
            </a:r>
          </a:p>
          <a:p>
            <a:pPr lvl="1">
              <a:lnSpc>
                <a:spcPct val="100000"/>
              </a:lnSpc>
              <a:spcBef>
                <a:spcPts val="1100"/>
              </a:spcBef>
            </a:pPr>
            <a:r>
              <a:rPr lang="da-DK" sz="1600" i="1" dirty="0" smtClean="0"/>
              <a:t>Standarder og infrastruktur</a:t>
            </a:r>
          </a:p>
        </p:txBody>
      </p:sp>
      <p:cxnSp>
        <p:nvCxnSpPr>
          <p:cNvPr id="22" name="Lige pilforbindelse 21"/>
          <p:cNvCxnSpPr/>
          <p:nvPr/>
        </p:nvCxnSpPr>
        <p:spPr bwMode="auto">
          <a:xfrm flipV="1">
            <a:off x="7032104" y="4725144"/>
            <a:ext cx="576065" cy="28803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05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Lige forbindelse 29"/>
          <p:cNvCxnSpPr/>
          <p:nvPr/>
        </p:nvCxnSpPr>
        <p:spPr bwMode="auto">
          <a:xfrm>
            <a:off x="4761625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6071533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7355793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8622421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Lige forbindelse 33"/>
          <p:cNvCxnSpPr/>
          <p:nvPr/>
        </p:nvCxnSpPr>
        <p:spPr bwMode="auto">
          <a:xfrm>
            <a:off x="9916299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Lige forbindelse 34"/>
          <p:cNvCxnSpPr/>
          <p:nvPr/>
        </p:nvCxnSpPr>
        <p:spPr bwMode="auto">
          <a:xfrm>
            <a:off x="11208568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Lige forbindelse 100"/>
          <p:cNvCxnSpPr/>
          <p:nvPr/>
        </p:nvCxnSpPr>
        <p:spPr bwMode="auto">
          <a:xfrm>
            <a:off x="4131517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Lige forbindelse 101"/>
          <p:cNvCxnSpPr/>
          <p:nvPr/>
        </p:nvCxnSpPr>
        <p:spPr bwMode="auto">
          <a:xfrm>
            <a:off x="5425395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Lige forbindelse 102"/>
          <p:cNvCxnSpPr/>
          <p:nvPr/>
        </p:nvCxnSpPr>
        <p:spPr bwMode="auto">
          <a:xfrm>
            <a:off x="6735303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Lige forbindelse 103"/>
          <p:cNvCxnSpPr/>
          <p:nvPr/>
        </p:nvCxnSpPr>
        <p:spPr bwMode="auto">
          <a:xfrm>
            <a:off x="7976283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Lige forbindelse 104"/>
          <p:cNvCxnSpPr/>
          <p:nvPr/>
        </p:nvCxnSpPr>
        <p:spPr bwMode="auto">
          <a:xfrm>
            <a:off x="9260543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Lige forbindelse 105"/>
          <p:cNvCxnSpPr/>
          <p:nvPr/>
        </p:nvCxnSpPr>
        <p:spPr bwMode="auto">
          <a:xfrm>
            <a:off x="10562437" y="1202102"/>
            <a:ext cx="0" cy="4824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361840"/>
            <a:ext cx="8136000" cy="936000"/>
          </a:xfrm>
        </p:spPr>
        <p:txBody>
          <a:bodyPr/>
          <a:lstStyle/>
          <a:p>
            <a:r>
              <a:rPr lang="da-DK" dirty="0" smtClean="0"/>
              <a:t>Bølge 4 – initiativ 8.1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891" y="6323877"/>
            <a:ext cx="373027" cy="171450"/>
          </a:xfrm>
        </p:spPr>
        <p:txBody>
          <a:bodyPr/>
          <a:lstStyle/>
          <a:p>
            <a:fld id="{1E80101F-5742-4645-B1C0-D6AFABF6C92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701674" y="1699767"/>
            <a:ext cx="210955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100" dirty="0"/>
              <a:t>Webservices fase </a:t>
            </a:r>
            <a:r>
              <a:rPr lang="da-DK" sz="1100" dirty="0" smtClean="0"/>
              <a:t>2+ (afprøvning)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701674" y="3003537"/>
            <a:ext cx="221054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100" dirty="0" smtClean="0"/>
              <a:t>Rammearkitektur/byggeblokkatalog</a:t>
            </a:r>
            <a:endParaRPr lang="da-DK" sz="1100" dirty="0"/>
          </a:p>
        </p:txBody>
      </p:sp>
      <p:sp>
        <p:nvSpPr>
          <p:cNvPr id="10" name="Tekstboks 9"/>
          <p:cNvSpPr txBox="1"/>
          <p:nvPr/>
        </p:nvSpPr>
        <p:spPr>
          <a:xfrm>
            <a:off x="701674" y="3258796"/>
            <a:ext cx="26144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>
              <a:lnSpc>
                <a:spcPct val="100000"/>
              </a:lnSpc>
              <a:spcBef>
                <a:spcPts val="0"/>
              </a:spcBef>
            </a:pPr>
            <a:r>
              <a:rPr lang="da-DK" sz="1100" dirty="0" smtClean="0"/>
              <a:t>Referencearkitektur deling af data og dok.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701674" y="1955026"/>
            <a:ext cx="2558393" cy="1556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/>
              <a:t>Oversættelse og profilering af standarder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701674" y="1444508"/>
            <a:ext cx="122950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100" dirty="0"/>
              <a:t>Webservices fase 2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701674" y="2465417"/>
            <a:ext cx="1562928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Klassifikationsafprøvning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701674" y="3514055"/>
            <a:ext cx="17649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100" dirty="0" smtClean="0"/>
              <a:t>Myndighedsfortegnelse </a:t>
            </a:r>
            <a:r>
              <a:rPr lang="da-DK" sz="1100" dirty="0" err="1" smtClean="0"/>
              <a:t>PoV</a:t>
            </a:r>
            <a:endParaRPr lang="da-DK" sz="1100" dirty="0"/>
          </a:p>
        </p:txBody>
      </p:sp>
      <p:sp>
        <p:nvSpPr>
          <p:cNvPr id="15" name="Tekstboks 14"/>
          <p:cNvSpPr txBox="1"/>
          <p:nvPr/>
        </p:nvSpPr>
        <p:spPr>
          <a:xfrm>
            <a:off x="701674" y="3769314"/>
            <a:ext cx="1381789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err="1"/>
              <a:t>eDelivery</a:t>
            </a:r>
            <a:r>
              <a:rPr lang="da-DK" sz="1100" dirty="0"/>
              <a:t> analysefase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701674" y="4038103"/>
            <a:ext cx="987450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err="1"/>
              <a:t>Datasætkatalog</a:t>
            </a:r>
            <a:endParaRPr lang="da-DK" sz="1100" dirty="0"/>
          </a:p>
        </p:txBody>
      </p:sp>
      <p:sp>
        <p:nvSpPr>
          <p:cNvPr id="17" name="Tekstboks 16"/>
          <p:cNvSpPr txBox="1"/>
          <p:nvPr/>
        </p:nvSpPr>
        <p:spPr>
          <a:xfrm>
            <a:off x="701674" y="2734748"/>
            <a:ext cx="83997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Modelkatalog</a:t>
            </a:r>
            <a:endParaRPr lang="da-DK" sz="1100" dirty="0"/>
          </a:p>
        </p:txBody>
      </p:sp>
      <p:sp>
        <p:nvSpPr>
          <p:cNvPr id="19" name="Tekstboks 18"/>
          <p:cNvSpPr txBox="1"/>
          <p:nvPr/>
        </p:nvSpPr>
        <p:spPr>
          <a:xfrm>
            <a:off x="701674" y="4306892"/>
            <a:ext cx="2027799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Informationssikkerhedsarkitektur</a:t>
            </a:r>
            <a:endParaRPr lang="da-DK" sz="1100" dirty="0"/>
          </a:p>
        </p:txBody>
      </p:sp>
      <p:sp>
        <p:nvSpPr>
          <p:cNvPr id="20" name="Tekstboks 19"/>
          <p:cNvSpPr txBox="1"/>
          <p:nvPr/>
        </p:nvSpPr>
        <p:spPr>
          <a:xfrm>
            <a:off x="701674" y="4575681"/>
            <a:ext cx="597921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/>
              <a:t>FDA2018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3778792" y="1196752"/>
            <a:ext cx="84960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latin typeface="+mj-lt"/>
              </a:rPr>
              <a:t>J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5029390" y="1196752"/>
            <a:ext cx="128240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M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6339298" y="1196752"/>
            <a:ext cx="128240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M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7623558" y="1196752"/>
            <a:ext cx="84960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J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8890186" y="1196752"/>
            <a:ext cx="102592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S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kstboks 27"/>
          <p:cNvSpPr txBox="1"/>
          <p:nvPr/>
        </p:nvSpPr>
        <p:spPr>
          <a:xfrm>
            <a:off x="10184064" y="1196752"/>
            <a:ext cx="110608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latin typeface="+mj-lt"/>
              </a:rPr>
              <a:t>N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6" name="Lige forbindelse 35"/>
          <p:cNvCxnSpPr/>
          <p:nvPr/>
        </p:nvCxnSpPr>
        <p:spPr bwMode="auto">
          <a:xfrm>
            <a:off x="701674" y="1401517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Lige forbindelse 38"/>
          <p:cNvCxnSpPr/>
          <p:nvPr/>
        </p:nvCxnSpPr>
        <p:spPr bwMode="auto">
          <a:xfrm>
            <a:off x="701674" y="3471064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Lige forbindelse 39"/>
          <p:cNvCxnSpPr/>
          <p:nvPr/>
        </p:nvCxnSpPr>
        <p:spPr bwMode="auto">
          <a:xfrm>
            <a:off x="701674" y="3726323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Lige forbindelse 40"/>
          <p:cNvCxnSpPr/>
          <p:nvPr/>
        </p:nvCxnSpPr>
        <p:spPr bwMode="auto">
          <a:xfrm>
            <a:off x="701674" y="4263901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Lige forbindelse 41"/>
          <p:cNvCxnSpPr/>
          <p:nvPr/>
        </p:nvCxnSpPr>
        <p:spPr bwMode="auto">
          <a:xfrm>
            <a:off x="701674" y="4532690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Lige forbindelse 42"/>
          <p:cNvCxnSpPr/>
          <p:nvPr/>
        </p:nvCxnSpPr>
        <p:spPr bwMode="auto">
          <a:xfrm>
            <a:off x="701674" y="4801479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Lige forbindelse 43"/>
          <p:cNvCxnSpPr/>
          <p:nvPr/>
        </p:nvCxnSpPr>
        <p:spPr bwMode="auto">
          <a:xfrm>
            <a:off x="701674" y="5040708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Lige forbindelse 45"/>
          <p:cNvCxnSpPr/>
          <p:nvPr/>
        </p:nvCxnSpPr>
        <p:spPr bwMode="auto">
          <a:xfrm>
            <a:off x="701674" y="5758392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Lige forbindelse 46"/>
          <p:cNvCxnSpPr/>
          <p:nvPr/>
        </p:nvCxnSpPr>
        <p:spPr bwMode="auto">
          <a:xfrm>
            <a:off x="701674" y="5279937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Lige forbindelse 47"/>
          <p:cNvCxnSpPr/>
          <p:nvPr/>
        </p:nvCxnSpPr>
        <p:spPr bwMode="auto">
          <a:xfrm>
            <a:off x="701674" y="1912035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Lige forbindelse 49"/>
          <p:cNvCxnSpPr/>
          <p:nvPr/>
        </p:nvCxnSpPr>
        <p:spPr bwMode="auto">
          <a:xfrm>
            <a:off x="701674" y="3215805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Lige forbindelse 50"/>
          <p:cNvCxnSpPr/>
          <p:nvPr/>
        </p:nvCxnSpPr>
        <p:spPr bwMode="auto">
          <a:xfrm>
            <a:off x="701674" y="1656776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Lige forbindelse 51"/>
          <p:cNvCxnSpPr/>
          <p:nvPr/>
        </p:nvCxnSpPr>
        <p:spPr bwMode="auto">
          <a:xfrm>
            <a:off x="701674" y="5519166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Afrundet rektangel 3"/>
          <p:cNvSpPr/>
          <p:nvPr/>
        </p:nvSpPr>
        <p:spPr bwMode="auto">
          <a:xfrm>
            <a:off x="3545106" y="1475147"/>
            <a:ext cx="1224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Afrundet rektangel 67"/>
          <p:cNvSpPr/>
          <p:nvPr/>
        </p:nvSpPr>
        <p:spPr bwMode="auto">
          <a:xfrm>
            <a:off x="4151784" y="1730405"/>
            <a:ext cx="7056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Afrundet rektangel 68"/>
          <p:cNvSpPr/>
          <p:nvPr/>
        </p:nvSpPr>
        <p:spPr bwMode="auto">
          <a:xfrm>
            <a:off x="3545106" y="3034176"/>
            <a:ext cx="1260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0" name="Afrundet rektangel 69"/>
          <p:cNvSpPr/>
          <p:nvPr/>
        </p:nvSpPr>
        <p:spPr bwMode="auto">
          <a:xfrm>
            <a:off x="3545106" y="3289435"/>
            <a:ext cx="2520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1" name="Afrundet rektangel 70"/>
          <p:cNvSpPr/>
          <p:nvPr/>
        </p:nvSpPr>
        <p:spPr bwMode="auto">
          <a:xfrm>
            <a:off x="3545106" y="1978836"/>
            <a:ext cx="2520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2" name="Afrundet rektangel 71"/>
          <p:cNvSpPr/>
          <p:nvPr/>
        </p:nvSpPr>
        <p:spPr bwMode="auto">
          <a:xfrm>
            <a:off x="4770474" y="4344296"/>
            <a:ext cx="6444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Afrundet rektangel 72"/>
          <p:cNvSpPr/>
          <p:nvPr/>
        </p:nvSpPr>
        <p:spPr bwMode="auto">
          <a:xfrm>
            <a:off x="3545106" y="2502820"/>
            <a:ext cx="7668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Afrundet rektangel 73"/>
          <p:cNvSpPr/>
          <p:nvPr/>
        </p:nvSpPr>
        <p:spPr bwMode="auto">
          <a:xfrm>
            <a:off x="3545106" y="3544694"/>
            <a:ext cx="3780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Afrundet rektangel 74"/>
          <p:cNvSpPr/>
          <p:nvPr/>
        </p:nvSpPr>
        <p:spPr bwMode="auto">
          <a:xfrm>
            <a:off x="3545106" y="3806718"/>
            <a:ext cx="7668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Afrundet rektangel 75"/>
          <p:cNvSpPr/>
          <p:nvPr/>
        </p:nvSpPr>
        <p:spPr bwMode="auto">
          <a:xfrm>
            <a:off x="3545106" y="4075507"/>
            <a:ext cx="3816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Afrundet rektangel 76"/>
          <p:cNvSpPr/>
          <p:nvPr/>
        </p:nvSpPr>
        <p:spPr bwMode="auto">
          <a:xfrm>
            <a:off x="5417674" y="2772152"/>
            <a:ext cx="5787476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Afrundet rektangel 78"/>
          <p:cNvSpPr/>
          <p:nvPr/>
        </p:nvSpPr>
        <p:spPr bwMode="auto">
          <a:xfrm>
            <a:off x="3545106" y="4613085"/>
            <a:ext cx="2520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Afrundet rektangel 79"/>
          <p:cNvSpPr/>
          <p:nvPr/>
        </p:nvSpPr>
        <p:spPr bwMode="auto">
          <a:xfrm>
            <a:off x="7813254" y="442997"/>
            <a:ext cx="108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Tekstboks 80"/>
          <p:cNvSpPr txBox="1"/>
          <p:nvPr/>
        </p:nvSpPr>
        <p:spPr>
          <a:xfrm>
            <a:off x="8008692" y="404664"/>
            <a:ext cx="23740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Fortsat fra bølge 3 (2. halvår 2017)</a:t>
            </a:r>
            <a:endParaRPr lang="da-DK" sz="1200" dirty="0"/>
          </a:p>
        </p:txBody>
      </p:sp>
      <p:sp>
        <p:nvSpPr>
          <p:cNvPr id="83" name="Tekstboks 82"/>
          <p:cNvSpPr txBox="1"/>
          <p:nvPr/>
        </p:nvSpPr>
        <p:spPr>
          <a:xfrm>
            <a:off x="8008692" y="595397"/>
            <a:ext cx="274594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Nye projekter i </a:t>
            </a:r>
            <a:r>
              <a:rPr lang="da-DK" sz="1200" dirty="0"/>
              <a:t>bølge 4 (</a:t>
            </a:r>
            <a:r>
              <a:rPr lang="da-DK" sz="1200" dirty="0" smtClean="0"/>
              <a:t>21. </a:t>
            </a:r>
            <a:r>
              <a:rPr lang="da-DK" sz="1200" dirty="0"/>
              <a:t>halvår </a:t>
            </a:r>
            <a:r>
              <a:rPr lang="da-DK" sz="1200" dirty="0" smtClean="0"/>
              <a:t>2018)</a:t>
            </a:r>
            <a:endParaRPr lang="da-DK" sz="1200" dirty="0"/>
          </a:p>
        </p:txBody>
      </p:sp>
      <p:sp>
        <p:nvSpPr>
          <p:cNvPr id="84" name="Afrundet rektangel 83"/>
          <p:cNvSpPr/>
          <p:nvPr/>
        </p:nvSpPr>
        <p:spPr bwMode="auto">
          <a:xfrm>
            <a:off x="7813254" y="633730"/>
            <a:ext cx="108000" cy="108000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kstboks 62"/>
          <p:cNvSpPr txBox="1"/>
          <p:nvPr/>
        </p:nvSpPr>
        <p:spPr>
          <a:xfrm>
            <a:off x="701674" y="2196628"/>
            <a:ext cx="3040897" cy="1828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Opdatering af OIO sag og dokument (KL-projekt)</a:t>
            </a:r>
            <a:endParaRPr lang="da-DK" sz="11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Afrundet rektangel 63"/>
          <p:cNvSpPr/>
          <p:nvPr/>
        </p:nvSpPr>
        <p:spPr bwMode="auto">
          <a:xfrm>
            <a:off x="3538832" y="2234031"/>
            <a:ext cx="2520000" cy="108000"/>
          </a:xfrm>
          <a:prstGeom prst="roundRect">
            <a:avLst/>
          </a:prstGeom>
          <a:solidFill>
            <a:srgbClr val="06B6B6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Tekstboks 64"/>
          <p:cNvSpPr txBox="1"/>
          <p:nvPr/>
        </p:nvSpPr>
        <p:spPr>
          <a:xfrm>
            <a:off x="8008692" y="796062"/>
            <a:ext cx="28212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200" dirty="0" smtClean="0"/>
              <a:t>Drift</a:t>
            </a:r>
          </a:p>
        </p:txBody>
      </p:sp>
      <p:sp>
        <p:nvSpPr>
          <p:cNvPr id="66" name="Afrundet rektangel 65"/>
          <p:cNvSpPr/>
          <p:nvPr/>
        </p:nvSpPr>
        <p:spPr bwMode="auto">
          <a:xfrm>
            <a:off x="7813254" y="834395"/>
            <a:ext cx="108000" cy="108000"/>
          </a:xfrm>
          <a:prstGeom prst="roundRect">
            <a:avLst/>
          </a:prstGeom>
          <a:solidFill>
            <a:srgbClr val="00B05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Afrundet rektangel 81"/>
          <p:cNvSpPr/>
          <p:nvPr/>
        </p:nvSpPr>
        <p:spPr bwMode="auto">
          <a:xfrm>
            <a:off x="4797150" y="3034175"/>
            <a:ext cx="6408000" cy="108000"/>
          </a:xfrm>
          <a:prstGeom prst="roundRect">
            <a:avLst/>
          </a:prstGeom>
          <a:solidFill>
            <a:srgbClr val="00B05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5" name="Tekstboks 84"/>
          <p:cNvSpPr txBox="1"/>
          <p:nvPr/>
        </p:nvSpPr>
        <p:spPr>
          <a:xfrm>
            <a:off x="701674" y="5322928"/>
            <a:ext cx="708527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Rådgivning</a:t>
            </a:r>
            <a:endParaRPr lang="da-DK" sz="1100" dirty="0"/>
          </a:p>
        </p:txBody>
      </p:sp>
      <p:sp>
        <p:nvSpPr>
          <p:cNvPr id="86" name="Tekstboks 85"/>
          <p:cNvSpPr txBox="1"/>
          <p:nvPr/>
        </p:nvSpPr>
        <p:spPr>
          <a:xfrm>
            <a:off x="701674" y="5562157"/>
            <a:ext cx="535403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err="1" smtClean="0"/>
              <a:t>Reviews</a:t>
            </a:r>
            <a:endParaRPr lang="da-DK" sz="1100" dirty="0"/>
          </a:p>
        </p:txBody>
      </p:sp>
      <p:sp>
        <p:nvSpPr>
          <p:cNvPr id="87" name="Afrundet rektangel 86"/>
          <p:cNvSpPr/>
          <p:nvPr/>
        </p:nvSpPr>
        <p:spPr bwMode="auto">
          <a:xfrm>
            <a:off x="3552377" y="5345552"/>
            <a:ext cx="7668000" cy="108000"/>
          </a:xfrm>
          <a:prstGeom prst="roundRect">
            <a:avLst/>
          </a:prstGeom>
          <a:solidFill>
            <a:srgbClr val="00B05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8" name="Afrundet rektangel 87"/>
          <p:cNvSpPr/>
          <p:nvPr/>
        </p:nvSpPr>
        <p:spPr bwMode="auto">
          <a:xfrm>
            <a:off x="3552377" y="5584779"/>
            <a:ext cx="7668000" cy="108000"/>
          </a:xfrm>
          <a:prstGeom prst="roundRect">
            <a:avLst/>
          </a:prstGeom>
          <a:solidFill>
            <a:srgbClr val="00B05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Tekstboks 88"/>
          <p:cNvSpPr txBox="1"/>
          <p:nvPr/>
        </p:nvSpPr>
        <p:spPr>
          <a:xfrm>
            <a:off x="701674" y="4844470"/>
            <a:ext cx="18915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XX</a:t>
            </a:r>
            <a:endParaRPr lang="da-DK" sz="1100" dirty="0"/>
          </a:p>
        </p:txBody>
      </p:sp>
      <p:sp>
        <p:nvSpPr>
          <p:cNvPr id="90" name="Tekstboks 89"/>
          <p:cNvSpPr txBox="1"/>
          <p:nvPr/>
        </p:nvSpPr>
        <p:spPr>
          <a:xfrm>
            <a:off x="701674" y="5083699"/>
            <a:ext cx="189154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XX</a:t>
            </a:r>
            <a:endParaRPr lang="da-DK" sz="1100" dirty="0"/>
          </a:p>
        </p:txBody>
      </p:sp>
      <p:sp>
        <p:nvSpPr>
          <p:cNvPr id="91" name="Afrundet rektangel 90"/>
          <p:cNvSpPr/>
          <p:nvPr/>
        </p:nvSpPr>
        <p:spPr bwMode="auto">
          <a:xfrm>
            <a:off x="7838866" y="4867094"/>
            <a:ext cx="3384000" cy="108000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Afrundet rektangel 91"/>
          <p:cNvSpPr/>
          <p:nvPr/>
        </p:nvSpPr>
        <p:spPr bwMode="auto">
          <a:xfrm>
            <a:off x="7838866" y="5106323"/>
            <a:ext cx="3384000" cy="108000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Tekstboks 93"/>
          <p:cNvSpPr txBox="1"/>
          <p:nvPr/>
        </p:nvSpPr>
        <p:spPr>
          <a:xfrm>
            <a:off x="5693160" y="1196752"/>
            <a:ext cx="110608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>
                <a:latin typeface="+mj-lt"/>
              </a:rPr>
              <a:t>A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5" name="Tekstboks 94"/>
          <p:cNvSpPr txBox="1"/>
          <p:nvPr/>
        </p:nvSpPr>
        <p:spPr>
          <a:xfrm>
            <a:off x="7003068" y="1196752"/>
            <a:ext cx="84960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J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6" name="Tekstboks 95"/>
          <p:cNvSpPr txBox="1"/>
          <p:nvPr/>
        </p:nvSpPr>
        <p:spPr>
          <a:xfrm>
            <a:off x="8244048" y="1196752"/>
            <a:ext cx="110608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A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7" name="Tekstboks 96"/>
          <p:cNvSpPr txBox="1"/>
          <p:nvPr/>
        </p:nvSpPr>
        <p:spPr>
          <a:xfrm>
            <a:off x="9528308" y="1196752"/>
            <a:ext cx="120226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 smtClean="0">
                <a:solidFill>
                  <a:srgbClr val="000000"/>
                </a:solidFill>
                <a:latin typeface="+mj-lt"/>
              </a:rPr>
              <a:t>O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8" name="Tekstboks 97"/>
          <p:cNvSpPr txBox="1"/>
          <p:nvPr/>
        </p:nvSpPr>
        <p:spPr>
          <a:xfrm>
            <a:off x="10830202" y="1196752"/>
            <a:ext cx="110608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>
                <a:latin typeface="+mj-lt"/>
              </a:rPr>
              <a:t>D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9" name="Tekstboks 98"/>
          <p:cNvSpPr txBox="1"/>
          <p:nvPr/>
        </p:nvSpPr>
        <p:spPr>
          <a:xfrm>
            <a:off x="4399282" y="1196752"/>
            <a:ext cx="94578" cy="199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200" b="1" dirty="0">
                <a:latin typeface="+mj-lt"/>
              </a:rPr>
              <a:t>F</a:t>
            </a:r>
            <a:endParaRPr lang="da-DK" sz="12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27" name="Lige forbindelse 126"/>
          <p:cNvCxnSpPr/>
          <p:nvPr/>
        </p:nvCxnSpPr>
        <p:spPr bwMode="auto">
          <a:xfrm>
            <a:off x="701674" y="2153637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Lige forbindelse 127"/>
          <p:cNvCxnSpPr/>
          <p:nvPr/>
        </p:nvCxnSpPr>
        <p:spPr bwMode="auto">
          <a:xfrm>
            <a:off x="701674" y="2422426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Lige forbindelse 128"/>
          <p:cNvCxnSpPr/>
          <p:nvPr/>
        </p:nvCxnSpPr>
        <p:spPr bwMode="auto">
          <a:xfrm>
            <a:off x="701674" y="2691215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Lige forbindelse 130"/>
          <p:cNvCxnSpPr/>
          <p:nvPr/>
        </p:nvCxnSpPr>
        <p:spPr bwMode="auto">
          <a:xfrm>
            <a:off x="701674" y="2960546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Lige forbindelse 131"/>
          <p:cNvCxnSpPr/>
          <p:nvPr/>
        </p:nvCxnSpPr>
        <p:spPr bwMode="auto">
          <a:xfrm>
            <a:off x="701674" y="3995112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Tekstboks 132"/>
          <p:cNvSpPr txBox="1"/>
          <p:nvPr/>
        </p:nvSpPr>
        <p:spPr>
          <a:xfrm>
            <a:off x="701674" y="5803277"/>
            <a:ext cx="1215076" cy="1532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"/>
            <a:r>
              <a:rPr lang="da-DK" sz="1100" dirty="0" smtClean="0"/>
              <a:t>kompetenceindsats</a:t>
            </a:r>
            <a:endParaRPr lang="da-DK" sz="1100" dirty="0"/>
          </a:p>
        </p:txBody>
      </p:sp>
      <p:sp>
        <p:nvSpPr>
          <p:cNvPr id="134" name="Afrundet rektangel 133"/>
          <p:cNvSpPr/>
          <p:nvPr/>
        </p:nvSpPr>
        <p:spPr bwMode="auto">
          <a:xfrm>
            <a:off x="3552377" y="5825899"/>
            <a:ext cx="7668000" cy="108000"/>
          </a:xfrm>
          <a:prstGeom prst="roundRect">
            <a:avLst/>
          </a:prstGeom>
          <a:solidFill>
            <a:srgbClr val="00B050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5" name="Lige forbindelse 134"/>
          <p:cNvCxnSpPr/>
          <p:nvPr/>
        </p:nvCxnSpPr>
        <p:spPr bwMode="auto">
          <a:xfrm>
            <a:off x="701674" y="5997529"/>
            <a:ext cx="1051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361840"/>
            <a:ext cx="10785475" cy="936000"/>
          </a:xfrm>
        </p:spPr>
        <p:txBody>
          <a:bodyPr/>
          <a:lstStyle/>
          <a:p>
            <a:r>
              <a:rPr lang="da-DK" dirty="0" smtClean="0"/>
              <a:t>Kompetenceindsats	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2667" y="3212976"/>
            <a:ext cx="10784483" cy="2700461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tx2"/>
                </a:solidFill>
              </a:rPr>
              <a:t>Pipeline for 2018</a:t>
            </a:r>
          </a:p>
          <a:p>
            <a:pPr algn="just"/>
            <a:r>
              <a:rPr lang="da-DK" dirty="0" err="1" smtClean="0"/>
              <a:t>Onboarding</a:t>
            </a:r>
            <a:r>
              <a:rPr lang="da-DK" dirty="0" smtClean="0"/>
              <a:t> til fællesoffentlig rammearkitektur til forståelse og brug </a:t>
            </a:r>
            <a:r>
              <a:rPr lang="da-DK" sz="1400" dirty="0" smtClean="0"/>
              <a:t>[1-2 dagsseminar 2 gange årligt]</a:t>
            </a:r>
          </a:p>
          <a:p>
            <a:r>
              <a:rPr lang="da-DK" dirty="0" smtClean="0"/>
              <a:t>Pilot på netværksforum med fokus på metode og modellering med afsæt i FDA og skal sikre kompetenceløft i </a:t>
            </a:r>
            <a:r>
              <a:rPr lang="da-DK" dirty="0" err="1" smtClean="0"/>
              <a:t>Archimate</a:t>
            </a:r>
            <a:r>
              <a:rPr lang="da-DK" dirty="0" smtClean="0"/>
              <a:t>, fællesoffentlig rammearkitektur, modelregler og ensartet metoder </a:t>
            </a:r>
            <a:r>
              <a:rPr lang="da-DK" sz="1400" dirty="0" smtClean="0"/>
              <a:t>[mellem it-arkitekter fra de fællesoffentlige parter samt private leverandører, afholdes eftermiddage 4 gange årligt, hvor geografisk spredning tilsigtes]</a:t>
            </a:r>
            <a:endParaRPr lang="da-DK" sz="1400" dirty="0"/>
          </a:p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891" y="6323877"/>
            <a:ext cx="373027" cy="171450"/>
          </a:xfrm>
        </p:spPr>
        <p:txBody>
          <a:bodyPr/>
          <a:lstStyle/>
          <a:p>
            <a:fld id="{1E80101F-5742-4645-B1C0-D6AFABF6C92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Rektangel med enkelt afrundet hjørne 4"/>
          <p:cNvSpPr/>
          <p:nvPr/>
        </p:nvSpPr>
        <p:spPr bwMode="auto">
          <a:xfrm>
            <a:off x="701674" y="1333098"/>
            <a:ext cx="4320000" cy="1440000"/>
          </a:xfrm>
          <a:prstGeom prst="round1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Formål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chemeClr val="bg1"/>
                </a:solidFill>
              </a:rPr>
              <a:t>Aktiviteter der skal understøtte arkitektur- og modelleringskompetencer i den fællesoffentlige digitale </a:t>
            </a:r>
            <a:r>
              <a:rPr lang="da-DK" sz="1800" dirty="0" smtClean="0">
                <a:solidFill>
                  <a:schemeClr val="bg1"/>
                </a:solidFill>
              </a:rPr>
              <a:t>arkitektur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ktangel med enkelt afrundet hjørne 5"/>
          <p:cNvSpPr/>
          <p:nvPr/>
        </p:nvSpPr>
        <p:spPr bwMode="auto">
          <a:xfrm>
            <a:off x="6312024" y="1333098"/>
            <a:ext cx="4320000" cy="1440000"/>
          </a:xfrm>
          <a:prstGeom prst="round1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Tidligere/eksisterende indsatser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800" dirty="0">
                <a:solidFill>
                  <a:schemeClr val="bg1"/>
                </a:solidFill>
              </a:rPr>
              <a:t>Arkitekturkonferencen FDA, mindre </a:t>
            </a:r>
            <a:r>
              <a:rPr lang="da-DK" sz="1800" dirty="0" smtClean="0">
                <a:solidFill>
                  <a:schemeClr val="bg1"/>
                </a:solidFill>
              </a:rPr>
              <a:t>oplysningsmøder, </a:t>
            </a:r>
            <a:r>
              <a:rPr lang="da-DK" sz="1800" dirty="0">
                <a:solidFill>
                  <a:schemeClr val="bg1"/>
                </a:solidFill>
              </a:rPr>
              <a:t>FDA TALKS og efteruddannelse i modelreglerne</a:t>
            </a:r>
          </a:p>
        </p:txBody>
      </p:sp>
    </p:spTree>
    <p:extLst>
      <p:ext uri="{BB962C8B-B14F-4D97-AF65-F5344CB8AC3E}">
        <p14:creationId xmlns:p14="http://schemas.microsoft.com/office/powerpoint/2010/main" val="28461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27875\Desktop\xskabelonbilleder\digital.jpg"/>
</p:tagLst>
</file>

<file path=ppt/theme/theme1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608F857B-CDD8-485E-9FEB-11A47E061BC7}" vid="{17894779-F44D-47F9-B20D-E69CE7BF20D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1125</TotalTime>
  <Words>335</Words>
  <Application>Microsoft Office PowerPoint</Application>
  <PresentationFormat>Widescreen</PresentationFormat>
  <Paragraphs>85</Paragraphs>
  <Slides>8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Blank</vt:lpstr>
      <vt:lpstr>KL’s arkitekturrådsmøde</vt:lpstr>
      <vt:lpstr>Emner</vt:lpstr>
      <vt:lpstr>Politisk aftale om digitaliseringsklar lovgivning </vt:lpstr>
      <vt:lpstr>PowerPoint-præsentation</vt:lpstr>
      <vt:lpstr>PowerPoint-præsentation</vt:lpstr>
      <vt:lpstr>FDA peger på og kan understøtte</vt:lpstr>
      <vt:lpstr>Bølge 4 – initiativ 8.1</vt:lpstr>
      <vt:lpstr>Kompetenceindsats </vt:lpstr>
    </vt:vector>
  </TitlesOfParts>
  <Company>Statens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Philip Poulsen</dc:creator>
  <cp:lastModifiedBy>Thilde Krog</cp:lastModifiedBy>
  <cp:revision>32</cp:revision>
  <dcterms:created xsi:type="dcterms:W3CDTF">2018-01-03T13:46:33Z</dcterms:created>
  <dcterms:modified xsi:type="dcterms:W3CDTF">2018-10-18T07:22:35Z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</Properties>
</file>