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81" r:id="rId6"/>
    <p:sldId id="303" r:id="rId7"/>
    <p:sldId id="305" r:id="rId8"/>
    <p:sldId id="282"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6" r:id="rId23"/>
    <p:sldId id="304" r:id="rId24"/>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 Beukel" initials="SB" lastIdx="2" clrIdx="0">
    <p:extLst>
      <p:ext uri="{19B8F6BF-5375-455C-9EA6-DF929625EA0E}">
        <p15:presenceInfo xmlns:p15="http://schemas.microsoft.com/office/powerpoint/2012/main" userId="S-1-5-21-11469200-209135752-285429281-2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BFC5"/>
    <a:srgbClr val="003B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75135" autoAdjust="0"/>
  </p:normalViewPr>
  <p:slideViewPr>
    <p:cSldViewPr snapToGrid="0" showGuides="1">
      <p:cViewPr varScale="1">
        <p:scale>
          <a:sx n="84" d="100"/>
          <a:sy n="84" d="100"/>
        </p:scale>
        <p:origin x="1488" y="66"/>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D72A38B-F9FA-4036-A084-652409E98F08}" type="datetimeFigureOut">
              <a:rPr lang="en-GB" smtClean="0"/>
              <a:t>18/10/2018</a:t>
            </a:fld>
            <a:endParaRPr lang="en-GB"/>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Basismåling af rammearkitekturens effekt er gennemført i slutningen af 2017.</a:t>
            </a:r>
          </a:p>
          <a:p>
            <a:r>
              <a:rPr lang="da-DK" dirty="0" smtClean="0"/>
              <a:t>Jeg vil kort orientere om processen</a:t>
            </a:r>
            <a:r>
              <a:rPr lang="da-DK" baseline="0" dirty="0" smtClean="0"/>
              <a:t> og resultaterne af effektmålingen og derefter kan rådet drøfte og give input til den videre proces.</a:t>
            </a:r>
          </a:p>
          <a:p>
            <a:r>
              <a:rPr lang="da-DK" dirty="0" smtClean="0"/>
              <a:t>Rammen</a:t>
            </a:r>
            <a:r>
              <a:rPr lang="da-DK" baseline="0" dirty="0" smtClean="0"/>
              <a:t> er 20 minutter til gennemgå proces for måling, de 13 målepunkter og en drøftelse af det videre forløb, så jeg vil være kort fattet i min gennemgang  og vil kun tage korte afklarende spørgsmål undervejs. </a:t>
            </a:r>
          </a:p>
          <a:p>
            <a:r>
              <a:rPr lang="da-DK" baseline="0" dirty="0" smtClean="0"/>
              <a:t>   </a:t>
            </a:r>
            <a:endParaRPr lang="da-DK" dirty="0" smtClean="0"/>
          </a:p>
        </p:txBody>
      </p:sp>
      <p:sp>
        <p:nvSpPr>
          <p:cNvPr id="4" name="Pladsholder til slidenummer 3"/>
          <p:cNvSpPr>
            <a:spLocks noGrp="1"/>
          </p:cNvSpPr>
          <p:nvPr>
            <p:ph type="sldNum" sz="quarter" idx="10"/>
          </p:nvPr>
        </p:nvSpPr>
        <p:spPr/>
        <p:txBody>
          <a:bodyPr/>
          <a:lstStyle/>
          <a:p>
            <a:fld id="{49436F85-577F-4A92-A47F-D540A2BCC821}" type="slidenum">
              <a:rPr lang="en-GB" smtClean="0"/>
              <a:t>1</a:t>
            </a:fld>
            <a:endParaRPr lang="en-GB"/>
          </a:p>
        </p:txBody>
      </p:sp>
    </p:spTree>
    <p:extLst>
      <p:ext uri="{BB962C8B-B14F-4D97-AF65-F5344CB8AC3E}">
        <p14:creationId xmlns:p14="http://schemas.microsoft.com/office/powerpoint/2010/main" val="735955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negative</a:t>
            </a:r>
            <a:r>
              <a:rPr lang="da-DK" baseline="0" dirty="0" smtClean="0"/>
              <a:t> først: For baseline og Wiki har mellem 47% og 63% svaret ‘Ved ikke’. Der er ganske få, der mener at wiki og baseline har det rigtige indhold og kvalitet. </a:t>
            </a:r>
          </a:p>
          <a:p>
            <a:r>
              <a:rPr lang="da-DK" baseline="0" dirty="0" smtClean="0"/>
              <a:t>Ellers er der enighed om at KL.dk har det rigtige indhold og kvalitet på kl.dk og i netværkene</a:t>
            </a:r>
          </a:p>
        </p:txBody>
      </p:sp>
      <p:sp>
        <p:nvSpPr>
          <p:cNvPr id="4" name="Pladsholder til slidenummer 3"/>
          <p:cNvSpPr>
            <a:spLocks noGrp="1"/>
          </p:cNvSpPr>
          <p:nvPr>
            <p:ph type="sldNum" sz="quarter" idx="10"/>
          </p:nvPr>
        </p:nvSpPr>
        <p:spPr/>
        <p:txBody>
          <a:bodyPr/>
          <a:lstStyle/>
          <a:p>
            <a:fld id="{49436F85-577F-4A92-A47F-D540A2BCC821}" type="slidenum">
              <a:rPr lang="en-GB" smtClean="0"/>
              <a:t>10</a:t>
            </a:fld>
            <a:endParaRPr lang="en-GB"/>
          </a:p>
        </p:txBody>
      </p:sp>
    </p:spTree>
    <p:extLst>
      <p:ext uri="{BB962C8B-B14F-4D97-AF65-F5344CB8AC3E}">
        <p14:creationId xmlns:p14="http://schemas.microsoft.com/office/powerpoint/2010/main" val="926899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Enighed om anvendelse af rammearkitekturens indhold, men der efterspørges mere anvendelsesrettet indhold</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11</a:t>
            </a:fld>
            <a:endParaRPr lang="en-GB"/>
          </a:p>
        </p:txBody>
      </p:sp>
    </p:spTree>
    <p:extLst>
      <p:ext uri="{BB962C8B-B14F-4D97-AF65-F5344CB8AC3E}">
        <p14:creationId xmlns:p14="http://schemas.microsoft.com/office/powerpoint/2010/main" val="2350976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Generelt indikerer</a:t>
            </a:r>
            <a:r>
              <a:rPr lang="da-DK" baseline="0" dirty="0" smtClean="0"/>
              <a:t> dette at der ikke er meget enighed eller kendskab omkring udvikling og styring af rammearkitekturens indhold.</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12</a:t>
            </a:fld>
            <a:endParaRPr lang="en-GB"/>
          </a:p>
        </p:txBody>
      </p:sp>
    </p:spTree>
    <p:extLst>
      <p:ext uri="{BB962C8B-B14F-4D97-AF65-F5344CB8AC3E}">
        <p14:creationId xmlns:p14="http://schemas.microsoft.com/office/powerpoint/2010/main" val="4104968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Enighed om at kommuner anvender eller orienterer sig om arkitekturstyring</a:t>
            </a:r>
            <a:r>
              <a:rPr lang="da-DK" baseline="0" dirty="0" smtClean="0"/>
              <a:t> gennem rammearkitekturen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13</a:t>
            </a:fld>
            <a:endParaRPr lang="en-GB"/>
          </a:p>
        </p:txBody>
      </p:sp>
    </p:spTree>
    <p:extLst>
      <p:ext uri="{BB962C8B-B14F-4D97-AF65-F5344CB8AC3E}">
        <p14:creationId xmlns:p14="http://schemas.microsoft.com/office/powerpoint/2010/main" val="38542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Få kommuner har</a:t>
            </a:r>
            <a:r>
              <a:rPr lang="da-DK" baseline="0" dirty="0" smtClean="0"/>
              <a:t> udstillet til RA og oplever at andre kommuner bruger deres løsninger/byggeblokke. Men det er ikke alle kommuner, der har de nødvendige kompetencer til at udvikle til RA</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14</a:t>
            </a:fld>
            <a:endParaRPr lang="en-GB"/>
          </a:p>
        </p:txBody>
      </p:sp>
    </p:spTree>
    <p:extLst>
      <p:ext uri="{BB962C8B-B14F-4D97-AF65-F5344CB8AC3E}">
        <p14:creationId xmlns:p14="http://schemas.microsoft.com/office/powerpoint/2010/main" val="2008678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RA spiller en rolle i kommunernes anskaffelse af it løsninger, men få mener at processen er blevet mindre ressourcekrævende som resultat</a:t>
            </a:r>
            <a:r>
              <a:rPr lang="da-DK" baseline="0" dirty="0" smtClean="0"/>
              <a:t> af RA</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15</a:t>
            </a:fld>
            <a:endParaRPr lang="en-GB"/>
          </a:p>
        </p:txBody>
      </p:sp>
    </p:spTree>
    <p:extLst>
      <p:ext uri="{BB962C8B-B14F-4D97-AF65-F5344CB8AC3E}">
        <p14:creationId xmlns:p14="http://schemas.microsoft.com/office/powerpoint/2010/main" val="1523463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Der er enighed om at rammearkitekturen genbrug og fremmer værdiskabende</a:t>
            </a:r>
            <a:r>
              <a:rPr lang="da-DK" baseline="0" dirty="0" smtClean="0"/>
              <a:t> processer, fælles sprog og deling af information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16</a:t>
            </a:fld>
            <a:endParaRPr lang="en-GB"/>
          </a:p>
        </p:txBody>
      </p:sp>
    </p:spTree>
    <p:extLst>
      <p:ext uri="{BB962C8B-B14F-4D97-AF65-F5344CB8AC3E}">
        <p14:creationId xmlns:p14="http://schemas.microsoft.com/office/powerpoint/2010/main" val="37029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Enighed om at rammearkitekturen har en positiv effekt på integrationer – og en tiltro</a:t>
            </a:r>
            <a:r>
              <a:rPr lang="da-DK" baseline="0" dirty="0" smtClean="0"/>
              <a:t> til at KL vil lykkes med at få Ra implementeret i kommunerne</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17</a:t>
            </a:fld>
            <a:endParaRPr lang="en-GB"/>
          </a:p>
        </p:txBody>
      </p:sp>
    </p:spTree>
    <p:extLst>
      <p:ext uri="{BB962C8B-B14F-4D97-AF65-F5344CB8AC3E}">
        <p14:creationId xmlns:p14="http://schemas.microsoft.com/office/powerpoint/2010/main" val="1791413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Rammearkitekturen havde</a:t>
            </a:r>
            <a:r>
              <a:rPr lang="da-DK" baseline="0" dirty="0" smtClean="0"/>
              <a:t> i 2017 betydning for kommunerne, men forventningerne til dens betydning i fremtiden er stor.</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18</a:t>
            </a:fld>
            <a:endParaRPr lang="en-GB"/>
          </a:p>
        </p:txBody>
      </p:sp>
    </p:spTree>
    <p:extLst>
      <p:ext uri="{BB962C8B-B14F-4D97-AF65-F5344CB8AC3E}">
        <p14:creationId xmlns:p14="http://schemas.microsoft.com/office/powerpoint/2010/main" val="15140207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Dette afslutter orienteringen</a:t>
            </a:r>
            <a:r>
              <a:rPr lang="da-DK" baseline="0" dirty="0" smtClean="0"/>
              <a:t> om proces og resultater for effektmålingen.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19</a:t>
            </a:fld>
            <a:endParaRPr lang="en-GB"/>
          </a:p>
        </p:txBody>
      </p:sp>
    </p:spTree>
    <p:extLst>
      <p:ext uri="{BB962C8B-B14F-4D97-AF65-F5344CB8AC3E}">
        <p14:creationId xmlns:p14="http://schemas.microsoft.com/office/powerpoint/2010/main" val="4059252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Forud for målingen gennemførte</a:t>
            </a:r>
            <a:r>
              <a:rPr lang="da-DK" baseline="0" dirty="0" smtClean="0"/>
              <a:t> projektet en mindre pilotafprøvning med kommuner, konsulenthuse og leverandører i arbejdsgruppen</a:t>
            </a:r>
          </a:p>
          <a:p>
            <a:r>
              <a:rPr lang="da-DK" baseline="0" dirty="0" smtClean="0"/>
              <a:t>Dette resulterede i 3 konkrete forbedringer før gennemførsel af målingen</a:t>
            </a:r>
          </a:p>
          <a:p>
            <a:endParaRPr lang="da-DK" baseline="0" dirty="0" smtClean="0"/>
          </a:p>
          <a:p>
            <a:r>
              <a:rPr lang="da-DK" baseline="0" dirty="0" smtClean="0"/>
              <a:t>Da målingen havde meget lave svarprocenter forlængede vi svarperioden, kontaktede samtlige der ikke havde startet eller kun delvist  gennemført  og udvidede supporten</a:t>
            </a:r>
          </a:p>
          <a:p>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846175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Projektet beder rådet at drøfte og give input til den videre proces med fokus</a:t>
            </a:r>
            <a:r>
              <a:rPr lang="da-DK" baseline="0" dirty="0" smtClean="0"/>
              <a:t> på</a:t>
            </a:r>
          </a:p>
          <a:p>
            <a:endParaRPr lang="da-DK" baseline="0" dirty="0" smtClean="0"/>
          </a:p>
          <a:p>
            <a:r>
              <a:rPr lang="da-DK" baseline="0" dirty="0" smtClean="0"/>
              <a:t>Leverandør/konsulent-målingen: hvad anbefaler rådet?</a:t>
            </a:r>
          </a:p>
          <a:p>
            <a:r>
              <a:rPr lang="da-DK" baseline="0" dirty="0" smtClean="0"/>
              <a:t>Hvor ofte skal målingen gennemføres?</a:t>
            </a:r>
          </a:p>
          <a:p>
            <a:r>
              <a:rPr lang="da-DK" baseline="0" dirty="0" smtClean="0"/>
              <a:t>Kommunikation af resultatet? Hvad er rådets holdning?</a:t>
            </a:r>
          </a:p>
        </p:txBody>
      </p:sp>
      <p:sp>
        <p:nvSpPr>
          <p:cNvPr id="4" name="Pladsholder til slidenummer 3"/>
          <p:cNvSpPr>
            <a:spLocks noGrp="1"/>
          </p:cNvSpPr>
          <p:nvPr>
            <p:ph type="sldNum" sz="quarter" idx="10"/>
          </p:nvPr>
        </p:nvSpPr>
        <p:spPr/>
        <p:txBody>
          <a:bodyPr/>
          <a:lstStyle/>
          <a:p>
            <a:fld id="{49436F85-577F-4A92-A47F-D540A2BCC821}" type="slidenum">
              <a:rPr lang="en-GB" smtClean="0"/>
              <a:t>20</a:t>
            </a:fld>
            <a:endParaRPr lang="en-GB"/>
          </a:p>
        </p:txBody>
      </p:sp>
    </p:spTree>
    <p:extLst>
      <p:ext uri="{BB962C8B-B14F-4D97-AF65-F5344CB8AC3E}">
        <p14:creationId xmlns:p14="http://schemas.microsoft.com/office/powerpoint/2010/main" val="843266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kedelige først:</a:t>
            </a:r>
            <a:r>
              <a:rPr lang="da-DK" baseline="0" dirty="0" smtClean="0"/>
              <a:t> Vi kan ikke bruge besvarelserne fra leverandører og konsulenthuse, da besvarelsesprocenten er for lav og resultatet af målingen derfor ikke er repræsentativ. Årsagen er at vi i projektet har valgt en for stor respondentgruppe (Dialogforum - 268) samt overvurderet respondenternes vilje til at benytte ca. 30 minutter til at besvare målingen. Totalt har 11 gennemført og 6 delvist gennemført. </a:t>
            </a:r>
            <a:endParaRPr lang="da-DK" dirty="0" smtClean="0"/>
          </a:p>
          <a:p>
            <a:endParaRPr lang="da-DK" dirty="0" smtClean="0"/>
          </a:p>
          <a:p>
            <a:r>
              <a:rPr lang="da-DK" dirty="0" smtClean="0"/>
              <a:t>For</a:t>
            </a:r>
            <a:r>
              <a:rPr lang="da-DK" baseline="0" dirty="0" smtClean="0"/>
              <a:t> kommunerne er der 27 kommuner, der har gennemført, 10 kommuner der har delvist gennemført. Svarprocenten vurderes lav men acceptabel, givet at det er første måling, samt at det for nogle kommuner er et emne, der ikke ligger tæt på deres daglige IT arbejde. Store, mellem og små kommuner har gennemført, kommuner i og udenfor Arkitekturnetværkene har gennemført, så der er bred repræsentation i besvarelsen.</a:t>
            </a:r>
          </a:p>
          <a:p>
            <a:r>
              <a:rPr lang="da-DK" baseline="0" dirty="0" smtClean="0"/>
              <a:t> </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3</a:t>
            </a:fld>
            <a:endParaRPr lang="en-GB"/>
          </a:p>
        </p:txBody>
      </p:sp>
    </p:spTree>
    <p:extLst>
      <p:ext uri="{BB962C8B-B14F-4D97-AF65-F5344CB8AC3E}">
        <p14:creationId xmlns:p14="http://schemas.microsoft.com/office/powerpoint/2010/main" val="275771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Der er observeret flg.</a:t>
            </a:r>
            <a:r>
              <a:rPr lang="da-DK" baseline="0" dirty="0" smtClean="0"/>
              <a:t> hovedtendenser, der også er gengivet i sagsfremstillingen.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4</a:t>
            </a:fld>
            <a:endParaRPr lang="en-GB"/>
          </a:p>
        </p:txBody>
      </p:sp>
    </p:spTree>
    <p:extLst>
      <p:ext uri="{BB962C8B-B14F-4D97-AF65-F5344CB8AC3E}">
        <p14:creationId xmlns:p14="http://schemas.microsoft.com/office/powerpoint/2010/main" val="259293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Hvordan skal det læses – Enig eller meget enig</a:t>
            </a:r>
          </a:p>
          <a:p>
            <a:r>
              <a:rPr lang="da-DK" dirty="0" smtClean="0"/>
              <a:t>… = Den fælleskommunale rammearkitektur</a:t>
            </a:r>
          </a:p>
          <a:p>
            <a:endParaRPr lang="da-DK" dirty="0" smtClean="0"/>
          </a:p>
          <a:p>
            <a:r>
              <a:rPr lang="da-DK" dirty="0" smtClean="0"/>
              <a:t>Enighed om at Den fælleskommunale Rammearkitektur skaber bedre betingelser for datadeling – forventninger</a:t>
            </a:r>
            <a:r>
              <a:rPr lang="da-DK" baseline="0" dirty="0" smtClean="0"/>
              <a:t> til fremtiden</a:t>
            </a:r>
            <a:endParaRPr lang="da-DK" dirty="0" smtClean="0"/>
          </a:p>
          <a:p>
            <a:endParaRPr lang="da-DK" dirty="0" smtClean="0"/>
          </a:p>
          <a:p>
            <a:endParaRPr lang="da-DK" dirty="0" smtClean="0"/>
          </a:p>
          <a:p>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5</a:t>
            </a:fld>
            <a:endParaRPr lang="en-GB"/>
          </a:p>
        </p:txBody>
      </p:sp>
    </p:spTree>
    <p:extLst>
      <p:ext uri="{BB962C8B-B14F-4D97-AF65-F5344CB8AC3E}">
        <p14:creationId xmlns:p14="http://schemas.microsoft.com/office/powerpoint/2010/main" val="2816976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Enighed</a:t>
            </a:r>
            <a:r>
              <a:rPr lang="da-DK" baseline="0" dirty="0" smtClean="0"/>
              <a:t> om at RA stimulerer innovation og nytænkning – og opmærksomhed på kommunikation af rammearkitekturen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6</a:t>
            </a:fld>
            <a:endParaRPr lang="en-GB"/>
          </a:p>
        </p:txBody>
      </p:sp>
    </p:spTree>
    <p:extLst>
      <p:ext uri="{BB962C8B-B14F-4D97-AF65-F5344CB8AC3E}">
        <p14:creationId xmlns:p14="http://schemas.microsoft.com/office/powerpoint/2010/main" val="2986606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Enighed at RA åbner konkurrencen på det kommunale it marked</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7</a:t>
            </a:fld>
            <a:endParaRPr lang="en-GB"/>
          </a:p>
        </p:txBody>
      </p:sp>
    </p:spTree>
    <p:extLst>
      <p:ext uri="{BB962C8B-B14F-4D97-AF65-F5344CB8AC3E}">
        <p14:creationId xmlns:p14="http://schemas.microsoft.com/office/powerpoint/2010/main" val="3991125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Kendskab til det strategiske lag og</a:t>
            </a:r>
            <a:r>
              <a:rPr lang="da-DK" baseline="0" dirty="0" smtClean="0"/>
              <a:t> arkitekturstyring i RA</a:t>
            </a:r>
          </a:p>
          <a:p>
            <a:r>
              <a:rPr lang="da-DK" baseline="0" dirty="0" smtClean="0"/>
              <a:t>Kendskab til de logiske og fysiske lag i </a:t>
            </a:r>
            <a:r>
              <a:rPr lang="da-DK" baseline="0" dirty="0" err="1" smtClean="0"/>
              <a:t>rammmearkitekturen</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8</a:t>
            </a:fld>
            <a:endParaRPr lang="en-GB"/>
          </a:p>
        </p:txBody>
      </p:sp>
    </p:spTree>
    <p:extLst>
      <p:ext uri="{BB962C8B-B14F-4D97-AF65-F5344CB8AC3E}">
        <p14:creationId xmlns:p14="http://schemas.microsoft.com/office/powerpoint/2010/main" val="749152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Der</a:t>
            </a:r>
            <a:r>
              <a:rPr lang="da-DK" baseline="0" dirty="0" smtClean="0"/>
              <a:t> er enighed om at kunne finde relevant information, men næste målepunkt nuancerer dette…</a:t>
            </a:r>
          </a:p>
          <a:p>
            <a:r>
              <a:rPr lang="da-DK" baseline="0" dirty="0" smtClean="0"/>
              <a:t>Samtidig peger kommentarer på at der med fordel kan arbejdes videre med indhold.</a:t>
            </a:r>
            <a:endParaRPr lang="da-DK" dirty="0"/>
          </a:p>
        </p:txBody>
      </p:sp>
      <p:sp>
        <p:nvSpPr>
          <p:cNvPr id="4" name="Pladsholder til slidenummer 3"/>
          <p:cNvSpPr>
            <a:spLocks noGrp="1"/>
          </p:cNvSpPr>
          <p:nvPr>
            <p:ph type="sldNum" sz="quarter" idx="10"/>
          </p:nvPr>
        </p:nvSpPr>
        <p:spPr/>
        <p:txBody>
          <a:bodyPr/>
          <a:lstStyle/>
          <a:p>
            <a:fld id="{49436F85-577F-4A92-A47F-D540A2BCC821}" type="slidenum">
              <a:rPr lang="en-GB" smtClean="0"/>
              <a:t>9</a:t>
            </a:fld>
            <a:endParaRPr lang="en-GB"/>
          </a:p>
        </p:txBody>
      </p:sp>
    </p:spTree>
    <p:extLst>
      <p:ext uri="{BB962C8B-B14F-4D97-AF65-F5344CB8AC3E}">
        <p14:creationId xmlns:p14="http://schemas.microsoft.com/office/powerpoint/2010/main" val="264820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r>
              <a:rPr lang="da-DK" smtClean="0"/>
              <a:t>Fælleskommunal digital handlingsplan</a:t>
            </a:r>
            <a:endParaRPr lang="en-GB" dirty="0"/>
          </a:p>
        </p:txBody>
      </p:sp>
      <p:sp>
        <p:nvSpPr>
          <p:cNvPr id="12" name="Pladsholder til sidefod 11"/>
          <p:cNvSpPr>
            <a:spLocks noGrp="1"/>
          </p:cNvSpPr>
          <p:nvPr>
            <p:ph type="ftr" sz="quarter" idx="11"/>
          </p:nvPr>
        </p:nvSpPr>
        <p:spPr/>
        <p:txBody>
          <a:bodyPr/>
          <a:lstStyle>
            <a:lvl1pPr>
              <a:defRPr sz="1000"/>
            </a:lvl1pPr>
          </a:lstStyle>
          <a:p>
            <a:r>
              <a:rPr lang="da-DK" smtClean="0"/>
              <a:t>Fælleskommunal digital handlingsplan</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smtClean="0"/>
              <a:t>Overskrift I to linjer</a:t>
            </a:r>
            <a:endParaRPr lang="da-DK" noProof="0" dirty="0"/>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Fælleskommunal digital handlingsplan</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da-DK" noProof="0" dirty="0"/>
          </a:p>
        </p:txBody>
      </p:sp>
      <p:sp>
        <p:nvSpPr>
          <p:cNvPr id="3" name="Content Placeholder 2"/>
          <p:cNvSpPr>
            <a:spLocks noGrp="1"/>
          </p:cNvSpPr>
          <p:nvPr>
            <p:ph idx="1" hasCustomPrompt="1"/>
          </p:nvPr>
        </p:nvSpPr>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a:t>
            </a:r>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 med kant)</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Fælleskommunal digital handlingsplan</a:t>
            </a:r>
            <a:endParaRPr lang="en-GB" dirty="0"/>
          </a:p>
        </p:txBody>
      </p:sp>
      <p:sp>
        <p:nvSpPr>
          <p:cNvPr id="6" name="Footer Placeholder 5"/>
          <p:cNvSpPr>
            <a:spLocks noGrp="1"/>
          </p:cNvSpPr>
          <p:nvPr>
            <p:ph type="ftr" sz="quarter" idx="11"/>
          </p:nvPr>
        </p:nvSpPr>
        <p:spPr/>
        <p:txBody>
          <a:body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0"/>
            <a:endParaRPr lang="da-DK" noProof="0"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smtClean="0"/>
              <a:t>Fælleskommunal digital handlingsplan</a:t>
            </a:r>
            <a:endParaRPr lang="en-GB" dirty="0"/>
          </a:p>
        </p:txBody>
      </p:sp>
      <p:sp>
        <p:nvSpPr>
          <p:cNvPr id="6" name="Footer Placeholder 5"/>
          <p:cNvSpPr>
            <a:spLocks noGrp="1"/>
          </p:cNvSpPr>
          <p:nvPr>
            <p:ph type="ftr" sz="quarter" idx="11"/>
          </p:nvPr>
        </p:nvSpPr>
        <p:spPr/>
        <p:txBody>
          <a:bodyPr/>
          <a:lstStyle/>
          <a:p>
            <a:r>
              <a:rPr lang="da-DK" smtClean="0"/>
              <a:t>Fælleskommunal digital handlingsplan</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r>
              <a:rPr lang="da-DK" smtClean="0"/>
              <a:t>Fælleskommunal digital handlingsplan</a:t>
            </a:r>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da-DK" smtClean="0"/>
              <a:t>Fælleskommunal digital handlingsplan</a:t>
            </a:r>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Fælleskommunal digital handlingsplan</a:t>
            </a:r>
            <a:endParaRPr lang="en-GB" dirty="0"/>
          </a:p>
        </p:txBody>
      </p:sp>
      <p:sp>
        <p:nvSpPr>
          <p:cNvPr id="4" name="Footer Placeholder 3"/>
          <p:cNvSpPr>
            <a:spLocks noGrp="1"/>
          </p:cNvSpPr>
          <p:nvPr>
            <p:ph type="ftr" sz="quarter" idx="11"/>
          </p:nvPr>
        </p:nvSpPr>
        <p:spPr/>
        <p:txBody>
          <a:body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r>
              <a:rPr lang="da-DK" smtClean="0"/>
              <a:t>Fælleskommunal digital handlingsplan</a:t>
            </a:r>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 med kant</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smtClean="0"/>
              <a:t>Fælleskommunal digital handlingsplan</a:t>
            </a:r>
            <a:endParaRPr lang="en-GB" dirty="0"/>
          </a:p>
        </p:txBody>
      </p:sp>
      <p:sp>
        <p:nvSpPr>
          <p:cNvPr id="4" name="Footer Placeholder 3"/>
          <p:cNvSpPr>
            <a:spLocks noGrp="1"/>
          </p:cNvSpPr>
          <p:nvPr>
            <p:ph type="ftr" sz="quarter" idx="11"/>
          </p:nvPr>
        </p:nvSpPr>
        <p:spPr/>
        <p:txBody>
          <a:body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smtClean="0"/>
              <a:t>Overskrift I to linjer</a:t>
            </a:r>
            <a:endParaRPr lang="da-DK" noProof="0" dirty="0"/>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kant</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smtClean="0"/>
              <a:t>Fælleskommunal digital handlingsplan</a:t>
            </a:r>
            <a:endParaRPr lang="en-GB" dirty="0"/>
          </a:p>
        </p:txBody>
      </p:sp>
      <p:sp>
        <p:nvSpPr>
          <p:cNvPr id="3" name="Footer Placeholder 2"/>
          <p:cNvSpPr>
            <a:spLocks noGrp="1"/>
          </p:cNvSpPr>
          <p:nvPr>
            <p:ph type="ftr" sz="quarter" idx="11"/>
          </p:nvPr>
        </p:nvSpPr>
        <p:spPr/>
        <p:txBody>
          <a:bodyPr/>
          <a:lstStyle/>
          <a:p>
            <a:r>
              <a:rPr lang="da-DK" smtClean="0"/>
              <a:t>Fælleskommunal digital handlingsplan</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r>
              <a:rPr lang="da-DK" sz="1000" b="1" baseline="0" noProof="1" smtClean="0">
                <a:solidFill>
                  <a:schemeClr val="tx1">
                    <a:lumMod val="75000"/>
                    <a:lumOff val="25000"/>
                  </a:schemeClr>
                </a:solidFill>
              </a:rPr>
              <a:t> </a:t>
            </a:r>
            <a:r>
              <a:rPr lang="da-DK" sz="1000" b="1" noProof="1" smtClean="0">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smtClean="0"/>
              <a:t>Klik her og indsæt baggrundsbillede via fanen INDSÆT / Billeder</a:t>
            </a:r>
            <a:endParaRPr lang="da-DK" noProof="0" dirty="0"/>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smtClean="0"/>
              <a:t>Overskrift I to linjer</a:t>
            </a:r>
            <a:endParaRPr lang="da-DK" noProof="0" dirty="0"/>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billede</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smtClean="0"/>
              <a:t>Fælleskommunal digital handlingsplan</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a-DK" noProof="0" smtClean="0"/>
              <a:t>Fælleskommunal digital handlingsplan</a:t>
            </a:r>
            <a:endParaRPr lang="da-DK" noProof="0" dirty="0"/>
          </a:p>
        </p:txBody>
      </p:sp>
      <p:sp>
        <p:nvSpPr>
          <p:cNvPr id="5" name="Footer Placeholder 4"/>
          <p:cNvSpPr>
            <a:spLocks noGrp="1"/>
          </p:cNvSpPr>
          <p:nvPr>
            <p:ph type="ftr" sz="quarter" idx="11"/>
          </p:nvPr>
        </p:nvSpPr>
        <p:spPr/>
        <p:txBody>
          <a:bodyPr/>
          <a:lstStyle/>
          <a:p>
            <a:r>
              <a:rPr lang="da-DK" noProof="0" smtClean="0"/>
              <a:t>Fælleskommunal digital handlingsplan</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da-DK"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smtClean="0"/>
              <a:t>Fælleskommunal digital handlingsplan</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Fælleskommunal digital handlingsplan</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smtClean="0"/>
              <a:t>Klik her og indsæt baggrundsbillede via fanen INDSÆT / Billeder</a:t>
            </a:r>
            <a:endParaRPr lang="da-DK" noProof="0" dirty="0"/>
          </a:p>
        </p:txBody>
      </p:sp>
      <p:sp>
        <p:nvSpPr>
          <p:cNvPr id="10" name="Pladsholder til dato 9"/>
          <p:cNvSpPr>
            <a:spLocks noGrp="1"/>
          </p:cNvSpPr>
          <p:nvPr>
            <p:ph type="dt" sz="half" idx="14"/>
          </p:nvPr>
        </p:nvSpPr>
        <p:spPr/>
        <p:txBody>
          <a:bodyPr/>
          <a:lstStyle>
            <a:lvl1pPr>
              <a:defRPr>
                <a:solidFill>
                  <a:schemeClr val="bg1"/>
                </a:solidFill>
              </a:defRPr>
            </a:lvl1pPr>
          </a:lstStyle>
          <a:p>
            <a:r>
              <a:rPr lang="da-DK" smtClean="0"/>
              <a:t>Fælleskommunal digital handlingsplan</a:t>
            </a:r>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da-DK" smtClean="0"/>
              <a:t>Fælleskommunal digital handlingsplan</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6</a:t>
            </a:r>
          </a:p>
          <a:p>
            <a:pPr lvl="6"/>
            <a:r>
              <a:rPr lang="en-US" dirty="0" smtClean="0"/>
              <a:t>7</a:t>
            </a:r>
          </a:p>
          <a:p>
            <a:pPr lvl="7"/>
            <a:r>
              <a:rPr lang="en-US" dirty="0" smtClean="0"/>
              <a:t>8</a:t>
            </a:r>
          </a:p>
          <a:p>
            <a:pPr lvl="8"/>
            <a:r>
              <a:rPr lang="en-US" dirty="0" smtClean="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r>
              <a:rPr lang="da-DK" smtClean="0"/>
              <a:t>Fælleskommunal digital handlingsplan</a:t>
            </a:r>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da-DK" smtClean="0"/>
              <a:t>Fælleskommunal digital handlingsplan</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Lst>
  <p:hf sldNum="0" hd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908175" y="2345140"/>
            <a:ext cx="9217025" cy="1160060"/>
          </a:xfrm>
        </p:spPr>
        <p:txBody>
          <a:bodyPr/>
          <a:lstStyle/>
          <a:p>
            <a:r>
              <a:rPr lang="en-GB" sz="3600" dirty="0" err="1" smtClean="0"/>
              <a:t>basismåling</a:t>
            </a:r>
            <a:r>
              <a:rPr lang="en-GB" sz="3600" dirty="0" smtClean="0"/>
              <a:t> </a:t>
            </a:r>
            <a:r>
              <a:rPr lang="en-GB" sz="3600" dirty="0" err="1" smtClean="0"/>
              <a:t>af</a:t>
            </a:r>
            <a:r>
              <a:rPr lang="en-GB" sz="3600" dirty="0" smtClean="0"/>
              <a:t> </a:t>
            </a:r>
            <a:r>
              <a:rPr lang="en-GB" sz="3600" dirty="0" err="1" smtClean="0"/>
              <a:t>rammearkitekturens</a:t>
            </a:r>
            <a:r>
              <a:rPr lang="en-GB" sz="3600" dirty="0" smtClean="0"/>
              <a:t> </a:t>
            </a:r>
            <a:r>
              <a:rPr lang="en-GB" sz="3600" dirty="0" err="1" smtClean="0"/>
              <a:t>effekt</a:t>
            </a:r>
            <a:r>
              <a:rPr lang="en-GB" sz="3600" dirty="0" smtClean="0"/>
              <a:t/>
            </a:r>
            <a:br>
              <a:rPr lang="en-GB" sz="3600" dirty="0" smtClean="0"/>
            </a:br>
            <a:r>
              <a:rPr lang="en-GB" sz="2400" dirty="0" smtClean="0"/>
              <a:t> – 2017 </a:t>
            </a:r>
            <a:endParaRPr lang="en-GB" sz="2400" dirty="0"/>
          </a:p>
        </p:txBody>
      </p:sp>
      <p:sp>
        <p:nvSpPr>
          <p:cNvPr id="3" name="Undertitel 2"/>
          <p:cNvSpPr>
            <a:spLocks noGrp="1"/>
          </p:cNvSpPr>
          <p:nvPr>
            <p:ph type="subTitle" idx="1"/>
          </p:nvPr>
        </p:nvSpPr>
        <p:spPr/>
        <p:txBody>
          <a:bodyPr/>
          <a:lstStyle/>
          <a:p>
            <a:r>
              <a:rPr lang="da-DK" dirty="0" smtClean="0"/>
              <a:t>Kommunernes IT arkitekturråd d. 28. februar 2018</a:t>
            </a:r>
          </a:p>
        </p:txBody>
      </p:sp>
      <p:sp>
        <p:nvSpPr>
          <p:cNvPr id="4" name="Pladsholder til dato 3"/>
          <p:cNvSpPr>
            <a:spLocks noGrp="1"/>
          </p:cNvSpPr>
          <p:nvPr>
            <p:ph type="dt" sz="half" idx="10"/>
          </p:nvPr>
        </p:nvSpPr>
        <p:spPr/>
        <p:txBody>
          <a:bodyPr/>
          <a:lstStyle/>
          <a:p>
            <a:endParaRPr lang="en-GB" dirty="0"/>
          </a:p>
        </p:txBody>
      </p:sp>
      <p:sp>
        <p:nvSpPr>
          <p:cNvPr id="5" name="Pladsholder til sidefod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555489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6: indhold i rammearkitekturen </a:t>
            </a:r>
            <a:endParaRPr lang="da-DK" sz="2400" cap="none" dirty="0">
              <a:solidFill>
                <a:schemeClr val="accent2">
                  <a:lumMod val="75000"/>
                </a:schemeClr>
              </a:solidFill>
            </a:endParaRPr>
          </a:p>
        </p:txBody>
      </p:sp>
      <p:sp>
        <p:nvSpPr>
          <p:cNvPr id="25" name="Rounded Rectangle 21"/>
          <p:cNvSpPr/>
          <p:nvPr/>
        </p:nvSpPr>
        <p:spPr bwMode="ltGray">
          <a:xfrm>
            <a:off x="4477869" y="3443046"/>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Baseline V1.0</a:t>
            </a:r>
            <a:endParaRPr lang="da-DK" b="1" dirty="0">
              <a:solidFill>
                <a:schemeClr val="accent1">
                  <a:lumMod val="75000"/>
                </a:schemeClr>
              </a:solidFill>
              <a:latin typeface="Georgia" pitchFamily="18" charset="0"/>
            </a:endParaRPr>
          </a:p>
        </p:txBody>
      </p:sp>
      <p:sp>
        <p:nvSpPr>
          <p:cNvPr id="3" name="Tekstfelt 2"/>
          <p:cNvSpPr txBox="1"/>
          <p:nvPr/>
        </p:nvSpPr>
        <p:spPr>
          <a:xfrm>
            <a:off x="2222041" y="3443046"/>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22%</a:t>
            </a:r>
          </a:p>
        </p:txBody>
      </p:sp>
      <p:sp>
        <p:nvSpPr>
          <p:cNvPr id="8" name="Rounded Rectangle 21"/>
          <p:cNvSpPr/>
          <p:nvPr/>
        </p:nvSpPr>
        <p:spPr bwMode="ltGray">
          <a:xfrm>
            <a:off x="4477869" y="4036718"/>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KL.dk</a:t>
            </a:r>
            <a:endParaRPr lang="da-DK" b="1" dirty="0">
              <a:solidFill>
                <a:schemeClr val="accent1">
                  <a:lumMod val="75000"/>
                </a:schemeClr>
              </a:solidFill>
              <a:latin typeface="Georgia" pitchFamily="18" charset="0"/>
            </a:endParaRPr>
          </a:p>
        </p:txBody>
      </p:sp>
      <p:sp>
        <p:nvSpPr>
          <p:cNvPr id="9" name="Tekstfelt 8"/>
          <p:cNvSpPr txBox="1"/>
          <p:nvPr/>
        </p:nvSpPr>
        <p:spPr>
          <a:xfrm>
            <a:off x="2222041" y="4036718"/>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56%</a:t>
            </a:r>
          </a:p>
        </p:txBody>
      </p:sp>
      <p:sp>
        <p:nvSpPr>
          <p:cNvPr id="13" name="Rounded Rectangle 21"/>
          <p:cNvSpPr/>
          <p:nvPr/>
        </p:nvSpPr>
        <p:spPr bwMode="ltGray">
          <a:xfrm>
            <a:off x="4477869" y="4658166"/>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err="1" smtClean="0">
                <a:solidFill>
                  <a:schemeClr val="accent1">
                    <a:lumMod val="75000"/>
                  </a:schemeClr>
                </a:solidFill>
                <a:latin typeface="Georgia" pitchFamily="18" charset="0"/>
              </a:rPr>
              <a:t>Wiki’en</a:t>
            </a:r>
            <a:endParaRPr lang="da-DK" b="1" dirty="0">
              <a:solidFill>
                <a:schemeClr val="accent1">
                  <a:lumMod val="75000"/>
                </a:schemeClr>
              </a:solidFill>
              <a:latin typeface="Georgia" pitchFamily="18" charset="0"/>
            </a:endParaRPr>
          </a:p>
        </p:txBody>
      </p:sp>
      <p:sp>
        <p:nvSpPr>
          <p:cNvPr id="14" name="Tekstfelt 13"/>
          <p:cNvSpPr txBox="1"/>
          <p:nvPr/>
        </p:nvSpPr>
        <p:spPr>
          <a:xfrm>
            <a:off x="2222041" y="4658166"/>
            <a:ext cx="92333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19%</a:t>
            </a:r>
          </a:p>
        </p:txBody>
      </p:sp>
      <p:sp>
        <p:nvSpPr>
          <p:cNvPr id="17" name="Rounded Rectangle 21"/>
          <p:cNvSpPr/>
          <p:nvPr/>
        </p:nvSpPr>
        <p:spPr bwMode="ltGray">
          <a:xfrm>
            <a:off x="4477869" y="5318534"/>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Kontakter/Netværk</a:t>
            </a:r>
            <a:endParaRPr lang="da-DK" b="1" dirty="0">
              <a:solidFill>
                <a:schemeClr val="accent1">
                  <a:lumMod val="75000"/>
                </a:schemeClr>
              </a:solidFill>
              <a:latin typeface="Georgia" pitchFamily="18" charset="0"/>
            </a:endParaRPr>
          </a:p>
        </p:txBody>
      </p:sp>
      <p:sp>
        <p:nvSpPr>
          <p:cNvPr id="18" name="Tekstfelt 17"/>
          <p:cNvSpPr txBox="1"/>
          <p:nvPr/>
        </p:nvSpPr>
        <p:spPr>
          <a:xfrm>
            <a:off x="2222041" y="5318534"/>
            <a:ext cx="92333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72%</a:t>
            </a:r>
          </a:p>
        </p:txBody>
      </p:sp>
      <p:sp>
        <p:nvSpPr>
          <p:cNvPr id="19" name="Tekstfelt 18"/>
          <p:cNvSpPr txBox="1"/>
          <p:nvPr/>
        </p:nvSpPr>
        <p:spPr>
          <a:xfrm>
            <a:off x="9426405" y="3386217"/>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25%</a:t>
            </a:r>
          </a:p>
        </p:txBody>
      </p:sp>
      <p:sp>
        <p:nvSpPr>
          <p:cNvPr id="20" name="Tekstfelt 19"/>
          <p:cNvSpPr txBox="1"/>
          <p:nvPr/>
        </p:nvSpPr>
        <p:spPr>
          <a:xfrm>
            <a:off x="9426405" y="3979889"/>
            <a:ext cx="92333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60%</a:t>
            </a:r>
          </a:p>
        </p:txBody>
      </p:sp>
      <p:sp>
        <p:nvSpPr>
          <p:cNvPr id="21" name="Tekstfelt 20"/>
          <p:cNvSpPr txBox="1"/>
          <p:nvPr/>
        </p:nvSpPr>
        <p:spPr>
          <a:xfrm>
            <a:off x="9426405" y="4601337"/>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22%</a:t>
            </a:r>
          </a:p>
        </p:txBody>
      </p:sp>
      <p:sp>
        <p:nvSpPr>
          <p:cNvPr id="22" name="Tekstfelt 21"/>
          <p:cNvSpPr txBox="1"/>
          <p:nvPr/>
        </p:nvSpPr>
        <p:spPr>
          <a:xfrm>
            <a:off x="9426405" y="5261705"/>
            <a:ext cx="92333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72%</a:t>
            </a:r>
          </a:p>
        </p:txBody>
      </p:sp>
      <p:sp>
        <p:nvSpPr>
          <p:cNvPr id="6" name="Tekstfelt 5"/>
          <p:cNvSpPr txBox="1"/>
          <p:nvPr/>
        </p:nvSpPr>
        <p:spPr>
          <a:xfrm>
            <a:off x="1464831" y="2801546"/>
            <a:ext cx="2713884" cy="384080"/>
          </a:xfrm>
          <a:prstGeom prst="rect">
            <a:avLst/>
          </a:prstGeom>
          <a:noFill/>
        </p:spPr>
        <p:txBody>
          <a:bodyPr wrap="none" lIns="0" tIns="0" rIns="0" bIns="0" rtlCol="0">
            <a:spAutoFit/>
          </a:bodyPr>
          <a:lstStyle/>
          <a:p>
            <a:pPr>
              <a:lnSpc>
                <a:spcPct val="104000"/>
              </a:lnSpc>
            </a:pPr>
            <a:r>
              <a:rPr lang="da-DK" sz="2400" b="1" dirty="0" smtClean="0">
                <a:solidFill>
                  <a:schemeClr val="accent1"/>
                </a:solidFill>
              </a:rPr>
              <a:t>Det rigtige indhold</a:t>
            </a:r>
          </a:p>
        </p:txBody>
      </p:sp>
      <p:sp>
        <p:nvSpPr>
          <p:cNvPr id="23" name="Tekstfelt 22"/>
          <p:cNvSpPr txBox="1"/>
          <p:nvPr/>
        </p:nvSpPr>
        <p:spPr>
          <a:xfrm>
            <a:off x="8629507" y="2801546"/>
            <a:ext cx="2752357" cy="384080"/>
          </a:xfrm>
          <a:prstGeom prst="rect">
            <a:avLst/>
          </a:prstGeom>
          <a:noFill/>
        </p:spPr>
        <p:txBody>
          <a:bodyPr wrap="none" lIns="0" tIns="0" rIns="0" bIns="0" rtlCol="0">
            <a:spAutoFit/>
          </a:bodyPr>
          <a:lstStyle/>
          <a:p>
            <a:pPr>
              <a:lnSpc>
                <a:spcPct val="104000"/>
              </a:lnSpc>
            </a:pPr>
            <a:r>
              <a:rPr lang="da-DK" sz="2400" b="1" dirty="0" smtClean="0">
                <a:solidFill>
                  <a:schemeClr val="accent1"/>
                </a:solidFill>
              </a:rPr>
              <a:t>Den rigtige kvalitet</a:t>
            </a:r>
          </a:p>
        </p:txBody>
      </p:sp>
    </p:spTree>
    <p:extLst>
      <p:ext uri="{BB962C8B-B14F-4D97-AF65-F5344CB8AC3E}">
        <p14:creationId xmlns:p14="http://schemas.microsoft.com/office/powerpoint/2010/main" val="3298766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7: anvendelse af rammearkitekturens indhold </a:t>
            </a:r>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 ved hvordan man succesfuldt anvender RA til at opnå sammenhænge og genbrug i IT-løsninger</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45%</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 ved hvor man kan finde hjælp til brugen af rammearkitekturen</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77%</a:t>
            </a:r>
          </a:p>
        </p:txBody>
      </p:sp>
      <p:sp>
        <p:nvSpPr>
          <p:cNvPr id="36" name="Tekstfelt 35"/>
          <p:cNvSpPr txBox="1"/>
          <p:nvPr/>
        </p:nvSpPr>
        <p:spPr>
          <a:xfrm>
            <a:off x="2294292" y="4856877"/>
            <a:ext cx="5044651"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‘Bedre wiki, workshops hvor vi arbejder med cases’</a:t>
            </a:r>
          </a:p>
        </p:txBody>
      </p:sp>
      <p:sp>
        <p:nvSpPr>
          <p:cNvPr id="21" name="Tekstfelt 20"/>
          <p:cNvSpPr txBox="1"/>
          <p:nvPr/>
        </p:nvSpPr>
        <p:spPr>
          <a:xfrm>
            <a:off x="2737323" y="5292119"/>
            <a:ext cx="8938344"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‘Mere handlingsrettet vinkel, konkrete cases, kobling til fysisk implementering, uddannelse’</a:t>
            </a:r>
          </a:p>
        </p:txBody>
      </p:sp>
      <p:sp>
        <p:nvSpPr>
          <p:cNvPr id="22" name="Tekstfelt 21"/>
          <p:cNvSpPr txBox="1"/>
          <p:nvPr/>
        </p:nvSpPr>
        <p:spPr>
          <a:xfrm>
            <a:off x="2294291" y="5797318"/>
            <a:ext cx="528151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‘’Konkrete eksempler på tværs af alle serviceområder’</a:t>
            </a:r>
          </a:p>
        </p:txBody>
      </p:sp>
      <p:sp>
        <p:nvSpPr>
          <p:cNvPr id="23" name="Tekstfelt 22"/>
          <p:cNvSpPr txBox="1"/>
          <p:nvPr/>
        </p:nvSpPr>
        <p:spPr>
          <a:xfrm>
            <a:off x="2737323" y="6219329"/>
            <a:ext cx="323486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‘’Mere præcist formål og indhold’</a:t>
            </a:r>
          </a:p>
        </p:txBody>
      </p:sp>
    </p:spTree>
    <p:extLst>
      <p:ext uri="{BB962C8B-B14F-4D97-AF65-F5344CB8AC3E}">
        <p14:creationId xmlns:p14="http://schemas.microsoft.com/office/powerpoint/2010/main" val="109557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8</a:t>
            </a:r>
            <a:r>
              <a:rPr lang="da-DK" sz="2400" dirty="0" smtClean="0"/>
              <a:t>: udvikling og styring  af rammearkitekturens indhold</a:t>
            </a:r>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På vej(overblik) giver mig et tilstrækkeligt overblik over, hvad der er på vej i rammearkitekturen</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18%</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Det er gennemskueligt, hvordan indholdet af rammearkitekturen styres og vedligeholdes</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22%</a:t>
            </a:r>
          </a:p>
        </p:txBody>
      </p:sp>
      <p:sp>
        <p:nvSpPr>
          <p:cNvPr id="9" name="Rounded Rectangle 21"/>
          <p:cNvSpPr/>
          <p:nvPr/>
        </p:nvSpPr>
        <p:spPr bwMode="ltGray">
          <a:xfrm>
            <a:off x="3809998" y="4685416"/>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De mekanismer, der sikrer vedligehold og kontrol med de udstillede løsninger/byggeblokke er tilstrækkelige</a:t>
            </a:r>
            <a:endParaRPr lang="da-DK" b="1" dirty="0">
              <a:solidFill>
                <a:schemeClr val="accent1">
                  <a:lumMod val="75000"/>
                </a:schemeClr>
              </a:solidFill>
              <a:latin typeface="Georgia" pitchFamily="18" charset="0"/>
            </a:endParaRPr>
          </a:p>
        </p:txBody>
      </p:sp>
      <p:sp>
        <p:nvSpPr>
          <p:cNvPr id="10" name="Tekstfelt 9"/>
          <p:cNvSpPr txBox="1"/>
          <p:nvPr/>
        </p:nvSpPr>
        <p:spPr>
          <a:xfrm>
            <a:off x="1813993" y="4613752"/>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14%</a:t>
            </a:r>
          </a:p>
        </p:txBody>
      </p:sp>
      <p:sp>
        <p:nvSpPr>
          <p:cNvPr id="11" name="Tekstfelt 10"/>
          <p:cNvSpPr txBox="1"/>
          <p:nvPr/>
        </p:nvSpPr>
        <p:spPr>
          <a:xfrm>
            <a:off x="2294291" y="5797318"/>
            <a:ext cx="5012975" cy="238783"/>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‘Vi er usikre på </a:t>
            </a:r>
            <a:r>
              <a:rPr lang="da-DK" sz="1600" b="1" i="1" dirty="0" err="1" smtClean="0">
                <a:solidFill>
                  <a:schemeClr val="accent1"/>
                </a:solidFill>
              </a:rPr>
              <a:t>governance</a:t>
            </a:r>
            <a:r>
              <a:rPr lang="da-DK" sz="1600" b="1" i="1" dirty="0" smtClean="0">
                <a:solidFill>
                  <a:schemeClr val="accent1"/>
                </a:solidFill>
              </a:rPr>
              <a:t>. Herunder statens rolle’</a:t>
            </a:r>
          </a:p>
        </p:txBody>
      </p:sp>
    </p:spTree>
    <p:extLst>
      <p:ext uri="{BB962C8B-B14F-4D97-AF65-F5344CB8AC3E}">
        <p14:creationId xmlns:p14="http://schemas.microsoft.com/office/powerpoint/2010/main" val="2074566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9210272"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9: Anvendelse af elementer til arkitekturstyring fra RA</a:t>
            </a:r>
            <a:endParaRPr lang="da-DK" sz="2400" cap="none" dirty="0">
              <a:solidFill>
                <a:schemeClr val="accent2">
                  <a:lumMod val="75000"/>
                </a:schemeClr>
              </a:solidFill>
            </a:endParaRPr>
          </a:p>
        </p:txBody>
      </p:sp>
      <p:sp>
        <p:nvSpPr>
          <p:cNvPr id="25" name="Rounded Rectangle 21"/>
          <p:cNvSpPr/>
          <p:nvPr/>
        </p:nvSpPr>
        <p:spPr bwMode="ltGray">
          <a:xfrm>
            <a:off x="4281054" y="2380765"/>
            <a:ext cx="6928452"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Vi anvender eller orienterer os om styringselementer – som principper, rapporter og tjeklister fra RA</a:t>
            </a:r>
            <a:endParaRPr lang="da-DK" b="1" dirty="0">
              <a:solidFill>
                <a:schemeClr val="accent1">
                  <a:lumMod val="75000"/>
                </a:schemeClr>
              </a:solidFill>
              <a:latin typeface="Georgia" pitchFamily="18" charset="0"/>
            </a:endParaRPr>
          </a:p>
        </p:txBody>
      </p:sp>
      <p:sp>
        <p:nvSpPr>
          <p:cNvPr id="3" name="Tekstfelt 2"/>
          <p:cNvSpPr txBox="1"/>
          <p:nvPr/>
        </p:nvSpPr>
        <p:spPr>
          <a:xfrm>
            <a:off x="2064374" y="2237314"/>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40%</a:t>
            </a:r>
          </a:p>
        </p:txBody>
      </p:sp>
      <p:sp>
        <p:nvSpPr>
          <p:cNvPr id="4" name="Tekstfelt 3"/>
          <p:cNvSpPr txBox="1"/>
          <p:nvPr/>
        </p:nvSpPr>
        <p:spPr>
          <a:xfrm>
            <a:off x="1590838" y="3582013"/>
            <a:ext cx="8327088"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‘Flere konkrete redskaber som f.eks. Kontekst diagrammer. Bedre sprog i dem der er’</a:t>
            </a:r>
          </a:p>
        </p:txBody>
      </p:sp>
    </p:spTree>
    <p:extLst>
      <p:ext uri="{BB962C8B-B14F-4D97-AF65-F5344CB8AC3E}">
        <p14:creationId xmlns:p14="http://schemas.microsoft.com/office/powerpoint/2010/main" val="3948812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10: bidrag til indhold i rammearkitektur</a:t>
            </a:r>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Vi har udstillet/bidraget med egne løsninger/byggeblokke i henhold til rammearkitekturen</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152303"/>
          </a:xfrm>
          <a:prstGeom prst="rect">
            <a:avLst/>
          </a:prstGeom>
          <a:noFill/>
        </p:spPr>
        <p:txBody>
          <a:bodyPr wrap="none" lIns="0" tIns="0" rIns="0" bIns="0" rtlCol="0">
            <a:spAutoFit/>
          </a:bodyPr>
          <a:lstStyle/>
          <a:p>
            <a:pPr>
              <a:lnSpc>
                <a:spcPct val="104000"/>
              </a:lnSpc>
            </a:pPr>
            <a:r>
              <a:rPr lang="da-DK" sz="7200" b="1" dirty="0">
                <a:solidFill>
                  <a:schemeClr val="accent1">
                    <a:lumMod val="75000"/>
                  </a:schemeClr>
                </a:solidFill>
              </a:rPr>
              <a:t>1</a:t>
            </a:r>
            <a:r>
              <a:rPr lang="da-DK" sz="7200" b="1" dirty="0" smtClean="0">
                <a:solidFill>
                  <a:schemeClr val="accent1">
                    <a:lumMod val="75000"/>
                  </a:schemeClr>
                </a:solidFill>
              </a:rPr>
              <a:t>5%</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Vi oplever at andre bruger vores løsninger/byggeblokke med succes.</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15%</a:t>
            </a:r>
          </a:p>
        </p:txBody>
      </p:sp>
      <p:sp>
        <p:nvSpPr>
          <p:cNvPr id="21" name="Tekstfelt 20"/>
          <p:cNvSpPr txBox="1"/>
          <p:nvPr/>
        </p:nvSpPr>
        <p:spPr>
          <a:xfrm>
            <a:off x="2067460" y="4610702"/>
            <a:ext cx="8529451"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‘OS2Rollekatalog, STS_ORG_SYNCER, </a:t>
            </a:r>
            <a:r>
              <a:rPr lang="da-DK" sz="1600" b="1" i="1" dirty="0" err="1" smtClean="0">
                <a:solidFill>
                  <a:schemeClr val="accent1"/>
                </a:solidFill>
              </a:rPr>
              <a:t>OS”Kravmotor</a:t>
            </a:r>
            <a:r>
              <a:rPr lang="da-DK" sz="1600" b="1" i="1" dirty="0" smtClean="0">
                <a:solidFill>
                  <a:schemeClr val="accent1"/>
                </a:solidFill>
              </a:rPr>
              <a:t>, SAML-understøttelse hos f. eks.</a:t>
            </a:r>
          </a:p>
          <a:p>
            <a:pPr>
              <a:lnSpc>
                <a:spcPct val="104000"/>
              </a:lnSpc>
            </a:pPr>
            <a:r>
              <a:rPr lang="da-DK" sz="1600" b="1" i="1" dirty="0" err="1" smtClean="0">
                <a:solidFill>
                  <a:schemeClr val="accent1"/>
                </a:solidFill>
              </a:rPr>
              <a:t>Tricommerce</a:t>
            </a:r>
            <a:r>
              <a:rPr lang="da-DK" sz="1600" b="1" i="1" dirty="0" smtClean="0">
                <a:solidFill>
                  <a:schemeClr val="accent1"/>
                </a:solidFill>
              </a:rPr>
              <a:t> og Danmarks Miljøportal. Vi arbejder på CURA, FASIT, OPUS, </a:t>
            </a:r>
            <a:r>
              <a:rPr lang="da-DK" sz="1600" b="1" i="1" dirty="0" err="1" smtClean="0">
                <a:solidFill>
                  <a:schemeClr val="accent1"/>
                </a:solidFill>
              </a:rPr>
              <a:t>Targit</a:t>
            </a:r>
            <a:r>
              <a:rPr lang="da-DK" sz="1600" b="1" i="1" dirty="0" smtClean="0">
                <a:solidFill>
                  <a:schemeClr val="accent1"/>
                </a:solidFill>
              </a:rPr>
              <a:t> m.m.’</a:t>
            </a:r>
          </a:p>
        </p:txBody>
      </p:sp>
      <p:sp>
        <p:nvSpPr>
          <p:cNvPr id="23" name="Tekstfelt 22"/>
          <p:cNvSpPr txBox="1"/>
          <p:nvPr/>
        </p:nvSpPr>
        <p:spPr>
          <a:xfrm>
            <a:off x="2205363" y="5183912"/>
            <a:ext cx="7389715"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’Rollekatalog og OS2 kravmotor. Desuden OS2 opgavefordeler og OS2 KLE’</a:t>
            </a:r>
          </a:p>
        </p:txBody>
      </p:sp>
      <p:sp>
        <p:nvSpPr>
          <p:cNvPr id="12" name="Tekstfelt 11"/>
          <p:cNvSpPr txBox="1"/>
          <p:nvPr/>
        </p:nvSpPr>
        <p:spPr>
          <a:xfrm>
            <a:off x="2194561" y="5874245"/>
            <a:ext cx="6146298"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’Vi har ikke noget – og har ikke ressourcerne til at udvikle dem’</a:t>
            </a:r>
          </a:p>
        </p:txBody>
      </p:sp>
      <p:sp>
        <p:nvSpPr>
          <p:cNvPr id="13" name="Tekstfelt 12"/>
          <p:cNvSpPr txBox="1"/>
          <p:nvPr/>
        </p:nvSpPr>
        <p:spPr>
          <a:xfrm>
            <a:off x="2540924" y="6200562"/>
            <a:ext cx="8232895"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’…Det er vigtigt at have i baghovedet fra KL, at det ikke er alle kommuner, der har de</a:t>
            </a:r>
          </a:p>
          <a:p>
            <a:pPr>
              <a:lnSpc>
                <a:spcPct val="104000"/>
              </a:lnSpc>
            </a:pPr>
            <a:r>
              <a:rPr lang="da-DK" sz="1600" b="1" i="1" dirty="0">
                <a:solidFill>
                  <a:schemeClr val="accent1"/>
                </a:solidFill>
              </a:rPr>
              <a:t>n</a:t>
            </a:r>
            <a:r>
              <a:rPr lang="da-DK" sz="1600" b="1" i="1" dirty="0" smtClean="0">
                <a:solidFill>
                  <a:schemeClr val="accent1"/>
                </a:solidFill>
              </a:rPr>
              <a:t>ødvendige kompetencer’</a:t>
            </a:r>
          </a:p>
        </p:txBody>
      </p:sp>
    </p:spTree>
    <p:extLst>
      <p:ext uri="{BB962C8B-B14F-4D97-AF65-F5344CB8AC3E}">
        <p14:creationId xmlns:p14="http://schemas.microsoft.com/office/powerpoint/2010/main" val="710786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452224"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11: anskaffelse af it løsninger i det kommunale miljø</a:t>
            </a:r>
            <a:endParaRPr lang="da-DK" sz="2400" cap="none" dirty="0">
              <a:solidFill>
                <a:schemeClr val="accent2">
                  <a:lumMod val="75000"/>
                </a:schemeClr>
              </a:solidFill>
            </a:endParaRPr>
          </a:p>
        </p:txBody>
      </p:sp>
      <p:sp>
        <p:nvSpPr>
          <p:cNvPr id="25" name="Rounded Rectangle 21"/>
          <p:cNvSpPr/>
          <p:nvPr/>
        </p:nvSpPr>
        <p:spPr bwMode="ltGray">
          <a:xfrm>
            <a:off x="3809999" y="21756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Når vi selv i kommunen skal anskaffe nye IT-løsninger, er processen mindre ressourcekrævende som resultat af RA</a:t>
            </a:r>
            <a:endParaRPr lang="da-DK" b="1" dirty="0">
              <a:solidFill>
                <a:schemeClr val="accent1">
                  <a:lumMod val="75000"/>
                </a:schemeClr>
              </a:solidFill>
              <a:latin typeface="Georgia" pitchFamily="18" charset="0"/>
            </a:endParaRPr>
          </a:p>
        </p:txBody>
      </p:sp>
      <p:sp>
        <p:nvSpPr>
          <p:cNvPr id="3" name="Tekstfelt 2"/>
          <p:cNvSpPr txBox="1"/>
          <p:nvPr/>
        </p:nvSpPr>
        <p:spPr>
          <a:xfrm>
            <a:off x="1813993" y="21039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29%</a:t>
            </a:r>
          </a:p>
        </p:txBody>
      </p:sp>
      <p:sp>
        <p:nvSpPr>
          <p:cNvPr id="34" name="Rounded Rectangle 21"/>
          <p:cNvSpPr/>
          <p:nvPr/>
        </p:nvSpPr>
        <p:spPr bwMode="ltGray">
          <a:xfrm>
            <a:off x="3809998" y="3157772"/>
            <a:ext cx="7439892"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Kvaliteten af de anskaffede IT-løsninger er højere som resultat af anvendelse af RA</a:t>
            </a:r>
            <a:endParaRPr lang="da-DK" b="1" dirty="0">
              <a:solidFill>
                <a:schemeClr val="accent1">
                  <a:lumMod val="75000"/>
                </a:schemeClr>
              </a:solidFill>
              <a:latin typeface="Georgia" pitchFamily="18" charset="0"/>
            </a:endParaRPr>
          </a:p>
        </p:txBody>
      </p:sp>
      <p:sp>
        <p:nvSpPr>
          <p:cNvPr id="35" name="Tekstfelt 34"/>
          <p:cNvSpPr txBox="1"/>
          <p:nvPr/>
        </p:nvSpPr>
        <p:spPr>
          <a:xfrm>
            <a:off x="1813993" y="3037432"/>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40%</a:t>
            </a:r>
          </a:p>
        </p:txBody>
      </p:sp>
      <p:sp>
        <p:nvSpPr>
          <p:cNvPr id="11" name="Rounded Rectangle 21"/>
          <p:cNvSpPr/>
          <p:nvPr/>
        </p:nvSpPr>
        <p:spPr bwMode="ltGray">
          <a:xfrm>
            <a:off x="3809999" y="4154335"/>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Vi har en anskaffelsesstrategi, hvor vi forholder os til hvorvidt RA er relevant ved et givent projekt</a:t>
            </a:r>
            <a:endParaRPr lang="da-DK" b="1" dirty="0">
              <a:solidFill>
                <a:schemeClr val="accent1">
                  <a:lumMod val="75000"/>
                </a:schemeClr>
              </a:solidFill>
              <a:latin typeface="Georgia" pitchFamily="18" charset="0"/>
            </a:endParaRPr>
          </a:p>
        </p:txBody>
      </p:sp>
      <p:sp>
        <p:nvSpPr>
          <p:cNvPr id="12" name="Tekstfelt 11"/>
          <p:cNvSpPr txBox="1"/>
          <p:nvPr/>
        </p:nvSpPr>
        <p:spPr>
          <a:xfrm>
            <a:off x="1813993" y="4033995"/>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60%</a:t>
            </a:r>
          </a:p>
        </p:txBody>
      </p:sp>
      <p:sp>
        <p:nvSpPr>
          <p:cNvPr id="13" name="Rounded Rectangle 21"/>
          <p:cNvSpPr/>
          <p:nvPr/>
        </p:nvSpPr>
        <p:spPr bwMode="ltGray">
          <a:xfrm>
            <a:off x="3829507" y="5150898"/>
            <a:ext cx="7439892"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Min kommunes  væsentligste IT-leverandører anvender og refererer til indholdet i RA </a:t>
            </a:r>
            <a:r>
              <a:rPr lang="da-DK" b="1" dirty="0" err="1" smtClean="0">
                <a:solidFill>
                  <a:schemeClr val="accent1">
                    <a:lumMod val="75000"/>
                  </a:schemeClr>
                </a:solidFill>
                <a:latin typeface="Georgia" pitchFamily="18" charset="0"/>
              </a:rPr>
              <a:t>ifm</a:t>
            </a:r>
            <a:r>
              <a:rPr lang="da-DK" b="1" dirty="0" smtClean="0">
                <a:solidFill>
                  <a:schemeClr val="accent1">
                    <a:lumMod val="75000"/>
                  </a:schemeClr>
                </a:solidFill>
                <a:latin typeface="Georgia" pitchFamily="18" charset="0"/>
              </a:rPr>
              <a:t> tilbud/svar på  udbud  </a:t>
            </a:r>
            <a:endParaRPr lang="da-DK" b="1" dirty="0">
              <a:solidFill>
                <a:schemeClr val="accent1">
                  <a:lumMod val="75000"/>
                </a:schemeClr>
              </a:solidFill>
              <a:latin typeface="Georgia" pitchFamily="18" charset="0"/>
            </a:endParaRPr>
          </a:p>
        </p:txBody>
      </p:sp>
      <p:sp>
        <p:nvSpPr>
          <p:cNvPr id="14" name="Tekstfelt 13"/>
          <p:cNvSpPr txBox="1"/>
          <p:nvPr/>
        </p:nvSpPr>
        <p:spPr>
          <a:xfrm>
            <a:off x="1813993" y="5030558"/>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47%</a:t>
            </a:r>
          </a:p>
        </p:txBody>
      </p:sp>
      <p:sp>
        <p:nvSpPr>
          <p:cNvPr id="15" name="Tekstfelt 14"/>
          <p:cNvSpPr txBox="1"/>
          <p:nvPr/>
        </p:nvSpPr>
        <p:spPr>
          <a:xfrm>
            <a:off x="1813993" y="6054813"/>
            <a:ext cx="10044288"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‘Når vi ikke engagerer os i arkitekturen ved indkøb, ender vi næsten altid med kontorstolsintegrationer,</a:t>
            </a:r>
          </a:p>
          <a:p>
            <a:pPr>
              <a:lnSpc>
                <a:spcPct val="104000"/>
              </a:lnSpc>
            </a:pPr>
            <a:r>
              <a:rPr lang="da-DK" sz="1600" b="1" i="1" dirty="0">
                <a:solidFill>
                  <a:schemeClr val="accent1"/>
                </a:solidFill>
              </a:rPr>
              <a:t>s</a:t>
            </a:r>
            <a:r>
              <a:rPr lang="da-DK" sz="1600" b="1" i="1" dirty="0" smtClean="0">
                <a:solidFill>
                  <a:schemeClr val="accent1"/>
                </a:solidFill>
              </a:rPr>
              <a:t>om koster forretningen uhyggelige summer i administrativt ekstraarbejde</a:t>
            </a:r>
          </a:p>
        </p:txBody>
      </p:sp>
    </p:spTree>
    <p:extLst>
      <p:ext uri="{BB962C8B-B14F-4D97-AF65-F5344CB8AC3E}">
        <p14:creationId xmlns:p14="http://schemas.microsoft.com/office/powerpoint/2010/main" val="2456970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12: Genbrug af elementer i rammearkitekturen</a:t>
            </a:r>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Den fælleskommunale rammearkitektur har skabt større genbrug af løsninger og komponenter på tværs af kommuner</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43%</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Rammearkitekturen har fremmet understøttelse af værdiskabende processer, fælles sprog og deling af information</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64%</a:t>
            </a:r>
          </a:p>
        </p:txBody>
      </p:sp>
      <p:sp>
        <p:nvSpPr>
          <p:cNvPr id="21" name="Tekstfelt 20"/>
          <p:cNvSpPr txBox="1"/>
          <p:nvPr/>
        </p:nvSpPr>
        <p:spPr>
          <a:xfrm>
            <a:off x="2067460" y="4610702"/>
            <a:ext cx="3917739"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‘’Men der er endnu et kæmpe potentiale’</a:t>
            </a:r>
          </a:p>
        </p:txBody>
      </p:sp>
      <p:sp>
        <p:nvSpPr>
          <p:cNvPr id="23" name="Tekstfelt 22"/>
          <p:cNvSpPr txBox="1"/>
          <p:nvPr/>
        </p:nvSpPr>
        <p:spPr>
          <a:xfrm>
            <a:off x="2205363" y="5183912"/>
            <a:ext cx="9654887"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‘Monopolbruddet og mange af de fælleskommunale projekter der er gang i, som f.eks. Rollekatalog</a:t>
            </a:r>
          </a:p>
          <a:p>
            <a:pPr>
              <a:lnSpc>
                <a:spcPct val="104000"/>
              </a:lnSpc>
            </a:pPr>
            <a:r>
              <a:rPr lang="da-DK" sz="1600" b="1" i="1" dirty="0" smtClean="0">
                <a:solidFill>
                  <a:schemeClr val="accent1"/>
                </a:solidFill>
              </a:rPr>
              <a:t>Trækker på rammearkitekturen’</a:t>
            </a:r>
          </a:p>
        </p:txBody>
      </p:sp>
      <p:sp>
        <p:nvSpPr>
          <p:cNvPr id="12" name="Tekstfelt 11"/>
          <p:cNvSpPr txBox="1"/>
          <p:nvPr/>
        </p:nvSpPr>
        <p:spPr>
          <a:xfrm>
            <a:off x="2194561" y="5874245"/>
            <a:ext cx="890949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‘Processen har skabt dialog – men om denne var kommet uden Rammearkitekturen er uvist’</a:t>
            </a:r>
          </a:p>
        </p:txBody>
      </p:sp>
    </p:spTree>
    <p:extLst>
      <p:ext uri="{BB962C8B-B14F-4D97-AF65-F5344CB8AC3E}">
        <p14:creationId xmlns:p14="http://schemas.microsoft.com/office/powerpoint/2010/main" val="1985552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285970"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13/1: Rammearkitekturens effekt på integrationer</a:t>
            </a:r>
            <a:endParaRPr lang="da-DK" sz="2400" cap="none" dirty="0">
              <a:solidFill>
                <a:schemeClr val="accent2">
                  <a:lumMod val="75000"/>
                </a:schemeClr>
              </a:solidFill>
            </a:endParaRPr>
          </a:p>
        </p:txBody>
      </p:sp>
      <p:sp>
        <p:nvSpPr>
          <p:cNvPr id="25" name="Rounded Rectangle 21"/>
          <p:cNvSpPr/>
          <p:nvPr/>
        </p:nvSpPr>
        <p:spPr bwMode="ltGray">
          <a:xfrm>
            <a:off x="3809999" y="2121891"/>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RA gør det nemmere at integrere nye løsninger med eksisterende internt i kommunen</a:t>
            </a:r>
            <a:endParaRPr lang="da-DK" b="1" dirty="0">
              <a:solidFill>
                <a:schemeClr val="accent1">
                  <a:lumMod val="75000"/>
                </a:schemeClr>
              </a:solidFill>
              <a:latin typeface="Georgia" pitchFamily="18" charset="0"/>
            </a:endParaRPr>
          </a:p>
        </p:txBody>
      </p:sp>
      <p:sp>
        <p:nvSpPr>
          <p:cNvPr id="3" name="Tekstfelt 2"/>
          <p:cNvSpPr txBox="1"/>
          <p:nvPr/>
        </p:nvSpPr>
        <p:spPr>
          <a:xfrm>
            <a:off x="1813994" y="2050227"/>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63%</a:t>
            </a:r>
          </a:p>
        </p:txBody>
      </p:sp>
      <p:sp>
        <p:nvSpPr>
          <p:cNvPr id="34" name="Rounded Rectangle 21"/>
          <p:cNvSpPr/>
          <p:nvPr/>
        </p:nvSpPr>
        <p:spPr bwMode="ltGray">
          <a:xfrm>
            <a:off x="3809999" y="3099665"/>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RA skaber bedre integration på tværs af kommuner og andre myndigheder, f.eks. understøttelse af tværkommunale samarbejder</a:t>
            </a:r>
            <a:endParaRPr lang="da-DK" b="1" dirty="0">
              <a:solidFill>
                <a:schemeClr val="accent1">
                  <a:lumMod val="75000"/>
                </a:schemeClr>
              </a:solidFill>
              <a:latin typeface="Georgia" pitchFamily="18" charset="0"/>
            </a:endParaRPr>
          </a:p>
        </p:txBody>
      </p:sp>
      <p:sp>
        <p:nvSpPr>
          <p:cNvPr id="35" name="Tekstfelt 34"/>
          <p:cNvSpPr txBox="1"/>
          <p:nvPr/>
        </p:nvSpPr>
        <p:spPr>
          <a:xfrm>
            <a:off x="1888668" y="2979325"/>
            <a:ext cx="2064986" cy="1152303"/>
          </a:xfrm>
          <a:prstGeom prst="rect">
            <a:avLst/>
          </a:prstGeom>
          <a:noFill/>
        </p:spPr>
        <p:txBody>
          <a:bodyPr wrap="square" lIns="0" tIns="0" rIns="0" bIns="0" rtlCol="0">
            <a:spAutoFit/>
          </a:bodyPr>
          <a:lstStyle/>
          <a:p>
            <a:pPr>
              <a:lnSpc>
                <a:spcPct val="104000"/>
              </a:lnSpc>
            </a:pPr>
            <a:r>
              <a:rPr lang="da-DK" sz="7200" b="1" dirty="0" smtClean="0">
                <a:solidFill>
                  <a:schemeClr val="accent1">
                    <a:lumMod val="75000"/>
                  </a:schemeClr>
                </a:solidFill>
              </a:rPr>
              <a:t>60%</a:t>
            </a:r>
          </a:p>
        </p:txBody>
      </p:sp>
      <p:sp>
        <p:nvSpPr>
          <p:cNvPr id="21" name="Tekstfelt 20"/>
          <p:cNvSpPr txBox="1"/>
          <p:nvPr/>
        </p:nvSpPr>
        <p:spPr>
          <a:xfrm>
            <a:off x="2067460" y="4945604"/>
            <a:ext cx="9533315"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‘Kobling mellem det konceptuelle og det fysiske. Altså hvordan kommer man fra planer, tegninger</a:t>
            </a:r>
          </a:p>
          <a:p>
            <a:pPr>
              <a:lnSpc>
                <a:spcPct val="104000"/>
              </a:lnSpc>
            </a:pPr>
            <a:r>
              <a:rPr lang="da-DK" sz="1600" b="1" i="1" dirty="0" smtClean="0">
                <a:solidFill>
                  <a:schemeClr val="accent1"/>
                </a:solidFill>
              </a:rPr>
              <a:t>Og gode hensigter til konkrete gevinster’</a:t>
            </a:r>
          </a:p>
        </p:txBody>
      </p:sp>
      <p:sp>
        <p:nvSpPr>
          <p:cNvPr id="23" name="Tekstfelt 22"/>
          <p:cNvSpPr txBox="1"/>
          <p:nvPr/>
        </p:nvSpPr>
        <p:spPr>
          <a:xfrm>
            <a:off x="2365426" y="5471129"/>
            <a:ext cx="2590453"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’Ledelsen forstår den ikke’</a:t>
            </a:r>
          </a:p>
        </p:txBody>
      </p:sp>
      <p:sp>
        <p:nvSpPr>
          <p:cNvPr id="12" name="Tekstfelt 11"/>
          <p:cNvSpPr txBox="1"/>
          <p:nvPr/>
        </p:nvSpPr>
        <p:spPr>
          <a:xfrm>
            <a:off x="2388317" y="6075462"/>
            <a:ext cx="9212458"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’Den skal sælges bedre. Som arkitekter har vi købt den, men der er brug for topledelsen spiller</a:t>
            </a:r>
          </a:p>
          <a:p>
            <a:pPr>
              <a:lnSpc>
                <a:spcPct val="104000"/>
              </a:lnSpc>
            </a:pPr>
            <a:r>
              <a:rPr lang="da-DK" sz="1600" b="1" i="1" dirty="0" smtClean="0">
                <a:solidFill>
                  <a:schemeClr val="accent1"/>
                </a:solidFill>
              </a:rPr>
              <a:t>med og forstår hvorfor det er en god ide’</a:t>
            </a:r>
          </a:p>
        </p:txBody>
      </p:sp>
      <p:sp>
        <p:nvSpPr>
          <p:cNvPr id="14" name="Tekstfelt 13"/>
          <p:cNvSpPr txBox="1"/>
          <p:nvPr/>
        </p:nvSpPr>
        <p:spPr>
          <a:xfrm>
            <a:off x="2067460" y="5772386"/>
            <a:ext cx="6905737"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Organisationens forståelse herfor – det er langt hen af vejen sort snak’</a:t>
            </a:r>
          </a:p>
        </p:txBody>
      </p:sp>
      <p:sp>
        <p:nvSpPr>
          <p:cNvPr id="15" name="Rounded Rectangle 21"/>
          <p:cNvSpPr/>
          <p:nvPr/>
        </p:nvSpPr>
        <p:spPr bwMode="ltGray">
          <a:xfrm>
            <a:off x="3901615" y="4053707"/>
            <a:ext cx="734827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a:solidFill>
                  <a:schemeClr val="accent1">
                    <a:lumMod val="75000"/>
                  </a:schemeClr>
                </a:solidFill>
                <a:latin typeface="Georgia" pitchFamily="18" charset="0"/>
              </a:rPr>
              <a:t>Jeg har stor tiltro til, at KL vil lykkes med at få implementeret RA i det kommunale IT landskab</a:t>
            </a:r>
          </a:p>
        </p:txBody>
      </p:sp>
      <p:sp>
        <p:nvSpPr>
          <p:cNvPr id="16" name="Tekstfelt 15"/>
          <p:cNvSpPr txBox="1"/>
          <p:nvPr/>
        </p:nvSpPr>
        <p:spPr>
          <a:xfrm>
            <a:off x="1980284" y="3933367"/>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76%</a:t>
            </a:r>
          </a:p>
        </p:txBody>
      </p:sp>
    </p:spTree>
    <p:extLst>
      <p:ext uri="{BB962C8B-B14F-4D97-AF65-F5344CB8AC3E}">
        <p14:creationId xmlns:p14="http://schemas.microsoft.com/office/powerpoint/2010/main" val="22106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479933"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13/2</a:t>
            </a:r>
            <a:r>
              <a:rPr lang="da-DK" sz="2400" dirty="0"/>
              <a:t>: Rammearkitekturens effekt på integrationer </a:t>
            </a:r>
            <a:r>
              <a:rPr lang="da-DK" sz="2400" dirty="0" smtClean="0"/>
              <a:t>(stor eller meget stor)</a:t>
            </a:r>
            <a:endParaRPr lang="da-DK" sz="2400" cap="none" dirty="0">
              <a:solidFill>
                <a:schemeClr val="accent2">
                  <a:lumMod val="75000"/>
                </a:schemeClr>
              </a:solidFill>
            </a:endParaRPr>
          </a:p>
          <a:p>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Hvilken betydning har rammearkitekturen for dig i dag?</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37%</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Hvilken betydning forventer du at RA har for dig om tre år?</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71%</a:t>
            </a:r>
          </a:p>
        </p:txBody>
      </p:sp>
      <p:sp>
        <p:nvSpPr>
          <p:cNvPr id="11" name="Tekstfelt 10"/>
          <p:cNvSpPr txBox="1"/>
          <p:nvPr/>
        </p:nvSpPr>
        <p:spPr>
          <a:xfrm>
            <a:off x="2044909" y="4704947"/>
            <a:ext cx="954787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‘Vi åbner op for vores IT landskab, så vi slipper af med SILO løsninger der ikke kan spille sammen’</a:t>
            </a:r>
          </a:p>
        </p:txBody>
      </p:sp>
      <p:sp>
        <p:nvSpPr>
          <p:cNvPr id="12" name="Tekstfelt 11"/>
          <p:cNvSpPr txBox="1"/>
          <p:nvPr/>
        </p:nvSpPr>
        <p:spPr>
          <a:xfrm>
            <a:off x="1715398" y="5149383"/>
            <a:ext cx="10227543"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‘Vi får mulighed for at skabe større trivsel i forretningen, fordi vi f.eks. Kan erstatte dårlige systemer med</a:t>
            </a:r>
          </a:p>
          <a:p>
            <a:pPr>
              <a:lnSpc>
                <a:spcPct val="104000"/>
              </a:lnSpc>
            </a:pPr>
            <a:r>
              <a:rPr lang="da-DK" sz="1600" b="1" i="1" dirty="0" smtClean="0">
                <a:solidFill>
                  <a:schemeClr val="accent1"/>
                </a:solidFill>
              </a:rPr>
              <a:t>Lette mobile snitflader uden at det koster en bondegård’</a:t>
            </a:r>
            <a:endParaRPr lang="da-DK" sz="1600" b="1" i="1" dirty="0">
              <a:solidFill>
                <a:schemeClr val="accent1"/>
              </a:solidFill>
            </a:endParaRPr>
          </a:p>
        </p:txBody>
      </p:sp>
      <p:sp>
        <p:nvSpPr>
          <p:cNvPr id="13" name="Tekstfelt 12"/>
          <p:cNvSpPr txBox="1"/>
          <p:nvPr/>
        </p:nvSpPr>
        <p:spPr>
          <a:xfrm>
            <a:off x="1705072" y="5829273"/>
            <a:ext cx="9833205"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‘Vi åbner markedet  op for at mange leverandører kan være med. Også de mindre </a:t>
            </a:r>
            <a:r>
              <a:rPr lang="da-DK" sz="1600" b="1" i="1" dirty="0" err="1" smtClean="0">
                <a:solidFill>
                  <a:schemeClr val="accent1"/>
                </a:solidFill>
              </a:rPr>
              <a:t>startups</a:t>
            </a:r>
            <a:r>
              <a:rPr lang="da-DK" sz="1600" b="1" i="1" dirty="0" smtClean="0">
                <a:solidFill>
                  <a:schemeClr val="accent1"/>
                </a:solidFill>
              </a:rPr>
              <a:t>, der f.eks. </a:t>
            </a:r>
          </a:p>
          <a:p>
            <a:pPr>
              <a:lnSpc>
                <a:spcPct val="104000"/>
              </a:lnSpc>
            </a:pPr>
            <a:r>
              <a:rPr lang="da-DK" sz="1600" b="1" i="1" dirty="0" smtClean="0">
                <a:solidFill>
                  <a:schemeClr val="accent1"/>
                </a:solidFill>
              </a:rPr>
              <a:t>er langt bedre til brugervenlighed, service design og løbende tilpasning end de store mastodonter’</a:t>
            </a:r>
            <a:endParaRPr lang="da-DK" sz="1600" b="1" i="1" dirty="0">
              <a:solidFill>
                <a:schemeClr val="accent1"/>
              </a:solidFill>
            </a:endParaRPr>
          </a:p>
        </p:txBody>
      </p:sp>
    </p:spTree>
    <p:extLst>
      <p:ext uri="{BB962C8B-B14F-4D97-AF65-F5344CB8AC3E}">
        <p14:creationId xmlns:p14="http://schemas.microsoft.com/office/powerpoint/2010/main" val="1987055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3" name="Pladsholder til sidefod 2"/>
          <p:cNvSpPr>
            <a:spLocks noGrp="1"/>
          </p:cNvSpPr>
          <p:nvPr>
            <p:ph type="ftr" sz="quarter" idx="11"/>
          </p:nvPr>
        </p:nvSpPr>
        <p:spPr/>
        <p:txBody>
          <a:bodyPr/>
          <a:lstStyle/>
          <a:p>
            <a:endParaRPr lang="en-GB" dirty="0"/>
          </a:p>
        </p:txBody>
      </p:sp>
      <p:sp>
        <p:nvSpPr>
          <p:cNvPr id="6" name="Titel 1"/>
          <p:cNvSpPr txBox="1">
            <a:spLocks/>
          </p:cNvSpPr>
          <p:nvPr/>
        </p:nvSpPr>
        <p:spPr>
          <a:xfrm>
            <a:off x="1813994" y="999391"/>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smtClean="0"/>
              <a:t>Hovedtendenser (gentaget)</a:t>
            </a:r>
            <a:endParaRPr lang="da-DK" sz="2400" i="1" cap="none" dirty="0">
              <a:solidFill>
                <a:schemeClr val="accent2">
                  <a:lumMod val="75000"/>
                </a:schemeClr>
              </a:solidFill>
            </a:endParaRPr>
          </a:p>
        </p:txBody>
      </p:sp>
      <p:sp>
        <p:nvSpPr>
          <p:cNvPr id="7" name="Tekstfelt 6"/>
          <p:cNvSpPr txBox="1"/>
          <p:nvPr/>
        </p:nvSpPr>
        <p:spPr>
          <a:xfrm>
            <a:off x="1813994" y="2048257"/>
            <a:ext cx="9507969" cy="4608954"/>
          </a:xfrm>
          <a:prstGeom prst="rect">
            <a:avLst/>
          </a:prstGeom>
          <a:noFill/>
        </p:spPr>
        <p:txBody>
          <a:bodyPr wrap="square" lIns="0" tIns="0" rIns="0" bIns="0" rtlCol="0">
            <a:spAutoFit/>
          </a:bodyPr>
          <a:lstStyle/>
          <a:p>
            <a:pPr>
              <a:lnSpc>
                <a:spcPct val="104000"/>
              </a:lnSpc>
            </a:pPr>
            <a:r>
              <a:rPr lang="da-DK" sz="2400" b="1" dirty="0" smtClean="0">
                <a:solidFill>
                  <a:schemeClr val="accent1"/>
                </a:solidFill>
              </a:rPr>
              <a:t>Enighed om at rammearkitekturen har en positiv effekt</a:t>
            </a:r>
            <a:r>
              <a:rPr lang="da-DK" sz="2400" dirty="0" smtClean="0">
                <a:solidFill>
                  <a:schemeClr val="accent1"/>
                </a:solidFill>
              </a:rPr>
              <a:t> på bl.a.</a:t>
            </a:r>
          </a:p>
          <a:p>
            <a:pPr>
              <a:lnSpc>
                <a:spcPct val="104000"/>
              </a:lnSpc>
            </a:pPr>
            <a:r>
              <a:rPr lang="da-DK" sz="2400" dirty="0" smtClean="0">
                <a:solidFill>
                  <a:schemeClr val="accent1"/>
                </a:solidFill>
              </a:rPr>
              <a:t> - bedre betingelser for datadeling</a:t>
            </a:r>
          </a:p>
          <a:p>
            <a:pPr>
              <a:lnSpc>
                <a:spcPct val="104000"/>
              </a:lnSpc>
            </a:pPr>
            <a:r>
              <a:rPr lang="da-DK" sz="2400" dirty="0">
                <a:solidFill>
                  <a:schemeClr val="accent1"/>
                </a:solidFill>
              </a:rPr>
              <a:t> </a:t>
            </a:r>
            <a:r>
              <a:rPr lang="da-DK" sz="2400" dirty="0" smtClean="0">
                <a:solidFill>
                  <a:schemeClr val="accent1"/>
                </a:solidFill>
              </a:rPr>
              <a:t>- stimulering af innovation og nytænkning</a:t>
            </a:r>
          </a:p>
          <a:p>
            <a:pPr>
              <a:lnSpc>
                <a:spcPct val="104000"/>
              </a:lnSpc>
            </a:pPr>
            <a:r>
              <a:rPr lang="da-DK" sz="2400" dirty="0">
                <a:solidFill>
                  <a:schemeClr val="accent1"/>
                </a:solidFill>
              </a:rPr>
              <a:t> </a:t>
            </a:r>
            <a:r>
              <a:rPr lang="da-DK" sz="2400" dirty="0" smtClean="0">
                <a:solidFill>
                  <a:schemeClr val="accent1"/>
                </a:solidFill>
              </a:rPr>
              <a:t>- åbner konkurrencen på det kommunale IT marked og IT integrationer</a:t>
            </a:r>
          </a:p>
          <a:p>
            <a:pPr>
              <a:lnSpc>
                <a:spcPct val="104000"/>
              </a:lnSpc>
            </a:pPr>
            <a:endParaRPr lang="da-DK" sz="2400" dirty="0">
              <a:solidFill>
                <a:schemeClr val="accent1"/>
              </a:solidFill>
            </a:endParaRPr>
          </a:p>
          <a:p>
            <a:pPr>
              <a:lnSpc>
                <a:spcPct val="104000"/>
              </a:lnSpc>
            </a:pPr>
            <a:r>
              <a:rPr lang="da-DK" sz="2400" b="1" dirty="0" smtClean="0">
                <a:solidFill>
                  <a:schemeClr val="accent1"/>
                </a:solidFill>
              </a:rPr>
              <a:t>Kommuner har kendskab til indholdet af rammearkitekturen med mange ønsker til forbedring</a:t>
            </a:r>
            <a:r>
              <a:rPr lang="da-DK" sz="2400" dirty="0" smtClean="0">
                <a:solidFill>
                  <a:schemeClr val="accent1"/>
                </a:solidFill>
              </a:rPr>
              <a:t>, mest på indholdssiden (mere anvendelsesorienteret, mindre nørdet)</a:t>
            </a:r>
          </a:p>
          <a:p>
            <a:pPr>
              <a:lnSpc>
                <a:spcPct val="104000"/>
              </a:lnSpc>
            </a:pPr>
            <a:endParaRPr lang="da-DK" sz="2400" dirty="0">
              <a:solidFill>
                <a:schemeClr val="accent1"/>
              </a:solidFill>
            </a:endParaRPr>
          </a:p>
          <a:p>
            <a:pPr>
              <a:lnSpc>
                <a:spcPct val="104000"/>
              </a:lnSpc>
            </a:pPr>
            <a:r>
              <a:rPr lang="da-DK" sz="2400" b="1" dirty="0" smtClean="0">
                <a:solidFill>
                  <a:schemeClr val="accent1"/>
                </a:solidFill>
              </a:rPr>
              <a:t>Kommuner har lavt kendskab til hvordan indholdet af rammearkitekturen styres</a:t>
            </a:r>
          </a:p>
        </p:txBody>
      </p:sp>
    </p:spTree>
    <p:extLst>
      <p:ext uri="{BB962C8B-B14F-4D97-AF65-F5344CB8AC3E}">
        <p14:creationId xmlns:p14="http://schemas.microsoft.com/office/powerpoint/2010/main" val="166280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r>
              <a:rPr lang="da-DK" dirty="0" smtClean="0"/>
              <a:t>’</a:t>
            </a:r>
            <a:endParaRPr lang="en-GB" dirty="0"/>
          </a:p>
        </p:txBody>
      </p:sp>
      <p:sp>
        <p:nvSpPr>
          <p:cNvPr id="5" name="Titel 1"/>
          <p:cNvSpPr txBox="1">
            <a:spLocks/>
          </p:cNvSpPr>
          <p:nvPr/>
        </p:nvSpPr>
        <p:spPr>
          <a:xfrm>
            <a:off x="1908176" y="131280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500" cap="none" dirty="0" smtClean="0">
                <a:solidFill>
                  <a:schemeClr val="accent2">
                    <a:lumMod val="75000"/>
                  </a:schemeClr>
                </a:solidFill>
              </a:rPr>
              <a:t>Gennemførsel af målingen</a:t>
            </a:r>
          </a:p>
          <a:p>
            <a:endParaRPr lang="da-DK" sz="2500" cap="none" dirty="0">
              <a:solidFill>
                <a:schemeClr val="accent2">
                  <a:lumMod val="75000"/>
                </a:schemeClr>
              </a:solidFill>
            </a:endParaRPr>
          </a:p>
        </p:txBody>
      </p:sp>
      <p:sp>
        <p:nvSpPr>
          <p:cNvPr id="6" name="Oval 31"/>
          <p:cNvSpPr/>
          <p:nvPr/>
        </p:nvSpPr>
        <p:spPr bwMode="ltGray">
          <a:xfrm>
            <a:off x="8642244" y="2026721"/>
            <a:ext cx="791145" cy="790145"/>
          </a:xfrm>
          <a:prstGeom prst="ellipse">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Korrigering</a:t>
            </a:r>
            <a:endParaRPr lang="da-DK" sz="900" b="1" dirty="0">
              <a:solidFill>
                <a:schemeClr val="bg1"/>
              </a:solidFill>
              <a:latin typeface="+mj-lt"/>
            </a:endParaRPr>
          </a:p>
        </p:txBody>
      </p:sp>
      <p:sp>
        <p:nvSpPr>
          <p:cNvPr id="7" name="Oval 32"/>
          <p:cNvSpPr/>
          <p:nvPr/>
        </p:nvSpPr>
        <p:spPr bwMode="ltGray">
          <a:xfrm>
            <a:off x="2449556" y="2026721"/>
            <a:ext cx="791145" cy="790145"/>
          </a:xfrm>
          <a:prstGeom prst="ellipse">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Pilot</a:t>
            </a:r>
            <a:endParaRPr lang="da-DK" sz="900" b="1" dirty="0">
              <a:solidFill>
                <a:schemeClr val="bg1"/>
              </a:solidFill>
              <a:latin typeface="+mj-lt"/>
            </a:endParaRPr>
          </a:p>
        </p:txBody>
      </p:sp>
      <p:sp>
        <p:nvSpPr>
          <p:cNvPr id="9" name="Oval 34"/>
          <p:cNvSpPr/>
          <p:nvPr/>
        </p:nvSpPr>
        <p:spPr bwMode="ltGray">
          <a:xfrm>
            <a:off x="6578014" y="2026721"/>
            <a:ext cx="791145" cy="79014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Behandling</a:t>
            </a:r>
            <a:endParaRPr lang="da-DK" sz="900" b="1" dirty="0">
              <a:solidFill>
                <a:schemeClr val="bg1"/>
              </a:solidFill>
              <a:latin typeface="+mj-lt"/>
            </a:endParaRPr>
          </a:p>
        </p:txBody>
      </p:sp>
      <p:sp>
        <p:nvSpPr>
          <p:cNvPr id="10" name="Oval 35"/>
          <p:cNvSpPr/>
          <p:nvPr/>
        </p:nvSpPr>
        <p:spPr bwMode="ltGray">
          <a:xfrm>
            <a:off x="4513785" y="2026721"/>
            <a:ext cx="791145" cy="790145"/>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måling</a:t>
            </a:r>
            <a:endParaRPr lang="da-DK" sz="900" b="1" dirty="0">
              <a:solidFill>
                <a:schemeClr val="bg1"/>
              </a:solidFill>
              <a:latin typeface="+mj-lt"/>
            </a:endParaRPr>
          </a:p>
        </p:txBody>
      </p:sp>
      <p:sp>
        <p:nvSpPr>
          <p:cNvPr id="11" name="TextBox 36"/>
          <p:cNvSpPr txBox="1"/>
          <p:nvPr/>
        </p:nvSpPr>
        <p:spPr>
          <a:xfrm>
            <a:off x="1900133" y="3080726"/>
            <a:ext cx="1889990" cy="3508722"/>
          </a:xfrm>
          <a:prstGeom prst="rect">
            <a:avLst/>
          </a:prstGeom>
          <a:noFill/>
        </p:spPr>
        <p:txBody>
          <a:bodyPr wrap="square" lIns="0" tIns="0" rIns="78191" bIns="0" rtlCol="0">
            <a:noAutofit/>
          </a:bodyPr>
          <a:lstStyle/>
          <a:p>
            <a:pPr marL="171450" indent="-171450">
              <a:spcAft>
                <a:spcPts val="171"/>
              </a:spcAft>
              <a:buFont typeface="Arial" panose="020B0604020202020204" pitchFamily="34" charset="0"/>
              <a:buChar char="•"/>
              <a:defRPr/>
            </a:pPr>
            <a:r>
              <a:rPr lang="da-DK" sz="1200" dirty="0" smtClean="0">
                <a:latin typeface="+mj-lt"/>
              </a:rPr>
              <a:t>Mindre pilotafprøvning på udvalgte kommuner, leverandører og konsulenthuse</a:t>
            </a:r>
          </a:p>
          <a:p>
            <a:pPr marL="171450" indent="-171450">
              <a:spcAft>
                <a:spcPts val="171"/>
              </a:spcAft>
              <a:buFont typeface="Arial" panose="020B0604020202020204" pitchFamily="34" charset="0"/>
              <a:buChar char="•"/>
              <a:defRPr/>
            </a:pPr>
            <a:r>
              <a:rPr lang="da-DK" sz="1200" dirty="0" smtClean="0">
                <a:latin typeface="+mj-lt"/>
              </a:rPr>
              <a:t>Restrukturering af spørgeskema</a:t>
            </a:r>
          </a:p>
          <a:p>
            <a:pPr marL="171450" indent="-171450">
              <a:spcAft>
                <a:spcPts val="171"/>
              </a:spcAft>
              <a:buFont typeface="Arial" panose="020B0604020202020204" pitchFamily="34" charset="0"/>
              <a:buChar char="•"/>
              <a:defRPr/>
            </a:pPr>
            <a:r>
              <a:rPr lang="da-DK" sz="1200" dirty="0" smtClean="0">
                <a:latin typeface="+mj-lt"/>
              </a:rPr>
              <a:t>Forbedring af formuleringer</a:t>
            </a:r>
          </a:p>
          <a:p>
            <a:pPr marL="171450" indent="-171450">
              <a:spcAft>
                <a:spcPts val="171"/>
              </a:spcAft>
              <a:buFont typeface="Arial" panose="020B0604020202020204" pitchFamily="34" charset="0"/>
              <a:buChar char="•"/>
              <a:defRPr/>
            </a:pPr>
            <a:r>
              <a:rPr lang="da-DK" sz="1200" dirty="0" smtClean="0">
                <a:latin typeface="+mj-lt"/>
              </a:rPr>
              <a:t>Inkludering af forklaringer og beskrivelse af hvor der kan læses mere</a:t>
            </a:r>
            <a:r>
              <a:rPr lang="da-DK" sz="900" dirty="0" smtClean="0">
                <a:latin typeface="+mj-lt"/>
              </a:rPr>
              <a:t>. </a:t>
            </a:r>
            <a:endParaRPr lang="da-DK" sz="900" dirty="0">
              <a:latin typeface="+mj-lt"/>
            </a:endParaRPr>
          </a:p>
          <a:p>
            <a:pPr>
              <a:spcAft>
                <a:spcPts val="171"/>
              </a:spcAft>
              <a:defRPr/>
            </a:pPr>
            <a:endParaRPr lang="da-DK" sz="900" dirty="0">
              <a:latin typeface="+mj-lt"/>
            </a:endParaRPr>
          </a:p>
        </p:txBody>
      </p:sp>
      <p:sp>
        <p:nvSpPr>
          <p:cNvPr id="12" name="TextBox 37"/>
          <p:cNvSpPr txBox="1"/>
          <p:nvPr/>
        </p:nvSpPr>
        <p:spPr>
          <a:xfrm>
            <a:off x="3969588" y="2919818"/>
            <a:ext cx="1889990" cy="610964"/>
          </a:xfrm>
          <a:prstGeom prst="rect">
            <a:avLst/>
          </a:prstGeom>
          <a:noFill/>
        </p:spPr>
        <p:txBody>
          <a:bodyPr wrap="square" lIns="0" tIns="0" rIns="78191" bIns="0" rtlCol="0">
            <a:noAutofit/>
          </a:bodyPr>
          <a:lstStyle/>
          <a:p>
            <a:pPr>
              <a:spcAft>
                <a:spcPts val="171"/>
              </a:spcAft>
              <a:defRPr/>
            </a:pPr>
            <a:endParaRPr lang="da-DK" sz="1200" dirty="0" smtClean="0">
              <a:latin typeface="+mj-lt"/>
            </a:endParaRPr>
          </a:p>
          <a:p>
            <a:pPr marL="171450" indent="-171450">
              <a:spcAft>
                <a:spcPts val="171"/>
              </a:spcAft>
              <a:buFont typeface="Arial" panose="020B0604020202020204" pitchFamily="34" charset="0"/>
              <a:buChar char="•"/>
              <a:defRPr/>
            </a:pPr>
            <a:r>
              <a:rPr lang="da-DK" sz="1200" dirty="0" smtClean="0">
                <a:latin typeface="+mj-lt"/>
              </a:rPr>
              <a:t>Præmie  – lodtrækning ved deltagelse.</a:t>
            </a:r>
          </a:p>
          <a:p>
            <a:pPr marL="171450" indent="-171450">
              <a:spcAft>
                <a:spcPts val="171"/>
              </a:spcAft>
              <a:buFont typeface="Arial" panose="020B0604020202020204" pitchFamily="34" charset="0"/>
              <a:buChar char="•"/>
              <a:defRPr/>
            </a:pPr>
            <a:r>
              <a:rPr lang="da-DK" sz="1200" dirty="0" smtClean="0">
                <a:latin typeface="+mj-lt"/>
              </a:rPr>
              <a:t>Mailsupport under hele perioden</a:t>
            </a:r>
          </a:p>
          <a:p>
            <a:pPr marL="171450" indent="-171450">
              <a:spcAft>
                <a:spcPts val="171"/>
              </a:spcAft>
              <a:buFont typeface="Arial" panose="020B0604020202020204" pitchFamily="34" charset="0"/>
              <a:buChar char="•"/>
              <a:defRPr/>
            </a:pPr>
            <a:endParaRPr lang="da-DK" sz="1200" dirty="0">
              <a:latin typeface="+mj-lt"/>
            </a:endParaRPr>
          </a:p>
          <a:p>
            <a:pPr marL="171450" indent="-171450">
              <a:spcAft>
                <a:spcPts val="171"/>
              </a:spcAft>
              <a:buFont typeface="Arial" panose="020B0604020202020204" pitchFamily="34" charset="0"/>
              <a:buChar char="•"/>
              <a:defRPr/>
            </a:pPr>
            <a:r>
              <a:rPr lang="da-DK" sz="1200" dirty="0" smtClean="0">
                <a:latin typeface="+mj-lt"/>
              </a:rPr>
              <a:t>Forlængelse af svarperiode</a:t>
            </a:r>
          </a:p>
          <a:p>
            <a:pPr marL="171450" indent="-171450">
              <a:spcAft>
                <a:spcPts val="171"/>
              </a:spcAft>
              <a:buFont typeface="Arial" panose="020B0604020202020204" pitchFamily="34" charset="0"/>
              <a:buChar char="•"/>
              <a:defRPr/>
            </a:pPr>
            <a:r>
              <a:rPr lang="da-DK" sz="1200" dirty="0" smtClean="0">
                <a:latin typeface="+mj-lt"/>
              </a:rPr>
              <a:t>Målrettet mail til respondenter, der ikke var startet</a:t>
            </a:r>
          </a:p>
          <a:p>
            <a:pPr marL="171450" indent="-171450">
              <a:spcAft>
                <a:spcPts val="171"/>
              </a:spcAft>
              <a:buFont typeface="Arial" panose="020B0604020202020204" pitchFamily="34" charset="0"/>
              <a:buChar char="•"/>
              <a:defRPr/>
            </a:pPr>
            <a:r>
              <a:rPr lang="da-DK" sz="1200" dirty="0" smtClean="0">
                <a:latin typeface="+mj-lt"/>
              </a:rPr>
              <a:t>Målrettet mail til respondenter der var startet men ikke havde  gennemført fuldt</a:t>
            </a:r>
          </a:p>
          <a:p>
            <a:pPr marL="171450" indent="-171450">
              <a:spcAft>
                <a:spcPts val="171"/>
              </a:spcAft>
              <a:buFont typeface="Arial" panose="020B0604020202020204" pitchFamily="34" charset="0"/>
              <a:buChar char="•"/>
              <a:defRPr/>
            </a:pPr>
            <a:r>
              <a:rPr lang="da-DK" sz="1200" dirty="0" smtClean="0">
                <a:latin typeface="+mj-lt"/>
              </a:rPr>
              <a:t>Telefon- og Mail- support i forlænget svarperiode</a:t>
            </a:r>
          </a:p>
          <a:p>
            <a:pPr>
              <a:spcAft>
                <a:spcPts val="171"/>
              </a:spcAft>
              <a:defRPr/>
            </a:pPr>
            <a:endParaRPr lang="da-DK" sz="900" dirty="0">
              <a:latin typeface="+mj-lt"/>
            </a:endParaRPr>
          </a:p>
        </p:txBody>
      </p:sp>
      <p:sp>
        <p:nvSpPr>
          <p:cNvPr id="13" name="TextBox 38"/>
          <p:cNvSpPr txBox="1"/>
          <p:nvPr/>
        </p:nvSpPr>
        <p:spPr>
          <a:xfrm>
            <a:off x="6115711" y="3080726"/>
            <a:ext cx="1889990" cy="3508722"/>
          </a:xfrm>
          <a:prstGeom prst="rect">
            <a:avLst/>
          </a:prstGeom>
          <a:noFill/>
        </p:spPr>
        <p:txBody>
          <a:bodyPr wrap="square" lIns="0" tIns="0" rIns="78191" bIns="0" rtlCol="0">
            <a:noAutofit/>
          </a:bodyPr>
          <a:lstStyle/>
          <a:p>
            <a:pPr marL="171450" indent="-171450">
              <a:spcAft>
                <a:spcPts val="171"/>
              </a:spcAft>
              <a:buFont typeface="Arial" panose="020B0604020202020204" pitchFamily="34" charset="0"/>
              <a:buChar char="•"/>
              <a:defRPr/>
            </a:pPr>
            <a:endParaRPr lang="da-DK" sz="1200" dirty="0" smtClean="0">
              <a:latin typeface="+mj-lt"/>
            </a:endParaRPr>
          </a:p>
          <a:p>
            <a:pPr>
              <a:spcAft>
                <a:spcPts val="171"/>
              </a:spcAft>
              <a:defRPr/>
            </a:pPr>
            <a:r>
              <a:rPr lang="da-DK" sz="1200" dirty="0" smtClean="0">
                <a:latin typeface="+mj-lt"/>
              </a:rPr>
              <a:t> </a:t>
            </a:r>
            <a:endParaRPr lang="da-DK" sz="1200" dirty="0">
              <a:latin typeface="+mj-lt"/>
            </a:endParaRPr>
          </a:p>
        </p:txBody>
      </p:sp>
      <p:sp>
        <p:nvSpPr>
          <p:cNvPr id="14" name="TextBox 39"/>
          <p:cNvSpPr txBox="1"/>
          <p:nvPr/>
        </p:nvSpPr>
        <p:spPr>
          <a:xfrm>
            <a:off x="8092821" y="3080726"/>
            <a:ext cx="1889990" cy="3508722"/>
          </a:xfrm>
          <a:prstGeom prst="rect">
            <a:avLst/>
          </a:prstGeom>
          <a:noFill/>
        </p:spPr>
        <p:txBody>
          <a:bodyPr wrap="square" lIns="0" tIns="0" rIns="78191" bIns="0" rtlCol="0">
            <a:noAutofit/>
          </a:bodyPr>
          <a:lstStyle/>
          <a:p>
            <a:pPr>
              <a:spcAft>
                <a:spcPts val="171"/>
              </a:spcAft>
              <a:defRPr/>
            </a:pPr>
            <a:endParaRPr lang="da-DK" sz="1200" dirty="0">
              <a:latin typeface="+mj-lt"/>
            </a:endParaRPr>
          </a:p>
          <a:p>
            <a:pPr>
              <a:spcAft>
                <a:spcPts val="171"/>
              </a:spcAft>
              <a:defRPr/>
            </a:pPr>
            <a:endParaRPr lang="da-DK" sz="1200" dirty="0">
              <a:latin typeface="+mj-lt"/>
            </a:endParaRPr>
          </a:p>
        </p:txBody>
      </p:sp>
      <p:cxnSp>
        <p:nvCxnSpPr>
          <p:cNvPr id="15" name="Straight Connector 42"/>
          <p:cNvCxnSpPr>
            <a:stCxn id="10" idx="6"/>
            <a:endCxn id="9" idx="2"/>
          </p:cNvCxnSpPr>
          <p:nvPr/>
        </p:nvCxnSpPr>
        <p:spPr>
          <a:xfrm>
            <a:off x="5304930" y="2421794"/>
            <a:ext cx="1273084" cy="0"/>
          </a:xfrm>
          <a:prstGeom prst="line">
            <a:avLst/>
          </a:prstGeom>
          <a:noFill/>
          <a:ln w="19050" cap="flat">
            <a:solidFill>
              <a:schemeClr val="tx1"/>
            </a:solidFill>
            <a:prstDash val="sysDot"/>
            <a:miter lim="800000"/>
            <a:headEnd type="none" w="med" len="med"/>
            <a:tailEnd type="triangle" w="med" len="med"/>
          </a:ln>
        </p:spPr>
      </p:cxnSp>
      <p:cxnSp>
        <p:nvCxnSpPr>
          <p:cNvPr id="16" name="Straight Connector 44"/>
          <p:cNvCxnSpPr>
            <a:stCxn id="7" idx="6"/>
            <a:endCxn id="10" idx="2"/>
          </p:cNvCxnSpPr>
          <p:nvPr/>
        </p:nvCxnSpPr>
        <p:spPr>
          <a:xfrm>
            <a:off x="3240701" y="2421794"/>
            <a:ext cx="1273084" cy="0"/>
          </a:xfrm>
          <a:prstGeom prst="line">
            <a:avLst/>
          </a:prstGeom>
          <a:noFill/>
          <a:ln w="19050" cap="flat">
            <a:solidFill>
              <a:schemeClr val="tx1"/>
            </a:solidFill>
            <a:prstDash val="sysDot"/>
            <a:miter lim="800000"/>
            <a:headEnd type="none" w="med" len="med"/>
            <a:tailEnd type="triangle" w="med" len="med"/>
          </a:ln>
        </p:spPr>
      </p:cxnSp>
      <p:cxnSp>
        <p:nvCxnSpPr>
          <p:cNvPr id="17" name="Straight Connector 45"/>
          <p:cNvCxnSpPr>
            <a:stCxn id="9" idx="6"/>
            <a:endCxn id="6" idx="2"/>
          </p:cNvCxnSpPr>
          <p:nvPr/>
        </p:nvCxnSpPr>
        <p:spPr>
          <a:xfrm>
            <a:off x="7369159" y="2421794"/>
            <a:ext cx="1273085" cy="0"/>
          </a:xfrm>
          <a:prstGeom prst="line">
            <a:avLst/>
          </a:prstGeom>
          <a:noFill/>
          <a:ln w="19050" cap="flat">
            <a:solidFill>
              <a:schemeClr val="tx1"/>
            </a:solidFill>
            <a:prstDash val="sysDot"/>
            <a:miter lim="800000"/>
            <a:headEnd type="none" w="med" len="med"/>
            <a:tailEnd type="triangle" w="med" len="med"/>
          </a:ln>
        </p:spPr>
      </p:cxnSp>
    </p:spTree>
    <p:extLst>
      <p:ext uri="{BB962C8B-B14F-4D97-AF65-F5344CB8AC3E}">
        <p14:creationId xmlns:p14="http://schemas.microsoft.com/office/powerpoint/2010/main" val="833056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908176" y="131280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500" cap="none" dirty="0" smtClean="0">
                <a:solidFill>
                  <a:schemeClr val="accent2">
                    <a:lumMod val="75000"/>
                  </a:schemeClr>
                </a:solidFill>
              </a:rPr>
              <a:t>Gennemførsel af målingen</a:t>
            </a:r>
          </a:p>
          <a:p>
            <a:endParaRPr lang="da-DK" sz="2500" cap="none" dirty="0">
              <a:solidFill>
                <a:schemeClr val="accent2">
                  <a:lumMod val="75000"/>
                </a:schemeClr>
              </a:solidFill>
            </a:endParaRPr>
          </a:p>
        </p:txBody>
      </p:sp>
      <p:sp>
        <p:nvSpPr>
          <p:cNvPr id="6" name="Oval 31"/>
          <p:cNvSpPr/>
          <p:nvPr/>
        </p:nvSpPr>
        <p:spPr bwMode="ltGray">
          <a:xfrm>
            <a:off x="8092821" y="2061604"/>
            <a:ext cx="791145" cy="790145"/>
          </a:xfrm>
          <a:prstGeom prst="ellipse">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Korrigering</a:t>
            </a:r>
            <a:endParaRPr lang="da-DK" sz="900" b="1" dirty="0">
              <a:solidFill>
                <a:schemeClr val="bg1"/>
              </a:solidFill>
              <a:latin typeface="+mj-lt"/>
            </a:endParaRPr>
          </a:p>
        </p:txBody>
      </p:sp>
      <p:sp>
        <p:nvSpPr>
          <p:cNvPr id="7" name="Oval 32"/>
          <p:cNvSpPr/>
          <p:nvPr/>
        </p:nvSpPr>
        <p:spPr bwMode="ltGray">
          <a:xfrm>
            <a:off x="1900133" y="2061604"/>
            <a:ext cx="791145" cy="790145"/>
          </a:xfrm>
          <a:prstGeom prst="ellipse">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Pilot</a:t>
            </a:r>
            <a:endParaRPr lang="da-DK" sz="900" b="1" dirty="0">
              <a:solidFill>
                <a:schemeClr val="bg1"/>
              </a:solidFill>
              <a:latin typeface="+mj-lt"/>
            </a:endParaRPr>
          </a:p>
        </p:txBody>
      </p:sp>
      <p:sp>
        <p:nvSpPr>
          <p:cNvPr id="9" name="Oval 34"/>
          <p:cNvSpPr/>
          <p:nvPr/>
        </p:nvSpPr>
        <p:spPr bwMode="ltGray">
          <a:xfrm>
            <a:off x="6028591" y="2061604"/>
            <a:ext cx="791145" cy="79014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Behandling</a:t>
            </a:r>
            <a:endParaRPr lang="da-DK" sz="900" b="1" dirty="0">
              <a:solidFill>
                <a:schemeClr val="bg1"/>
              </a:solidFill>
              <a:latin typeface="+mj-lt"/>
            </a:endParaRPr>
          </a:p>
        </p:txBody>
      </p:sp>
      <p:sp>
        <p:nvSpPr>
          <p:cNvPr id="10" name="Oval 35"/>
          <p:cNvSpPr/>
          <p:nvPr/>
        </p:nvSpPr>
        <p:spPr bwMode="ltGray">
          <a:xfrm>
            <a:off x="3964362" y="2061604"/>
            <a:ext cx="791145" cy="790145"/>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måling</a:t>
            </a:r>
            <a:endParaRPr lang="da-DK" sz="900" b="1" dirty="0">
              <a:solidFill>
                <a:schemeClr val="bg1"/>
              </a:solidFill>
              <a:latin typeface="+mj-lt"/>
            </a:endParaRPr>
          </a:p>
        </p:txBody>
      </p:sp>
      <p:sp>
        <p:nvSpPr>
          <p:cNvPr id="11" name="TextBox 36"/>
          <p:cNvSpPr txBox="1"/>
          <p:nvPr/>
        </p:nvSpPr>
        <p:spPr>
          <a:xfrm>
            <a:off x="1900133" y="3080726"/>
            <a:ext cx="1889990" cy="3508722"/>
          </a:xfrm>
          <a:prstGeom prst="rect">
            <a:avLst/>
          </a:prstGeom>
          <a:noFill/>
        </p:spPr>
        <p:txBody>
          <a:bodyPr wrap="square" lIns="0" tIns="0" rIns="78191" bIns="0" rtlCol="0">
            <a:noAutofit/>
          </a:bodyPr>
          <a:lstStyle/>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Mindre </a:t>
            </a:r>
            <a:r>
              <a:rPr lang="da-DK" sz="1200" dirty="0" err="1" smtClean="0">
                <a:solidFill>
                  <a:schemeClr val="bg1">
                    <a:lumMod val="50000"/>
                  </a:schemeClr>
                </a:solidFill>
                <a:latin typeface="+mj-lt"/>
              </a:rPr>
              <a:t>pilotafprævning</a:t>
            </a:r>
            <a:r>
              <a:rPr lang="da-DK" sz="1200" dirty="0" smtClean="0">
                <a:solidFill>
                  <a:schemeClr val="bg1">
                    <a:lumMod val="50000"/>
                  </a:schemeClr>
                </a:solidFill>
                <a:latin typeface="+mj-lt"/>
              </a:rPr>
              <a:t> på udvalgte kommuner, leverandører og konsulenthuse</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Restrukturering af spørgeskema</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Forbedring af formuleringer</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Inkludering af forklaringer og beskrivelse af hvor der kan læses mere</a:t>
            </a:r>
            <a:r>
              <a:rPr lang="da-DK" sz="900" dirty="0" smtClean="0">
                <a:latin typeface="+mj-lt"/>
              </a:rPr>
              <a:t>. </a:t>
            </a:r>
            <a:endParaRPr lang="da-DK" sz="900" dirty="0">
              <a:latin typeface="+mj-lt"/>
            </a:endParaRPr>
          </a:p>
          <a:p>
            <a:pPr>
              <a:spcAft>
                <a:spcPts val="171"/>
              </a:spcAft>
              <a:defRPr/>
            </a:pPr>
            <a:endParaRPr lang="da-DK" sz="900" dirty="0">
              <a:latin typeface="+mj-lt"/>
            </a:endParaRPr>
          </a:p>
        </p:txBody>
      </p:sp>
      <p:sp>
        <p:nvSpPr>
          <p:cNvPr id="12" name="TextBox 37"/>
          <p:cNvSpPr txBox="1"/>
          <p:nvPr/>
        </p:nvSpPr>
        <p:spPr>
          <a:xfrm>
            <a:off x="3969588" y="2919818"/>
            <a:ext cx="1889990" cy="610964"/>
          </a:xfrm>
          <a:prstGeom prst="rect">
            <a:avLst/>
          </a:prstGeom>
          <a:noFill/>
        </p:spPr>
        <p:txBody>
          <a:bodyPr wrap="square" lIns="0" tIns="0" rIns="78191" bIns="0" rtlCol="0">
            <a:noAutofit/>
          </a:bodyPr>
          <a:lstStyle/>
          <a:p>
            <a:pPr>
              <a:spcAft>
                <a:spcPts val="171"/>
              </a:spcAft>
              <a:defRPr/>
            </a:pPr>
            <a:endParaRPr lang="da-DK" sz="1200" dirty="0" smtClean="0">
              <a:solidFill>
                <a:schemeClr val="bg1">
                  <a:lumMod val="50000"/>
                </a:schemeClr>
              </a:solidFill>
              <a:latin typeface="+mj-lt"/>
            </a:endParaRP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Præmie  – lodtrækning ved deltagelse.</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Mailsupport under hele perioden</a:t>
            </a:r>
          </a:p>
          <a:p>
            <a:pPr marL="171450" indent="-171450">
              <a:spcAft>
                <a:spcPts val="171"/>
              </a:spcAft>
              <a:buFont typeface="Arial" panose="020B0604020202020204" pitchFamily="34" charset="0"/>
              <a:buChar char="•"/>
              <a:defRPr/>
            </a:pPr>
            <a:endParaRPr lang="da-DK" sz="1200" dirty="0">
              <a:solidFill>
                <a:schemeClr val="bg1">
                  <a:lumMod val="50000"/>
                </a:schemeClr>
              </a:solidFill>
              <a:latin typeface="+mj-lt"/>
            </a:endParaRP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Forlængelse af periode</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Målrettet mail til respondenter, der ikke er startet</a:t>
            </a:r>
          </a:p>
          <a:p>
            <a:pPr marL="171450" indent="-171450">
              <a:spcAft>
                <a:spcPts val="171"/>
              </a:spcAft>
              <a:buFont typeface="Arial" panose="020B0604020202020204" pitchFamily="34" charset="0"/>
              <a:buChar char="•"/>
              <a:defRPr/>
            </a:pPr>
            <a:r>
              <a:rPr lang="da-DK" sz="1200" dirty="0" err="1" smtClean="0">
                <a:solidFill>
                  <a:schemeClr val="bg1">
                    <a:lumMod val="50000"/>
                  </a:schemeClr>
                </a:solidFill>
                <a:latin typeface="+mj-lt"/>
              </a:rPr>
              <a:t>Målretttet</a:t>
            </a:r>
            <a:r>
              <a:rPr lang="da-DK" sz="1200" dirty="0" smtClean="0">
                <a:solidFill>
                  <a:schemeClr val="bg1">
                    <a:lumMod val="50000"/>
                  </a:schemeClr>
                </a:solidFill>
                <a:latin typeface="+mj-lt"/>
              </a:rPr>
              <a:t> mail til respondenter der ikke har fuldt gennemført</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Mailsupport i forlængelse</a:t>
            </a:r>
          </a:p>
          <a:p>
            <a:pPr marL="171450" indent="-171450">
              <a:spcAft>
                <a:spcPts val="171"/>
              </a:spcAft>
              <a:buFont typeface="Arial" panose="020B0604020202020204" pitchFamily="34" charset="0"/>
              <a:buChar char="•"/>
              <a:defRPr/>
            </a:pPr>
            <a:r>
              <a:rPr lang="da-DK" sz="1200" dirty="0" smtClean="0">
                <a:solidFill>
                  <a:schemeClr val="bg1">
                    <a:lumMod val="50000"/>
                  </a:schemeClr>
                </a:solidFill>
                <a:latin typeface="+mj-lt"/>
              </a:rPr>
              <a:t>Telefonsupport i forlængelse</a:t>
            </a:r>
          </a:p>
          <a:p>
            <a:pPr>
              <a:spcAft>
                <a:spcPts val="171"/>
              </a:spcAft>
              <a:defRPr/>
            </a:pPr>
            <a:endParaRPr lang="da-DK" sz="900" dirty="0">
              <a:latin typeface="+mj-lt"/>
            </a:endParaRPr>
          </a:p>
        </p:txBody>
      </p:sp>
      <p:sp>
        <p:nvSpPr>
          <p:cNvPr id="13" name="TextBox 38"/>
          <p:cNvSpPr txBox="1"/>
          <p:nvPr/>
        </p:nvSpPr>
        <p:spPr>
          <a:xfrm>
            <a:off x="6115711" y="3080726"/>
            <a:ext cx="1889990" cy="3508722"/>
          </a:xfrm>
          <a:prstGeom prst="rect">
            <a:avLst/>
          </a:prstGeom>
          <a:noFill/>
        </p:spPr>
        <p:txBody>
          <a:bodyPr wrap="square" lIns="0" tIns="0" rIns="78191" bIns="0" rtlCol="0">
            <a:noAutofit/>
          </a:bodyPr>
          <a:lstStyle/>
          <a:p>
            <a:pPr marL="171450" indent="-171450">
              <a:spcAft>
                <a:spcPts val="171"/>
              </a:spcAft>
              <a:buFont typeface="Arial" panose="020B0604020202020204" pitchFamily="34" charset="0"/>
              <a:buChar char="•"/>
              <a:defRPr/>
            </a:pPr>
            <a:r>
              <a:rPr lang="da-DK" sz="1200" dirty="0" smtClean="0">
                <a:latin typeface="+mj-lt"/>
              </a:rPr>
              <a:t>Evaluere svarprocenter</a:t>
            </a:r>
          </a:p>
          <a:p>
            <a:pPr marL="171450" indent="-171450">
              <a:spcAft>
                <a:spcPts val="171"/>
              </a:spcAft>
              <a:buFont typeface="Arial" panose="020B0604020202020204" pitchFamily="34" charset="0"/>
              <a:buChar char="•"/>
              <a:defRPr/>
            </a:pPr>
            <a:r>
              <a:rPr lang="da-DK" sz="1200" dirty="0" smtClean="0">
                <a:latin typeface="+mj-lt"/>
              </a:rPr>
              <a:t>Planlægge mulige korrigeringer</a:t>
            </a:r>
          </a:p>
          <a:p>
            <a:pPr marL="171450" indent="-171450">
              <a:spcAft>
                <a:spcPts val="171"/>
              </a:spcAft>
              <a:buFont typeface="Arial" panose="020B0604020202020204" pitchFamily="34" charset="0"/>
              <a:buChar char="•"/>
              <a:defRPr/>
            </a:pPr>
            <a:r>
              <a:rPr lang="da-DK" sz="1200" dirty="0" smtClean="0">
                <a:latin typeface="+mj-lt"/>
              </a:rPr>
              <a:t>Diskutere anvendelse af nuværende resultater</a:t>
            </a:r>
          </a:p>
          <a:p>
            <a:pPr marL="171450" indent="-171450">
              <a:spcAft>
                <a:spcPts val="171"/>
              </a:spcAft>
              <a:buFont typeface="Arial" panose="020B0604020202020204" pitchFamily="34" charset="0"/>
              <a:buChar char="•"/>
              <a:defRPr/>
            </a:pPr>
            <a:r>
              <a:rPr lang="da-DK" sz="1200" dirty="0" smtClean="0">
                <a:latin typeface="+mj-lt"/>
              </a:rPr>
              <a:t>Opfølgende interviews med respondenter der ikke </a:t>
            </a:r>
            <a:r>
              <a:rPr lang="da-DK" sz="1200" dirty="0" err="1" smtClean="0">
                <a:latin typeface="+mj-lt"/>
              </a:rPr>
              <a:t>gennførte</a:t>
            </a:r>
            <a:endParaRPr lang="da-DK" sz="1200" dirty="0" smtClean="0">
              <a:latin typeface="+mj-lt"/>
            </a:endParaRPr>
          </a:p>
          <a:p>
            <a:pPr marL="171450" indent="-171450">
              <a:spcAft>
                <a:spcPts val="171"/>
              </a:spcAft>
              <a:buFont typeface="Arial" panose="020B0604020202020204" pitchFamily="34" charset="0"/>
              <a:buChar char="•"/>
              <a:defRPr/>
            </a:pPr>
            <a:r>
              <a:rPr lang="da-DK" sz="1200" dirty="0" smtClean="0">
                <a:latin typeface="+mj-lt"/>
              </a:rPr>
              <a:t>Opfølgende interviews med respondenter der ikke startede</a:t>
            </a:r>
          </a:p>
          <a:p>
            <a:pPr marL="171450" indent="-171450">
              <a:spcAft>
                <a:spcPts val="171"/>
              </a:spcAft>
              <a:buFont typeface="Arial" panose="020B0604020202020204" pitchFamily="34" charset="0"/>
              <a:buChar char="•"/>
              <a:defRPr/>
            </a:pPr>
            <a:endParaRPr lang="da-DK" sz="1200" dirty="0" smtClean="0">
              <a:latin typeface="+mj-lt"/>
            </a:endParaRPr>
          </a:p>
          <a:p>
            <a:pPr>
              <a:spcAft>
                <a:spcPts val="171"/>
              </a:spcAft>
              <a:defRPr/>
            </a:pPr>
            <a:r>
              <a:rPr lang="da-DK" sz="1200" dirty="0" smtClean="0">
                <a:latin typeface="+mj-lt"/>
              </a:rPr>
              <a:t> </a:t>
            </a:r>
            <a:endParaRPr lang="da-DK" sz="1200" dirty="0">
              <a:latin typeface="+mj-lt"/>
            </a:endParaRPr>
          </a:p>
        </p:txBody>
      </p:sp>
      <p:sp>
        <p:nvSpPr>
          <p:cNvPr id="14" name="TextBox 39"/>
          <p:cNvSpPr txBox="1"/>
          <p:nvPr/>
        </p:nvSpPr>
        <p:spPr>
          <a:xfrm>
            <a:off x="8092821" y="3080726"/>
            <a:ext cx="1889990" cy="3508722"/>
          </a:xfrm>
          <a:prstGeom prst="rect">
            <a:avLst/>
          </a:prstGeom>
          <a:noFill/>
        </p:spPr>
        <p:txBody>
          <a:bodyPr wrap="square" lIns="0" tIns="0" rIns="78191" bIns="0" rtlCol="0">
            <a:noAutofit/>
          </a:bodyPr>
          <a:lstStyle/>
          <a:p>
            <a:pPr>
              <a:spcAft>
                <a:spcPts val="171"/>
              </a:spcAft>
              <a:defRPr/>
            </a:pPr>
            <a:r>
              <a:rPr lang="da-DK" sz="1200" dirty="0" smtClean="0">
                <a:latin typeface="+mj-lt"/>
              </a:rPr>
              <a:t>Mere kommunikation forud for udsendelse</a:t>
            </a:r>
          </a:p>
          <a:p>
            <a:pPr>
              <a:spcAft>
                <a:spcPts val="171"/>
              </a:spcAft>
              <a:defRPr/>
            </a:pPr>
            <a:r>
              <a:rPr lang="da-DK" sz="1200" dirty="0" smtClean="0">
                <a:latin typeface="+mj-lt"/>
              </a:rPr>
              <a:t>Gennemføre ny basis måling for Leverandører og konsulenter - </a:t>
            </a:r>
          </a:p>
          <a:p>
            <a:pPr>
              <a:spcAft>
                <a:spcPts val="171"/>
              </a:spcAft>
              <a:defRPr/>
            </a:pPr>
            <a:r>
              <a:rPr lang="da-DK" sz="1200" dirty="0" smtClean="0">
                <a:latin typeface="+mj-lt"/>
              </a:rPr>
              <a:t>Muligvis anvende KOMBIT leverandør portefølje-gruppe?</a:t>
            </a:r>
          </a:p>
          <a:p>
            <a:pPr>
              <a:spcAft>
                <a:spcPts val="171"/>
              </a:spcAft>
              <a:defRPr/>
            </a:pPr>
            <a:endParaRPr lang="da-DK" sz="1200" dirty="0" smtClean="0">
              <a:latin typeface="+mj-lt"/>
            </a:endParaRPr>
          </a:p>
          <a:p>
            <a:pPr>
              <a:spcAft>
                <a:spcPts val="171"/>
              </a:spcAft>
              <a:defRPr/>
            </a:pPr>
            <a:endParaRPr lang="da-DK" sz="1200" dirty="0">
              <a:latin typeface="+mj-lt"/>
            </a:endParaRPr>
          </a:p>
          <a:p>
            <a:pPr>
              <a:spcAft>
                <a:spcPts val="171"/>
              </a:spcAft>
              <a:defRPr/>
            </a:pPr>
            <a:endParaRPr lang="da-DK" sz="1200" dirty="0">
              <a:latin typeface="+mj-lt"/>
            </a:endParaRPr>
          </a:p>
        </p:txBody>
      </p:sp>
      <p:cxnSp>
        <p:nvCxnSpPr>
          <p:cNvPr id="15" name="Straight Connector 42"/>
          <p:cNvCxnSpPr>
            <a:stCxn id="10" idx="6"/>
            <a:endCxn id="9" idx="2"/>
          </p:cNvCxnSpPr>
          <p:nvPr/>
        </p:nvCxnSpPr>
        <p:spPr>
          <a:xfrm>
            <a:off x="4755507" y="2456677"/>
            <a:ext cx="1273084" cy="0"/>
          </a:xfrm>
          <a:prstGeom prst="line">
            <a:avLst/>
          </a:prstGeom>
          <a:noFill/>
          <a:ln w="19050" cap="flat">
            <a:solidFill>
              <a:schemeClr val="tx1"/>
            </a:solidFill>
            <a:prstDash val="sysDot"/>
            <a:miter lim="800000"/>
            <a:headEnd type="none" w="med" len="med"/>
            <a:tailEnd type="triangle" w="med" len="med"/>
          </a:ln>
        </p:spPr>
      </p:cxnSp>
      <p:cxnSp>
        <p:nvCxnSpPr>
          <p:cNvPr id="16" name="Straight Connector 44"/>
          <p:cNvCxnSpPr>
            <a:stCxn id="7" idx="6"/>
            <a:endCxn id="10" idx="2"/>
          </p:cNvCxnSpPr>
          <p:nvPr/>
        </p:nvCxnSpPr>
        <p:spPr>
          <a:xfrm>
            <a:off x="2691278" y="2456677"/>
            <a:ext cx="1273084" cy="0"/>
          </a:xfrm>
          <a:prstGeom prst="line">
            <a:avLst/>
          </a:prstGeom>
          <a:noFill/>
          <a:ln w="19050" cap="flat">
            <a:solidFill>
              <a:schemeClr val="tx1"/>
            </a:solidFill>
            <a:prstDash val="sysDot"/>
            <a:miter lim="800000"/>
            <a:headEnd type="none" w="med" len="med"/>
            <a:tailEnd type="triangle" w="med" len="med"/>
          </a:ln>
        </p:spPr>
      </p:cxnSp>
      <p:cxnSp>
        <p:nvCxnSpPr>
          <p:cNvPr id="17" name="Straight Connector 45"/>
          <p:cNvCxnSpPr>
            <a:stCxn id="9" idx="6"/>
            <a:endCxn id="6" idx="2"/>
          </p:cNvCxnSpPr>
          <p:nvPr/>
        </p:nvCxnSpPr>
        <p:spPr>
          <a:xfrm>
            <a:off x="6819736" y="2456677"/>
            <a:ext cx="1273085" cy="0"/>
          </a:xfrm>
          <a:prstGeom prst="line">
            <a:avLst/>
          </a:prstGeom>
          <a:noFill/>
          <a:ln w="19050" cap="flat">
            <a:solidFill>
              <a:schemeClr val="tx1"/>
            </a:solidFill>
            <a:prstDash val="sysDot"/>
            <a:miter lim="800000"/>
            <a:headEnd type="none" w="med" len="med"/>
            <a:tailEnd type="triangle" w="med" len="med"/>
          </a:ln>
        </p:spPr>
      </p:cxnSp>
      <p:sp>
        <p:nvSpPr>
          <p:cNvPr id="18" name="Oval 31"/>
          <p:cNvSpPr/>
          <p:nvPr/>
        </p:nvSpPr>
        <p:spPr bwMode="ltGray">
          <a:xfrm>
            <a:off x="10186810" y="1717965"/>
            <a:ext cx="1534135" cy="1270722"/>
          </a:xfrm>
          <a:prstGeom prst="ellipse">
            <a:avLst/>
          </a:prstGeom>
          <a:solidFill>
            <a:schemeClr val="accent2">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da-DK" sz="900" b="1" dirty="0" smtClean="0">
                <a:solidFill>
                  <a:schemeClr val="bg1"/>
                </a:solidFill>
                <a:latin typeface="+mj-lt"/>
              </a:rPr>
              <a:t>Kommunikation</a:t>
            </a:r>
            <a:endParaRPr lang="da-DK" sz="900" b="1" dirty="0">
              <a:solidFill>
                <a:schemeClr val="bg1"/>
              </a:solidFill>
              <a:latin typeface="+mj-lt"/>
            </a:endParaRPr>
          </a:p>
        </p:txBody>
      </p:sp>
      <p:cxnSp>
        <p:nvCxnSpPr>
          <p:cNvPr id="19" name="Straight Connector 45"/>
          <p:cNvCxnSpPr/>
          <p:nvPr/>
        </p:nvCxnSpPr>
        <p:spPr>
          <a:xfrm>
            <a:off x="8894665" y="2412361"/>
            <a:ext cx="1273085" cy="0"/>
          </a:xfrm>
          <a:prstGeom prst="line">
            <a:avLst/>
          </a:prstGeom>
          <a:noFill/>
          <a:ln w="19050" cap="flat">
            <a:solidFill>
              <a:schemeClr val="tx1"/>
            </a:solidFill>
            <a:prstDash val="sysDot"/>
            <a:miter lim="800000"/>
            <a:headEnd type="none" w="med" len="med"/>
            <a:tailEnd type="triangle" w="med" len="med"/>
          </a:ln>
        </p:spPr>
      </p:cxnSp>
    </p:spTree>
    <p:extLst>
      <p:ext uri="{BB962C8B-B14F-4D97-AF65-F5344CB8AC3E}">
        <p14:creationId xmlns:p14="http://schemas.microsoft.com/office/powerpoint/2010/main" val="3646307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smtClean="0"/>
              <a:t>Svarprocenter </a:t>
            </a:r>
            <a:endParaRPr lang="da-DK" sz="2400" cap="none" dirty="0">
              <a:solidFill>
                <a:schemeClr val="accent2">
                  <a:lumMod val="75000"/>
                </a:schemeClr>
              </a:solidFill>
            </a:endParaRPr>
          </a:p>
        </p:txBody>
      </p:sp>
      <p:sp>
        <p:nvSpPr>
          <p:cNvPr id="25" name="Rounded Rectangle 21"/>
          <p:cNvSpPr/>
          <p:nvPr/>
        </p:nvSpPr>
        <p:spPr bwMode="ltGray">
          <a:xfrm>
            <a:off x="4477869" y="3443046"/>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Samlet besvarelsesprocent</a:t>
            </a:r>
            <a:endParaRPr lang="da-DK" b="1" dirty="0">
              <a:solidFill>
                <a:schemeClr val="accent1">
                  <a:lumMod val="75000"/>
                </a:schemeClr>
              </a:solidFill>
              <a:latin typeface="Georgia" pitchFamily="18" charset="0"/>
            </a:endParaRPr>
          </a:p>
        </p:txBody>
      </p:sp>
      <p:sp>
        <p:nvSpPr>
          <p:cNvPr id="3" name="Tekstfelt 2"/>
          <p:cNvSpPr txBox="1"/>
          <p:nvPr/>
        </p:nvSpPr>
        <p:spPr>
          <a:xfrm>
            <a:off x="2222040" y="3276930"/>
            <a:ext cx="1384995" cy="864211"/>
          </a:xfrm>
          <a:prstGeom prst="rect">
            <a:avLst/>
          </a:prstGeom>
          <a:noFill/>
        </p:spPr>
        <p:txBody>
          <a:bodyPr wrap="none" lIns="0" tIns="0" rIns="0" bIns="0" rtlCol="0">
            <a:spAutoFit/>
          </a:bodyPr>
          <a:lstStyle/>
          <a:p>
            <a:pPr>
              <a:lnSpc>
                <a:spcPct val="104000"/>
              </a:lnSpc>
            </a:pPr>
            <a:r>
              <a:rPr lang="da-DK" sz="5400" b="1" dirty="0" smtClean="0">
                <a:solidFill>
                  <a:schemeClr val="accent1">
                    <a:lumMod val="75000"/>
                  </a:schemeClr>
                </a:solidFill>
              </a:rPr>
              <a:t>38%</a:t>
            </a:r>
          </a:p>
        </p:txBody>
      </p:sp>
      <p:sp>
        <p:nvSpPr>
          <p:cNvPr id="8" name="Rounded Rectangle 21"/>
          <p:cNvSpPr/>
          <p:nvPr/>
        </p:nvSpPr>
        <p:spPr bwMode="ltGray">
          <a:xfrm>
            <a:off x="4477868" y="4361712"/>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Gennemført</a:t>
            </a:r>
            <a:endParaRPr lang="da-DK" b="1" dirty="0">
              <a:solidFill>
                <a:schemeClr val="accent1">
                  <a:lumMod val="75000"/>
                </a:schemeClr>
              </a:solidFill>
              <a:latin typeface="Georgia" pitchFamily="18" charset="0"/>
            </a:endParaRPr>
          </a:p>
        </p:txBody>
      </p:sp>
      <p:sp>
        <p:nvSpPr>
          <p:cNvPr id="9" name="Tekstfelt 8"/>
          <p:cNvSpPr txBox="1"/>
          <p:nvPr/>
        </p:nvSpPr>
        <p:spPr>
          <a:xfrm>
            <a:off x="2222040" y="4361712"/>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28%</a:t>
            </a:r>
          </a:p>
        </p:txBody>
      </p:sp>
      <p:sp>
        <p:nvSpPr>
          <p:cNvPr id="13" name="Rounded Rectangle 21"/>
          <p:cNvSpPr/>
          <p:nvPr/>
        </p:nvSpPr>
        <p:spPr bwMode="ltGray">
          <a:xfrm>
            <a:off x="4477868" y="4983160"/>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Delvis gennemført</a:t>
            </a:r>
            <a:endParaRPr lang="da-DK" b="1" dirty="0">
              <a:solidFill>
                <a:schemeClr val="accent1">
                  <a:lumMod val="75000"/>
                </a:schemeClr>
              </a:solidFill>
              <a:latin typeface="Georgia" pitchFamily="18" charset="0"/>
            </a:endParaRPr>
          </a:p>
        </p:txBody>
      </p:sp>
      <p:sp>
        <p:nvSpPr>
          <p:cNvPr id="14" name="Tekstfelt 13"/>
          <p:cNvSpPr txBox="1"/>
          <p:nvPr/>
        </p:nvSpPr>
        <p:spPr>
          <a:xfrm>
            <a:off x="2222040" y="4983160"/>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10%</a:t>
            </a:r>
          </a:p>
        </p:txBody>
      </p:sp>
      <p:sp>
        <p:nvSpPr>
          <p:cNvPr id="17" name="Rounded Rectangle 21"/>
          <p:cNvSpPr/>
          <p:nvPr/>
        </p:nvSpPr>
        <p:spPr bwMode="ltGray">
          <a:xfrm>
            <a:off x="4477868" y="5643528"/>
            <a:ext cx="3616037" cy="51935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Ingen besvarelse</a:t>
            </a:r>
            <a:endParaRPr lang="da-DK" b="1" dirty="0">
              <a:solidFill>
                <a:schemeClr val="accent1">
                  <a:lumMod val="75000"/>
                </a:schemeClr>
              </a:solidFill>
              <a:latin typeface="Georgia" pitchFamily="18" charset="0"/>
            </a:endParaRPr>
          </a:p>
        </p:txBody>
      </p:sp>
      <p:sp>
        <p:nvSpPr>
          <p:cNvPr id="18" name="Tekstfelt 17"/>
          <p:cNvSpPr txBox="1"/>
          <p:nvPr/>
        </p:nvSpPr>
        <p:spPr>
          <a:xfrm>
            <a:off x="2222040" y="5643528"/>
            <a:ext cx="92333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62%</a:t>
            </a:r>
          </a:p>
        </p:txBody>
      </p:sp>
      <p:sp>
        <p:nvSpPr>
          <p:cNvPr id="19" name="Tekstfelt 18"/>
          <p:cNvSpPr txBox="1"/>
          <p:nvPr/>
        </p:nvSpPr>
        <p:spPr>
          <a:xfrm>
            <a:off x="9426405" y="3386217"/>
            <a:ext cx="1577355" cy="864211"/>
          </a:xfrm>
          <a:prstGeom prst="rect">
            <a:avLst/>
          </a:prstGeom>
          <a:noFill/>
        </p:spPr>
        <p:txBody>
          <a:bodyPr wrap="none" lIns="0" tIns="0" rIns="0" bIns="0" rtlCol="0">
            <a:spAutoFit/>
          </a:bodyPr>
          <a:lstStyle/>
          <a:p>
            <a:pPr>
              <a:lnSpc>
                <a:spcPct val="104000"/>
              </a:lnSpc>
            </a:pPr>
            <a:r>
              <a:rPr lang="da-DK" sz="5400" b="1" dirty="0" smtClean="0">
                <a:solidFill>
                  <a:schemeClr val="accent1">
                    <a:lumMod val="75000"/>
                  </a:schemeClr>
                </a:solidFill>
              </a:rPr>
              <a:t>6,6%</a:t>
            </a:r>
          </a:p>
        </p:txBody>
      </p:sp>
      <p:sp>
        <p:nvSpPr>
          <p:cNvPr id="20" name="Tekstfelt 19"/>
          <p:cNvSpPr txBox="1"/>
          <p:nvPr/>
        </p:nvSpPr>
        <p:spPr>
          <a:xfrm>
            <a:off x="9426404" y="4304883"/>
            <a:ext cx="105157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4,3%</a:t>
            </a:r>
          </a:p>
        </p:txBody>
      </p:sp>
      <p:sp>
        <p:nvSpPr>
          <p:cNvPr id="21" name="Tekstfelt 20"/>
          <p:cNvSpPr txBox="1"/>
          <p:nvPr/>
        </p:nvSpPr>
        <p:spPr>
          <a:xfrm>
            <a:off x="9426404" y="4926331"/>
            <a:ext cx="1051570" cy="57618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2,3%</a:t>
            </a:r>
          </a:p>
        </p:txBody>
      </p:sp>
      <p:sp>
        <p:nvSpPr>
          <p:cNvPr id="22" name="Tekstfelt 21"/>
          <p:cNvSpPr txBox="1"/>
          <p:nvPr/>
        </p:nvSpPr>
        <p:spPr>
          <a:xfrm>
            <a:off x="9426404" y="5586699"/>
            <a:ext cx="1308050" cy="537263"/>
          </a:xfrm>
          <a:prstGeom prst="rect">
            <a:avLst/>
          </a:prstGeom>
          <a:noFill/>
        </p:spPr>
        <p:txBody>
          <a:bodyPr wrap="none" lIns="0" tIns="0" rIns="0" bIns="0" rtlCol="0">
            <a:spAutoFit/>
          </a:bodyPr>
          <a:lstStyle/>
          <a:p>
            <a:pPr>
              <a:lnSpc>
                <a:spcPct val="104000"/>
              </a:lnSpc>
            </a:pPr>
            <a:r>
              <a:rPr lang="da-DK" sz="3600" b="1" dirty="0" smtClean="0">
                <a:solidFill>
                  <a:schemeClr val="accent1">
                    <a:lumMod val="75000"/>
                  </a:schemeClr>
                </a:solidFill>
              </a:rPr>
              <a:t>93,3%</a:t>
            </a:r>
          </a:p>
        </p:txBody>
      </p:sp>
      <p:sp>
        <p:nvSpPr>
          <p:cNvPr id="6" name="Tekstfelt 5"/>
          <p:cNvSpPr txBox="1"/>
          <p:nvPr/>
        </p:nvSpPr>
        <p:spPr>
          <a:xfrm>
            <a:off x="1950130" y="2608377"/>
            <a:ext cx="1625445" cy="384080"/>
          </a:xfrm>
          <a:prstGeom prst="rect">
            <a:avLst/>
          </a:prstGeom>
          <a:noFill/>
        </p:spPr>
        <p:txBody>
          <a:bodyPr wrap="none" lIns="0" tIns="0" rIns="0" bIns="0" rtlCol="0">
            <a:spAutoFit/>
          </a:bodyPr>
          <a:lstStyle/>
          <a:p>
            <a:pPr>
              <a:lnSpc>
                <a:spcPct val="104000"/>
              </a:lnSpc>
            </a:pPr>
            <a:r>
              <a:rPr lang="da-DK" sz="2400" b="1" dirty="0" smtClean="0">
                <a:solidFill>
                  <a:schemeClr val="accent1"/>
                </a:solidFill>
              </a:rPr>
              <a:t>Kommuner</a:t>
            </a:r>
          </a:p>
        </p:txBody>
      </p:sp>
      <p:sp>
        <p:nvSpPr>
          <p:cNvPr id="23" name="Tekstfelt 22"/>
          <p:cNvSpPr txBox="1"/>
          <p:nvPr/>
        </p:nvSpPr>
        <p:spPr>
          <a:xfrm>
            <a:off x="8595716" y="2508771"/>
            <a:ext cx="2428550" cy="768159"/>
          </a:xfrm>
          <a:prstGeom prst="rect">
            <a:avLst/>
          </a:prstGeom>
          <a:noFill/>
        </p:spPr>
        <p:txBody>
          <a:bodyPr wrap="none" lIns="0" tIns="0" rIns="0" bIns="0" rtlCol="0">
            <a:spAutoFit/>
          </a:bodyPr>
          <a:lstStyle/>
          <a:p>
            <a:pPr algn="ctr">
              <a:lnSpc>
                <a:spcPct val="104000"/>
              </a:lnSpc>
            </a:pPr>
            <a:r>
              <a:rPr lang="da-DK" sz="2400" b="1" dirty="0" smtClean="0">
                <a:solidFill>
                  <a:schemeClr val="accent1"/>
                </a:solidFill>
              </a:rPr>
              <a:t>Leverandører og</a:t>
            </a:r>
          </a:p>
          <a:p>
            <a:pPr algn="ctr">
              <a:lnSpc>
                <a:spcPct val="104000"/>
              </a:lnSpc>
            </a:pPr>
            <a:r>
              <a:rPr lang="da-DK" sz="2400" b="1" dirty="0" smtClean="0">
                <a:solidFill>
                  <a:schemeClr val="accent1"/>
                </a:solidFill>
              </a:rPr>
              <a:t>konsulenter</a:t>
            </a:r>
          </a:p>
        </p:txBody>
      </p:sp>
    </p:spTree>
    <p:extLst>
      <p:ext uri="{BB962C8B-B14F-4D97-AF65-F5344CB8AC3E}">
        <p14:creationId xmlns:p14="http://schemas.microsoft.com/office/powerpoint/2010/main" val="1901709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3" name="Pladsholder til sidefod 2"/>
          <p:cNvSpPr>
            <a:spLocks noGrp="1"/>
          </p:cNvSpPr>
          <p:nvPr>
            <p:ph type="ftr" sz="quarter" idx="11"/>
          </p:nvPr>
        </p:nvSpPr>
        <p:spPr/>
        <p:txBody>
          <a:bodyPr/>
          <a:lstStyle/>
          <a:p>
            <a:endParaRPr lang="en-GB" dirty="0"/>
          </a:p>
        </p:txBody>
      </p:sp>
      <p:sp>
        <p:nvSpPr>
          <p:cNvPr id="6" name="Titel 1"/>
          <p:cNvSpPr txBox="1">
            <a:spLocks/>
          </p:cNvSpPr>
          <p:nvPr/>
        </p:nvSpPr>
        <p:spPr>
          <a:xfrm>
            <a:off x="1813994" y="999391"/>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smtClean="0"/>
              <a:t>Hovedtendenser</a:t>
            </a:r>
            <a:endParaRPr lang="da-DK" sz="2400" i="1" cap="none" dirty="0">
              <a:solidFill>
                <a:schemeClr val="accent2">
                  <a:lumMod val="75000"/>
                </a:schemeClr>
              </a:solidFill>
            </a:endParaRPr>
          </a:p>
        </p:txBody>
      </p:sp>
      <p:sp>
        <p:nvSpPr>
          <p:cNvPr id="7" name="Tekstfelt 6"/>
          <p:cNvSpPr txBox="1"/>
          <p:nvPr/>
        </p:nvSpPr>
        <p:spPr>
          <a:xfrm>
            <a:off x="1813994" y="2048257"/>
            <a:ext cx="9507969" cy="4608954"/>
          </a:xfrm>
          <a:prstGeom prst="rect">
            <a:avLst/>
          </a:prstGeom>
          <a:noFill/>
        </p:spPr>
        <p:txBody>
          <a:bodyPr wrap="square" lIns="0" tIns="0" rIns="0" bIns="0" rtlCol="0">
            <a:spAutoFit/>
          </a:bodyPr>
          <a:lstStyle/>
          <a:p>
            <a:pPr>
              <a:lnSpc>
                <a:spcPct val="104000"/>
              </a:lnSpc>
            </a:pPr>
            <a:r>
              <a:rPr lang="da-DK" sz="2400" b="1" dirty="0" smtClean="0">
                <a:solidFill>
                  <a:schemeClr val="accent1"/>
                </a:solidFill>
              </a:rPr>
              <a:t>Enighed om at rammearkitekturen har en positiv effekt</a:t>
            </a:r>
            <a:r>
              <a:rPr lang="da-DK" sz="2400" dirty="0" smtClean="0">
                <a:solidFill>
                  <a:schemeClr val="accent1"/>
                </a:solidFill>
              </a:rPr>
              <a:t> på bl.a.</a:t>
            </a:r>
          </a:p>
          <a:p>
            <a:pPr>
              <a:lnSpc>
                <a:spcPct val="104000"/>
              </a:lnSpc>
            </a:pPr>
            <a:r>
              <a:rPr lang="da-DK" sz="2400" dirty="0" smtClean="0">
                <a:solidFill>
                  <a:schemeClr val="accent1"/>
                </a:solidFill>
              </a:rPr>
              <a:t> - bedre betingelser for datadeling</a:t>
            </a:r>
          </a:p>
          <a:p>
            <a:pPr>
              <a:lnSpc>
                <a:spcPct val="104000"/>
              </a:lnSpc>
            </a:pPr>
            <a:r>
              <a:rPr lang="da-DK" sz="2400" dirty="0">
                <a:solidFill>
                  <a:schemeClr val="accent1"/>
                </a:solidFill>
              </a:rPr>
              <a:t> </a:t>
            </a:r>
            <a:r>
              <a:rPr lang="da-DK" sz="2400" dirty="0" smtClean="0">
                <a:solidFill>
                  <a:schemeClr val="accent1"/>
                </a:solidFill>
              </a:rPr>
              <a:t>- stimulering af innovation og nytænkning</a:t>
            </a:r>
          </a:p>
          <a:p>
            <a:pPr>
              <a:lnSpc>
                <a:spcPct val="104000"/>
              </a:lnSpc>
            </a:pPr>
            <a:r>
              <a:rPr lang="da-DK" sz="2400" dirty="0">
                <a:solidFill>
                  <a:schemeClr val="accent1"/>
                </a:solidFill>
              </a:rPr>
              <a:t> </a:t>
            </a:r>
            <a:r>
              <a:rPr lang="da-DK" sz="2400" dirty="0" smtClean="0">
                <a:solidFill>
                  <a:schemeClr val="accent1"/>
                </a:solidFill>
              </a:rPr>
              <a:t>- åbner konkurrencen på det kommunale IT marked og IT integrationer</a:t>
            </a:r>
          </a:p>
          <a:p>
            <a:pPr>
              <a:lnSpc>
                <a:spcPct val="104000"/>
              </a:lnSpc>
            </a:pPr>
            <a:endParaRPr lang="da-DK" sz="2400" dirty="0">
              <a:solidFill>
                <a:schemeClr val="accent1"/>
              </a:solidFill>
            </a:endParaRPr>
          </a:p>
          <a:p>
            <a:pPr>
              <a:lnSpc>
                <a:spcPct val="104000"/>
              </a:lnSpc>
            </a:pPr>
            <a:r>
              <a:rPr lang="da-DK" sz="2400" b="1" dirty="0" smtClean="0">
                <a:solidFill>
                  <a:schemeClr val="accent1"/>
                </a:solidFill>
              </a:rPr>
              <a:t>Kommuner har kendskab til indholdet af rammearkitekturen med mange ønsker til forbedring</a:t>
            </a:r>
            <a:r>
              <a:rPr lang="da-DK" sz="2400" dirty="0" smtClean="0">
                <a:solidFill>
                  <a:schemeClr val="accent1"/>
                </a:solidFill>
              </a:rPr>
              <a:t>, mest på indholdssiden (mere anvendelsesorienteret, mindre ‘nørdet’)</a:t>
            </a:r>
          </a:p>
          <a:p>
            <a:pPr>
              <a:lnSpc>
                <a:spcPct val="104000"/>
              </a:lnSpc>
            </a:pPr>
            <a:endParaRPr lang="da-DK" sz="2400" dirty="0">
              <a:solidFill>
                <a:schemeClr val="accent1"/>
              </a:solidFill>
            </a:endParaRPr>
          </a:p>
          <a:p>
            <a:pPr>
              <a:lnSpc>
                <a:spcPct val="104000"/>
              </a:lnSpc>
            </a:pPr>
            <a:r>
              <a:rPr lang="da-DK" sz="2400" b="1" dirty="0" smtClean="0">
                <a:solidFill>
                  <a:schemeClr val="accent1"/>
                </a:solidFill>
              </a:rPr>
              <a:t>Kommuner har lavt kendskab til hvordan indholdet af rammearkitekturen styres</a:t>
            </a:r>
          </a:p>
        </p:txBody>
      </p:sp>
    </p:spTree>
    <p:extLst>
      <p:ext uri="{BB962C8B-B14F-4D97-AF65-F5344CB8AC3E}">
        <p14:creationId xmlns:p14="http://schemas.microsoft.com/office/powerpoint/2010/main" val="384816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r>
              <a:rPr lang="da-DK" dirty="0" smtClean="0"/>
              <a:t>’</a:t>
            </a:r>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1: </a:t>
            </a:r>
            <a:r>
              <a:rPr lang="da-DK" sz="2400" dirty="0" smtClean="0"/>
              <a:t>Bedre betingelser for datadeling</a:t>
            </a:r>
            <a:endParaRPr lang="da-DK" sz="2400" i="1"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…skaber bedre muligheder for sammenhæng i </a:t>
            </a:r>
            <a:r>
              <a:rPr lang="da-DK" b="1" dirty="0" err="1" smtClean="0">
                <a:solidFill>
                  <a:schemeClr val="accent1">
                    <a:lumMod val="75000"/>
                  </a:schemeClr>
                </a:solidFill>
                <a:latin typeface="Georgia" pitchFamily="18" charset="0"/>
              </a:rPr>
              <a:t>sags-behandling</a:t>
            </a:r>
            <a:r>
              <a:rPr lang="da-DK" b="1" dirty="0" smtClean="0">
                <a:solidFill>
                  <a:schemeClr val="accent1">
                    <a:lumMod val="75000"/>
                  </a:schemeClr>
                </a:solidFill>
                <a:latin typeface="Georgia" pitchFamily="18" charset="0"/>
              </a:rPr>
              <a:t>  på tværs af faglige områder internt i kommunen</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86%</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…gør det enklere at dele sager, dokumenter og data på tværs af kommunale grænser</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75%</a:t>
            </a:r>
          </a:p>
        </p:txBody>
      </p:sp>
      <p:sp>
        <p:nvSpPr>
          <p:cNvPr id="4" name="Tekstfelt 3"/>
          <p:cNvSpPr txBox="1"/>
          <p:nvPr/>
        </p:nvSpPr>
        <p:spPr>
          <a:xfrm>
            <a:off x="1813994" y="4936805"/>
            <a:ext cx="8755089"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‘Det er vores forventning, at de emner der nævnes vil blive effekten af rammearkitekturen’</a:t>
            </a:r>
          </a:p>
        </p:txBody>
      </p:sp>
      <p:sp>
        <p:nvSpPr>
          <p:cNvPr id="36" name="Tekstfelt 35"/>
          <p:cNvSpPr txBox="1"/>
          <p:nvPr/>
        </p:nvSpPr>
        <p:spPr>
          <a:xfrm>
            <a:off x="2385636" y="5266214"/>
            <a:ext cx="4760919"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‘Det er ønskescenariet, men vi er der ikke endnu’</a:t>
            </a:r>
          </a:p>
        </p:txBody>
      </p:sp>
      <p:sp>
        <p:nvSpPr>
          <p:cNvPr id="37" name="Tekstfelt 36"/>
          <p:cNvSpPr txBox="1"/>
          <p:nvPr/>
        </p:nvSpPr>
        <p:spPr>
          <a:xfrm>
            <a:off x="2953328" y="5643604"/>
            <a:ext cx="2101537"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a:t>
            </a:r>
            <a:r>
              <a:rPr lang="da-DK" sz="1600" b="1" i="1" dirty="0" err="1" smtClean="0">
                <a:solidFill>
                  <a:schemeClr val="accent1"/>
                </a:solidFill>
              </a:rPr>
              <a:t>Remains</a:t>
            </a:r>
            <a:r>
              <a:rPr lang="da-DK" sz="1600" b="1" i="1" dirty="0" smtClean="0">
                <a:solidFill>
                  <a:schemeClr val="accent1"/>
                </a:solidFill>
              </a:rPr>
              <a:t> to </a:t>
            </a:r>
            <a:r>
              <a:rPr lang="da-DK" sz="1600" b="1" i="1" dirty="0" err="1" smtClean="0">
                <a:solidFill>
                  <a:schemeClr val="accent1"/>
                </a:solidFill>
              </a:rPr>
              <a:t>be</a:t>
            </a:r>
            <a:r>
              <a:rPr lang="da-DK" sz="1600" b="1" i="1" dirty="0" smtClean="0">
                <a:solidFill>
                  <a:schemeClr val="accent1"/>
                </a:solidFill>
              </a:rPr>
              <a:t> </a:t>
            </a:r>
            <a:r>
              <a:rPr lang="da-DK" sz="1600" b="1" i="1" dirty="0" err="1" smtClean="0">
                <a:solidFill>
                  <a:schemeClr val="accent1"/>
                </a:solidFill>
              </a:rPr>
              <a:t>seen</a:t>
            </a:r>
            <a:r>
              <a:rPr lang="da-DK" sz="1600" b="1" i="1" dirty="0" smtClean="0">
                <a:solidFill>
                  <a:schemeClr val="accent1"/>
                </a:solidFill>
              </a:rPr>
              <a:t>!’</a:t>
            </a:r>
          </a:p>
        </p:txBody>
      </p:sp>
    </p:spTree>
    <p:extLst>
      <p:ext uri="{BB962C8B-B14F-4D97-AF65-F5344CB8AC3E}">
        <p14:creationId xmlns:p14="http://schemas.microsoft.com/office/powerpoint/2010/main" val="3698127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2: evne til at stimulere innovation og nytænkning</a:t>
            </a:r>
            <a:endParaRPr lang="da-DK" sz="2400" cap="none" dirty="0">
              <a:solidFill>
                <a:schemeClr val="accent2">
                  <a:lumMod val="75000"/>
                </a:schemeClr>
              </a:solidFill>
            </a:endParaRPr>
          </a:p>
        </p:txBody>
      </p:sp>
      <p:sp>
        <p:nvSpPr>
          <p:cNvPr id="25" name="Rounded Rectangle 21"/>
          <p:cNvSpPr/>
          <p:nvPr/>
        </p:nvSpPr>
        <p:spPr bwMode="ltGray">
          <a:xfrm>
            <a:off x="4281054" y="2380765"/>
            <a:ext cx="6928452"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…stimulerer innovation og nytænkning i kommunale</a:t>
            </a:r>
          </a:p>
          <a:p>
            <a:r>
              <a:rPr lang="da-DK" b="1" dirty="0" smtClean="0">
                <a:solidFill>
                  <a:schemeClr val="accent1">
                    <a:lumMod val="75000"/>
                  </a:schemeClr>
                </a:solidFill>
                <a:latin typeface="Georgia" pitchFamily="18" charset="0"/>
              </a:rPr>
              <a:t> it-løsninger</a:t>
            </a:r>
            <a:endParaRPr lang="da-DK" b="1" dirty="0">
              <a:solidFill>
                <a:schemeClr val="accent1">
                  <a:lumMod val="75000"/>
                </a:schemeClr>
              </a:solidFill>
              <a:latin typeface="Georgia" pitchFamily="18" charset="0"/>
            </a:endParaRPr>
          </a:p>
        </p:txBody>
      </p:sp>
      <p:sp>
        <p:nvSpPr>
          <p:cNvPr id="3" name="Tekstfelt 2"/>
          <p:cNvSpPr txBox="1"/>
          <p:nvPr/>
        </p:nvSpPr>
        <p:spPr>
          <a:xfrm>
            <a:off x="2064374" y="2237314"/>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53%</a:t>
            </a:r>
          </a:p>
        </p:txBody>
      </p:sp>
      <p:sp>
        <p:nvSpPr>
          <p:cNvPr id="4" name="Tekstfelt 3"/>
          <p:cNvSpPr txBox="1"/>
          <p:nvPr/>
        </p:nvSpPr>
        <p:spPr>
          <a:xfrm>
            <a:off x="1590838" y="3582013"/>
            <a:ext cx="9967344"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‘Rammearkitekturen har bevirket et fornyet fokus på at tage ejerskab til arkitektur, proces og udvikling’</a:t>
            </a:r>
          </a:p>
        </p:txBody>
      </p:sp>
      <p:sp>
        <p:nvSpPr>
          <p:cNvPr id="36" name="Tekstfelt 35"/>
          <p:cNvSpPr txBox="1"/>
          <p:nvPr/>
        </p:nvSpPr>
        <p:spPr>
          <a:xfrm>
            <a:off x="1869702" y="3889791"/>
            <a:ext cx="7453964"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‘Hjemtagelse af ansvaret for arkitekturen og sammenhæng er sund og rigtig’</a:t>
            </a:r>
          </a:p>
        </p:txBody>
      </p:sp>
      <p:sp>
        <p:nvSpPr>
          <p:cNvPr id="37" name="Tekstfelt 36"/>
          <p:cNvSpPr txBox="1"/>
          <p:nvPr/>
        </p:nvSpPr>
        <p:spPr>
          <a:xfrm>
            <a:off x="1908176" y="4812836"/>
            <a:ext cx="7319311"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‘Rammearkitekturen gør det lettere og billigere at skabe løsninger på tværs’</a:t>
            </a:r>
          </a:p>
        </p:txBody>
      </p:sp>
      <p:sp>
        <p:nvSpPr>
          <p:cNvPr id="11" name="Tekstfelt 10"/>
          <p:cNvSpPr txBox="1"/>
          <p:nvPr/>
        </p:nvSpPr>
        <p:spPr>
          <a:xfrm>
            <a:off x="1736790" y="4237661"/>
            <a:ext cx="9486571"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‘Den gør det nemmere i forhold til sammenstilling af data mellem systemer og derved nytænkning</a:t>
            </a:r>
          </a:p>
          <a:p>
            <a:pPr>
              <a:lnSpc>
                <a:spcPct val="104000"/>
              </a:lnSpc>
            </a:pPr>
            <a:r>
              <a:rPr lang="da-DK" sz="1600" b="1" i="1" dirty="0">
                <a:solidFill>
                  <a:schemeClr val="accent1"/>
                </a:solidFill>
              </a:rPr>
              <a:t>a</a:t>
            </a:r>
            <a:r>
              <a:rPr lang="da-DK" sz="1600" b="1" i="1" dirty="0" smtClean="0">
                <a:solidFill>
                  <a:schemeClr val="accent1"/>
                </a:solidFill>
              </a:rPr>
              <a:t>f opgaveløsningen’</a:t>
            </a:r>
          </a:p>
        </p:txBody>
      </p:sp>
      <p:sp>
        <p:nvSpPr>
          <p:cNvPr id="12" name="Tekstfelt 11"/>
          <p:cNvSpPr txBox="1"/>
          <p:nvPr/>
        </p:nvSpPr>
        <p:spPr>
          <a:xfrm>
            <a:off x="2181325" y="5131916"/>
            <a:ext cx="4507644"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‘Fælles udgangspunkt gør nytænkning lettere’</a:t>
            </a:r>
          </a:p>
        </p:txBody>
      </p:sp>
      <p:sp>
        <p:nvSpPr>
          <p:cNvPr id="13" name="Tekstfelt 12"/>
          <p:cNvSpPr txBox="1"/>
          <p:nvPr/>
        </p:nvSpPr>
        <p:spPr>
          <a:xfrm>
            <a:off x="1736790" y="5921799"/>
            <a:ext cx="9941824"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‘Rammearkitekturen er utrolig nørdet , og det gør den svær at udbrede i den kommunale organisation’</a:t>
            </a:r>
          </a:p>
        </p:txBody>
      </p:sp>
      <p:sp>
        <p:nvSpPr>
          <p:cNvPr id="14" name="Tekstfelt 13"/>
          <p:cNvSpPr txBox="1"/>
          <p:nvPr/>
        </p:nvSpPr>
        <p:spPr>
          <a:xfrm>
            <a:off x="2064374" y="6240879"/>
            <a:ext cx="8087022"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‘Der er brug for at rammearkitekturen får bedre forklaringer, måske af flere slags…’</a:t>
            </a:r>
          </a:p>
        </p:txBody>
      </p:sp>
    </p:spTree>
    <p:extLst>
      <p:ext uri="{BB962C8B-B14F-4D97-AF65-F5344CB8AC3E}">
        <p14:creationId xmlns:p14="http://schemas.microsoft.com/office/powerpoint/2010/main" val="3777314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r>
              <a:rPr lang="da-DK" dirty="0" smtClean="0"/>
              <a:t>’</a:t>
            </a:r>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3: åbnet konkurrence på det kommunale it-marked</a:t>
            </a:r>
            <a:endParaRPr lang="da-DK" sz="2400" cap="none" dirty="0">
              <a:solidFill>
                <a:schemeClr val="accent2">
                  <a:lumMod val="75000"/>
                </a:schemeClr>
              </a:solidFill>
            </a:endParaRPr>
          </a:p>
        </p:txBody>
      </p:sp>
      <p:sp>
        <p:nvSpPr>
          <p:cNvPr id="25" name="Rounded Rectangle 21"/>
          <p:cNvSpPr/>
          <p:nvPr/>
        </p:nvSpPr>
        <p:spPr bwMode="ltGray">
          <a:xfrm>
            <a:off x="3809999" y="23914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…øger konkurrencen/åbnet markedet på det kommunale IT-marked </a:t>
            </a:r>
            <a:endParaRPr lang="da-DK" b="1" dirty="0">
              <a:solidFill>
                <a:schemeClr val="accent1">
                  <a:lumMod val="75000"/>
                </a:schemeClr>
              </a:solidFill>
              <a:latin typeface="Georgia" pitchFamily="18" charset="0"/>
            </a:endParaRPr>
          </a:p>
        </p:txBody>
      </p:sp>
      <p:sp>
        <p:nvSpPr>
          <p:cNvPr id="3" name="Tekstfelt 2"/>
          <p:cNvSpPr txBox="1"/>
          <p:nvPr/>
        </p:nvSpPr>
        <p:spPr>
          <a:xfrm>
            <a:off x="1813994" y="23197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75%</a:t>
            </a:r>
          </a:p>
        </p:txBody>
      </p:sp>
      <p:sp>
        <p:nvSpPr>
          <p:cNvPr id="34" name="Rounded Rectangle 21"/>
          <p:cNvSpPr/>
          <p:nvPr/>
        </p:nvSpPr>
        <p:spPr bwMode="ltGray">
          <a:xfrm>
            <a:off x="3809998" y="35879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…gør det lettere for leverandører at komme ind på det kommunale IT-marked</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467601"/>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64%</a:t>
            </a:r>
          </a:p>
        </p:txBody>
      </p:sp>
      <p:sp>
        <p:nvSpPr>
          <p:cNvPr id="4" name="Tekstfelt 3"/>
          <p:cNvSpPr txBox="1"/>
          <p:nvPr/>
        </p:nvSpPr>
        <p:spPr>
          <a:xfrm>
            <a:off x="1855715" y="4587453"/>
            <a:ext cx="569547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‘Der er en mere åben dialog om muligheder for datadeling’</a:t>
            </a:r>
          </a:p>
        </p:txBody>
      </p:sp>
      <p:sp>
        <p:nvSpPr>
          <p:cNvPr id="36" name="Tekstfelt 35"/>
          <p:cNvSpPr txBox="1"/>
          <p:nvPr/>
        </p:nvSpPr>
        <p:spPr>
          <a:xfrm>
            <a:off x="2280843" y="4949694"/>
            <a:ext cx="8370753"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‘Basale elementer, komponenter og data stilles lige til rådighed for alle leverandører (i </a:t>
            </a:r>
          </a:p>
          <a:p>
            <a:pPr>
              <a:lnSpc>
                <a:spcPct val="104000"/>
              </a:lnSpc>
            </a:pPr>
            <a:r>
              <a:rPr lang="da-DK" sz="1600" b="1" i="1" dirty="0" smtClean="0">
                <a:solidFill>
                  <a:schemeClr val="accent1"/>
                </a:solidFill>
              </a:rPr>
              <a:t>modsætning til før). Det øger konkurrencen og åbner markedet’</a:t>
            </a:r>
          </a:p>
        </p:txBody>
      </p:sp>
      <p:sp>
        <p:nvSpPr>
          <p:cNvPr id="11" name="Tekstfelt 10"/>
          <p:cNvSpPr txBox="1"/>
          <p:nvPr/>
        </p:nvSpPr>
        <p:spPr>
          <a:xfrm>
            <a:off x="1875220" y="5568031"/>
            <a:ext cx="9182001" cy="512191"/>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‘En ny leverandør skal integrere op i mod en fælles RA-komponent og ikke mod konkurrentens</a:t>
            </a:r>
          </a:p>
          <a:p>
            <a:pPr>
              <a:lnSpc>
                <a:spcPct val="104000"/>
              </a:lnSpc>
            </a:pPr>
            <a:r>
              <a:rPr lang="da-DK" sz="1600" b="1" i="1" dirty="0" smtClean="0">
                <a:solidFill>
                  <a:schemeClr val="accent1"/>
                </a:solidFill>
              </a:rPr>
              <a:t>IT system’</a:t>
            </a:r>
          </a:p>
        </p:txBody>
      </p:sp>
    </p:spTree>
    <p:extLst>
      <p:ext uri="{BB962C8B-B14F-4D97-AF65-F5344CB8AC3E}">
        <p14:creationId xmlns:p14="http://schemas.microsoft.com/office/powerpoint/2010/main" val="214224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a:t>
            </a:r>
            <a:r>
              <a:rPr lang="da-DK" sz="2400" dirty="0" smtClean="0"/>
              <a:t>4: Kendskab til Ra overordnede indhold</a:t>
            </a:r>
            <a:endParaRPr lang="da-DK" sz="2400" cap="none" dirty="0">
              <a:solidFill>
                <a:schemeClr val="accent2">
                  <a:lumMod val="75000"/>
                </a:schemeClr>
              </a:solidFill>
            </a:endParaRPr>
          </a:p>
        </p:txBody>
      </p:sp>
      <p:sp>
        <p:nvSpPr>
          <p:cNvPr id="25" name="Rounded Rectangle 21"/>
          <p:cNvSpPr/>
          <p:nvPr/>
        </p:nvSpPr>
        <p:spPr bwMode="ltGray">
          <a:xfrm>
            <a:off x="3809999" y="2175604"/>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kender til visionerne/arkitekturmålene bag den fælleskommunale rammearkitektur </a:t>
            </a:r>
            <a:endParaRPr lang="da-DK" b="1" dirty="0">
              <a:solidFill>
                <a:schemeClr val="accent1">
                  <a:lumMod val="75000"/>
                </a:schemeClr>
              </a:solidFill>
              <a:latin typeface="Georgia" pitchFamily="18" charset="0"/>
            </a:endParaRPr>
          </a:p>
        </p:txBody>
      </p:sp>
      <p:sp>
        <p:nvSpPr>
          <p:cNvPr id="3" name="Tekstfelt 2"/>
          <p:cNvSpPr txBox="1"/>
          <p:nvPr/>
        </p:nvSpPr>
        <p:spPr>
          <a:xfrm>
            <a:off x="1813994" y="2103940"/>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77%</a:t>
            </a:r>
          </a:p>
        </p:txBody>
      </p:sp>
      <p:sp>
        <p:nvSpPr>
          <p:cNvPr id="34" name="Rounded Rectangle 21"/>
          <p:cNvSpPr/>
          <p:nvPr/>
        </p:nvSpPr>
        <p:spPr bwMode="ltGray">
          <a:xfrm>
            <a:off x="3809998" y="3372141"/>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kender til styringselementerne i den fælleskommunale rammearkitektur</a:t>
            </a:r>
            <a:endParaRPr lang="da-DK" b="1" dirty="0">
              <a:solidFill>
                <a:schemeClr val="accent1">
                  <a:lumMod val="75000"/>
                </a:schemeClr>
              </a:solidFill>
              <a:latin typeface="Georgia" pitchFamily="18" charset="0"/>
            </a:endParaRPr>
          </a:p>
        </p:txBody>
      </p:sp>
      <p:sp>
        <p:nvSpPr>
          <p:cNvPr id="35" name="Tekstfelt 34"/>
          <p:cNvSpPr txBox="1"/>
          <p:nvPr/>
        </p:nvSpPr>
        <p:spPr>
          <a:xfrm>
            <a:off x="1888667" y="3251801"/>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71%</a:t>
            </a:r>
          </a:p>
        </p:txBody>
      </p:sp>
      <p:sp>
        <p:nvSpPr>
          <p:cNvPr id="11" name="Rounded Rectangle 21"/>
          <p:cNvSpPr/>
          <p:nvPr/>
        </p:nvSpPr>
        <p:spPr bwMode="ltGray">
          <a:xfrm>
            <a:off x="3809999" y="4500761"/>
            <a:ext cx="7439891"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kender til de logiske produkter i  den fælleskommunale rammearkitektur </a:t>
            </a:r>
            <a:endParaRPr lang="da-DK" b="1" dirty="0">
              <a:solidFill>
                <a:schemeClr val="accent1">
                  <a:lumMod val="75000"/>
                </a:schemeClr>
              </a:solidFill>
              <a:latin typeface="Georgia" pitchFamily="18" charset="0"/>
            </a:endParaRPr>
          </a:p>
        </p:txBody>
      </p:sp>
      <p:sp>
        <p:nvSpPr>
          <p:cNvPr id="12" name="Tekstfelt 11"/>
          <p:cNvSpPr txBox="1"/>
          <p:nvPr/>
        </p:nvSpPr>
        <p:spPr>
          <a:xfrm>
            <a:off x="1813994" y="4429097"/>
            <a:ext cx="1846659" cy="1074461"/>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58%</a:t>
            </a:r>
          </a:p>
        </p:txBody>
      </p:sp>
      <p:sp>
        <p:nvSpPr>
          <p:cNvPr id="13" name="Rounded Rectangle 21"/>
          <p:cNvSpPr/>
          <p:nvPr/>
        </p:nvSpPr>
        <p:spPr bwMode="ltGray">
          <a:xfrm>
            <a:off x="3809998" y="5697298"/>
            <a:ext cx="6653285"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kender til det fysiske lag i den fælleskommunale rammearkitektur til realisering af IT i kommunen</a:t>
            </a:r>
            <a:endParaRPr lang="da-DK" b="1" dirty="0">
              <a:solidFill>
                <a:schemeClr val="accent1">
                  <a:lumMod val="75000"/>
                </a:schemeClr>
              </a:solidFill>
              <a:latin typeface="Georgia" pitchFamily="18" charset="0"/>
            </a:endParaRPr>
          </a:p>
        </p:txBody>
      </p:sp>
      <p:sp>
        <p:nvSpPr>
          <p:cNvPr id="14" name="Tekstfelt 13"/>
          <p:cNvSpPr txBox="1"/>
          <p:nvPr/>
        </p:nvSpPr>
        <p:spPr>
          <a:xfrm>
            <a:off x="1888667" y="5576958"/>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58%</a:t>
            </a:r>
          </a:p>
        </p:txBody>
      </p:sp>
    </p:spTree>
    <p:extLst>
      <p:ext uri="{BB962C8B-B14F-4D97-AF65-F5344CB8AC3E}">
        <p14:creationId xmlns:p14="http://schemas.microsoft.com/office/powerpoint/2010/main" val="4084952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endParaRPr lang="en-GB" dirty="0"/>
          </a:p>
        </p:txBody>
      </p:sp>
      <p:sp>
        <p:nvSpPr>
          <p:cNvPr id="5" name="Titel 1"/>
          <p:cNvSpPr txBox="1">
            <a:spLocks/>
          </p:cNvSpPr>
          <p:nvPr/>
        </p:nvSpPr>
        <p:spPr>
          <a:xfrm>
            <a:off x="1813994" y="1165645"/>
            <a:ext cx="8172455" cy="841638"/>
          </a:xfrm>
          <a:prstGeom prst="rect">
            <a:avLst/>
          </a:prstGeom>
        </p:spPr>
        <p:txBody>
          <a:bodyPr vert="horz" lIns="0" tIns="0" rIns="0" bIns="0" rtlCol="0" anchor="b" anchorCtr="0">
            <a:noAutofit/>
          </a:bodyPr>
          <a:lstStyle>
            <a:lvl1pPr algn="l" defTabSz="685800" rtl="0" eaLnBrk="1" latinLnBrk="0" hangingPunct="1">
              <a:lnSpc>
                <a:spcPct val="80000"/>
              </a:lnSpc>
              <a:spcBef>
                <a:spcPct val="0"/>
              </a:spcBef>
              <a:buNone/>
              <a:defRPr sz="5000" b="0" kern="1200" cap="all" spc="-100" baseline="0">
                <a:solidFill>
                  <a:srgbClr val="003B7A"/>
                </a:solidFill>
                <a:latin typeface="Arial Black" panose="020B0A04020102020204" pitchFamily="34" charset="0"/>
                <a:ea typeface="+mj-ea"/>
                <a:cs typeface="+mj-cs"/>
              </a:defRPr>
            </a:lvl1pPr>
          </a:lstStyle>
          <a:p>
            <a:r>
              <a:rPr lang="da-DK" sz="2400" dirty="0"/>
              <a:t>Målepunkt 5</a:t>
            </a:r>
            <a:r>
              <a:rPr lang="da-DK" sz="2400" dirty="0" smtClean="0"/>
              <a:t>: videns- og informationssøgning om RA</a:t>
            </a:r>
            <a:endParaRPr lang="da-DK" sz="2400" cap="none" dirty="0">
              <a:solidFill>
                <a:schemeClr val="accent2">
                  <a:lumMod val="75000"/>
                </a:schemeClr>
              </a:solidFill>
            </a:endParaRPr>
          </a:p>
        </p:txBody>
      </p:sp>
      <p:sp>
        <p:nvSpPr>
          <p:cNvPr id="25" name="Rounded Rectangle 21"/>
          <p:cNvSpPr/>
          <p:nvPr/>
        </p:nvSpPr>
        <p:spPr bwMode="ltGray">
          <a:xfrm>
            <a:off x="4281054" y="2380765"/>
            <a:ext cx="6928452" cy="833694"/>
          </a:xfrm>
          <a:prstGeom prst="round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smtClean="0">
                <a:solidFill>
                  <a:schemeClr val="accent1">
                    <a:lumMod val="75000"/>
                  </a:schemeClr>
                </a:solidFill>
                <a:latin typeface="Georgia" pitchFamily="18" charset="0"/>
              </a:rPr>
              <a:t>Jeg er i stand til at finde den information, jeg eller min organisation har behov for </a:t>
            </a:r>
            <a:r>
              <a:rPr lang="da-DK" b="1" dirty="0" err="1" smtClean="0">
                <a:solidFill>
                  <a:schemeClr val="accent1">
                    <a:lumMod val="75000"/>
                  </a:schemeClr>
                </a:solidFill>
                <a:latin typeface="Georgia" pitchFamily="18" charset="0"/>
              </a:rPr>
              <a:t>ifm</a:t>
            </a:r>
            <a:r>
              <a:rPr lang="da-DK" b="1" dirty="0" smtClean="0">
                <a:solidFill>
                  <a:schemeClr val="accent1">
                    <a:lumMod val="75000"/>
                  </a:schemeClr>
                </a:solidFill>
                <a:latin typeface="Georgia" pitchFamily="18" charset="0"/>
              </a:rPr>
              <a:t> RA</a:t>
            </a:r>
            <a:endParaRPr lang="da-DK" b="1" dirty="0">
              <a:solidFill>
                <a:schemeClr val="accent1">
                  <a:lumMod val="75000"/>
                </a:schemeClr>
              </a:solidFill>
              <a:latin typeface="Georgia" pitchFamily="18" charset="0"/>
            </a:endParaRPr>
          </a:p>
        </p:txBody>
      </p:sp>
      <p:sp>
        <p:nvSpPr>
          <p:cNvPr id="3" name="Tekstfelt 2"/>
          <p:cNvSpPr txBox="1"/>
          <p:nvPr/>
        </p:nvSpPr>
        <p:spPr>
          <a:xfrm>
            <a:off x="2064374" y="2237314"/>
            <a:ext cx="1846659" cy="1152303"/>
          </a:xfrm>
          <a:prstGeom prst="rect">
            <a:avLst/>
          </a:prstGeom>
          <a:noFill/>
        </p:spPr>
        <p:txBody>
          <a:bodyPr wrap="none" lIns="0" tIns="0" rIns="0" bIns="0" rtlCol="0">
            <a:spAutoFit/>
          </a:bodyPr>
          <a:lstStyle/>
          <a:p>
            <a:pPr>
              <a:lnSpc>
                <a:spcPct val="104000"/>
              </a:lnSpc>
            </a:pPr>
            <a:r>
              <a:rPr lang="da-DK" sz="7200" b="1" dirty="0" smtClean="0">
                <a:solidFill>
                  <a:schemeClr val="accent1">
                    <a:lumMod val="75000"/>
                  </a:schemeClr>
                </a:solidFill>
              </a:rPr>
              <a:t>60%</a:t>
            </a:r>
          </a:p>
        </p:txBody>
      </p:sp>
      <p:sp>
        <p:nvSpPr>
          <p:cNvPr id="4" name="Tekstfelt 3"/>
          <p:cNvSpPr txBox="1"/>
          <p:nvPr/>
        </p:nvSpPr>
        <p:spPr>
          <a:xfrm>
            <a:off x="1813994" y="3704769"/>
            <a:ext cx="5599290" cy="256096"/>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‘Der er for lidt konkret målrettet materiale at arbejde med’</a:t>
            </a:r>
          </a:p>
        </p:txBody>
      </p:sp>
      <p:sp>
        <p:nvSpPr>
          <p:cNvPr id="11" name="Tekstfelt 10"/>
          <p:cNvSpPr txBox="1"/>
          <p:nvPr/>
        </p:nvSpPr>
        <p:spPr>
          <a:xfrm>
            <a:off x="2226311" y="4147969"/>
            <a:ext cx="7760138" cy="238783"/>
          </a:xfrm>
          <a:prstGeom prst="rect">
            <a:avLst/>
          </a:prstGeom>
          <a:noFill/>
        </p:spPr>
        <p:txBody>
          <a:bodyPr wrap="none" lIns="0" tIns="0" rIns="0" bIns="0" rtlCol="0">
            <a:spAutoFit/>
          </a:bodyPr>
          <a:lstStyle/>
          <a:p>
            <a:pPr>
              <a:lnSpc>
                <a:spcPct val="104000"/>
              </a:lnSpc>
            </a:pPr>
            <a:r>
              <a:rPr lang="da-DK" sz="1600" b="1" i="1" dirty="0" smtClean="0">
                <a:solidFill>
                  <a:schemeClr val="accent1"/>
                </a:solidFill>
              </a:rPr>
              <a:t>‘Forklaringerne er for nørdede og mange af dem er ikke blevet opdateret længe’</a:t>
            </a:r>
          </a:p>
        </p:txBody>
      </p:sp>
    </p:spTree>
    <p:extLst>
      <p:ext uri="{BB962C8B-B14F-4D97-AF65-F5344CB8AC3E}">
        <p14:creationId xmlns:p14="http://schemas.microsoft.com/office/powerpoint/2010/main" val="792594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CMTemplateName xmlns="http://schemas.microsoft.com/sharepoint/v3" xsi:nil="true"/>
    <CCMTemplateVersion xmlns="http://schemas.microsoft.com/sharepoint/v3" xsi:nil="true"/>
    <CaseID xmlns="http://schemas.microsoft.com/sharepoint/v3">SAG-2016-02516</CaseID>
    <DocID xmlns="http://schemas.microsoft.com/sharepoint/v3">2230705</DocID>
    <CCMSystemID xmlns="http://schemas.microsoft.com/sharepoint/v3">ca7dc1c5-fc98-48bd-8345-b1ffede9fa82</CCMSystemID>
    <LocalAttachment xmlns="http://schemas.microsoft.com/sharepoint/v3">false</LocalAttachment>
    <RegistrationDate xmlns="http://schemas.microsoft.com/sharepoint/v3" xsi:nil="true"/>
    <CaseRecordNumber xmlns="http://schemas.microsoft.com/sharepoint/v3">0</CaseRecordNumber>
    <Related xmlns="http://schemas.microsoft.com/sharepoint/v3">false</Related>
    <Finalized xmlns="http://schemas.microsoft.com/sharepoint/v3">false</Finalized>
    <CCMTemplateID xmlns="http://schemas.microsoft.com/sharepoint/v3">0</CCMTemplateID>
    <Dokumenttype xmlns="de12797a-5e70-4381-bb9c-6361dc39639e">Andet dokument</Dokumenttype>
    <CCMAgendaDocumentStatus xmlns="de12797a-5e70-4381-bb9c-6361dc39639e" xsi:nil="true"/>
    <DocumentDescription xmlns="de12797a-5e70-4381-bb9c-6361dc39639e" xsi:nil="true"/>
    <CCMMeetingCaseId xmlns="de12797a-5e70-4381-bb9c-6361dc39639e" xsi:nil="true"/>
    <CCMMeetingCaseInstanceId xmlns="de12797a-5e70-4381-bb9c-6361dc39639e" xsi:nil="true"/>
    <CCMMeetingCaseLink xmlns="de12797a-5e70-4381-bb9c-6361dc39639e">
      <Url xsi:nil="true"/>
      <Description xsi:nil="true"/>
    </CCMMeetingCaseLink>
    <CCMAgendaStatus xmlns="de12797a-5e70-4381-bb9c-6361dc39639e" xsi:nil="true"/>
    <CCMAgendaItemId xmlns="de12797a-5e70-4381-bb9c-6361dc39639e" xsi:nil="true"/>
    <AgendaStatusIcon xmlns="de12797a-5e70-4381-bb9c-6361dc39639e" xsi:nil="true"/>
    <CCMVisualId xmlns="http://schemas.microsoft.com/sharepoint/v3">SAG-2016-02516</CCMVisualI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F7ADA645CD305E4BAEF67E1A5D5E12F9" ma:contentTypeVersion="1" ma:contentTypeDescription="GetOrganized dokument" ma:contentTypeScope="" ma:versionID="5741b8b0fb62eeecc3577dcdd75cd82e">
  <xsd:schema xmlns:xsd="http://www.w3.org/2001/XMLSchema" xmlns:xs="http://www.w3.org/2001/XMLSchema" xmlns:p="http://schemas.microsoft.com/office/2006/metadata/properties" xmlns:ns1="http://schemas.microsoft.com/sharepoint/v3" xmlns:ns2="de12797a-5e70-4381-bb9c-6361dc39639e" targetNamespace="http://schemas.microsoft.com/office/2006/metadata/properties" ma:root="true" ma:fieldsID="75f25dc450a5e0a7cfff1d345d04a2de" ns1:_="" ns2:_="">
    <xsd:import namespace="http://schemas.microsoft.com/sharepoint/v3"/>
    <xsd:import namespace="de12797a-5e70-4381-bb9c-6361dc39639e"/>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Conversation" minOccurs="0"/>
                <xsd:element ref="ns1:CCMOriginalDocID" minOccurs="0"/>
                <xsd:element ref="ns1:CCMVisual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Conversation" ma:index="32" nillable="true" ma:displayName="Samtale" ma:internalName="CCMConversation" ma:readOnly="true">
      <xsd:simpleType>
        <xsd:restriction base="dms:Text"/>
      </xsd:simpleType>
    </xsd:element>
    <xsd:element name="CCMOriginalDocID" ma:index="35" nillable="true" ma:displayName="Originalt Dok ID" ma:internalName="CCMOriginalDocID" ma:readOnly="true">
      <xsd:simpleType>
        <xsd:restriction base="dms:Text"/>
      </xsd:simpleType>
    </xsd:element>
    <xsd:element name="CCMVisualId" ma:index="36" nillable="true" ma:displayName="Sags ID" ma:default="Tildeler" ma:internalName="CCMVisual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12797a-5e70-4381-bb9c-6361dc39639e"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lmindeligt brev"/>
          <xsd:enumeration value="Andet dokument"/>
          <xsd:enumeration value="Borgmesterbrev"/>
          <xsd:enumeration value="Budgetvejledning"/>
          <xsd:enumeration value="Centralt modtaget post"/>
          <xsd:enumeration value="Dagsorden"/>
          <xsd:enumeration value="Fremstilling"/>
          <xsd:enumeration value="Høringssvar"/>
          <xsd:enumeration value="Kontrakt"/>
          <xsd:enumeration value="Notat"/>
          <xsd:enumeration value="Nyhedsbrev"/>
          <xsd:enumeration value="Presseberedskab"/>
          <xsd:enumeration value="Pressemeddelelse"/>
          <xsd:enumeration value="Referat"/>
          <xsd:enumeration value="Tale"/>
          <xsd:enumeration value="Temadrøftelse"/>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Ikon for dagsordensstatus" ma:internalName="AgendaStatusIcon">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CF9BA8-E65B-4242-9792-3B3D92CFF5B4}">
  <ds:schemaRefs>
    <ds:schemaRef ds:uri="http://schemas.microsoft.com/office/2006/metadata/properties"/>
    <ds:schemaRef ds:uri="http://purl.org/dc/terms/"/>
    <ds:schemaRef ds:uri="http://schemas.openxmlformats.org/package/2006/metadata/core-properties"/>
    <ds:schemaRef ds:uri="de12797a-5e70-4381-bb9c-6361dc39639e"/>
    <ds:schemaRef ds:uri="http://schemas.microsoft.com/office/2006/documentManagement/types"/>
    <ds:schemaRef ds:uri="http://www.w3.org/XML/1998/namespace"/>
    <ds:schemaRef ds:uri="http://purl.org/dc/elements/1.1/"/>
    <ds:schemaRef ds:uri="http://schemas.microsoft.com/office/infopath/2007/PartnerControls"/>
    <ds:schemaRef ds:uri="http://schemas.microsoft.com/sharepoint/v3"/>
    <ds:schemaRef ds:uri="http://purl.org/dc/dcmitype/"/>
  </ds:schemaRefs>
</ds:datastoreItem>
</file>

<file path=customXml/itemProps2.xml><?xml version="1.0" encoding="utf-8"?>
<ds:datastoreItem xmlns:ds="http://schemas.openxmlformats.org/officeDocument/2006/customXml" ds:itemID="{65F9AA39-1F86-4382-B59B-8E0314F042A9}">
  <ds:schemaRefs>
    <ds:schemaRef ds:uri="http://schemas.microsoft.com/sharepoint/v3/contenttype/forms"/>
  </ds:schemaRefs>
</ds:datastoreItem>
</file>

<file path=customXml/itemProps3.xml><?xml version="1.0" encoding="utf-8"?>
<ds:datastoreItem xmlns:ds="http://schemas.openxmlformats.org/officeDocument/2006/customXml" ds:itemID="{5074A1E0-C04C-4E5F-94FB-A5717F8CA2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e12797a-5e70-4381-bb9c-6361dc3963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6527</TotalTime>
  <Words>2259</Words>
  <Application>Microsoft Office PowerPoint</Application>
  <PresentationFormat>Widescreen</PresentationFormat>
  <Paragraphs>282</Paragraphs>
  <Slides>20</Slides>
  <Notes>20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20</vt:i4>
      </vt:variant>
    </vt:vector>
  </HeadingPairs>
  <TitlesOfParts>
    <vt:vector size="26" baseType="lpstr">
      <vt:lpstr>Arial</vt:lpstr>
      <vt:lpstr>Arial Black</vt:lpstr>
      <vt:lpstr>Calibri</vt:lpstr>
      <vt:lpstr>Georgia</vt:lpstr>
      <vt:lpstr>HelveticaNeueLT Std Lt Cn</vt:lpstr>
      <vt:lpstr>Blank</vt:lpstr>
      <vt:lpstr>basismåling af rammearkitekturens effekt  – 2017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KL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Standard_slide_show</dc:title>
  <dc:creator>KL</dc:creator>
  <cp:lastModifiedBy>Thilde Krog</cp:lastModifiedBy>
  <cp:revision>591</cp:revision>
  <cp:lastPrinted>2018-02-28T11:09:36Z</cp:lastPrinted>
  <dcterms:created xsi:type="dcterms:W3CDTF">2015-09-18T12:44:32Z</dcterms:created>
  <dcterms:modified xsi:type="dcterms:W3CDTF">2018-10-18T07:27:31Z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0x010100AC085CFC53BC46CEA2EADE194AD9D48200F7ADA645CD305E4BAEF67E1A5D5E12F9</vt:lpwstr>
  </property>
  <property fmtid="{D5CDD505-2E9C-101B-9397-08002B2CF9AE}" pid="4" name="CCMEventContext">
    <vt:lpwstr>46f575bf-defd-4f35-a37c-6369ecbf98ea</vt:lpwstr>
  </property>
  <property fmtid="{D5CDD505-2E9C-101B-9397-08002B2CF9AE}" pid="5" name="CCMSystem">
    <vt:lpwstr> </vt:lpwstr>
  </property>
</Properties>
</file>