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1180" r:id="rId2"/>
    <p:sldId id="1179" r:id="rId3"/>
    <p:sldId id="260" r:id="rId4"/>
    <p:sldId id="261" r:id="rId5"/>
    <p:sldId id="262" r:id="rId6"/>
    <p:sldId id="263" r:id="rId7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055"/>
    <p:restoredTop sz="84354"/>
  </p:normalViewPr>
  <p:slideViewPr>
    <p:cSldViewPr snapToGrid="0" snapToObjects="1">
      <p:cViewPr varScale="1">
        <p:scale>
          <a:sx n="95" d="100"/>
          <a:sy n="95" d="100"/>
        </p:scale>
        <p:origin x="17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F8CE41-FB8F-A341-99B3-683C65E3EDAF}" type="datetimeFigureOut">
              <a:rPr lang="da-DK" smtClean="0"/>
              <a:t>17-01-2019</a:t>
            </a:fld>
            <a:endParaRPr lang="da-DK"/>
          </a:p>
        </p:txBody>
      </p:sp>
      <p:sp>
        <p:nvSpPr>
          <p:cNvPr id="4" name="Pladsholder til slide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da-DK"/>
              <a:t>Rediger teksttypografien i masteren
Andet niveau
Tredje niveau
Fjerde niveau
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923F3A-B718-2A4B-B7E1-1EF8D2EEC9F2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272398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4898370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/>
              <a:t> </a:t>
            </a:r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23F3A-B718-2A4B-B7E1-1EF8D2EEC9F2}" type="slidenum">
              <a:rPr lang="da-DK" smtClean="0"/>
              <a:t>2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243656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/>
              <a:t>: </a:t>
            </a:r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23F3A-B718-2A4B-B7E1-1EF8D2EEC9F2}" type="slidenum">
              <a:rPr lang="da-DK" smtClean="0"/>
              <a:t>6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923235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44A2B489-C584-C740-9219-8B7ED82079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xmlns="" id="{DD898EB5-33D9-DE48-B572-B4136D1DED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xmlns="" id="{7C6A48C3-3BCC-F741-A807-DB97B5D1B7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CAA40-D460-8240-90AD-B374BC7AEA86}" type="datetimeFigureOut">
              <a:rPr lang="da-DK" smtClean="0"/>
              <a:t>17-01-2019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xmlns="" id="{85E574D6-29EE-2642-8185-E1103BEF3A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xmlns="" id="{DA914EF0-BA37-864A-B278-A915DAB555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331B1-7461-F942-B6CA-E2FB6164B1B0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289241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8EA21413-B975-1A42-9910-60A6115A7D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xmlns="" id="{2E97E6B1-A14F-4045-8D09-5E9F2BD95A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da-DK"/>
              <a:t>Rediger teksttypografien i masteren
Andet niveau
Tredje niveau
Fjerde niveau
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xmlns="" id="{DBEEEA51-EDA3-CE4B-BE9B-4AF3688F6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CAA40-D460-8240-90AD-B374BC7AEA86}" type="datetimeFigureOut">
              <a:rPr lang="da-DK" smtClean="0"/>
              <a:t>17-01-2019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xmlns="" id="{961B5DD3-761E-C94F-AC22-3242070C1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xmlns="" id="{1DA7D747-2C20-DB45-900D-288F96A140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331B1-7461-F942-B6CA-E2FB6164B1B0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786011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xmlns="" id="{68F794B6-32B1-1B4B-A532-4A2F2DFD73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xmlns="" id="{9D21969F-F8DA-5D46-8781-65E272B44F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da-DK"/>
              <a:t>Rediger teksttypografien i masteren
Andet niveau
Tredje niveau
Fjerde niveau
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xmlns="" id="{AC76FEE8-DBA4-6547-8487-5340C512C0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CAA40-D460-8240-90AD-B374BC7AEA86}" type="datetimeFigureOut">
              <a:rPr lang="da-DK" smtClean="0"/>
              <a:t>17-01-2019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xmlns="" id="{15695E1C-773D-7B4C-A130-CC7B7790E3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xmlns="" id="{5E4D86AB-7658-E047-BD6E-EA40CE2C8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331B1-7461-F942-B6CA-E2FB6164B1B0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480286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EF95A411-E9D8-0F4D-BA11-BB7AA0A971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xmlns="" id="{268BCC4A-F643-9C48-89A2-C071100D1B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/>
              <a:t>Rediger teksttypografien i masteren
Andet niveau
Tredje niveau
Fjerde niveau
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xmlns="" id="{E2613FD6-C76F-D942-BA9A-3E17732EAF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CAA40-D460-8240-90AD-B374BC7AEA86}" type="datetimeFigureOut">
              <a:rPr lang="da-DK" smtClean="0"/>
              <a:t>17-01-2019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xmlns="" id="{C6DA32E3-598D-6C4A-9AFA-021E23888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xmlns="" id="{CFA3B5F9-01EE-3B4B-886C-48C6AF4EC5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331B1-7461-F942-B6CA-E2FB6164B1B0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42514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702B902B-DCE3-AC43-B08F-CF6623E576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xmlns="" id="{0CE102D3-75FF-454A-BBE7-DF0CF2092A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/>
              <a:t>Rediger teksttypografien i masteren
Andet niveau
Tredje niveau
Fjerde niveau
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xmlns="" id="{B0748378-33E7-BD47-A0C5-22A491985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CAA40-D460-8240-90AD-B374BC7AEA86}" type="datetimeFigureOut">
              <a:rPr lang="da-DK" smtClean="0"/>
              <a:t>17-01-2019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xmlns="" id="{864C452D-11C6-EB4D-85E8-927DCEBC4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xmlns="" id="{6CEBE6C6-5B51-FD4D-94E7-82D5EE13CE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331B1-7461-F942-B6CA-E2FB6164B1B0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62924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F87E555E-DA8F-AF43-91BF-331BB3519C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xmlns="" id="{5491D25D-7BD6-1441-881F-13EA80B56A2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da-DK"/>
              <a:t>Rediger teksttypografien i masteren
Andet niveau
Tredje niveau
Fjerde niveau
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xmlns="" id="{39CF3E79-011C-5741-8D88-011944C037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da-DK"/>
              <a:t>Rediger teksttypografien i masteren
Andet niveau
Tredje niveau
Fjerde niveau
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xmlns="" id="{85341B64-FF26-F241-A9BF-A926342300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CAA40-D460-8240-90AD-B374BC7AEA86}" type="datetimeFigureOut">
              <a:rPr lang="da-DK" smtClean="0"/>
              <a:t>17-01-2019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xmlns="" id="{AD638A9A-E9A4-8043-9063-5B84D3FB58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xmlns="" id="{483AE522-1251-2740-970A-BB794F409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331B1-7461-F942-B6CA-E2FB6164B1B0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03573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23951890-513B-7F45-87D1-DB90430B2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xmlns="" id="{578539E1-A916-8142-B17C-8BA5C05D6E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da-DK"/>
              <a:t>Rediger teksttypografien i masteren
Andet niveau
Tredje niveau
Fjerde niveau
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xmlns="" id="{04D40F5C-41BB-A543-876C-5C41D562B6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da-DK"/>
              <a:t>Rediger teksttypografien i masteren
Andet niveau
Tredje niveau
Fjerde niveau
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xmlns="" id="{EBBB2D69-16D0-7B42-9DD0-3E44DA3E0F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da-DK"/>
              <a:t>Rediger teksttypografien i masteren
Andet niveau
Tredje niveau
Fjerde niveau
Femte niveau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xmlns="" id="{F44D634A-49B5-2B49-B12C-0C6F8D300A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da-DK"/>
              <a:t>Rediger teksttypografien i masteren
Andet niveau
Tredje niveau
Fjerde niveau
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xmlns="" id="{E2BCA861-5AF6-C44C-880E-C73D11A635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CAA40-D460-8240-90AD-B374BC7AEA86}" type="datetimeFigureOut">
              <a:rPr lang="da-DK" smtClean="0"/>
              <a:t>17-01-2019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xmlns="" id="{59BDA2AD-F7DA-9D4D-B020-3124995B1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xmlns="" id="{068DD646-5AC4-1847-9B6B-9EEDA0C0E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331B1-7461-F942-B6CA-E2FB6164B1B0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98489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8089BF00-0EAE-CD47-9C13-21FBF1742A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xmlns="" id="{A7064618-A449-F643-85EE-8E88816664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CAA40-D460-8240-90AD-B374BC7AEA86}" type="datetimeFigureOut">
              <a:rPr lang="da-DK" smtClean="0"/>
              <a:t>17-01-2019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xmlns="" id="{0B431EAC-15EB-EC4A-B467-A91C35D4E2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xmlns="" id="{9A5333ED-9063-154C-AD0A-D8A97FC49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331B1-7461-F942-B6CA-E2FB6164B1B0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62188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xmlns="" id="{53820ACB-4651-3C4F-A6CB-2641ED1031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CAA40-D460-8240-90AD-B374BC7AEA86}" type="datetimeFigureOut">
              <a:rPr lang="da-DK" smtClean="0"/>
              <a:t>17-01-2019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xmlns="" id="{598E6FC1-E3EF-C546-B31B-2F8B83886B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xmlns="" id="{8D9908EB-90F2-C74C-8B9A-A6EB19D498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331B1-7461-F942-B6CA-E2FB6164B1B0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791032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F7E787D0-186F-8046-AA5E-94B38B61B4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xmlns="" id="{D1E85AE7-DCFE-4F4E-9C57-1E15B0BC55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da-DK"/>
              <a:t>Rediger teksttypografien i masteren
Andet niveau
Tredje niveau
Fjerde niveau
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xmlns="" id="{83213260-A3E5-3440-9338-00228EE5DA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da-DK"/>
              <a:t>Rediger teksttypografien i masteren
Andet niveau
Tredje niveau
Fjerde niveau
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xmlns="" id="{5A8E3A3B-061F-3242-8F0E-350BABA4D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CAA40-D460-8240-90AD-B374BC7AEA86}" type="datetimeFigureOut">
              <a:rPr lang="da-DK" smtClean="0"/>
              <a:t>17-01-2019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xmlns="" id="{C8F72282-E70E-B44D-AC1D-C3983DA0A6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xmlns="" id="{30B2F28D-F50D-A546-A9BA-675A2DEA05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331B1-7461-F942-B6CA-E2FB6164B1B0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856578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27BAA140-E793-F44B-BB6C-CB31EFE32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xmlns="" id="{3E5D83FF-4B2B-774E-8413-CC21423D2C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xmlns="" id="{05DEE88D-743C-D848-80B6-35E3C99FB6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da-DK"/>
              <a:t>Rediger teksttypografien i masteren
Andet niveau
Tredje niveau
Fjerde niveau
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xmlns="" id="{B6DE3185-DA3A-8545-B80D-CF6B01E96E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CAA40-D460-8240-90AD-B374BC7AEA86}" type="datetimeFigureOut">
              <a:rPr lang="da-DK" smtClean="0"/>
              <a:t>17-01-2019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xmlns="" id="{75DD0D57-C05B-6147-B266-36B73E653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xmlns="" id="{A1E3741C-2859-C64B-BD09-F3CAF9996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331B1-7461-F942-B6CA-E2FB6164B1B0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118683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xmlns="" id="{93391407-914E-BB4E-91FD-8949F725CF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xmlns="" id="{85DE6AA9-D010-6A40-AEE4-F87A436885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da-DK"/>
              <a:t>Rediger teksttypografien i masteren
Andet niveau
Tredje niveau
Fjerde niveau
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xmlns="" id="{6C9ACDA6-0D08-F444-9FEE-060F7DB06B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4CAA40-D460-8240-90AD-B374BC7AEA86}" type="datetimeFigureOut">
              <a:rPr lang="da-DK" smtClean="0"/>
              <a:t>17-01-2019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xmlns="" id="{D59775CC-78B7-B24D-AFB4-D74FC3174C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xmlns="" id="{3B5C75C0-AB02-A14C-8578-4ADF5662AD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331B1-7461-F942-B6CA-E2FB6164B1B0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80277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sikkerdigital.dk/underviser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sikkerdigital.dk/underviser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sikkerdigital.dk/underviser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sikkerdigital.dk/skoleleder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xmlns="" id="{C4C2113B-E501-0F47-8E2F-62612810F076}"/>
              </a:ext>
            </a:extLst>
          </p:cNvPr>
          <p:cNvSpPr/>
          <p:nvPr/>
        </p:nvSpPr>
        <p:spPr>
          <a:xfrm>
            <a:off x="0" y="0"/>
            <a:ext cx="12290612" cy="6252882"/>
          </a:xfrm>
          <a:prstGeom prst="rect">
            <a:avLst/>
          </a:prstGeom>
          <a:solidFill>
            <a:srgbClr val="1352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b="1" dirty="0">
                <a:solidFill>
                  <a:schemeClr val="bg1"/>
                </a:solidFill>
                <a:latin typeface="Montserrat" pitchFamily="2" charset="77"/>
              </a:rPr>
              <a:t>Indhold til sociale medier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1360150" cy="1500187"/>
          </a:xfrm>
        </p:spPr>
        <p:txBody>
          <a:bodyPr/>
          <a:lstStyle/>
          <a:p>
            <a:pPr marL="342900" indent="-342900">
              <a:buFontTx/>
              <a:buChar char="-"/>
            </a:pPr>
            <a:r>
              <a:rPr lang="da-DK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Eksempler på indhold målrettet undervisere og ledere indenfor uddannelsessektoren på sociale medier</a:t>
            </a:r>
          </a:p>
        </p:txBody>
      </p:sp>
    </p:spTree>
    <p:extLst>
      <p:ext uri="{BB962C8B-B14F-4D97-AF65-F5344CB8AC3E}">
        <p14:creationId xmlns:p14="http://schemas.microsoft.com/office/powerpoint/2010/main" val="35457069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felt 2">
            <a:extLst>
              <a:ext uri="{FF2B5EF4-FFF2-40B4-BE49-F238E27FC236}">
                <a16:creationId xmlns:a16="http://schemas.microsoft.com/office/drawing/2014/main" xmlns="" id="{18309740-466F-6845-86DF-3B2F4DC056F7}"/>
              </a:ext>
            </a:extLst>
          </p:cNvPr>
          <p:cNvSpPr txBox="1"/>
          <p:nvPr/>
        </p:nvSpPr>
        <p:spPr>
          <a:xfrm>
            <a:off x="1385955" y="2029522"/>
            <a:ext cx="340906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Copy</a:t>
            </a:r>
            <a:r>
              <a:rPr lang="da-DK" sz="1600" dirty="0">
                <a:latin typeface="Arial" panose="020B0604020202020204" pitchFamily="34" charset="0"/>
                <a:cs typeface="Arial" panose="020B0604020202020204" pitchFamily="34" charset="0"/>
              </a:rPr>
              <a:t>: Vi har lagt en oplysning på lærerens kateder, som ikke er smart at dele. Men hvilken?</a:t>
            </a:r>
          </a:p>
          <a:p>
            <a:endParaRPr lang="da-DK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a-DK" sz="1600" dirty="0">
                <a:latin typeface="Arial" panose="020B0604020202020204" pitchFamily="34" charset="0"/>
                <a:cs typeface="Arial" panose="020B0604020202020204" pitchFamily="34" charset="0"/>
              </a:rPr>
              <a:t>Del ikke dine koder med andre og husk, at det gode kodeord er langt og unikt. </a:t>
            </a:r>
            <a:r>
              <a:rPr lang="da-DK" dirty="0"/>
              <a:t>✔️</a:t>
            </a:r>
          </a:p>
          <a:p>
            <a:endParaRPr lang="da-DK" dirty="0"/>
          </a:p>
          <a:p>
            <a:r>
              <a:rPr lang="da-DK" dirty="0"/>
              <a:t>Find flere gode råd på </a:t>
            </a:r>
            <a:r>
              <a:rPr lang="da-DK" u="sng" dirty="0">
                <a:hlinkClick r:id="rId3"/>
              </a:rPr>
              <a:t>sikkerdigital.dk/underviser</a:t>
            </a:r>
            <a:endParaRPr lang="da-DK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xmlns="" id="{3E9E2939-D417-0644-AB22-56AE543626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37403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da-DK" sz="3200" b="1" dirty="0">
                <a:latin typeface="Montserrat" pitchFamily="2" charset="77"/>
              </a:rPr>
              <a:t>Eksempel 1</a:t>
            </a:r>
            <a:br>
              <a:rPr lang="da-DK" sz="3200" b="1" dirty="0">
                <a:latin typeface="Montserrat" pitchFamily="2" charset="77"/>
              </a:rPr>
            </a:br>
            <a:r>
              <a:rPr lang="da-DK" sz="3200" dirty="0">
                <a:latin typeface="Montserrat" pitchFamily="2" charset="77"/>
              </a:rPr>
              <a:t>Målrettet undervisere i folkeskolen </a:t>
            </a:r>
            <a:br>
              <a:rPr lang="da-DK" sz="3200" dirty="0">
                <a:latin typeface="Montserrat" pitchFamily="2" charset="77"/>
              </a:rPr>
            </a:br>
            <a:r>
              <a:rPr lang="da-DK" sz="3200" dirty="0">
                <a:latin typeface="Montserrat" pitchFamily="2" charset="77"/>
              </a:rPr>
              <a:t>(Facebook)</a:t>
            </a:r>
            <a:r>
              <a:rPr lang="da-DK" dirty="0">
                <a:latin typeface="Montserrat" pitchFamily="2" charset="77"/>
              </a:rPr>
              <a:t/>
            </a:r>
            <a:br>
              <a:rPr lang="da-DK" dirty="0">
                <a:latin typeface="Montserrat" pitchFamily="2" charset="77"/>
              </a:rPr>
            </a:br>
            <a:endParaRPr lang="da-DK" sz="3200" b="1" dirty="0">
              <a:latin typeface="Montserrat" pitchFamily="2" charset="77"/>
            </a:endParaRPr>
          </a:p>
        </p:txBody>
      </p:sp>
      <p:pic>
        <p:nvPicPr>
          <p:cNvPr id="4" name="Billed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9362" y="1389082"/>
            <a:ext cx="5601861" cy="4258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2035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>
            <a:extLst>
              <a:ext uri="{FF2B5EF4-FFF2-40B4-BE49-F238E27FC236}">
                <a16:creationId xmlns:a16="http://schemas.microsoft.com/office/drawing/2014/main" xmlns="" id="{2D4B26FF-D68C-2549-853D-40901B747D50}"/>
              </a:ext>
            </a:extLst>
          </p:cNvPr>
          <p:cNvSpPr/>
          <p:nvPr/>
        </p:nvSpPr>
        <p:spPr>
          <a:xfrm>
            <a:off x="838200" y="1690688"/>
            <a:ext cx="387234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a-DK" b="1" dirty="0" err="1">
                <a:latin typeface="Arial" panose="020B0604020202020204" pitchFamily="34" charset="0"/>
                <a:cs typeface="Arial" panose="020B0604020202020204" pitchFamily="34" charset="0"/>
              </a:rPr>
              <a:t>Copy</a:t>
            </a:r>
            <a:r>
              <a:rPr lang="da-DK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da-DK" dirty="0">
                <a:latin typeface="Arial" panose="020B0604020202020204" pitchFamily="34" charset="0"/>
                <a:cs typeface="Arial" panose="020B0604020202020204" pitchFamily="34" charset="0"/>
              </a:rPr>
              <a:t>Informationssikkerhed er også sikkerhed omkring deling af oplysninger i det fysiske rum.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a-DK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dirty="0">
                <a:latin typeface="Arial" panose="020B0604020202020204" pitchFamily="34" charset="0"/>
                <a:cs typeface="Arial" panose="020B0604020202020204" pitchFamily="34" charset="0"/>
              </a:rPr>
              <a:t>Husk dine papirer i printerlokalet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dirty="0">
                <a:latin typeface="Arial" panose="020B0604020202020204" pitchFamily="34" charset="0"/>
                <a:cs typeface="Arial" panose="020B0604020202020204" pitchFamily="34" charset="0"/>
              </a:rPr>
              <a:t>Log af din personaleprofil, når du forlader forberedelseslokalet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dirty="0">
                <a:latin typeface="Arial" panose="020B0604020202020204" pitchFamily="34" charset="0"/>
                <a:cs typeface="Arial" panose="020B0604020202020204" pitchFamily="34" charset="0"/>
              </a:rPr>
              <a:t>Gule lapper er ikke sikre kanaler til at videregive personlige oplysninger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dirty="0">
                <a:latin typeface="Arial" panose="020B0604020202020204" pitchFamily="34" charset="0"/>
                <a:cs typeface="Arial" panose="020B0604020202020204" pitchFamily="34" charset="0"/>
              </a:rPr>
              <a:t>Gå i enerum, når du skal tale med en kollega om elevers personlige oplysninger.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a-DK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a-DK" dirty="0">
                <a:latin typeface="Arial" panose="020B0604020202020204" pitchFamily="34" charset="0"/>
                <a:cs typeface="Arial" panose="020B0604020202020204" pitchFamily="34" charset="0"/>
              </a:rPr>
              <a:t>Få flere gode råd på </a:t>
            </a:r>
            <a:r>
              <a:rPr lang="da-DK" u="sng" dirty="0">
                <a:hlinkClick r:id="rId2"/>
              </a:rPr>
              <a:t>sikkerdigital.dk/underviser</a:t>
            </a:r>
            <a:endParaRPr lang="da-DK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el 4">
            <a:extLst>
              <a:ext uri="{FF2B5EF4-FFF2-40B4-BE49-F238E27FC236}">
                <a16:creationId xmlns:a16="http://schemas.microsoft.com/office/drawing/2014/main" xmlns="" id="{2BEB2CD5-D125-234D-9ADE-461E2FE14AFE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a-DK" sz="3200" b="1" dirty="0">
                <a:latin typeface="Montserrat" pitchFamily="2" charset="77"/>
              </a:rPr>
              <a:t>Eksempel 2</a:t>
            </a:r>
            <a:br>
              <a:rPr lang="da-DK" sz="3200" b="1" dirty="0">
                <a:latin typeface="Montserrat" pitchFamily="2" charset="77"/>
              </a:rPr>
            </a:br>
            <a:r>
              <a:rPr lang="da-DK" sz="2000" dirty="0">
                <a:latin typeface="Montserrat" pitchFamily="2" charset="77"/>
              </a:rPr>
              <a:t>Målrettet undervisere i folkeskolen </a:t>
            </a:r>
          </a:p>
          <a:p>
            <a:r>
              <a:rPr lang="da-DK" sz="2000" dirty="0">
                <a:latin typeface="Montserrat" pitchFamily="2" charset="77"/>
              </a:rPr>
              <a:t>(Facebook)</a:t>
            </a:r>
            <a:endParaRPr lang="da-DK" sz="3200" dirty="0">
              <a:latin typeface="Montserrat" pitchFamily="2" charset="77"/>
            </a:endParaRPr>
          </a:p>
        </p:txBody>
      </p:sp>
      <p:pic>
        <p:nvPicPr>
          <p:cNvPr id="4" name="Billed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7296" y="365125"/>
            <a:ext cx="5882491" cy="6126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7462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xmlns="" id="{0B3F2F29-3F96-1349-8F94-394F60D52A69}"/>
              </a:ext>
            </a:extLst>
          </p:cNvPr>
          <p:cNvSpPr/>
          <p:nvPr/>
        </p:nvSpPr>
        <p:spPr>
          <a:xfrm>
            <a:off x="1018478" y="1690688"/>
            <a:ext cx="387234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a-DK" b="1" dirty="0" err="1">
                <a:latin typeface="Arial" panose="020B0604020202020204" pitchFamily="34" charset="0"/>
                <a:cs typeface="Arial" panose="020B0604020202020204" pitchFamily="34" charset="0"/>
              </a:rPr>
              <a:t>Copy</a:t>
            </a:r>
            <a:r>
              <a:rPr lang="da-DK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da-DK" dirty="0">
                <a:latin typeface="Arial" panose="020B0604020202020204" pitchFamily="34" charset="0"/>
                <a:cs typeface="Arial" panose="020B0604020202020204" pitchFamily="34" charset="0"/>
              </a:rPr>
              <a:t>Hvilke sms’er er ikke ok at sende?  </a:t>
            </a:r>
          </a:p>
          <a:p>
            <a:endParaRPr lang="da-DK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a-DK" dirty="0">
                <a:latin typeface="Arial" panose="020B0604020202020204" pitchFamily="34" charset="0"/>
                <a:cs typeface="Arial" panose="020B0604020202020204" pitchFamily="34" charset="0"/>
              </a:rPr>
              <a:t>Dialogen mellem kollegaer er vigtig i hverdagen, men vær opmærksom på, hvilken information du deler om dine elever. </a:t>
            </a:r>
          </a:p>
          <a:p>
            <a:endParaRPr lang="da-DK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a-DK" dirty="0">
                <a:latin typeface="Arial" panose="020B0604020202020204" pitchFamily="34" charset="0"/>
                <a:cs typeface="Arial" panose="020B0604020202020204" pitchFamily="34" charset="0"/>
              </a:rPr>
              <a:t>Er du i tvivl, så del informationen på en sikker kanal, fx </a:t>
            </a:r>
            <a:r>
              <a:rPr lang="da-DK" dirty="0" smtClean="0">
                <a:latin typeface="Arial" panose="020B0604020202020204" pitchFamily="34" charset="0"/>
                <a:cs typeface="Arial" panose="020B0604020202020204" pitchFamily="34" charset="0"/>
              </a:rPr>
              <a:t>Aula. </a:t>
            </a:r>
            <a:endParaRPr lang="da-DK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a-DK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a-DK" dirty="0">
                <a:latin typeface="Arial" panose="020B0604020202020204" pitchFamily="34" charset="0"/>
                <a:cs typeface="Arial" panose="020B0604020202020204" pitchFamily="34" charset="0"/>
              </a:rPr>
              <a:t>…. Og husk, at dit kodeord er personligt og skal være langt og unikt. </a:t>
            </a:r>
            <a:r>
              <a:rPr lang="da-DK" dirty="0"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</a:t>
            </a:r>
            <a:r>
              <a:rPr lang="da-DK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xmlns="" id="{498645E4-D184-1441-A62A-28B85DF19FEF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a-DK" sz="3200" b="1" dirty="0">
                <a:latin typeface="Montserrat" pitchFamily="2" charset="77"/>
              </a:rPr>
              <a:t>Eksempel 3</a:t>
            </a:r>
            <a:br>
              <a:rPr lang="da-DK" sz="3200" b="1" dirty="0">
                <a:latin typeface="Montserrat" pitchFamily="2" charset="77"/>
              </a:rPr>
            </a:br>
            <a:r>
              <a:rPr lang="da-DK" sz="2000" dirty="0">
                <a:latin typeface="Montserrat" pitchFamily="2" charset="77"/>
              </a:rPr>
              <a:t>Målrettet undervisere i folkeskolen </a:t>
            </a:r>
          </a:p>
          <a:p>
            <a:r>
              <a:rPr lang="da-DK" sz="2000" dirty="0">
                <a:latin typeface="Montserrat" pitchFamily="2" charset="77"/>
              </a:rPr>
              <a:t>(Facebook)</a:t>
            </a:r>
          </a:p>
          <a:p>
            <a:endParaRPr lang="da-DK" sz="3200" b="1" dirty="0">
              <a:latin typeface="Montserrat" pitchFamily="2" charset="77"/>
            </a:endParaRPr>
          </a:p>
        </p:txBody>
      </p:sp>
      <p:pic>
        <p:nvPicPr>
          <p:cNvPr id="2" name="Billede 1">
            <a:extLst>
              <a:ext uri="{FF2B5EF4-FFF2-40B4-BE49-F238E27FC236}">
                <a16:creationId xmlns:a16="http://schemas.microsoft.com/office/drawing/2014/main" xmlns="" id="{AE44DBD2-C26E-8643-9819-B79B2EF37C5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48862" y="581864"/>
            <a:ext cx="6115631" cy="5667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3702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xmlns="" id="{5D18EC18-0213-B745-A846-7C9951F0E756}"/>
              </a:ext>
            </a:extLst>
          </p:cNvPr>
          <p:cNvSpPr/>
          <p:nvPr/>
        </p:nvSpPr>
        <p:spPr>
          <a:xfrm>
            <a:off x="1219200" y="1908013"/>
            <a:ext cx="387234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a-DK" b="1" dirty="0" err="1">
                <a:latin typeface="Arial" panose="020B0604020202020204" pitchFamily="34" charset="0"/>
                <a:cs typeface="Arial" panose="020B0604020202020204" pitchFamily="34" charset="0"/>
              </a:rPr>
              <a:t>Copy</a:t>
            </a:r>
            <a:r>
              <a:rPr lang="da-DK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da-DK" dirty="0">
                <a:latin typeface="Arial" panose="020B0604020202020204" pitchFamily="34" charset="0"/>
                <a:cs typeface="Arial" panose="020B0604020202020204" pitchFamily="34" charset="0"/>
              </a:rPr>
              <a:t>Tak fordi du er med til at beskytte elevernes oplysninger. Det gør du fx, når du kommunikerer via sikre kanaler som </a:t>
            </a:r>
            <a:r>
              <a:rPr lang="da-DK" dirty="0" smtClean="0">
                <a:latin typeface="Arial" panose="020B0604020202020204" pitchFamily="34" charset="0"/>
                <a:cs typeface="Arial" panose="020B0604020202020204" pitchFamily="34" charset="0"/>
              </a:rPr>
              <a:t>Aula.</a:t>
            </a:r>
            <a:endParaRPr lang="da-DK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a-DK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a-DK" dirty="0">
                <a:latin typeface="Arial" panose="020B0604020202020204" pitchFamily="34" charset="0"/>
                <a:cs typeface="Arial" panose="020B0604020202020204" pitchFamily="34" charset="0"/>
              </a:rPr>
              <a:t>Tag en quiz og bliv klogere på </a:t>
            </a:r>
            <a:r>
              <a:rPr lang="da-DK" u="sng" dirty="0">
                <a:hlinkClick r:id="rId2"/>
              </a:rPr>
              <a:t>sikkerdigital.dk/underviser</a:t>
            </a:r>
            <a:r>
              <a:rPr lang="da-DK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xmlns="" id="{84CAF893-17DE-6C4E-92A7-0E748E24B7FF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a-DK" sz="3200" b="1" dirty="0">
                <a:latin typeface="Montserrat" pitchFamily="2" charset="77"/>
              </a:rPr>
              <a:t>Eksempel 4</a:t>
            </a:r>
            <a:br>
              <a:rPr lang="da-DK" sz="3200" b="1" dirty="0">
                <a:latin typeface="Montserrat" pitchFamily="2" charset="77"/>
              </a:rPr>
            </a:br>
            <a:r>
              <a:rPr lang="da-DK" sz="2000" dirty="0">
                <a:latin typeface="Montserrat" pitchFamily="2" charset="77"/>
              </a:rPr>
              <a:t>Målrettet undervisere i folkeskolen </a:t>
            </a:r>
          </a:p>
          <a:p>
            <a:r>
              <a:rPr lang="da-DK" sz="2000" dirty="0">
                <a:latin typeface="Montserrat" pitchFamily="2" charset="77"/>
              </a:rPr>
              <a:t>(Facebook)</a:t>
            </a:r>
          </a:p>
          <a:p>
            <a:endParaRPr lang="da-DK" sz="3200" b="1" dirty="0">
              <a:latin typeface="Montserrat" pitchFamily="2" charset="77"/>
            </a:endParaRPr>
          </a:p>
        </p:txBody>
      </p:sp>
      <p:pic>
        <p:nvPicPr>
          <p:cNvPr id="2" name="Billed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5682" y="748144"/>
            <a:ext cx="5308118" cy="5311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1443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xmlns="" id="{BB144EA3-7245-F844-B6B0-53F713D036BF}"/>
              </a:ext>
            </a:extLst>
          </p:cNvPr>
          <p:cNvSpPr/>
          <p:nvPr/>
        </p:nvSpPr>
        <p:spPr>
          <a:xfrm>
            <a:off x="1219199" y="1908013"/>
            <a:ext cx="423076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a-DK" b="1" dirty="0" err="1">
                <a:latin typeface="Arial" panose="020B0604020202020204" pitchFamily="34" charset="0"/>
                <a:cs typeface="Arial" panose="020B0604020202020204" pitchFamily="34" charset="0"/>
              </a:rPr>
              <a:t>Copy</a:t>
            </a:r>
            <a:r>
              <a:rPr lang="da-DK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da-DK" dirty="0">
                <a:latin typeface="Arial" panose="020B0604020202020204" pitchFamily="34" charset="0"/>
                <a:cs typeface="Arial" panose="020B0604020202020204" pitchFamily="34" charset="0"/>
              </a:rPr>
              <a:t>Hjælp dine lærere med at blive bedre til at beskytte elevernes oplysninger.</a:t>
            </a:r>
          </a:p>
          <a:p>
            <a:endParaRPr lang="da-DK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a-DK" dirty="0">
                <a:latin typeface="Arial" panose="020B0604020202020204" pitchFamily="34" charset="0"/>
                <a:cs typeface="Arial" panose="020B0604020202020204" pitchFamily="34" charset="0"/>
              </a:rPr>
              <a:t>Her er nogle af rådene, som det er afgørende, at du deler videre. </a:t>
            </a:r>
          </a:p>
          <a:p>
            <a:endParaRPr lang="da-DK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a-DK" dirty="0">
                <a:latin typeface="Arial" panose="020B0604020202020204" pitchFamily="34" charset="0"/>
                <a:cs typeface="Arial" panose="020B0604020202020204" pitchFamily="34" charset="0"/>
              </a:rPr>
              <a:t>Få inspiration til, hvordan du sætter informationssikkerhed på dagsordenen her: </a:t>
            </a:r>
            <a:r>
              <a:rPr lang="da-DK" u="sng" dirty="0">
                <a:hlinkClick r:id="rId3"/>
              </a:rPr>
              <a:t>sikkerdigital.dk/skoleleder</a:t>
            </a:r>
            <a:endParaRPr lang="da-DK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xmlns="" id="{CB104C82-66DA-CF4B-BB76-C5FAB182CB5E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a-DK" sz="3200" b="1" dirty="0">
                <a:latin typeface="Montserrat" pitchFamily="2" charset="77"/>
              </a:rPr>
              <a:t>Eksempel 5</a:t>
            </a:r>
          </a:p>
        </p:txBody>
      </p:sp>
      <p:pic>
        <p:nvPicPr>
          <p:cNvPr id="3" name="Billede 2">
            <a:extLst>
              <a:ext uri="{FF2B5EF4-FFF2-40B4-BE49-F238E27FC236}">
                <a16:creationId xmlns:a16="http://schemas.microsoft.com/office/drawing/2014/main" xmlns="" id="{6EFDF64E-E765-A649-A8C8-4CFF22CCDE2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1348534"/>
            <a:ext cx="5345841" cy="4258277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xmlns="" id="{08BBF7B1-670D-8F4B-9FFE-074728F481CC}"/>
              </a:ext>
            </a:extLst>
          </p:cNvPr>
          <p:cNvSpPr/>
          <p:nvPr/>
        </p:nvSpPr>
        <p:spPr>
          <a:xfrm>
            <a:off x="838200" y="932479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a-DK" sz="2000" dirty="0">
                <a:latin typeface="Montserrat" pitchFamily="2" charset="77"/>
              </a:rPr>
              <a:t>Målrettet skoleledere i folkeskolen </a:t>
            </a:r>
          </a:p>
          <a:p>
            <a:r>
              <a:rPr lang="da-DK" sz="2000" dirty="0">
                <a:latin typeface="Montserrat" pitchFamily="2" charset="77"/>
              </a:rPr>
              <a:t>(LinkedIn)</a:t>
            </a:r>
          </a:p>
        </p:txBody>
      </p:sp>
    </p:spTree>
    <p:extLst>
      <p:ext uri="{BB962C8B-B14F-4D97-AF65-F5344CB8AC3E}">
        <p14:creationId xmlns:p14="http://schemas.microsoft.com/office/powerpoint/2010/main" val="11257443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4961</TotalTime>
  <Words>289</Words>
  <Application>Microsoft Office PowerPoint</Application>
  <PresentationFormat>Widescreen</PresentationFormat>
  <Paragraphs>44</Paragraphs>
  <Slides>6</Slides>
  <Notes>3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5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Montserrat</vt:lpstr>
      <vt:lpstr>Wingdings</vt:lpstr>
      <vt:lpstr>Office-tema</vt:lpstr>
      <vt:lpstr>Indhold til sociale medier</vt:lpstr>
      <vt:lpstr>Eksempel 1 Målrettet undervisere i folkeskolen  (Facebook) </vt:lpstr>
      <vt:lpstr>PowerPoint-præsentation</vt:lpstr>
      <vt:lpstr>PowerPoint-præsentation</vt:lpstr>
      <vt:lpstr>PowerPoint-præsentation</vt:lpstr>
      <vt:lpstr>PowerPoint-præsentation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Nathalie Camilla Larsen</dc:creator>
  <cp:lastModifiedBy>Torsten Uttenthal Israelsen</cp:lastModifiedBy>
  <cp:revision>49</cp:revision>
  <dcterms:created xsi:type="dcterms:W3CDTF">2018-10-02T09:20:09Z</dcterms:created>
  <dcterms:modified xsi:type="dcterms:W3CDTF">2019-01-17T09:25:59Z</dcterms:modified>
</cp:coreProperties>
</file>