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4"/>
  </p:sldMasterIdLst>
  <p:notesMasterIdLst>
    <p:notesMasterId r:id="rId11"/>
  </p:notesMasterIdLst>
  <p:handoutMasterIdLst>
    <p:handoutMasterId r:id="rId12"/>
  </p:handoutMasterIdLst>
  <p:sldIdLst>
    <p:sldId id="353" r:id="rId5"/>
    <p:sldId id="312" r:id="rId6"/>
    <p:sldId id="319" r:id="rId7"/>
    <p:sldId id="359" r:id="rId8"/>
    <p:sldId id="360" r:id="rId9"/>
    <p:sldId id="313" r:id="rId10"/>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yst layout 3 - Markering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2" autoAdjust="0"/>
    <p:restoredTop sz="77083" autoAdjust="0"/>
  </p:normalViewPr>
  <p:slideViewPr>
    <p:cSldViewPr snapToGrid="0">
      <p:cViewPr varScale="1">
        <p:scale>
          <a:sx n="86" d="100"/>
          <a:sy n="86" d="100"/>
        </p:scale>
        <p:origin x="690" y="96"/>
      </p:cViewPr>
      <p:guideLst>
        <p:guide pos="3840"/>
        <p:guide orient="horz" pos="2160"/>
      </p:guideLst>
    </p:cSldViewPr>
  </p:slideViewPr>
  <p:notesTextViewPr>
    <p:cViewPr>
      <p:scale>
        <a:sx n="1" d="1"/>
        <a:sy n="1" d="1"/>
      </p:scale>
      <p:origin x="0" y="0"/>
    </p:cViewPr>
  </p:notesTextViewPr>
  <p:notesViewPr>
    <p:cSldViewPr snapToGrid="0" showGuides="1">
      <p:cViewPr varScale="1">
        <p:scale>
          <a:sx n="93" d="100"/>
          <a:sy n="93" d="100"/>
        </p:scale>
        <p:origin x="372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1A9BCE0C-CD74-4A59-802C-6D2F8C15331A}" type="datetimeFigureOut">
              <a:rPr lang="en-US" smtClean="0"/>
              <a:t>6/25/2019</a:t>
            </a:fld>
            <a:endParaRPr lang="en-US"/>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7798501B-77B5-4365-9881-C6E19A3C1E42}" type="slidenum">
              <a:rPr lang="en-US" smtClean="0"/>
              <a:t>‹nr.›</a:t>
            </a:fld>
            <a:endParaRPr lang="en-US"/>
          </a:p>
        </p:txBody>
      </p:sp>
    </p:spTree>
    <p:extLst>
      <p:ext uri="{BB962C8B-B14F-4D97-AF65-F5344CB8AC3E}">
        <p14:creationId xmlns:p14="http://schemas.microsoft.com/office/powerpoint/2010/main" val="28514561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F04FDEA8-CBB8-46CC-9562-028963DBC55A}" type="datetimeFigureOut">
              <a:rPr lang="en-US" smtClean="0"/>
              <a:t>6/25/2019</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C8BD8E7-1312-41F3-99C4-6DA5AF891969}" type="slidenum">
              <a:rPr lang="en-US" smtClean="0"/>
              <a:t>‹nr.›</a:t>
            </a:fld>
            <a:endParaRPr lang="en-US"/>
          </a:p>
        </p:txBody>
      </p:sp>
    </p:spTree>
    <p:extLst>
      <p:ext uri="{BB962C8B-B14F-4D97-AF65-F5344CB8AC3E}">
        <p14:creationId xmlns:p14="http://schemas.microsoft.com/office/powerpoint/2010/main" val="2892084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FC8BD8E7-1312-41F3-99C4-6DA5AF891969}" type="slidenum">
              <a:rPr lang="en-US" smtClean="0"/>
              <a:t>1</a:t>
            </a:fld>
            <a:endParaRPr lang="en-US"/>
          </a:p>
        </p:txBody>
      </p:sp>
    </p:spTree>
    <p:extLst>
      <p:ext uri="{BB962C8B-B14F-4D97-AF65-F5344CB8AC3E}">
        <p14:creationId xmlns:p14="http://schemas.microsoft.com/office/powerpoint/2010/main" val="245851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En</a:t>
            </a:r>
            <a:r>
              <a:rPr lang="da-DK" baseline="0" dirty="0"/>
              <a:t> gang i hver valgperiode skal der udvikles en ny praksisplan for almen praksis. Arbejdet med at udvikle en ny nordjysk praksisplan, som skal træde i kraft i oktober 2020, er igangsat i Praksisplanudvalget med kommunal deltagelse. Praksisplanens overordnede formål er at kommuner, region og praktiserende læger kan aftale rammerne for samarbejdet omkring almen praksis. Og det er dermed en vigtig kommunal indgangsvinkel for at få indflydelse på lægedækningen i Nordjylland og samarbejdet mellem almen praksis og kommunerne.</a:t>
            </a:r>
          </a:p>
        </p:txBody>
      </p:sp>
      <p:sp>
        <p:nvSpPr>
          <p:cNvPr id="4" name="Pladsholder til slidenummer 3"/>
          <p:cNvSpPr>
            <a:spLocks noGrp="1"/>
          </p:cNvSpPr>
          <p:nvPr>
            <p:ph type="sldNum" sz="quarter" idx="10"/>
          </p:nvPr>
        </p:nvSpPr>
        <p:spPr/>
        <p:txBody>
          <a:bodyPr/>
          <a:lstStyle/>
          <a:p>
            <a:fld id="{FC8BD8E7-1312-41F3-99C4-6DA5AF891969}" type="slidenum">
              <a:rPr lang="en-US" smtClean="0"/>
              <a:t>2</a:t>
            </a:fld>
            <a:endParaRPr lang="en-US"/>
          </a:p>
        </p:txBody>
      </p:sp>
    </p:spTree>
    <p:extLst>
      <p:ext uri="{BB962C8B-B14F-4D97-AF65-F5344CB8AC3E}">
        <p14:creationId xmlns:p14="http://schemas.microsoft.com/office/powerpoint/2010/main" val="1086195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Fra et kommunalt perspektiv er der primært disse udfordringer, som skal håndteres i en ny praksisplan:</a:t>
            </a:r>
          </a:p>
          <a:p>
            <a:pPr marL="171450" indent="-171450">
              <a:buFont typeface="Arial" panose="020B0604020202020204" pitchFamily="34" charset="0"/>
              <a:buChar char="•"/>
            </a:pPr>
            <a:r>
              <a:rPr lang="da-DK" u="sng" dirty="0"/>
              <a:t>Rekruttering og lægedækning</a:t>
            </a:r>
            <a:r>
              <a:rPr lang="da-DK" dirty="0"/>
              <a:t>: Nordjylland er stærkt udfordret på lægedækningen: Mange ydernumre er ledige, knap 3/4 af Nordjyllands lægepraksis er lukket for tilgang af nye patienter, og private aktører (udbudsklinikker) regionsklinikker dækker ca. 10 % af lægekapaciteten i Nordjylland (i nogle kommuner omkring 50 %). I tillæg til dette er ca. 30 % af de praktiserende læger i Nordjylland 60+ år, så i nærmeste fremtid forventes der fortsat at skulle arbejdes hårdt for at sikre lægedækning.</a:t>
            </a:r>
          </a:p>
          <a:p>
            <a:pPr marL="171450" indent="-171450">
              <a:buFont typeface="Arial" panose="020B0604020202020204" pitchFamily="34" charset="0"/>
              <a:buChar char="•"/>
            </a:pPr>
            <a:r>
              <a:rPr lang="da-DK" u="sng" dirty="0"/>
              <a:t>Centralisering af praksis</a:t>
            </a:r>
            <a:r>
              <a:rPr lang="da-DK" dirty="0"/>
              <a:t>: Mange praktiserende læger vil helst praktisere i de større byer og i større klinikker. I nogle tilfælde kan det være fint at få skabt større enheder med faglige fællesskaber (eksempelvis i sundhedshuse), men det udfordrer den lokale, nære lægedækning.</a:t>
            </a:r>
          </a:p>
          <a:p>
            <a:pPr marL="171450" indent="-171450">
              <a:buFont typeface="Arial" panose="020B0604020202020204" pitchFamily="34" charset="0"/>
              <a:buChar char="•"/>
            </a:pPr>
            <a:r>
              <a:rPr lang="da-DK" u="sng" dirty="0"/>
              <a:t>Tilgængelighed til almen praksis</a:t>
            </a:r>
            <a:r>
              <a:rPr lang="da-DK" dirty="0"/>
              <a:t>: Borgerne har naturligvis brug for let tilgængelighed til almen praksis, men også kommunalt personale har ofte brug for dialog med den praktiserende læge for eksempelvis at få vurderet en borgers tilstand. Men det kan i nogle tilfælde være meget tidskrævende at få kontakt til den praktiserende læge.</a:t>
            </a:r>
          </a:p>
        </p:txBody>
      </p:sp>
      <p:sp>
        <p:nvSpPr>
          <p:cNvPr id="4" name="Pladsholder til slidenummer 3"/>
          <p:cNvSpPr>
            <a:spLocks noGrp="1"/>
          </p:cNvSpPr>
          <p:nvPr>
            <p:ph type="sldNum" sz="quarter" idx="10"/>
          </p:nvPr>
        </p:nvSpPr>
        <p:spPr/>
        <p:txBody>
          <a:bodyPr/>
          <a:lstStyle/>
          <a:p>
            <a:fld id="{FC8BD8E7-1312-41F3-99C4-6DA5AF891969}" type="slidenum">
              <a:rPr lang="en-US" smtClean="0"/>
              <a:t>3</a:t>
            </a:fld>
            <a:endParaRPr lang="en-US"/>
          </a:p>
        </p:txBody>
      </p:sp>
    </p:spTree>
    <p:extLst>
      <p:ext uri="{BB962C8B-B14F-4D97-AF65-F5344CB8AC3E}">
        <p14:creationId xmlns:p14="http://schemas.microsoft.com/office/powerpoint/2010/main" val="2701120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Dialog mellem Praksisplanudvalgets kommunale medlemmer og Sundhedspolitisk Dialogforum har givet disse kommunale </a:t>
            </a:r>
            <a:r>
              <a:rPr lang="da-DK"/>
              <a:t>fokusområder for en </a:t>
            </a:r>
            <a:r>
              <a:rPr lang="da-DK" dirty="0"/>
              <a:t>ny praksisplan: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u="sng" dirty="0"/>
              <a:t>En mere politisk praksisplan</a:t>
            </a:r>
            <a:r>
              <a:rPr lang="da-DK" dirty="0"/>
              <a:t>: Der </a:t>
            </a:r>
            <a:r>
              <a:rPr lang="da-DK" sz="1200" kern="1200" dirty="0">
                <a:solidFill>
                  <a:schemeClr val="tx1"/>
                </a:solidFill>
                <a:effectLst/>
                <a:latin typeface="+mn-lt"/>
                <a:ea typeface="+mn-ea"/>
                <a:cs typeface="+mn-cs"/>
              </a:rPr>
              <a:t>ønskes en mere </a:t>
            </a:r>
            <a:r>
              <a:rPr lang="da-DK" sz="1200" i="1" kern="1200" dirty="0">
                <a:solidFill>
                  <a:schemeClr val="tx1"/>
                </a:solidFill>
                <a:effectLst/>
                <a:latin typeface="+mn-lt"/>
                <a:ea typeface="+mn-ea"/>
                <a:cs typeface="+mn-cs"/>
              </a:rPr>
              <a:t>politisk</a:t>
            </a:r>
            <a:r>
              <a:rPr lang="da-DK" sz="1200" kern="1200" dirty="0">
                <a:solidFill>
                  <a:schemeClr val="tx1"/>
                </a:solidFill>
                <a:effectLst/>
                <a:latin typeface="+mn-lt"/>
                <a:ea typeface="+mn-ea"/>
                <a:cs typeface="+mn-cs"/>
              </a:rPr>
              <a:t> praksisplan med politiske målsætninger og overordnede indsatsområder. Dette giver mere fleksibilitet til i løbet af aftaleperioden at afprøve relevante indsatser.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u="sng" dirty="0"/>
              <a:t>Samarbejde om lægedækning og rekruttering</a:t>
            </a:r>
            <a:r>
              <a:rPr lang="da-DK" dirty="0"/>
              <a:t>: </a:t>
            </a:r>
            <a:r>
              <a:rPr lang="da-DK" sz="1200" kern="1200" dirty="0">
                <a:solidFill>
                  <a:schemeClr val="tx1"/>
                </a:solidFill>
                <a:effectLst/>
                <a:latin typeface="+mn-lt"/>
                <a:ea typeface="+mn-ea"/>
                <a:cs typeface="+mn-cs"/>
              </a:rPr>
              <a:t>Der er behov for et mere proaktivt samarbejde mellem parterne om lægedækning, rekruttering og fastholdelse. Ved praksisophør skal der så tidligt som muligt samarbejdes, og de muligheder overenskomst og lovgivning giver, skal udnyttes fuldt ud til at sikre lægedækning.</a:t>
            </a:r>
          </a:p>
          <a:p>
            <a:pPr marL="171450" indent="-171450">
              <a:buFont typeface="Arial" panose="020B0604020202020204" pitchFamily="34" charset="0"/>
              <a:buChar char="•"/>
            </a:pPr>
            <a:r>
              <a:rPr lang="da-DK" u="sng" dirty="0"/>
              <a:t>Tilgængelighed til almen praksis</a:t>
            </a:r>
            <a:r>
              <a:rPr lang="da-DK" dirty="0"/>
              <a:t>: Borgere og kommunalt personale skal sikres den bedst mulige tilgængelighed til den praktiserende læge. </a:t>
            </a:r>
            <a:r>
              <a:rPr lang="da-DK" sz="1200" kern="1200" dirty="0">
                <a:solidFill>
                  <a:schemeClr val="tx1"/>
                </a:solidFill>
                <a:effectLst/>
                <a:latin typeface="+mn-lt"/>
                <a:ea typeface="+mn-ea"/>
                <a:cs typeface="+mn-cs"/>
              </a:rPr>
              <a:t>Særligt den kommunale akutfunktion har brug for let tilgængelighed. Der skal afprøves digitale løsninger for at lette tilgængeligheden til almen praksis for borgere og kommuner.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sz="1200" u="sng" kern="1200" dirty="0">
                <a:solidFill>
                  <a:schemeClr val="tx1"/>
                </a:solidFill>
                <a:effectLst/>
                <a:latin typeface="+mn-lt"/>
                <a:ea typeface="+mn-ea"/>
                <a:cs typeface="+mn-cs"/>
              </a:rPr>
              <a:t>Kontinuitet og god dialog uanset praksistype</a:t>
            </a:r>
            <a:r>
              <a:rPr lang="da-DK" sz="1200" kern="1200" dirty="0">
                <a:solidFill>
                  <a:schemeClr val="tx1"/>
                </a:solidFill>
                <a:effectLst/>
                <a:latin typeface="+mn-lt"/>
                <a:ea typeface="+mn-ea"/>
                <a:cs typeface="+mn-cs"/>
              </a:rPr>
              <a:t>: Udbudsklinikker og regionsklinikker skal køre med så stor kontinuitet som muligt (dvs. mindst mulig udskiftning af læger). Derudover skal kommunernes dialog med alle lægetilbud gøres nemmere; flere kommuner har nu separat dialog med PLO-læger og udbudsklinikker.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sz="1200" u="sng" kern="1200" dirty="0">
                <a:solidFill>
                  <a:schemeClr val="tx1"/>
                </a:solidFill>
                <a:effectLst/>
                <a:latin typeface="+mn-lt"/>
                <a:ea typeface="+mn-ea"/>
                <a:cs typeface="+mn-cs"/>
              </a:rPr>
              <a:t>Forstærket samarbejde på konkrete områder</a:t>
            </a:r>
            <a:r>
              <a:rPr lang="da-DK" sz="1200" kern="1200" dirty="0">
                <a:solidFill>
                  <a:schemeClr val="tx1"/>
                </a:solidFill>
                <a:effectLst/>
                <a:latin typeface="+mn-lt"/>
                <a:ea typeface="+mn-ea"/>
                <a:cs typeface="+mn-cs"/>
              </a:rPr>
              <a:t>: Kommunerne kan se et perspektiv i et forbedret samarbejde på flere konkrete områder. Det drejer sig eksempelvis om medicinhåndtering, som er en tidstung opgave af stigende omfang.</a:t>
            </a:r>
          </a:p>
          <a:p>
            <a:pPr marL="171450" indent="-171450">
              <a:buFont typeface="Arial" panose="020B0604020202020204" pitchFamily="34" charset="0"/>
              <a:buChar char="•"/>
            </a:pPr>
            <a:endParaRPr lang="da-DK" sz="1200" kern="1200" dirty="0">
              <a:solidFill>
                <a:schemeClr val="tx1"/>
              </a:solidFill>
              <a:effectLst/>
              <a:latin typeface="+mn-lt"/>
              <a:ea typeface="+mn-ea"/>
              <a:cs typeface="+mn-cs"/>
            </a:endParaRPr>
          </a:p>
          <a:p>
            <a:pPr marL="171450" indent="-171450">
              <a:buFont typeface="Arial" panose="020B0604020202020204" pitchFamily="34" charset="0"/>
              <a:buChar char="•"/>
            </a:pPr>
            <a:endParaRPr lang="da-DK" dirty="0"/>
          </a:p>
        </p:txBody>
      </p:sp>
      <p:sp>
        <p:nvSpPr>
          <p:cNvPr id="4" name="Pladsholder til slidenummer 3"/>
          <p:cNvSpPr>
            <a:spLocks noGrp="1"/>
          </p:cNvSpPr>
          <p:nvPr>
            <p:ph type="sldNum" sz="quarter" idx="10"/>
          </p:nvPr>
        </p:nvSpPr>
        <p:spPr/>
        <p:txBody>
          <a:bodyPr/>
          <a:lstStyle/>
          <a:p>
            <a:fld id="{FC8BD8E7-1312-41F3-99C4-6DA5AF891969}" type="slidenum">
              <a:rPr lang="en-US" smtClean="0"/>
              <a:t>4</a:t>
            </a:fld>
            <a:endParaRPr lang="en-US"/>
          </a:p>
        </p:txBody>
      </p:sp>
    </p:spTree>
    <p:extLst>
      <p:ext uri="{BB962C8B-B14F-4D97-AF65-F5344CB8AC3E}">
        <p14:creationId xmlns:p14="http://schemas.microsoft.com/office/powerpoint/2010/main" val="4049784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Praksisplanudvalget arbejdet for øjeblikket med nedenstående 6 politiske målsætninger i Praksisplanen:</a:t>
            </a:r>
          </a:p>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1. Styrke proaktivt samarbejde om lægedækningen : Der skal laves en plan for sikring af lægedækning og rekrutteringsindsatser i samarbejde mellem parterne.</a:t>
            </a:r>
          </a:p>
          <a:p>
            <a:r>
              <a:rPr lang="da-DK" dirty="0"/>
              <a:t>2. Sikre hurtigere og nemmere adgang til almen praksis: Sikring af fysisk, telefonisk og elektronisk tilgængelighed til almen praksis for patienter og samarbejdspartnere.</a:t>
            </a:r>
          </a:p>
          <a:p>
            <a:r>
              <a:rPr lang="da-DK" dirty="0"/>
              <a:t>3. Styrke nære relationer mellem samarbejdspartnere: Sikre sammenhængende patientforløb.</a:t>
            </a:r>
          </a:p>
          <a:p>
            <a:r>
              <a:rPr lang="da-DK" dirty="0"/>
              <a:t>4. Styrke almen praksis' rolle som tovholder for patienten: Almen praksis er patientens indgang til sundhedsvæsenet, og almen praksis skal derfor bl.a. have et godt kendskab til sundhedstilbud i kommunerne.</a:t>
            </a:r>
          </a:p>
          <a:p>
            <a:r>
              <a:rPr lang="da-DK" dirty="0"/>
              <a:t>5. Sikre målrettede indsatser til de patienter, der har størst behov: For at sikre </a:t>
            </a:r>
            <a:r>
              <a:rPr lang="da-DK" sz="1200" b="0" i="0" u="none" strike="noStrike" kern="1200" baseline="0" dirty="0">
                <a:solidFill>
                  <a:schemeClr val="tx1"/>
                </a:solidFill>
                <a:latin typeface="+mn-lt"/>
                <a:ea typeface="+mn-ea"/>
                <a:cs typeface="+mn-cs"/>
              </a:rPr>
              <a:t>mere lighed i sundhed kan der være behov for at borgere behandles forskelligt med udgangspunkt i deres ressourcer. Der kan eksempelvis arbejdes med almen praksis i forhold til patienters mulighed for egenomsorg. </a:t>
            </a:r>
            <a:endParaRPr lang="da-DK" dirty="0"/>
          </a:p>
          <a:p>
            <a:r>
              <a:rPr lang="da-DK" dirty="0"/>
              <a:t>6. Udvikle og fastholde den faglige kvalitet: Plan for kvalitetsudvikling i almen praksis, eksempelvis i forhold til medicinhåndtering.</a:t>
            </a:r>
          </a:p>
          <a:p>
            <a:endParaRPr lang="da-DK" dirty="0"/>
          </a:p>
          <a:p>
            <a:endParaRPr lang="da-DK" dirty="0"/>
          </a:p>
        </p:txBody>
      </p:sp>
      <p:sp>
        <p:nvSpPr>
          <p:cNvPr id="4" name="Pladsholder til slidenummer 3"/>
          <p:cNvSpPr>
            <a:spLocks noGrp="1"/>
          </p:cNvSpPr>
          <p:nvPr>
            <p:ph type="sldNum" sz="quarter" idx="10"/>
          </p:nvPr>
        </p:nvSpPr>
        <p:spPr/>
        <p:txBody>
          <a:bodyPr/>
          <a:lstStyle/>
          <a:p>
            <a:fld id="{FC8BD8E7-1312-41F3-99C4-6DA5AF891969}" type="slidenum">
              <a:rPr lang="en-US" smtClean="0"/>
              <a:t>5</a:t>
            </a:fld>
            <a:endParaRPr lang="en-US"/>
          </a:p>
        </p:txBody>
      </p:sp>
    </p:spTree>
    <p:extLst>
      <p:ext uri="{BB962C8B-B14F-4D97-AF65-F5344CB8AC3E}">
        <p14:creationId xmlns:p14="http://schemas.microsoft.com/office/powerpoint/2010/main" val="5048176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i="0" dirty="0"/>
              <a:t>Kommunerne har flere muligheder for at påvirke indholdet af praksisplanen. Kommunerne har allerede givet input til Praksisplanen via en indledende høring og via kommunale politiske drøftelser i Sundhedspolitisk Dialogforum. En høringsversion af Praksisplanen udvikles i den resterende del af 2019 og kommer til høring i kommunerne primo 2020. Efter tilpasning af planen kommer den endelige praksisplan til godkendelse hos kommunerne i august-september 2020 og træder i kraft til oktober 2020.</a:t>
            </a:r>
          </a:p>
          <a:p>
            <a:endParaRPr lang="da-DK" i="0" dirty="0"/>
          </a:p>
          <a:p>
            <a:r>
              <a:rPr lang="da-DK" i="0" dirty="0"/>
              <a:t>KKR og de enkelte kommuner vil løbende blive holdt orienteret og inddrages i løbet af udviklingsprocessen.</a:t>
            </a:r>
          </a:p>
        </p:txBody>
      </p:sp>
      <p:sp>
        <p:nvSpPr>
          <p:cNvPr id="4" name="Pladsholder til slidenummer 3"/>
          <p:cNvSpPr>
            <a:spLocks noGrp="1"/>
          </p:cNvSpPr>
          <p:nvPr>
            <p:ph type="sldNum" sz="quarter" idx="10"/>
          </p:nvPr>
        </p:nvSpPr>
        <p:spPr/>
        <p:txBody>
          <a:bodyPr/>
          <a:lstStyle/>
          <a:p>
            <a:fld id="{FC8BD8E7-1312-41F3-99C4-6DA5AF891969}" type="slidenum">
              <a:rPr lang="en-US" smtClean="0"/>
              <a:t>6</a:t>
            </a:fld>
            <a:endParaRPr lang="en-US" dirty="0"/>
          </a:p>
        </p:txBody>
      </p:sp>
    </p:spTree>
    <p:extLst>
      <p:ext uri="{BB962C8B-B14F-4D97-AF65-F5344CB8AC3E}">
        <p14:creationId xmlns:p14="http://schemas.microsoft.com/office/powerpoint/2010/main" val="2405889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da-DK"/>
              <a:t>Klik for at redigere i master</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a-DK"/>
              <a:t>Klik for at redigere i master</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5586B75A-687E-405C-8A0B-8D00578BA2C3}" type="datetimeFigureOut">
              <a:rPr lang="en-US" dirty="0"/>
              <a:pPr/>
              <a:t>6/25/2019</a:t>
            </a:fld>
            <a:endParaRPr lang="en-US" dirty="0"/>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‹nr.›</a:t>
            </a:fld>
            <a:endParaRPr lang="en-US" dirty="0"/>
          </a:p>
        </p:txBody>
      </p:sp>
      <p:sp>
        <p:nvSpPr>
          <p:cNvPr id="10" name="Rectangle 6"/>
          <p:cNvSpPr/>
          <p:nvPr userDrawn="1"/>
        </p:nvSpPr>
        <p:spPr>
          <a:xfrm>
            <a:off x="304800" y="304800"/>
            <a:ext cx="11582400" cy="6248400"/>
          </a:xfrm>
          <a:prstGeom prst="rect">
            <a:avLst/>
          </a:prstGeom>
          <a:noFill/>
          <a:ln w="50800">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7392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i master</a:t>
            </a:r>
            <a:endParaRPr lang="en-US" dirty="0"/>
          </a:p>
        </p:txBody>
      </p:sp>
      <p:sp>
        <p:nvSpPr>
          <p:cNvPr id="3" name="Vertical Text Placeholder 2"/>
          <p:cNvSpPr>
            <a:spLocks noGrp="1"/>
          </p:cNvSpPr>
          <p:nvPr>
            <p:ph type="body" orient="vert" idx="1"/>
          </p:nvPr>
        </p:nvSpPr>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37CC0096-1860-4642-9CD2-0079EA5E7CD1}" type="datetimeFigureOut">
              <a:rPr lang="en-US" smtClean="0"/>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‹nr.›</a:t>
            </a:fld>
            <a:endParaRPr lang="en-US"/>
          </a:p>
        </p:txBody>
      </p:sp>
    </p:spTree>
    <p:extLst>
      <p:ext uri="{BB962C8B-B14F-4D97-AF65-F5344CB8AC3E}">
        <p14:creationId xmlns:p14="http://schemas.microsoft.com/office/powerpoint/2010/main" val="1200486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da-DK"/>
              <a:t>Klik for at redigere i master</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37CC0096-1860-4642-9CD2-0079EA5E7CD1}" type="datetimeFigureOut">
              <a:rPr lang="en-US" smtClean="0"/>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‹nr.›</a:t>
            </a:fld>
            <a:endParaRPr lang="en-US"/>
          </a:p>
        </p:txBody>
      </p:sp>
    </p:spTree>
    <p:extLst>
      <p:ext uri="{BB962C8B-B14F-4D97-AF65-F5344CB8AC3E}">
        <p14:creationId xmlns:p14="http://schemas.microsoft.com/office/powerpoint/2010/main" val="2174616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Afsnitsoverskrift">
    <p:bg>
      <p:bgPr>
        <a:solidFill>
          <a:schemeClr val="accent1"/>
        </a:solidFill>
        <a:effectLst/>
      </p:bgPr>
    </p:bg>
    <p:spTree>
      <p:nvGrpSpPr>
        <p:cNvPr id="1" name=""/>
        <p:cNvGrpSpPr/>
        <p:nvPr/>
      </p:nvGrpSpPr>
      <p:grpSpPr>
        <a:xfrm>
          <a:off x="0" y="0"/>
          <a:ext cx="0" cy="0"/>
          <a:chOff x="0" y="0"/>
          <a:chExt cx="0" cy="0"/>
        </a:xfrm>
      </p:grpSpPr>
      <p:sp>
        <p:nvSpPr>
          <p:cNvPr id="7" name="Rectangle 6"/>
          <p:cNvSpPr/>
          <p:nvPr userDrawn="1"/>
        </p:nvSpPr>
        <p:spPr>
          <a:xfrm>
            <a:off x="304800" y="304800"/>
            <a:ext cx="11582400" cy="6248400"/>
          </a:xfrm>
          <a:prstGeom prst="rect">
            <a:avLst/>
          </a:prstGeom>
          <a:noFill/>
          <a:ln w="50800">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831850" y="2514600"/>
            <a:ext cx="10515600" cy="2743200"/>
          </a:xfrm>
        </p:spPr>
        <p:txBody>
          <a:bodyPr anchor="b">
            <a:normAutofit/>
          </a:bodyPr>
          <a:lstStyle>
            <a:lvl1pPr algn="ctr">
              <a:defRPr sz="4400" spc="-50" baseline="0">
                <a:solidFill>
                  <a:schemeClr val="bg1"/>
                </a:solidFill>
              </a:defRPr>
            </a:lvl1pPr>
          </a:lstStyle>
          <a:p>
            <a:r>
              <a:rPr lang="da-DK"/>
              <a:t>Klik for at redigere i master</a:t>
            </a:r>
            <a:endParaRPr lang="en-US"/>
          </a:p>
        </p:txBody>
      </p:sp>
      <p:sp>
        <p:nvSpPr>
          <p:cNvPr id="3" name="Tekstpladsholder 2"/>
          <p:cNvSpPr>
            <a:spLocks noGrp="1"/>
          </p:cNvSpPr>
          <p:nvPr>
            <p:ph type="body" idx="1"/>
          </p:nvPr>
        </p:nvSpPr>
        <p:spPr>
          <a:xfrm>
            <a:off x="831850" y="5257800"/>
            <a:ext cx="10515600" cy="914400"/>
          </a:xfrm>
        </p:spPr>
        <p:txBody>
          <a:bodyPr>
            <a:normAutofit/>
          </a:bodyPr>
          <a:lstStyle>
            <a:lvl1pPr marL="0" indent="0" algn="ctr">
              <a:spcBef>
                <a:spcPts val="0"/>
              </a:spcBef>
              <a:buNone/>
              <a:defRPr sz="2000" cap="all" spc="50" baseline="0">
                <a:solidFill>
                  <a:schemeClr val="bg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a-DK"/>
              <a:t>Klik for at redigere i master</a:t>
            </a:r>
          </a:p>
        </p:txBody>
      </p:sp>
    </p:spTree>
    <p:extLst>
      <p:ext uri="{BB962C8B-B14F-4D97-AF65-F5344CB8AC3E}">
        <p14:creationId xmlns:p14="http://schemas.microsoft.com/office/powerpoint/2010/main" val="350677804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151812" y="1714498"/>
            <a:ext cx="3506788" cy="2880360"/>
          </a:xfrm>
        </p:spPr>
        <p:txBody>
          <a:bodyPr anchor="b">
            <a:normAutofit/>
          </a:bodyPr>
          <a:lstStyle>
            <a:lvl1pPr>
              <a:defRPr sz="3000"/>
            </a:lvl1pPr>
          </a:lstStyle>
          <a:p>
            <a:r>
              <a:rPr lang="da-DK"/>
              <a:t>Klik for at redigere i master</a:t>
            </a:r>
            <a:endParaRPr lang="en-US" dirty="0"/>
          </a:p>
        </p:txBody>
      </p:sp>
      <p:sp>
        <p:nvSpPr>
          <p:cNvPr id="3" name="Pladsholder 2"/>
          <p:cNvSpPr>
            <a:spLocks noGrp="1"/>
          </p:cNvSpPr>
          <p:nvPr>
            <p:ph idx="1"/>
          </p:nvPr>
        </p:nvSpPr>
        <p:spPr>
          <a:xfrm>
            <a:off x="530352" y="457200"/>
            <a:ext cx="7242111" cy="5715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Tekstpladsholder 3"/>
          <p:cNvSpPr>
            <a:spLocks noGrp="1"/>
          </p:cNvSpPr>
          <p:nvPr>
            <p:ph type="body" sz="half" idx="2"/>
          </p:nvPr>
        </p:nvSpPr>
        <p:spPr>
          <a:xfrm>
            <a:off x="8151812" y="4590288"/>
            <a:ext cx="3514564" cy="1581912"/>
          </a:xfrm>
        </p:spPr>
        <p:txBody>
          <a:bodyPr/>
          <a:lstStyle>
            <a:lvl1pPr marL="0" indent="0">
              <a:spcBef>
                <a:spcPts val="8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i master</a:t>
            </a:r>
          </a:p>
        </p:txBody>
      </p:sp>
      <p:sp>
        <p:nvSpPr>
          <p:cNvPr id="5" name="Date Placeholder 4"/>
          <p:cNvSpPr>
            <a:spLocks noGrp="1"/>
          </p:cNvSpPr>
          <p:nvPr>
            <p:ph type="dt" sz="half" idx="10"/>
          </p:nvPr>
        </p:nvSpPr>
        <p:spPr/>
        <p:txBody>
          <a:bodyPr/>
          <a:lstStyle/>
          <a:p>
            <a:fld id="{37CC0096-1860-4642-9CD2-0079EA5E7CD1}" type="datetimeFigureOut">
              <a:rPr lang="en-US" smtClean="0"/>
              <a:t>6/25/2019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‹nr.›</a:t>
            </a:fld>
            <a:endParaRPr lang="en-US"/>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Billede med billedtekst">
    <p:spTree>
      <p:nvGrpSpPr>
        <p:cNvPr id="1" name=""/>
        <p:cNvGrpSpPr/>
        <p:nvPr/>
      </p:nvGrpSpPr>
      <p:grpSpPr>
        <a:xfrm>
          <a:off x="0" y="0"/>
          <a:ext cx="0" cy="0"/>
          <a:chOff x="0" y="0"/>
          <a:chExt cx="0" cy="0"/>
        </a:xfrm>
      </p:grpSpPr>
      <p:sp>
        <p:nvSpPr>
          <p:cNvPr id="8" name="Rectangle 7"/>
          <p:cNvSpPr/>
          <p:nvPr userDrawn="1"/>
        </p:nvSpPr>
        <p:spPr>
          <a:xfrm>
            <a:off x="8153400" y="0"/>
            <a:ext cx="40386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kstpladsholder 3"/>
          <p:cNvSpPr>
            <a:spLocks noGrp="1"/>
          </p:cNvSpPr>
          <p:nvPr>
            <p:ph type="body" sz="half" idx="2"/>
          </p:nvPr>
        </p:nvSpPr>
        <p:spPr>
          <a:xfrm>
            <a:off x="8532813" y="4591761"/>
            <a:ext cx="3125787" cy="1580440"/>
          </a:xfrm>
        </p:spPr>
        <p:txBody>
          <a:bodyPr/>
          <a:lstStyle>
            <a:lvl1pPr marL="0" indent="0">
              <a:spcBef>
                <a:spcPts val="8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i master</a:t>
            </a:r>
          </a:p>
        </p:txBody>
      </p:sp>
      <p:sp>
        <p:nvSpPr>
          <p:cNvPr id="2" name="Titel 1"/>
          <p:cNvSpPr>
            <a:spLocks noGrp="1"/>
          </p:cNvSpPr>
          <p:nvPr>
            <p:ph type="title"/>
          </p:nvPr>
        </p:nvSpPr>
        <p:spPr>
          <a:xfrm>
            <a:off x="8532813" y="1714500"/>
            <a:ext cx="3125787" cy="2877260"/>
          </a:xfrm>
        </p:spPr>
        <p:txBody>
          <a:bodyPr anchor="b">
            <a:normAutofit/>
          </a:bodyPr>
          <a:lstStyle>
            <a:lvl1pPr>
              <a:defRPr sz="3000">
                <a:solidFill>
                  <a:schemeClr val="bg1"/>
                </a:solidFill>
              </a:defRPr>
            </a:lvl1pPr>
          </a:lstStyle>
          <a:p>
            <a:r>
              <a:rPr lang="da-DK"/>
              <a:t>Klik for at redigere i master</a:t>
            </a:r>
            <a:endParaRPr lang="en-US"/>
          </a:p>
        </p:txBody>
      </p:sp>
      <p:sp>
        <p:nvSpPr>
          <p:cNvPr id="6" name="Billedpladsholder 2"/>
          <p:cNvSpPr>
            <a:spLocks noGrp="1"/>
          </p:cNvSpPr>
          <p:nvPr>
            <p:ph type="pic" idx="1"/>
          </p:nvPr>
        </p:nvSpPr>
        <p:spPr>
          <a:xfrm>
            <a:off x="0" y="0"/>
            <a:ext cx="8101584" cy="6857999"/>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a:t>Klik på ikonet for at tilføje et billede</a:t>
            </a:r>
            <a:endParaRPr lang="en-US"/>
          </a:p>
        </p:txBody>
      </p:sp>
    </p:spTree>
    <p:extLst>
      <p:ext uri="{BB962C8B-B14F-4D97-AF65-F5344CB8AC3E}">
        <p14:creationId xmlns:p14="http://schemas.microsoft.com/office/powerpoint/2010/main" val="2977249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i master</a:t>
            </a:r>
            <a:endParaRPr lang="en-US" dirty="0"/>
          </a:p>
        </p:txBody>
      </p:sp>
      <p:sp>
        <p:nvSpPr>
          <p:cNvPr id="3" name="Content Placeholder 2"/>
          <p:cNvSpPr>
            <a:spLocks noGrp="1"/>
          </p:cNvSpPr>
          <p:nvPr>
            <p:ph idx="1"/>
          </p:nvPr>
        </p:nvSpPr>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37CC0096-1860-4642-9CD2-0079EA5E7CD1}" type="datetimeFigureOut">
              <a:rPr lang="en-US" smtClean="0"/>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‹nr.›</a:t>
            </a:fld>
            <a:endParaRPr lang="en-US"/>
          </a:p>
        </p:txBody>
      </p:sp>
    </p:spTree>
    <p:extLst>
      <p:ext uri="{BB962C8B-B14F-4D97-AF65-F5344CB8AC3E}">
        <p14:creationId xmlns:p14="http://schemas.microsoft.com/office/powerpoint/2010/main" val="1740101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da-DK"/>
              <a:t>Klik for at redigere i master</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i master</a:t>
            </a:r>
          </a:p>
        </p:txBody>
      </p:sp>
      <p:sp>
        <p:nvSpPr>
          <p:cNvPr id="4" name="Date Placeholder 3"/>
          <p:cNvSpPr>
            <a:spLocks noGrp="1"/>
          </p:cNvSpPr>
          <p:nvPr>
            <p:ph type="dt" sz="half" idx="10"/>
          </p:nvPr>
        </p:nvSpPr>
        <p:spPr/>
        <p:txBody>
          <a:bodyPr/>
          <a:lstStyle/>
          <a:p>
            <a:fld id="{5586B75A-687E-405C-8A0B-8D00578BA2C3}" type="datetimeFigureOut">
              <a:rPr lang="en-US" dirty="0"/>
              <a:pPr/>
              <a:t>6/25/2019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‹nr.›</a:t>
            </a:fld>
            <a:endParaRPr lang="en-US" dirty="0"/>
          </a:p>
        </p:txBody>
      </p:sp>
      <p:sp>
        <p:nvSpPr>
          <p:cNvPr id="7" name="Rectangle 6"/>
          <p:cNvSpPr/>
          <p:nvPr userDrawn="1"/>
        </p:nvSpPr>
        <p:spPr>
          <a:xfrm>
            <a:off x="304800" y="304800"/>
            <a:ext cx="11582400" cy="6248400"/>
          </a:xfrm>
          <a:prstGeom prst="rect">
            <a:avLst/>
          </a:prstGeom>
          <a:noFill/>
          <a:ln w="50800">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19718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i master</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Date Placeholder 4"/>
          <p:cNvSpPr>
            <a:spLocks noGrp="1"/>
          </p:cNvSpPr>
          <p:nvPr>
            <p:ph type="dt" sz="half" idx="10"/>
          </p:nvPr>
        </p:nvSpPr>
        <p:spPr/>
        <p:txBody>
          <a:bodyPr/>
          <a:lstStyle/>
          <a:p>
            <a:fld id="{37CC0096-1860-4642-9CD2-0079EA5E7CD1}" type="datetimeFigureOut">
              <a:rPr lang="en-US" smtClean="0"/>
              <a:t>6/25/2019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‹nr.›</a:t>
            </a:fld>
            <a:endParaRPr lang="en-US"/>
          </a:p>
        </p:txBody>
      </p:sp>
    </p:spTree>
    <p:extLst>
      <p:ext uri="{BB962C8B-B14F-4D97-AF65-F5344CB8AC3E}">
        <p14:creationId xmlns:p14="http://schemas.microsoft.com/office/powerpoint/2010/main" val="58024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a-DK"/>
              <a:t>Klik for at redigere i master</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7" name="Date Placeholder 6"/>
          <p:cNvSpPr>
            <a:spLocks noGrp="1"/>
          </p:cNvSpPr>
          <p:nvPr>
            <p:ph type="dt" sz="half" idx="10"/>
          </p:nvPr>
        </p:nvSpPr>
        <p:spPr/>
        <p:txBody>
          <a:bodyPr/>
          <a:lstStyle/>
          <a:p>
            <a:fld id="{37CC0096-1860-4642-9CD2-0079EA5E7CD1}" type="datetimeFigureOut">
              <a:rPr lang="en-US" smtClean="0"/>
              <a:t>6/25/2019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1375A4-56A4-47D6-9801-1991572033F7}" type="slidenum">
              <a:rPr lang="en-US" smtClean="0"/>
              <a:t>‹nr.›</a:t>
            </a:fld>
            <a:endParaRPr lang="en-US"/>
          </a:p>
        </p:txBody>
      </p:sp>
    </p:spTree>
    <p:extLst>
      <p:ext uri="{BB962C8B-B14F-4D97-AF65-F5344CB8AC3E}">
        <p14:creationId xmlns:p14="http://schemas.microsoft.com/office/powerpoint/2010/main" val="172419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da-DK"/>
              <a:t>Klik for at redigere i master</a:t>
            </a:r>
            <a:endParaRPr lang="en-US" dirty="0"/>
          </a:p>
        </p:txBody>
      </p:sp>
      <p:sp>
        <p:nvSpPr>
          <p:cNvPr id="3" name="Date Placeholder 2"/>
          <p:cNvSpPr>
            <a:spLocks noGrp="1"/>
          </p:cNvSpPr>
          <p:nvPr>
            <p:ph type="dt" sz="half" idx="10"/>
          </p:nvPr>
        </p:nvSpPr>
        <p:spPr/>
        <p:txBody>
          <a:bodyPr/>
          <a:lstStyle/>
          <a:p>
            <a:fld id="{37CC0096-1860-4642-9CD2-0079EA5E7CD1}" type="datetimeFigureOut">
              <a:rPr lang="en-US" smtClean="0"/>
              <a:t>6/25/2019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‹nr.›</a:t>
            </a:fld>
            <a:endParaRPr lang="en-US"/>
          </a:p>
        </p:txBody>
      </p:sp>
    </p:spTree>
    <p:extLst>
      <p:ext uri="{BB962C8B-B14F-4D97-AF65-F5344CB8AC3E}">
        <p14:creationId xmlns:p14="http://schemas.microsoft.com/office/powerpoint/2010/main" val="1173613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FigureOut">
              <a:rPr lang="en-US" dirty="0"/>
              <a:t>6/25/2019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‹nr.›</a:t>
            </a:fld>
            <a:endParaRPr lang="en-US" dirty="0"/>
          </a:p>
        </p:txBody>
      </p:sp>
    </p:spTree>
    <p:extLst>
      <p:ext uri="{BB962C8B-B14F-4D97-AF65-F5344CB8AC3E}">
        <p14:creationId xmlns:p14="http://schemas.microsoft.com/office/powerpoint/2010/main" val="872253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da-DK"/>
              <a:t>Klik for at redigere i master</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da-DK"/>
              <a:t>Klik for at redigere i master</a:t>
            </a:r>
          </a:p>
        </p:txBody>
      </p:sp>
      <p:sp>
        <p:nvSpPr>
          <p:cNvPr id="5" name="Date Placeholder 4"/>
          <p:cNvSpPr>
            <a:spLocks noGrp="1"/>
          </p:cNvSpPr>
          <p:nvPr>
            <p:ph type="dt" sz="half" idx="10"/>
          </p:nvPr>
        </p:nvSpPr>
        <p:spPr/>
        <p:txBody>
          <a:bodyPr/>
          <a:lstStyle/>
          <a:p>
            <a:fld id="{37CC0096-1860-4642-9CD2-0079EA5E7CD1}" type="datetimeFigureOut">
              <a:rPr lang="en-US" smtClean="0"/>
              <a:t>6/25/2019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E31375A4-56A4-47D6-9801-1991572033F7}" type="slidenum">
              <a:rPr lang="en-US" smtClean="0"/>
              <a:t>‹nr.›</a:t>
            </a:fld>
            <a:endParaRPr lang="en-US"/>
          </a:p>
        </p:txBody>
      </p:sp>
    </p:spTree>
    <p:extLst>
      <p:ext uri="{BB962C8B-B14F-4D97-AF65-F5344CB8AC3E}">
        <p14:creationId xmlns:p14="http://schemas.microsoft.com/office/powerpoint/2010/main" val="4256828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da-DK"/>
              <a:t>Klik for at redigere i master</a:t>
            </a:r>
            <a:endParaRPr lang="en-US" dirty="0"/>
          </a:p>
        </p:txBody>
      </p:sp>
      <p:sp>
        <p:nvSpPr>
          <p:cNvPr id="3" name="Picture Placeholder 2"/>
          <p:cNvSpPr>
            <a:spLocks noGrp="1" noChangeAspect="1"/>
          </p:cNvSpPr>
          <p:nvPr>
            <p:ph type="pic" idx="1"/>
          </p:nvPr>
        </p:nvSpPr>
        <p:spPr>
          <a:xfrm>
            <a:off x="0" y="0"/>
            <a:ext cx="12192000" cy="5330952"/>
          </a:xfrm>
          <a:blipFill>
            <a:blip r:embed="rId2"/>
            <a:stretch>
              <a:fillRect/>
            </a:stretch>
          </a:blip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a:t>Klik på ikonet for at tilføje et billede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i master</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5586B75A-687E-405C-8A0B-8D00578BA2C3}" type="datetimeFigureOut">
              <a:rPr lang="en-US" dirty="0"/>
              <a:pPr/>
              <a:t>6/25/2019</a:t>
            </a:fld>
            <a:endParaRPr lang="en-US" dirty="0"/>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‹nr.›</a:t>
            </a:fld>
            <a:endParaRPr lang="en-US" dirty="0"/>
          </a:p>
        </p:txBody>
      </p:sp>
      <p:sp>
        <p:nvSpPr>
          <p:cNvPr id="8" name="Rectangle 7"/>
          <p:cNvSpPr/>
          <p:nvPr userDrawn="1"/>
        </p:nvSpPr>
        <p:spPr>
          <a:xfrm>
            <a:off x="8153400" y="0"/>
            <a:ext cx="40386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310771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da-DK"/>
              <a:t>Klik for at redigere i master</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37CC0096-1860-4642-9CD2-0079EA5E7CD1}" type="datetimeFigureOut">
              <a:rPr lang="en-US" smtClean="0"/>
              <a:pPr/>
              <a:t>6/25/2019</a:t>
            </a:fld>
            <a:endParaRPr lang="en-US"/>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dirty="0"/>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E31375A4-56A4-47D6-9801-1991572033F7}" type="slidenum">
              <a:rPr lang="en-US" smtClean="0"/>
              <a:pPr/>
              <a:t>‹nr.›</a:t>
            </a:fld>
            <a:endParaRPr lang="en-US"/>
          </a:p>
        </p:txBody>
      </p:sp>
      <p:sp>
        <p:nvSpPr>
          <p:cNvPr id="7" name="Rectangle 6"/>
          <p:cNvSpPr/>
          <p:nvPr userDrawn="1"/>
        </p:nvSpPr>
        <p:spPr>
          <a:xfrm>
            <a:off x="0" y="6583680"/>
            <a:ext cx="12192000" cy="274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2801644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51" r:id="rId12"/>
    <p:sldLayoutId id="2147483656" r:id="rId13"/>
    <p:sldLayoutId id="2147483657"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9A240977-20E7-4D62-A892-A3D2F89700E6}"/>
              </a:ext>
            </a:extLst>
          </p:cNvPr>
          <p:cNvSpPr>
            <a:spLocks noGrp="1"/>
          </p:cNvSpPr>
          <p:nvPr>
            <p:ph type="ctrTitle"/>
          </p:nvPr>
        </p:nvSpPr>
        <p:spPr>
          <a:xfrm>
            <a:off x="603504" y="770467"/>
            <a:ext cx="10782300" cy="4672390"/>
          </a:xfrm>
        </p:spPr>
        <p:txBody>
          <a:bodyPr/>
          <a:lstStyle/>
          <a:p>
            <a:r>
              <a:rPr lang="da-DK" sz="4800" u="sng" dirty="0"/>
              <a:t>Ny praksisplan for almen praksis</a:t>
            </a:r>
            <a:br>
              <a:rPr lang="da-DK" sz="4800" u="sng" dirty="0"/>
            </a:br>
            <a:r>
              <a:rPr lang="da-DK" sz="4800" dirty="0"/>
              <a:t/>
            </a:r>
            <a:br>
              <a:rPr lang="da-DK" sz="4800" dirty="0"/>
            </a:br>
            <a:r>
              <a:rPr lang="da-DK" sz="4800" dirty="0"/>
              <a:t>Oplæg v/ Ida Pedersen, kommunalt medlem af Praksisplanudvalget</a:t>
            </a:r>
            <a:br>
              <a:rPr lang="da-DK" sz="4800" dirty="0"/>
            </a:br>
            <a:endParaRPr lang="da-DK" sz="4800" dirty="0"/>
          </a:p>
        </p:txBody>
      </p:sp>
    </p:spTree>
    <p:extLst>
      <p:ext uri="{BB962C8B-B14F-4D97-AF65-F5344CB8AC3E}">
        <p14:creationId xmlns:p14="http://schemas.microsoft.com/office/powerpoint/2010/main" val="3761013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57224" y="499533"/>
            <a:ext cx="10772775" cy="1162673"/>
          </a:xfrm>
        </p:spPr>
        <p:txBody>
          <a:bodyPr>
            <a:normAutofit/>
          </a:bodyPr>
          <a:lstStyle/>
          <a:p>
            <a:r>
              <a:rPr lang="da-DK" sz="4000" dirty="0"/>
              <a:t>Kort om praksisplanen for almen praksis</a:t>
            </a:r>
          </a:p>
        </p:txBody>
      </p:sp>
      <p:sp>
        <p:nvSpPr>
          <p:cNvPr id="4" name="Pladsholder til indhold 3"/>
          <p:cNvSpPr>
            <a:spLocks noGrp="1"/>
          </p:cNvSpPr>
          <p:nvPr>
            <p:ph sz="half" idx="1"/>
          </p:nvPr>
        </p:nvSpPr>
        <p:spPr>
          <a:xfrm>
            <a:off x="676656" y="1883229"/>
            <a:ext cx="10154630" cy="4218160"/>
          </a:xfrm>
        </p:spPr>
        <p:txBody>
          <a:bodyPr>
            <a:normAutofit/>
          </a:bodyPr>
          <a:lstStyle/>
          <a:p>
            <a:pPr marL="0" lvl="0" indent="0">
              <a:spcAft>
                <a:spcPts val="1800"/>
              </a:spcAft>
              <a:buNone/>
            </a:pPr>
            <a:r>
              <a:rPr lang="da-DK" sz="2600" dirty="0"/>
              <a:t>Ny praksisplan for almen praksis udarbejdes af Praksisplanudvalget minimum én gang i hver valgperiode. Praksisplanen indgås mellem kommuner, region og praktiserende læger.</a:t>
            </a:r>
          </a:p>
          <a:p>
            <a:pPr marL="0" lvl="0" indent="0">
              <a:spcAft>
                <a:spcPts val="1800"/>
              </a:spcAft>
              <a:buNone/>
            </a:pPr>
            <a:r>
              <a:rPr lang="da-DK" sz="2600" dirty="0"/>
              <a:t>Praksisplanens overordnede formål er at kommuner, region og praktiserende læger aftaler rammerne for samarbejdet om almen praksis. Det handler bl.a. om sikring af lægedækning i hele regionen, samt samarbejdet mellem kommuner og praktiserende læger.</a:t>
            </a:r>
          </a:p>
          <a:p>
            <a:endParaRPr lang="da-DK" dirty="0"/>
          </a:p>
        </p:txBody>
      </p:sp>
    </p:spTree>
    <p:extLst>
      <p:ext uri="{BB962C8B-B14F-4D97-AF65-F5344CB8AC3E}">
        <p14:creationId xmlns:p14="http://schemas.microsoft.com/office/powerpoint/2010/main" val="811390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57224" y="499533"/>
            <a:ext cx="10772775" cy="1133324"/>
          </a:xfrm>
        </p:spPr>
        <p:txBody>
          <a:bodyPr>
            <a:noAutofit/>
          </a:bodyPr>
          <a:lstStyle/>
          <a:p>
            <a:r>
              <a:rPr lang="da-DK" sz="4000" dirty="0"/>
              <a:t>Primære kommunale udfordringer vedr. almen praksis</a:t>
            </a:r>
          </a:p>
        </p:txBody>
      </p:sp>
      <p:sp>
        <p:nvSpPr>
          <p:cNvPr id="3" name="Pladsholder til indhold 2"/>
          <p:cNvSpPr>
            <a:spLocks noGrp="1"/>
          </p:cNvSpPr>
          <p:nvPr>
            <p:ph idx="1"/>
          </p:nvPr>
        </p:nvSpPr>
        <p:spPr>
          <a:xfrm>
            <a:off x="676656" y="1937657"/>
            <a:ext cx="10753725" cy="4420810"/>
          </a:xfrm>
        </p:spPr>
        <p:txBody>
          <a:bodyPr>
            <a:normAutofit/>
          </a:bodyPr>
          <a:lstStyle/>
          <a:p>
            <a:pPr>
              <a:lnSpc>
                <a:spcPct val="120000"/>
              </a:lnSpc>
              <a:spcBef>
                <a:spcPts val="1200"/>
              </a:spcBef>
              <a:buFont typeface="Arial" panose="020B0604020202020204" pitchFamily="34" charset="0"/>
              <a:buChar char="•"/>
            </a:pPr>
            <a:r>
              <a:rPr lang="da-DK" sz="2800" dirty="0"/>
              <a:t> Rekruttering/lægedækning</a:t>
            </a:r>
          </a:p>
          <a:p>
            <a:pPr>
              <a:lnSpc>
                <a:spcPct val="120000"/>
              </a:lnSpc>
              <a:spcBef>
                <a:spcPts val="1200"/>
              </a:spcBef>
              <a:buFont typeface="Arial" panose="020B0604020202020204" pitchFamily="34" charset="0"/>
              <a:buChar char="•"/>
            </a:pPr>
            <a:r>
              <a:rPr lang="da-DK" sz="2800" dirty="0"/>
              <a:t> Centralisering af praksis</a:t>
            </a:r>
          </a:p>
          <a:p>
            <a:pPr>
              <a:lnSpc>
                <a:spcPct val="120000"/>
              </a:lnSpc>
              <a:spcBef>
                <a:spcPts val="1200"/>
              </a:spcBef>
              <a:buFont typeface="Arial" panose="020B0604020202020204" pitchFamily="34" charset="0"/>
              <a:buChar char="•"/>
            </a:pPr>
            <a:r>
              <a:rPr lang="da-DK" sz="2800" dirty="0"/>
              <a:t> Tilgængelighed til almen praksis for borgere og kommune</a:t>
            </a:r>
          </a:p>
        </p:txBody>
      </p:sp>
    </p:spTree>
    <p:extLst>
      <p:ext uri="{BB962C8B-B14F-4D97-AF65-F5344CB8AC3E}">
        <p14:creationId xmlns:p14="http://schemas.microsoft.com/office/powerpoint/2010/main" val="2175695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41EADB2A-FF92-4582-8AA4-848B95F765DE}"/>
              </a:ext>
            </a:extLst>
          </p:cNvPr>
          <p:cNvSpPr>
            <a:spLocks noGrp="1"/>
          </p:cNvSpPr>
          <p:nvPr>
            <p:ph type="title"/>
          </p:nvPr>
        </p:nvSpPr>
        <p:spPr>
          <a:xfrm>
            <a:off x="657224" y="499533"/>
            <a:ext cx="10772775" cy="1512147"/>
          </a:xfrm>
        </p:spPr>
        <p:txBody>
          <a:bodyPr>
            <a:normAutofit/>
          </a:bodyPr>
          <a:lstStyle/>
          <a:p>
            <a:r>
              <a:rPr lang="da-DK" sz="4000" dirty="0"/>
              <a:t>Kommunale input til praksisplanen</a:t>
            </a:r>
          </a:p>
        </p:txBody>
      </p:sp>
      <p:sp>
        <p:nvSpPr>
          <p:cNvPr id="3" name="Pladsholder til indhold 2">
            <a:extLst>
              <a:ext uri="{FF2B5EF4-FFF2-40B4-BE49-F238E27FC236}">
                <a16:creationId xmlns="" xmlns:a16="http://schemas.microsoft.com/office/drawing/2014/main" id="{E9A2A2F1-214F-4A72-92C3-7E4F268B6089}"/>
              </a:ext>
            </a:extLst>
          </p:cNvPr>
          <p:cNvSpPr>
            <a:spLocks noGrp="1"/>
          </p:cNvSpPr>
          <p:nvPr>
            <p:ph idx="1"/>
          </p:nvPr>
        </p:nvSpPr>
        <p:spPr/>
        <p:txBody>
          <a:bodyPr>
            <a:normAutofit/>
          </a:bodyPr>
          <a:lstStyle/>
          <a:p>
            <a:pPr>
              <a:buFont typeface="Arial" panose="020B0604020202020204" pitchFamily="34" charset="0"/>
              <a:buChar char="•"/>
            </a:pPr>
            <a:r>
              <a:rPr lang="da-DK" sz="2600" dirty="0"/>
              <a:t> En mere politisk praksisplan – færre ”teknikaliteter” og mere politisk retning.</a:t>
            </a:r>
          </a:p>
          <a:p>
            <a:pPr>
              <a:buFont typeface="Arial" panose="020B0604020202020204" pitchFamily="34" charset="0"/>
              <a:buChar char="•"/>
            </a:pPr>
            <a:r>
              <a:rPr lang="da-DK" sz="2600" dirty="0"/>
              <a:t> Mere proaktivt samarbejde om lægedækning og rekruttering/fastholdelse.</a:t>
            </a:r>
          </a:p>
          <a:p>
            <a:pPr>
              <a:buFont typeface="Arial" panose="020B0604020202020204" pitchFamily="34" charset="0"/>
              <a:buChar char="•"/>
            </a:pPr>
            <a:r>
              <a:rPr lang="da-DK" sz="2600" dirty="0"/>
              <a:t> Forbedret tilgængelighed – for borgere og kommunalt personale.</a:t>
            </a:r>
          </a:p>
          <a:p>
            <a:pPr>
              <a:buFont typeface="Arial" panose="020B0604020202020204" pitchFamily="34" charset="0"/>
              <a:buChar char="•"/>
            </a:pPr>
            <a:r>
              <a:rPr lang="da-DK" sz="2600" dirty="0"/>
              <a:t> Kontinuitet og god dialog – uanset praksistype.</a:t>
            </a:r>
          </a:p>
          <a:p>
            <a:pPr>
              <a:buFont typeface="Arial" panose="020B0604020202020204" pitchFamily="34" charset="0"/>
              <a:buChar char="•"/>
            </a:pPr>
            <a:r>
              <a:rPr lang="da-DK" sz="2600" dirty="0"/>
              <a:t> Forstærket samarbejde med almen praksis på konkrete områder.</a:t>
            </a:r>
          </a:p>
          <a:p>
            <a:endParaRPr lang="da-DK" sz="2600" dirty="0"/>
          </a:p>
        </p:txBody>
      </p:sp>
    </p:spTree>
    <p:extLst>
      <p:ext uri="{BB962C8B-B14F-4D97-AF65-F5344CB8AC3E}">
        <p14:creationId xmlns:p14="http://schemas.microsoft.com/office/powerpoint/2010/main" val="3323100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78FBD291-101D-4596-8F03-DB77DD02DEBB}"/>
              </a:ext>
            </a:extLst>
          </p:cNvPr>
          <p:cNvSpPr>
            <a:spLocks noGrp="1"/>
          </p:cNvSpPr>
          <p:nvPr>
            <p:ph type="title"/>
          </p:nvPr>
        </p:nvSpPr>
        <p:spPr>
          <a:xfrm>
            <a:off x="657224" y="499533"/>
            <a:ext cx="10772775" cy="1372810"/>
          </a:xfrm>
        </p:spPr>
        <p:txBody>
          <a:bodyPr>
            <a:normAutofit/>
          </a:bodyPr>
          <a:lstStyle/>
          <a:p>
            <a:r>
              <a:rPr lang="da-DK" sz="4000" dirty="0"/>
              <a:t>Politiske målsætninger i ny praksisplan	</a:t>
            </a:r>
          </a:p>
        </p:txBody>
      </p:sp>
      <p:sp>
        <p:nvSpPr>
          <p:cNvPr id="3" name="Pladsholder til indhold 2">
            <a:extLst>
              <a:ext uri="{FF2B5EF4-FFF2-40B4-BE49-F238E27FC236}">
                <a16:creationId xmlns="" xmlns:a16="http://schemas.microsoft.com/office/drawing/2014/main" id="{6EED1C5C-9101-4642-A0C4-85F24EF06C3C}"/>
              </a:ext>
            </a:extLst>
          </p:cNvPr>
          <p:cNvSpPr>
            <a:spLocks noGrp="1"/>
          </p:cNvSpPr>
          <p:nvPr>
            <p:ph idx="1"/>
          </p:nvPr>
        </p:nvSpPr>
        <p:spPr>
          <a:xfrm>
            <a:off x="676656" y="1872343"/>
            <a:ext cx="10753725" cy="4486124"/>
          </a:xfrm>
        </p:spPr>
        <p:txBody>
          <a:bodyPr>
            <a:normAutofit/>
          </a:bodyPr>
          <a:lstStyle/>
          <a:p>
            <a:r>
              <a:rPr lang="da-DK" sz="2600" dirty="0"/>
              <a:t>For nuværende arbejdes i den nye praksisplan med 6 politiske målsætninger:</a:t>
            </a:r>
          </a:p>
          <a:p>
            <a:r>
              <a:rPr lang="da-DK" sz="2600" dirty="0"/>
              <a:t>1. Styrke proaktivt samarbejde om lægedækningen</a:t>
            </a:r>
          </a:p>
          <a:p>
            <a:r>
              <a:rPr lang="da-DK" sz="2600" dirty="0"/>
              <a:t>2. Sikre hurtigere og nemmere adgang til almen praksis</a:t>
            </a:r>
          </a:p>
          <a:p>
            <a:r>
              <a:rPr lang="da-DK" sz="2600" dirty="0"/>
              <a:t>3. Styrke nære relationer mellem samarbejdspartnere</a:t>
            </a:r>
          </a:p>
          <a:p>
            <a:r>
              <a:rPr lang="da-DK" sz="2600" dirty="0"/>
              <a:t>4. Styrke almen praksis' rolle som tovholder for patienten</a:t>
            </a:r>
          </a:p>
          <a:p>
            <a:r>
              <a:rPr lang="da-DK" sz="2600" dirty="0"/>
              <a:t>5. Sikre målrettede indsatser til de patienter, der har størst behov</a:t>
            </a:r>
          </a:p>
          <a:p>
            <a:r>
              <a:rPr lang="da-DK" sz="2600" dirty="0"/>
              <a:t>6. Udvikle og fastholde den faglige kvalitet</a:t>
            </a:r>
          </a:p>
        </p:txBody>
      </p:sp>
    </p:spTree>
    <p:extLst>
      <p:ext uri="{BB962C8B-B14F-4D97-AF65-F5344CB8AC3E}">
        <p14:creationId xmlns:p14="http://schemas.microsoft.com/office/powerpoint/2010/main" val="448141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57224" y="499534"/>
            <a:ext cx="10772775" cy="795866"/>
          </a:xfrm>
        </p:spPr>
        <p:txBody>
          <a:bodyPr>
            <a:normAutofit/>
          </a:bodyPr>
          <a:lstStyle/>
          <a:p>
            <a:r>
              <a:rPr lang="da-DK" sz="4000" b="1" dirty="0"/>
              <a:t>Tidsplan for ny praksisplan for almen praksis</a:t>
            </a:r>
          </a:p>
        </p:txBody>
      </p:sp>
      <p:sp>
        <p:nvSpPr>
          <p:cNvPr id="3" name="Pladsholder til indhold 2"/>
          <p:cNvSpPr>
            <a:spLocks noGrp="1"/>
          </p:cNvSpPr>
          <p:nvPr>
            <p:ph idx="1"/>
          </p:nvPr>
        </p:nvSpPr>
        <p:spPr>
          <a:xfrm>
            <a:off x="657224" y="1295400"/>
            <a:ext cx="11217276" cy="5105399"/>
          </a:xfrm>
        </p:spPr>
        <p:txBody>
          <a:bodyPr anchor="ctr">
            <a:noAutofit/>
          </a:bodyPr>
          <a:lstStyle/>
          <a:p>
            <a:pPr lvl="0"/>
            <a:r>
              <a:rPr lang="da-DK" dirty="0">
                <a:solidFill>
                  <a:schemeClr val="bg1">
                    <a:lumMod val="50000"/>
                  </a:schemeClr>
                </a:solidFill>
              </a:rPr>
              <a:t>Primo 2019: Indledende høring gennemført hos kommunerne</a:t>
            </a:r>
          </a:p>
          <a:p>
            <a:pPr lvl="0"/>
            <a:r>
              <a:rPr lang="da-DK" dirty="0">
                <a:solidFill>
                  <a:schemeClr val="bg1">
                    <a:lumMod val="50000"/>
                  </a:schemeClr>
                </a:solidFill>
              </a:rPr>
              <a:t>Marts 2019: Input til Praksisplan drøftet kommunalt i Sundhedspolitisk Dialogforum</a:t>
            </a:r>
          </a:p>
          <a:p>
            <a:pPr lvl="0"/>
            <a:r>
              <a:rPr lang="da-DK" dirty="0">
                <a:solidFill>
                  <a:schemeClr val="bg1">
                    <a:lumMod val="50000"/>
                  </a:schemeClr>
                </a:solidFill>
              </a:rPr>
              <a:t>Juni 2019: KKR orienteres om status på udvikling af Praksisplan</a:t>
            </a:r>
          </a:p>
          <a:p>
            <a:pPr lvl="0"/>
            <a:r>
              <a:rPr lang="da-DK" b="1" dirty="0"/>
              <a:t>Resten af 2019: Udvikling af Praksisplan i regi af Praksisplanudvalget</a:t>
            </a:r>
          </a:p>
          <a:p>
            <a:pPr lvl="0"/>
            <a:r>
              <a:rPr lang="da-DK" b="1" dirty="0"/>
              <a:t>November 2019: KKR orienteres om høring af praksisplan i kommuner</a:t>
            </a:r>
          </a:p>
          <a:p>
            <a:pPr lvl="0"/>
            <a:r>
              <a:rPr lang="da-DK" b="1" dirty="0"/>
              <a:t>Januar-marts 2020: Praksisplan i høring hos kommunerne</a:t>
            </a:r>
          </a:p>
          <a:p>
            <a:pPr lvl="0"/>
            <a:r>
              <a:rPr lang="da-DK" b="1" dirty="0"/>
              <a:t>Marts-juni 2020: Praksisplan færdiggøres på baggrund af høringssvar</a:t>
            </a:r>
          </a:p>
          <a:p>
            <a:pPr lvl="0"/>
            <a:r>
              <a:rPr lang="da-DK" b="1" dirty="0"/>
              <a:t>Juni 2020: KKR orienteres om praksisplan til godkendelse hos kommunerne</a:t>
            </a:r>
          </a:p>
          <a:p>
            <a:pPr lvl="0"/>
            <a:r>
              <a:rPr lang="da-DK" b="1" dirty="0"/>
              <a:t>August-september 2020: Praksisplan til godkendelse i kommunalbestyrelser og regionsråd</a:t>
            </a:r>
          </a:p>
          <a:p>
            <a:pPr lvl="0"/>
            <a:r>
              <a:rPr lang="da-DK" b="1" dirty="0"/>
              <a:t>1. oktober 2020: Ny praksisplan træder i kraft</a:t>
            </a:r>
          </a:p>
        </p:txBody>
      </p:sp>
    </p:spTree>
    <p:extLst>
      <p:ext uri="{BB962C8B-B14F-4D97-AF65-F5344CB8AC3E}">
        <p14:creationId xmlns:p14="http://schemas.microsoft.com/office/powerpoint/2010/main" val="1196527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Metropol">
  <a:themeElements>
    <a:clrScheme name="Metropol">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Office Theme">
  <a:themeElements>
    <a:clrScheme name="HealthFitness">
      <a:dk1>
        <a:srgbClr val="595959"/>
      </a:dk1>
      <a:lt1>
        <a:sysClr val="window" lastClr="FFFFFF"/>
      </a:lt1>
      <a:dk2>
        <a:srgbClr val="000000"/>
      </a:dk2>
      <a:lt2>
        <a:srgbClr val="DDDDDD"/>
      </a:lt2>
      <a:accent1>
        <a:srgbClr val="87A91B"/>
      </a:accent1>
      <a:accent2>
        <a:srgbClr val="FBCE11"/>
      </a:accent2>
      <a:accent3>
        <a:srgbClr val="446ED8"/>
      </a:accent3>
      <a:accent4>
        <a:srgbClr val="9D22E2"/>
      </a:accent4>
      <a:accent5>
        <a:srgbClr val="FE9E00"/>
      </a:accent5>
      <a:accent6>
        <a:srgbClr val="DF5327"/>
      </a:accent6>
      <a:hlink>
        <a:srgbClr val="446ED8"/>
      </a:hlink>
      <a:folHlink>
        <a:srgbClr val="828282"/>
      </a:folHlink>
    </a:clrScheme>
    <a:fontScheme name="Calibri Light">
      <a:majorFont>
        <a:latin typeface="Calibri Light"/>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HealthFitness">
      <a:dk1>
        <a:srgbClr val="595959"/>
      </a:dk1>
      <a:lt1>
        <a:sysClr val="window" lastClr="FFFFFF"/>
      </a:lt1>
      <a:dk2>
        <a:srgbClr val="000000"/>
      </a:dk2>
      <a:lt2>
        <a:srgbClr val="DDDDDD"/>
      </a:lt2>
      <a:accent1>
        <a:srgbClr val="87A91B"/>
      </a:accent1>
      <a:accent2>
        <a:srgbClr val="FBCE11"/>
      </a:accent2>
      <a:accent3>
        <a:srgbClr val="446ED8"/>
      </a:accent3>
      <a:accent4>
        <a:srgbClr val="9D22E2"/>
      </a:accent4>
      <a:accent5>
        <a:srgbClr val="FE9E00"/>
      </a:accent5>
      <a:accent6>
        <a:srgbClr val="DF5327"/>
      </a:accent6>
      <a:hlink>
        <a:srgbClr val="446ED8"/>
      </a:hlink>
      <a:folHlink>
        <a:srgbClr val="828282"/>
      </a:folHlink>
    </a:clrScheme>
    <a:fontScheme name="Calibri Light">
      <a:majorFont>
        <a:latin typeface="Calibri Light"/>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GetOrganized dokument" ma:contentTypeID="0x010100AC085CFC53BC46CEA2EADE194AD9D48200A7427EB18BFC284F931BC45BDB1AAF42" ma:contentTypeVersion="1" ma:contentTypeDescription="GetOrganized dokument" ma:contentTypeScope="" ma:versionID="23bf8a7ffca59cfc13d8d21d4c1bdeca">
  <xsd:schema xmlns:xsd="http://www.w3.org/2001/XMLSchema" xmlns:xs="http://www.w3.org/2001/XMLSchema" xmlns:p="http://schemas.microsoft.com/office/2006/metadata/properties" xmlns:ns1="http://schemas.microsoft.com/sharepoint/v3" xmlns:ns2="87257190-6BB0-4F70-98F7-EF5D32A4B6F8" targetNamespace="http://schemas.microsoft.com/office/2006/metadata/properties" ma:root="true" ma:fieldsID="f59c7864f56ef562d8123b3337c15bd9" ns1:_="" ns2:_="">
    <xsd:import namespace="http://schemas.microsoft.com/sharepoint/v3"/>
    <xsd:import namespace="87257190-6BB0-4F70-98F7-EF5D32A4B6F8"/>
    <xsd:element name="properties">
      <xsd:complexType>
        <xsd:sequence>
          <xsd:element name="documentManagement">
            <xsd:complexType>
              <xsd:all>
                <xsd:element ref="ns2:Dokumenttype"/>
                <xsd:element ref="ns2:DocumentDescription" minOccurs="0"/>
                <xsd:element ref="ns2:CCMAgendaDocumentStatus" minOccurs="0"/>
                <xsd:element ref="ns2:CCMAgendaStatus" minOccurs="0"/>
                <xsd:element ref="ns2:CCMMeetingCaseLink" minOccurs="0"/>
                <xsd:element ref="ns2:AgendaStatusIcon" minOccurs="0"/>
                <xsd:element ref="ns1:CaseID" minOccurs="0"/>
                <xsd:element ref="ns1:DocID" minOccurs="0"/>
                <xsd:element ref="ns1:Finalized" minOccurs="0"/>
                <xsd:element ref="ns1:Related" minOccurs="0"/>
                <xsd:element ref="ns1:RegistrationDate" minOccurs="0"/>
                <xsd:element ref="ns1:CaseRecordNumber" minOccurs="0"/>
                <xsd:element ref="ns1:LocalAttachment" minOccurs="0"/>
                <xsd:element ref="ns1:CCMTemplateName" minOccurs="0"/>
                <xsd:element ref="ns1:CCMTemplateVersion" minOccurs="0"/>
                <xsd:element ref="ns1:CCMSystemID" minOccurs="0"/>
                <xsd:element ref="ns1:WasEncrypted" minOccurs="0"/>
                <xsd:element ref="ns1:WasSigned" minOccurs="0"/>
                <xsd:element ref="ns1:MailHasAttachments" minOccurs="0"/>
                <xsd:element ref="ns2:CCMMeetingCaseId" minOccurs="0"/>
                <xsd:element ref="ns2:CCMMeetingCaseInstanceId" minOccurs="0"/>
                <xsd:element ref="ns2:CCMAgendaItemId" minOccurs="0"/>
                <xsd:element ref="ns1:CCMTemplateID" minOccurs="0"/>
                <xsd:element ref="ns1:CCMVisualId" minOccurs="0"/>
                <xsd:element ref="ns1:CCMConversation" minOccurs="0"/>
                <xsd:element ref="ns1:CCMOriginalDoc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seID" ma:index="14" nillable="true" ma:displayName="Sags ID" ma:default="Tildeler" ma:internalName="CaseID" ma:readOnly="true">
      <xsd:simpleType>
        <xsd:restriction base="dms:Text"/>
      </xsd:simpleType>
    </xsd:element>
    <xsd:element name="DocID" ma:index="15" nillable="true" ma:displayName="Dok ID" ma:default="Tildeler" ma:internalName="DocID" ma:readOnly="true">
      <xsd:simpleType>
        <xsd:restriction base="dms:Text"/>
      </xsd:simpleType>
    </xsd:element>
    <xsd:element name="Finalized" ma:index="16" nillable="true" ma:displayName="Endeligt" ma:default="False" ma:internalName="Finalized" ma:readOnly="true">
      <xsd:simpleType>
        <xsd:restriction base="dms:Boolean"/>
      </xsd:simpleType>
    </xsd:element>
    <xsd:element name="Related" ma:index="17" nillable="true" ma:displayName="Vedhæftet dokument" ma:default="False" ma:internalName="Related" ma:readOnly="true">
      <xsd:simpleType>
        <xsd:restriction base="dms:Boolean"/>
      </xsd:simpleType>
    </xsd:element>
    <xsd:element name="RegistrationDate" ma:index="18" nillable="true" ma:displayName="Registrerings dato" ma:format="DateTime" ma:internalName="RegistrationDate" ma:readOnly="true">
      <xsd:simpleType>
        <xsd:restriction base="dms:DateTime"/>
      </xsd:simpleType>
    </xsd:element>
    <xsd:element name="CaseRecordNumber" ma:index="19" nillable="true" ma:displayName="Akt ID" ma:decimals="0" ma:default="0" ma:internalName="CaseRecordNumber" ma:readOnly="true">
      <xsd:simpleType>
        <xsd:restriction base="dms:Number"/>
      </xsd:simpleType>
    </xsd:element>
    <xsd:element name="LocalAttachment" ma:index="20" nillable="true" ma:displayName="Lokalt bilag" ma:default="False" ma:internalName="LocalAttachment" ma:readOnly="true">
      <xsd:simpleType>
        <xsd:restriction base="dms:Boolean"/>
      </xsd:simpleType>
    </xsd:element>
    <xsd:element name="CCMTemplateName" ma:index="21" nillable="true" ma:displayName="Skabelon navn" ma:internalName="CCMTemplateName" ma:readOnly="true">
      <xsd:simpleType>
        <xsd:restriction base="dms:Text"/>
      </xsd:simpleType>
    </xsd:element>
    <xsd:element name="CCMTemplateVersion" ma:index="22" nillable="true" ma:displayName="Skabelon version" ma:internalName="CCMTemplateVersion" ma:readOnly="true">
      <xsd:simpleType>
        <xsd:restriction base="dms:Text"/>
      </xsd:simpleType>
    </xsd:element>
    <xsd:element name="CCMSystemID" ma:index="23" nillable="true" ma:displayName="CCMSystemID" ma:hidden="true" ma:internalName="CCMSystemID" ma:readOnly="true">
      <xsd:simpleType>
        <xsd:restriction base="dms:Text"/>
      </xsd:simpleType>
    </xsd:element>
    <xsd:element name="WasEncrypted" ma:index="24" nillable="true" ma:displayName="Krypteret" ma:default="False" ma:internalName="WasEncrypted" ma:readOnly="true">
      <xsd:simpleType>
        <xsd:restriction base="dms:Boolean"/>
      </xsd:simpleType>
    </xsd:element>
    <xsd:element name="WasSigned" ma:index="25" nillable="true" ma:displayName="Signeret" ma:default="False" ma:internalName="WasSigned" ma:readOnly="true">
      <xsd:simpleType>
        <xsd:restriction base="dms:Boolean"/>
      </xsd:simpleType>
    </xsd:element>
    <xsd:element name="MailHasAttachments" ma:index="26" nillable="true" ma:displayName="E-mail har vedhæftede filer" ma:default="False" ma:internalName="MailHasAttachments" ma:readOnly="true">
      <xsd:simpleType>
        <xsd:restriction base="dms:Boolean"/>
      </xsd:simpleType>
    </xsd:element>
    <xsd:element name="CCMTemplateID" ma:index="31" nillable="true" ma:displayName="CCMTemplateID" ma:decimals="0" ma:default="0" ma:hidden="true" ma:internalName="CCMTemplateID" ma:readOnly="true">
      <xsd:simpleType>
        <xsd:restriction base="dms:Number"/>
      </xsd:simpleType>
    </xsd:element>
    <xsd:element name="CCMVisualId" ma:index="32" nillable="true" ma:displayName="Sags ID" ma:default="Tildeler" ma:internalName="CCMVisualId" ma:readOnly="true">
      <xsd:simpleType>
        <xsd:restriction base="dms:Text"/>
      </xsd:simpleType>
    </xsd:element>
    <xsd:element name="CCMConversation" ma:index="33" nillable="true" ma:displayName="Samtale" ma:internalName="CCMConversation" ma:readOnly="true">
      <xsd:simpleType>
        <xsd:restriction base="dms:Text"/>
      </xsd:simpleType>
    </xsd:element>
    <xsd:element name="CCMOriginalDocID" ma:index="35" nillable="true" ma:displayName="Originalt Dok ID" ma:description="" ma:internalName="CCMOriginalDocID"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7257190-6BB0-4F70-98F7-EF5D32A4B6F8" elementFormDefault="qualified">
    <xsd:import namespace="http://schemas.microsoft.com/office/2006/documentManagement/types"/>
    <xsd:import namespace="http://schemas.microsoft.com/office/infopath/2007/PartnerControls"/>
    <xsd:element name="Dokumenttype" ma:index="2" ma:displayName="Dokumenttype" ma:default="Notat" ma:format="Dropdown" ma:internalName="Dokumenttype">
      <xsd:simpleType>
        <xsd:restriction base="dms:Choice">
          <xsd:enumeration value="Administrativ information"/>
          <xsd:enumeration value="Andet dokument"/>
          <xsd:enumeration value="Brev"/>
          <xsd:enumeration value="Centralt modtaget post"/>
          <xsd:enumeration value="Dagsorden"/>
          <xsd:enumeration value="Fremstilling"/>
          <xsd:enumeration value="Høringssvar"/>
          <xsd:enumeration value="Kontrakt"/>
          <xsd:enumeration value="Notat"/>
          <xsd:enumeration value="Overenskomst"/>
          <xsd:enumeration value="Presseberedskab"/>
          <xsd:enumeration value="Pressemeddelelse"/>
          <xsd:enumeration value="Rapport"/>
          <xsd:enumeration value="Referat"/>
          <xsd:enumeration value="Tale"/>
          <xsd:enumeration value="Temadrøftelse"/>
          <xsd:enumeration value="Projektbeskrivelse"/>
          <xsd:enumeration value="Analysenotat"/>
        </xsd:restriction>
      </xsd:simpleType>
    </xsd:element>
    <xsd:element name="DocumentDescription" ma:index="3" nillable="true" ma:displayName="Beskrivelse" ma:internalName="DocumentDescription">
      <xsd:simpleType>
        <xsd:restriction base="dms:Note">
          <xsd:maxLength value="255"/>
        </xsd:restriction>
      </xsd:simpleType>
    </xsd:element>
    <xsd:element name="CCMAgendaDocumentStatus" ma:index="4" nillable="true" ma:displayName="Status  for manchet" ma:format="Dropdown" ma:internalName="CCMAgendaDocumentStatus">
      <xsd:simpleType>
        <xsd:restriction base="dms:Choice">
          <xsd:enumeration value="Udkast"/>
          <xsd:enumeration value="Under udarbejdelse"/>
          <xsd:enumeration value="Endelig"/>
        </xsd:restriction>
      </xsd:simpleType>
    </xsd:element>
    <xsd:element name="CCMAgendaStatus" ma:index="5" nillable="true" ma:displayName="Dagsordenstatus" ma:default="" ma:format="Dropdown" ma:internalName="CCMAgendaStatus">
      <xsd:simpleType>
        <xsd:restriction base="dms:Choice">
          <xsd:enumeration value="Anmeldt"/>
          <xsd:enumeration value="Optaget på dagsorden"/>
          <xsd:enumeration value="Behandlet"/>
          <xsd:enumeration value="Afvist til dagsorden"/>
          <xsd:enumeration value="Fjernet fra dagsorden"/>
        </xsd:restriction>
      </xsd:simpleType>
    </xsd:element>
    <xsd:element name="CCMMeetingCaseLink" ma:index="6" nillable="true" ma:displayName="Mødesag" ma:format="Hyperlink" ma:internalName="CCMMeetingCaseLink">
      <xsd:complexType>
        <xsd:complexContent>
          <xsd:extension base="dms:URL">
            <xsd:sequence>
              <xsd:element name="Url" type="dms:ValidUrl" minOccurs="0" nillable="true"/>
              <xsd:element name="Description" type="xsd:string" nillable="true"/>
            </xsd:sequence>
          </xsd:extension>
        </xsd:complexContent>
      </xsd:complexType>
    </xsd:element>
    <xsd:element name="AgendaStatusIcon" ma:index="7" nillable="true" ma:displayName="." ma:internalName="AgendaStatusIcon" ma:readOnly="false">
      <xsd:simpleType>
        <xsd:restriction base="dms:Unknown"/>
      </xsd:simpleType>
    </xsd:element>
    <xsd:element name="CCMMeetingCaseId" ma:index="27" nillable="true" ma:displayName="CCMMeetingCaseId" ma:hidden="true" ma:internalName="CCMMeetingCaseId">
      <xsd:simpleType>
        <xsd:restriction base="dms:Text">
          <xsd:maxLength value="255"/>
        </xsd:restriction>
      </xsd:simpleType>
    </xsd:element>
    <xsd:element name="CCMMeetingCaseInstanceId" ma:index="28" nillable="true" ma:displayName="CCMMeetingCaseInstanceId" ma:hidden="true" ma:internalName="CCMMeetingCaseInstanceId">
      <xsd:simpleType>
        <xsd:restriction base="dms:Text">
          <xsd:maxLength value="255"/>
        </xsd:restriction>
      </xsd:simpleType>
    </xsd:element>
    <xsd:element name="CCMAgendaItemId" ma:index="29" nillable="true" ma:displayName="CCMAgendaItemId" ma:decimals="0" ma:hidden="true" ma:internalName="CCMAgendaItemId">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Indholdstype"/>
        <xsd:element ref="dc:title" minOccurs="0" maxOccurs="1" ma:index="1"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ocalAttachment xmlns="http://schemas.microsoft.com/sharepoint/v3">false</LocalAttachment>
    <Finalized xmlns="http://schemas.microsoft.com/sharepoint/v3">false</Finalized>
    <DocID xmlns="http://schemas.microsoft.com/sharepoint/v3">2640397</DocID>
    <CaseRecordNumber xmlns="http://schemas.microsoft.com/sharepoint/v3">0</CaseRecordNumber>
    <CaseID xmlns="http://schemas.microsoft.com/sharepoint/v3">SAG-2018-04538</CaseID>
    <RegistrationDate xmlns="http://schemas.microsoft.com/sharepoint/v3" xsi:nil="true"/>
    <Related xmlns="http://schemas.microsoft.com/sharepoint/v3">false</Related>
    <CCMSystemID xmlns="http://schemas.microsoft.com/sharepoint/v3">ca7dc1c5-fc98-48bd-8345-b1ffede9fa82</CCMSystemID>
    <CCMVisualId xmlns="http://schemas.microsoft.com/sharepoint/v3">SAG-2018-04538</CCMVisualId>
    <CCMTemplateID xmlns="http://schemas.microsoft.com/sharepoint/v3">0</CCMTemplateID>
    <CCMAgendaItemId xmlns="87257190-6BB0-4F70-98F7-EF5D32A4B6F8" xsi:nil="true"/>
    <CCMAgendaDocumentStatus xmlns="87257190-6BB0-4F70-98F7-EF5D32A4B6F8" xsi:nil="true"/>
    <CCMAgendaStatus xmlns="87257190-6BB0-4F70-98F7-EF5D32A4B6F8" xsi:nil="true"/>
    <AgendaStatusIcon xmlns="87257190-6BB0-4F70-98F7-EF5D32A4B6F8" xsi:nil="true"/>
    <CCMMeetingCaseId xmlns="87257190-6BB0-4F70-98F7-EF5D32A4B6F8" xsi:nil="true"/>
    <DocumentDescription xmlns="87257190-6BB0-4F70-98F7-EF5D32A4B6F8" xsi:nil="true"/>
    <Dokumenttype xmlns="87257190-6BB0-4F70-98F7-EF5D32A4B6F8">Andet dokument</Dokumenttype>
    <CCMMeetingCaseInstanceId xmlns="87257190-6BB0-4F70-98F7-EF5D32A4B6F8" xsi:nil="true"/>
    <CCMMeetingCaseLink xmlns="87257190-6BB0-4F70-98F7-EF5D32A4B6F8">
      <Url xsi:nil="true"/>
      <Description xsi:nil="true"/>
    </CCMMeetingCaseLink>
  </documentManagement>
</p:properties>
</file>

<file path=customXml/itemProps1.xml><?xml version="1.0" encoding="utf-8"?>
<ds:datastoreItem xmlns:ds="http://schemas.openxmlformats.org/officeDocument/2006/customXml" ds:itemID="{0567452B-65A1-499E-B0A6-A076EA445040}">
  <ds:schemaRefs>
    <ds:schemaRef ds:uri="http://schemas.microsoft.com/sharepoint/v3/contenttype/forms"/>
  </ds:schemaRefs>
</ds:datastoreItem>
</file>

<file path=customXml/itemProps2.xml><?xml version="1.0" encoding="utf-8"?>
<ds:datastoreItem xmlns:ds="http://schemas.openxmlformats.org/officeDocument/2006/customXml" ds:itemID="{3D1C08F8-D4C0-417C-8F56-7DD7F429C2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7257190-6BB0-4F70-98F7-EF5D32A4B6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83C7FD1-C55D-46AF-85FE-84B4F6056C37}">
  <ds:schemaRefs>
    <ds:schemaRef ds:uri="http://www.w3.org/XML/1998/namespace"/>
    <ds:schemaRef ds:uri="http://schemas.microsoft.com/office/infopath/2007/PartnerControls"/>
    <ds:schemaRef ds:uri="http://purl.org/dc/terms/"/>
    <ds:schemaRef ds:uri="http://purl.org/dc/elements/1.1/"/>
    <ds:schemaRef ds:uri="http://schemas.openxmlformats.org/package/2006/metadata/core-properties"/>
    <ds:schemaRef ds:uri="87257190-6BB0-4F70-98F7-EF5D32A4B6F8"/>
    <ds:schemaRef ds:uri="http://schemas.microsoft.com/office/2006/documentManagement/types"/>
    <ds:schemaRef ds:uri="http://schemas.microsoft.com/sharepoint/v3"/>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TM03457491[[fn=Storby]]</Template>
  <TotalTime>0</TotalTime>
  <Words>1139</Words>
  <Application>Microsoft Office PowerPoint</Application>
  <PresentationFormat>Widescreen</PresentationFormat>
  <Paragraphs>60</Paragraphs>
  <Slides>6</Slides>
  <Notes>6</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6</vt:i4>
      </vt:variant>
    </vt:vector>
  </HeadingPairs>
  <TitlesOfParts>
    <vt:vector size="10" baseType="lpstr">
      <vt:lpstr>Arial</vt:lpstr>
      <vt:lpstr>Calibri</vt:lpstr>
      <vt:lpstr>Calibri Light</vt:lpstr>
      <vt:lpstr>Metropol</vt:lpstr>
      <vt:lpstr>Ny praksisplan for almen praksis  Oplæg v/ Ida Pedersen, kommunalt medlem af Praksisplanudvalget </vt:lpstr>
      <vt:lpstr>Kort om praksisplanen for almen praksis</vt:lpstr>
      <vt:lpstr>Primære kommunale udfordringer vedr. almen praksis</vt:lpstr>
      <vt:lpstr>Kommunale input til praksisplanen</vt:lpstr>
      <vt:lpstr>Politiske målsætninger i ny praksisplan </vt:lpstr>
      <vt:lpstr>Tidsplan for ny praksisplan for almen praksis</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Oplæg til Per Møller til Ældre Sagen d. 18. september 2018</dc:title>
  <dc:creator/>
  <cp:lastModifiedBy/>
  <cp:revision>1</cp:revision>
  <dcterms:created xsi:type="dcterms:W3CDTF">2017-01-25T11:51:42Z</dcterms:created>
  <dcterms:modified xsi:type="dcterms:W3CDTF">2019-06-25T10:50:58Z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0x010100AC085CFC53BC46CEA2EADE194AD9D48200A7427EB18BFC284F931BC45BDB1AAF42</vt:lpwstr>
  </property>
  <property fmtid="{D5CDD505-2E9C-101B-9397-08002B2CF9AE}" pid="3" name="InternalTags">
    <vt:lpwstr>21565;#Templates 15|23429aea-cf88-4627-a4f4-d1db26527ca3</vt:lpwstr>
  </property>
  <property fmtid="{D5CDD505-2E9C-101B-9397-08002B2CF9AE}" pid="4" name="FeatureTags">
    <vt:lpwstr/>
  </property>
  <property fmtid="{D5CDD505-2E9C-101B-9397-08002B2CF9AE}" pid="5" name="LocalizationTags">
    <vt:lpwstr>22519;#Templates_Release15|b1fd5811-3f3d-4639-b3ad-a29d0050f2f8</vt:lpwstr>
  </property>
  <property fmtid="{D5CDD505-2E9C-101B-9397-08002B2CF9AE}" pid="6" name="ScenarioTags">
    <vt:lpwstr/>
  </property>
  <property fmtid="{D5CDD505-2E9C-101B-9397-08002B2CF9AE}" pid="7" name="CampaignTags">
    <vt:lpwstr/>
  </property>
  <property fmtid="{D5CDD505-2E9C-101B-9397-08002B2CF9AE}" pid="8" name="HiddenCategoryTags">
    <vt:lpwstr/>
  </property>
  <property fmtid="{D5CDD505-2E9C-101B-9397-08002B2CF9AE}" pid="9" name="CategoryTags">
    <vt:lpwstr/>
  </property>
  <property fmtid="{D5CDD505-2E9C-101B-9397-08002B2CF9AE}" pid="10" name="CategoryTagsTaxHTField0">
    <vt:lpwstr/>
  </property>
  <property fmtid="{D5CDD505-2E9C-101B-9397-08002B2CF9AE}" pid="11" name="HiddenCategoryTagsTaxHTField0">
    <vt:lpwstr/>
  </property>
  <property fmtid="{D5CDD505-2E9C-101B-9397-08002B2CF9AE}" pid="12" name="CCMOneDriveID">
    <vt:lpwstr/>
  </property>
  <property fmtid="{D5CDD505-2E9C-101B-9397-08002B2CF9AE}" pid="13" name="CCMOneDriveOwnerID">
    <vt:lpwstr/>
  </property>
  <property fmtid="{D5CDD505-2E9C-101B-9397-08002B2CF9AE}" pid="14" name="CCMOneDriveItemID">
    <vt:lpwstr/>
  </property>
  <property fmtid="{D5CDD505-2E9C-101B-9397-08002B2CF9AE}" pid="15" name="CCMIsSharedOnOneDrive">
    <vt:bool>false</vt:bool>
  </property>
  <property fmtid="{D5CDD505-2E9C-101B-9397-08002B2CF9AE}" pid="16" name="CCMSystem">
    <vt:lpwstr> </vt:lpwstr>
  </property>
  <property fmtid="{D5CDD505-2E9C-101B-9397-08002B2CF9AE}" pid="17" name="CCMEventContext">
    <vt:lpwstr>5fe57c0c-245a-4c8b-b99f-8a23cea24b30</vt:lpwstr>
  </property>
  <property fmtid="{D5CDD505-2E9C-101B-9397-08002B2CF9AE}" pid="18" name="xd_ProgID">
    <vt:lpwstr/>
  </property>
  <property fmtid="{D5CDD505-2E9C-101B-9397-08002B2CF9AE}" pid="19" name="TemplateUrl">
    <vt:lpwstr/>
  </property>
</Properties>
</file>