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"/>
  </p:notesMasterIdLst>
  <p:sldIdLst>
    <p:sldId id="257" r:id="rId2"/>
    <p:sldId id="260" r:id="rId3"/>
    <p:sldId id="261" r:id="rId4"/>
    <p:sldId id="262" r:id="rId5"/>
    <p:sldId id="263" r:id="rId6"/>
  </p:sldIdLst>
  <p:sldSz cx="12192000" cy="6858000"/>
  <p:notesSz cx="6858000" cy="9144000"/>
  <p:embeddedFontLst>
    <p:embeddedFont>
      <p:font typeface="Calibri Light" panose="020F0302020204030204" pitchFamily="34" charset="0"/>
      <p:regular r:id="rId8"/>
      <p:italic r:id="rId9"/>
    </p:embeddedFont>
    <p:embeddedFont>
      <p:font typeface="Gadugi" panose="020B0502040204020203" pitchFamily="34" charset="0"/>
      <p:regular r:id="rId10"/>
      <p:bold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</p:embeddedFont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7DC73-C9E2-4E4D-8AAA-87919EF97F29}" type="datetimeFigureOut">
              <a:rPr lang="da-DK" smtClean="0"/>
              <a:t>25-06-2019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E2D64-7D6B-4051-BEEB-7400FAF1BAC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2186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ED2A7-9B95-4B7A-B35F-3B4380E9A651}" type="slidenum">
              <a:rPr lang="da-DK" smtClean="0"/>
              <a:pPr/>
              <a:t>1</a:t>
            </a:fld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13155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3319-66F1-4CFB-9B6E-25D9D3D79C35}" type="datetimeFigureOut">
              <a:rPr lang="da-DK" smtClean="0"/>
              <a:t>25-06-2019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8EF7-213E-43AB-B583-2AB3076558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812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3319-66F1-4CFB-9B6E-25D9D3D79C35}" type="datetimeFigureOut">
              <a:rPr lang="da-DK" smtClean="0"/>
              <a:t>25-06-2019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8EF7-213E-43AB-B583-2AB3076558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956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3319-66F1-4CFB-9B6E-25D9D3D79C35}" type="datetimeFigureOut">
              <a:rPr lang="da-DK" smtClean="0"/>
              <a:t>25-06-2019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8EF7-213E-43AB-B583-2AB3076558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8940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1lkmkl\AppData\Local\Microsoft\Windows\Temporary Internet Files\Content.Outlook\J4MKSK70\Hvid-baggrund-blå-logo-1024x768px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683" y="-26846"/>
            <a:ext cx="12240683" cy="6884846"/>
          </a:xfrm>
          <a:prstGeom prst="rect">
            <a:avLst/>
          </a:prstGeom>
          <a:noFill/>
        </p:spPr>
      </p:pic>
      <p:sp>
        <p:nvSpPr>
          <p:cNvPr id="10" name="Pladsholder til indhold 2"/>
          <p:cNvSpPr>
            <a:spLocks noGrp="1"/>
          </p:cNvSpPr>
          <p:nvPr>
            <p:ph idx="1"/>
          </p:nvPr>
        </p:nvSpPr>
        <p:spPr>
          <a:xfrm>
            <a:off x="335360" y="1124744"/>
            <a:ext cx="11232000" cy="4176000"/>
          </a:xfrm>
          <a:noFill/>
        </p:spPr>
        <p:txBody>
          <a:bodyPr/>
          <a:lstStyle>
            <a:lvl1pPr>
              <a:spcAft>
                <a:spcPts val="1200"/>
              </a:spcAft>
              <a:defRPr sz="2400" b="0">
                <a:solidFill>
                  <a:srgbClr val="140667"/>
                </a:solidFill>
              </a:defRPr>
            </a:lvl1pPr>
            <a:lvl2pPr>
              <a:defRPr>
                <a:solidFill>
                  <a:srgbClr val="140667"/>
                </a:solidFill>
              </a:defRPr>
            </a:lvl2pPr>
            <a:lvl3pPr>
              <a:defRPr>
                <a:solidFill>
                  <a:srgbClr val="140667"/>
                </a:solidFill>
              </a:defRPr>
            </a:lvl3pPr>
            <a:lvl4pPr>
              <a:defRPr>
                <a:solidFill>
                  <a:srgbClr val="140667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</p:txBody>
      </p:sp>
      <p:sp>
        <p:nvSpPr>
          <p:cNvPr id="13" name="Titel 6"/>
          <p:cNvSpPr>
            <a:spLocks noGrp="1"/>
          </p:cNvSpPr>
          <p:nvPr>
            <p:ph type="title"/>
          </p:nvPr>
        </p:nvSpPr>
        <p:spPr>
          <a:xfrm>
            <a:off x="335360" y="404664"/>
            <a:ext cx="11232000" cy="529200"/>
          </a:xfrm>
          <a:noFill/>
        </p:spPr>
        <p:txBody>
          <a:bodyPr>
            <a:noAutofit/>
          </a:bodyPr>
          <a:lstStyle>
            <a:lvl1pPr algn="l">
              <a:defRPr sz="3600">
                <a:solidFill>
                  <a:srgbClr val="140667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0079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3319-66F1-4CFB-9B6E-25D9D3D79C35}" type="datetimeFigureOut">
              <a:rPr lang="da-DK" smtClean="0"/>
              <a:t>25-06-2019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8EF7-213E-43AB-B583-2AB3076558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2659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3319-66F1-4CFB-9B6E-25D9D3D79C35}" type="datetimeFigureOut">
              <a:rPr lang="da-DK" smtClean="0"/>
              <a:t>25-06-2019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8EF7-213E-43AB-B583-2AB3076558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145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3319-66F1-4CFB-9B6E-25D9D3D79C35}" type="datetimeFigureOut">
              <a:rPr lang="da-DK" smtClean="0"/>
              <a:t>25-06-2019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8EF7-213E-43AB-B583-2AB3076558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5936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3319-66F1-4CFB-9B6E-25D9D3D79C35}" type="datetimeFigureOut">
              <a:rPr lang="da-DK" smtClean="0"/>
              <a:t>25-06-2019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8EF7-213E-43AB-B583-2AB3076558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2998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3319-66F1-4CFB-9B6E-25D9D3D79C35}" type="datetimeFigureOut">
              <a:rPr lang="da-DK" smtClean="0"/>
              <a:t>25-06-2019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8EF7-213E-43AB-B583-2AB3076558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527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3319-66F1-4CFB-9B6E-25D9D3D79C35}" type="datetimeFigureOut">
              <a:rPr lang="da-DK" smtClean="0"/>
              <a:t>25-06-2019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8EF7-213E-43AB-B583-2AB3076558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8551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3319-66F1-4CFB-9B6E-25D9D3D79C35}" type="datetimeFigureOut">
              <a:rPr lang="da-DK" smtClean="0"/>
              <a:t>25-06-2019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8EF7-213E-43AB-B583-2AB3076558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899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3319-66F1-4CFB-9B6E-25D9D3D79C35}" type="datetimeFigureOut">
              <a:rPr lang="da-DK" smtClean="0"/>
              <a:t>25-06-2019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48EF7-213E-43AB-B583-2AB3076558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5610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A3319-66F1-4CFB-9B6E-25D9D3D79C35}" type="datetimeFigureOut">
              <a:rPr lang="da-DK" smtClean="0"/>
              <a:t>25-06-2019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48EF7-213E-43AB-B583-2AB3076558B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1123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4519638" y="1124744"/>
            <a:ext cx="7047721" cy="2620307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19641" y="404664"/>
            <a:ext cx="7047719" cy="332056"/>
          </a:xfrm>
        </p:spPr>
        <p:txBody>
          <a:bodyPr/>
          <a:lstStyle/>
          <a:p>
            <a:endParaRPr lang="da-DK"/>
          </a:p>
        </p:txBody>
      </p:sp>
      <p:pic>
        <p:nvPicPr>
          <p:cNvPr id="6" name="Pladsholder til indhold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73" t="4483" r="399" b="17980"/>
          <a:stretch/>
        </p:blipFill>
        <p:spPr bwMode="auto">
          <a:xfrm>
            <a:off x="-49161" y="-27384"/>
            <a:ext cx="12241161" cy="720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el 2"/>
          <p:cNvSpPr txBox="1">
            <a:spLocks/>
          </p:cNvSpPr>
          <p:nvPr/>
        </p:nvSpPr>
        <p:spPr bwMode="auto">
          <a:xfrm>
            <a:off x="-49161" y="1628800"/>
            <a:ext cx="12272715" cy="2808312"/>
          </a:xfrm>
          <a:prstGeom prst="rect">
            <a:avLst/>
          </a:prstGeom>
          <a:solidFill>
            <a:srgbClr val="140667">
              <a:alpha val="74902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 i="0" baseline="0">
                <a:solidFill>
                  <a:srgbClr val="140667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endParaRPr lang="da-DK" sz="4400" dirty="0" smtClean="0">
              <a:solidFill>
                <a:schemeClr val="bg1"/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 algn="ctr"/>
            <a:endParaRPr lang="da-DK" sz="2400" dirty="0" smtClean="0">
              <a:solidFill>
                <a:schemeClr val="bg1"/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 algn="ctr"/>
            <a:r>
              <a:rPr lang="da-DK" dirty="0" smtClean="0">
                <a:solidFill>
                  <a:schemeClr val="bg1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Kvalificeret arbejdskraft: Udmøntningsplan for Jobparate ledige</a:t>
            </a:r>
            <a:br>
              <a:rPr lang="da-DK" dirty="0" smtClean="0">
                <a:solidFill>
                  <a:schemeClr val="bg1"/>
                </a:solidFill>
                <a:latin typeface="Gadugi" panose="020B0502040204020203" pitchFamily="34" charset="0"/>
                <a:ea typeface="Gadugi" panose="020B0502040204020203" pitchFamily="34" charset="0"/>
              </a:rPr>
            </a:br>
            <a:r>
              <a:rPr lang="da-DK" sz="2700" b="0" dirty="0" smtClean="0">
                <a:solidFill>
                  <a:schemeClr val="bg1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</a:p>
          <a:p>
            <a:pPr algn="ctr"/>
            <a:r>
              <a:rPr lang="da-DK" sz="2700" b="0" dirty="0" smtClean="0">
                <a:solidFill>
                  <a:schemeClr val="bg1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KKR møde d. 21. juni 2019 2019 </a:t>
            </a:r>
            <a:endParaRPr lang="da-DK" sz="1200" b="0" dirty="0">
              <a:solidFill>
                <a:schemeClr val="bg1"/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 algn="ctr"/>
            <a:endParaRPr lang="da-DK" sz="6600" b="0" kern="0" dirty="0">
              <a:solidFill>
                <a:schemeClr val="bg1"/>
              </a:solidFill>
              <a:latin typeface="Gadugi" panose="020B0502040204020203" pitchFamily="34" charset="0"/>
              <a:ea typeface="Gadugi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60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felt 5"/>
          <p:cNvSpPr txBox="1"/>
          <p:nvPr/>
        </p:nvSpPr>
        <p:spPr>
          <a:xfrm>
            <a:off x="335360" y="5733256"/>
            <a:ext cx="3312368" cy="100811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5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Fokusområde: Kvalificeret arbejdskraft </a:t>
            </a:r>
            <a:endParaRPr lang="da-DK" b="1" dirty="0">
              <a:solidFill>
                <a:schemeClr val="accent5">
                  <a:lumMod val="50000"/>
                </a:schemeClr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4173063" y="-19718"/>
            <a:ext cx="17625408" cy="537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 dirty="0"/>
          </a:p>
        </p:txBody>
      </p:sp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335360" y="1124744"/>
            <a:ext cx="11232000" cy="4968552"/>
          </a:xfrm>
        </p:spPr>
        <p:txBody>
          <a:bodyPr>
            <a:normAutofit/>
          </a:bodyPr>
          <a:lstStyle/>
          <a:p>
            <a:pPr lvl="0"/>
            <a:r>
              <a:rPr lang="da-DK" sz="2100" dirty="0" smtClean="0">
                <a:ea typeface="Gadugi" panose="020B0502040204020203" pitchFamily="34" charset="0"/>
              </a:rPr>
              <a:t>4 indsatsområder:</a:t>
            </a:r>
          </a:p>
          <a:p>
            <a:pPr lvl="1"/>
            <a:r>
              <a:rPr lang="da-DK" sz="2000" b="1" dirty="0" smtClean="0"/>
              <a:t>Jobparate </a:t>
            </a:r>
            <a:r>
              <a:rPr lang="da-DK" sz="2000" b="1" dirty="0"/>
              <a:t>ledige </a:t>
            </a:r>
          </a:p>
          <a:p>
            <a:pPr lvl="1"/>
            <a:endParaRPr lang="da-DK" sz="2000" dirty="0" smtClean="0"/>
          </a:p>
          <a:p>
            <a:pPr lvl="1"/>
            <a:r>
              <a:rPr lang="da-DK" sz="2000" dirty="0" smtClean="0"/>
              <a:t>Unge </a:t>
            </a:r>
            <a:endParaRPr lang="da-DK" sz="2000" dirty="0"/>
          </a:p>
          <a:p>
            <a:pPr lvl="1"/>
            <a:endParaRPr lang="da-DK" sz="2000" dirty="0" smtClean="0"/>
          </a:p>
          <a:p>
            <a:pPr lvl="1"/>
            <a:r>
              <a:rPr lang="da-DK" sz="2000" dirty="0" smtClean="0"/>
              <a:t>Borgere </a:t>
            </a:r>
            <a:r>
              <a:rPr lang="da-DK" sz="2000" dirty="0"/>
              <a:t>på kanten </a:t>
            </a:r>
          </a:p>
          <a:p>
            <a:pPr lvl="1"/>
            <a:endParaRPr lang="da-DK" sz="2000" dirty="0" smtClean="0"/>
          </a:p>
          <a:p>
            <a:pPr lvl="1"/>
            <a:r>
              <a:rPr lang="da-DK" sz="2000" dirty="0" smtClean="0"/>
              <a:t>Efteruddannelse </a:t>
            </a:r>
            <a:r>
              <a:rPr lang="da-DK" sz="2000" dirty="0"/>
              <a:t>af beskæftigede. </a:t>
            </a:r>
          </a:p>
          <a:p>
            <a:pPr lvl="0"/>
            <a:endParaRPr lang="da-DK" sz="2100" dirty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endParaRPr lang="da-DK" sz="2100" dirty="0"/>
          </a:p>
        </p:txBody>
      </p:sp>
    </p:spTree>
    <p:extLst>
      <p:ext uri="{BB962C8B-B14F-4D97-AF65-F5344CB8AC3E}">
        <p14:creationId xmlns:p14="http://schemas.microsoft.com/office/powerpoint/2010/main" val="233468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felt 5"/>
          <p:cNvSpPr txBox="1"/>
          <p:nvPr/>
        </p:nvSpPr>
        <p:spPr>
          <a:xfrm>
            <a:off x="335360" y="5733256"/>
            <a:ext cx="3312368" cy="100811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5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Jobparate ledige</a:t>
            </a:r>
            <a:endParaRPr lang="da-DK" b="1" dirty="0">
              <a:solidFill>
                <a:schemeClr val="accent5">
                  <a:lumMod val="50000"/>
                </a:schemeClr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4173063" y="-19718"/>
            <a:ext cx="17625408" cy="537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 dirty="0"/>
          </a:p>
        </p:txBody>
      </p:sp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335360" y="1124744"/>
            <a:ext cx="11232000" cy="496855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da-DK" sz="2100" b="1" dirty="0" smtClean="0">
                <a:ea typeface="Gadugi" panose="020B0502040204020203" pitchFamily="34" charset="0"/>
              </a:rPr>
              <a:t>Afsættet: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da-DK" sz="2100" dirty="0" smtClean="0">
                <a:ea typeface="Gadugi" panose="020B0502040204020203" pitchFamily="34" charset="0"/>
              </a:rPr>
              <a:t> Der mangler kvalificeret arbejdskraft – og samtidig har vi i kommunerne ledige der mangler jobs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da-DK" sz="2100" dirty="0">
                <a:ea typeface="Gadugi" panose="020B0502040204020203" pitchFamily="34" charset="0"/>
              </a:rPr>
              <a:t> </a:t>
            </a:r>
            <a:r>
              <a:rPr lang="da-DK" sz="2100" dirty="0" smtClean="0">
                <a:ea typeface="Gadugi" panose="020B0502040204020203" pitchFamily="34" charset="0"/>
              </a:rPr>
              <a:t>Kommunerne gør allerede i dag hver for sig – eller i mindre klynger – en indsats for at lykkes med at få ledige opkvalificeret og formidlet til ledige jobs</a:t>
            </a:r>
          </a:p>
          <a:p>
            <a:pPr marL="0" lvl="0" indent="0">
              <a:buNone/>
            </a:pPr>
            <a:endParaRPr lang="da-DK" sz="2100" b="1" dirty="0">
              <a:ea typeface="Gadugi" panose="020B0502040204020203" pitchFamily="34" charset="0"/>
            </a:endParaRPr>
          </a:p>
          <a:p>
            <a:pPr marL="0" lvl="0" indent="0">
              <a:buNone/>
            </a:pPr>
            <a:r>
              <a:rPr lang="da-DK" sz="2100" b="1" dirty="0" smtClean="0">
                <a:ea typeface="Gadugi" panose="020B0502040204020203" pitchFamily="34" charset="0"/>
              </a:rPr>
              <a:t>Forslag:</a:t>
            </a:r>
          </a:p>
          <a:p>
            <a:r>
              <a:rPr lang="da-DK" sz="2100" dirty="0" smtClean="0">
                <a:ea typeface="Gadugi" panose="020B0502040204020203" pitchFamily="34" charset="0"/>
              </a:rPr>
              <a:t>3 ideer der tværkommunalt kan styrkes og understøtte at ledige kommer i job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da-DK" sz="2100" dirty="0" smtClean="0">
              <a:ea typeface="Gadugi" panose="020B0502040204020203" pitchFamily="34" charset="0"/>
            </a:endParaRPr>
          </a:p>
          <a:p>
            <a:pPr marL="0" lvl="0" indent="0">
              <a:buNone/>
            </a:pPr>
            <a:endParaRPr lang="da-DK" sz="2100" b="1" dirty="0" smtClean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 marL="0" lvl="0" indent="0">
              <a:buNone/>
            </a:pPr>
            <a:endParaRPr lang="da-DK" sz="2100" b="1" dirty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endParaRPr lang="da-DK" sz="2100" dirty="0"/>
          </a:p>
        </p:txBody>
      </p:sp>
    </p:spTree>
    <p:extLst>
      <p:ext uri="{BB962C8B-B14F-4D97-AF65-F5344CB8AC3E}">
        <p14:creationId xmlns:p14="http://schemas.microsoft.com/office/powerpoint/2010/main" val="5608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felt 5"/>
          <p:cNvSpPr txBox="1"/>
          <p:nvPr/>
        </p:nvSpPr>
        <p:spPr>
          <a:xfrm>
            <a:off x="335360" y="5733256"/>
            <a:ext cx="3312368" cy="100811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5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Jobparate ledige</a:t>
            </a:r>
            <a:endParaRPr lang="da-DK" b="1" dirty="0">
              <a:solidFill>
                <a:schemeClr val="accent5">
                  <a:lumMod val="50000"/>
                </a:schemeClr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4173063" y="-19718"/>
            <a:ext cx="17625408" cy="537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 dirty="0"/>
          </a:p>
        </p:txBody>
      </p:sp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335360" y="1124744"/>
            <a:ext cx="11232000" cy="496855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da-DK" sz="2100" b="1" dirty="0" smtClean="0"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 marL="0" lvl="0" indent="0">
              <a:buNone/>
            </a:pPr>
            <a:r>
              <a:rPr lang="da-DK" sz="2100" dirty="0">
                <a:ea typeface="Gadugi" panose="020B0502040204020203" pitchFamily="34" charset="0"/>
              </a:rPr>
              <a:t>Forslag 1 - Tværkommunal koordinering </a:t>
            </a:r>
            <a:r>
              <a:rPr lang="da-DK" sz="2100" dirty="0" err="1">
                <a:ea typeface="Gadugi" panose="020B0502040204020203" pitchFamily="34" charset="0"/>
              </a:rPr>
              <a:t>ifm</a:t>
            </a:r>
            <a:r>
              <a:rPr lang="da-DK" sz="2100" dirty="0">
                <a:ea typeface="Gadugi" panose="020B0502040204020203" pitchFamily="34" charset="0"/>
              </a:rPr>
              <a:t>. rekruttering og </a:t>
            </a:r>
            <a:r>
              <a:rPr lang="da-DK" sz="2100" dirty="0" smtClean="0">
                <a:ea typeface="Gadugi" panose="020B0502040204020203" pitchFamily="34" charset="0"/>
              </a:rPr>
              <a:t>opkvalificering</a:t>
            </a:r>
          </a:p>
          <a:p>
            <a:pPr marL="0" lvl="0" indent="0">
              <a:buNone/>
            </a:pPr>
            <a:endParaRPr lang="da-DK" sz="2100" dirty="0" smtClean="0">
              <a:ea typeface="Gadugi" panose="020B0502040204020203" pitchFamily="34" charset="0"/>
            </a:endParaRPr>
          </a:p>
          <a:p>
            <a:pPr marL="0" lvl="0" indent="0">
              <a:buNone/>
            </a:pPr>
            <a:r>
              <a:rPr lang="da-DK" sz="2100" dirty="0" smtClean="0">
                <a:ea typeface="Gadugi" panose="020B0502040204020203" pitchFamily="34" charset="0"/>
              </a:rPr>
              <a:t>Forslag 2 </a:t>
            </a:r>
            <a:r>
              <a:rPr lang="da-DK" sz="2100" dirty="0">
                <a:ea typeface="Gadugi" panose="020B0502040204020203" pitchFamily="34" charset="0"/>
              </a:rPr>
              <a:t>- Voksenlærlingekampagne målrettet virksomheder og ledige</a:t>
            </a:r>
            <a:endParaRPr lang="da-DK" sz="2100" dirty="0" smtClean="0">
              <a:ea typeface="Gadugi" panose="020B0502040204020203" pitchFamily="34" charset="0"/>
            </a:endParaRPr>
          </a:p>
          <a:p>
            <a:pPr marL="0" lvl="0" indent="0">
              <a:buNone/>
            </a:pPr>
            <a:endParaRPr lang="da-DK" sz="2100" dirty="0" smtClean="0">
              <a:ea typeface="Gadugi" panose="020B0502040204020203" pitchFamily="34" charset="0"/>
            </a:endParaRPr>
          </a:p>
          <a:p>
            <a:pPr marL="0" lvl="0" indent="0">
              <a:buNone/>
            </a:pPr>
            <a:r>
              <a:rPr lang="da-DK" sz="2100" dirty="0" smtClean="0">
                <a:ea typeface="Gadugi" panose="020B0502040204020203" pitchFamily="34" charset="0"/>
              </a:rPr>
              <a:t>Forslag </a:t>
            </a:r>
            <a:r>
              <a:rPr lang="da-DK" sz="2100" dirty="0">
                <a:ea typeface="Gadugi" panose="020B0502040204020203" pitchFamily="34" charset="0"/>
              </a:rPr>
              <a:t>3 - Fokus på jobparate lediges sociale og personlige kompetencer.</a:t>
            </a:r>
            <a:endParaRPr lang="da-DK" sz="2100" dirty="0" smtClean="0">
              <a:ea typeface="Gadugi" panose="020B0502040204020203" pitchFamily="34" charset="0"/>
            </a:endParaRPr>
          </a:p>
          <a:p>
            <a:pPr marL="0" lvl="0" indent="0">
              <a:buNone/>
            </a:pPr>
            <a:endParaRPr lang="da-DK" sz="2100" dirty="0" smtClean="0">
              <a:ea typeface="Gadugi" panose="020B0502040204020203" pitchFamily="34" charset="0"/>
            </a:endParaRPr>
          </a:p>
          <a:p>
            <a:pPr marL="0" lvl="0" indent="0">
              <a:buNone/>
            </a:pPr>
            <a:r>
              <a:rPr lang="da-DK" sz="2100" dirty="0" smtClean="0">
                <a:ea typeface="Gadugi" panose="020B0502040204020203" pitchFamily="34" charset="0"/>
              </a:rPr>
              <a:t>Anbefaling: En nordjysk voksenlærlingekampagne </a:t>
            </a:r>
            <a:endParaRPr lang="da-DK" sz="2100" dirty="0">
              <a:ea typeface="Gadugi" panose="020B0502040204020203" pitchFamily="34" charset="0"/>
            </a:endParaRPr>
          </a:p>
          <a:p>
            <a:endParaRPr lang="da-DK" sz="2100" dirty="0"/>
          </a:p>
        </p:txBody>
      </p:sp>
    </p:spTree>
    <p:extLst>
      <p:ext uri="{BB962C8B-B14F-4D97-AF65-F5344CB8AC3E}">
        <p14:creationId xmlns:p14="http://schemas.microsoft.com/office/powerpoint/2010/main" val="99831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felt 5"/>
          <p:cNvSpPr txBox="1"/>
          <p:nvPr/>
        </p:nvSpPr>
        <p:spPr>
          <a:xfrm>
            <a:off x="335360" y="5733256"/>
            <a:ext cx="3312368" cy="100811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accent5">
                    <a:lumMod val="50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Jobparate ledige</a:t>
            </a:r>
            <a:endParaRPr lang="da-DK" b="1" dirty="0">
              <a:solidFill>
                <a:schemeClr val="accent5">
                  <a:lumMod val="50000"/>
                </a:schemeClr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4173063" y="-19718"/>
            <a:ext cx="17625408" cy="537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 dirty="0"/>
          </a:p>
        </p:txBody>
      </p:sp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436960" y="1086644"/>
            <a:ext cx="112320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100" b="1" dirty="0" smtClean="0">
                <a:ea typeface="Gadugi" panose="020B0502040204020203" pitchFamily="34" charset="0"/>
              </a:rPr>
              <a:t>Den videre proces: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sz="2100" b="1" dirty="0" smtClean="0">
                <a:ea typeface="Gadugi" panose="020B0502040204020203" pitchFamily="34" charset="0"/>
              </a:rPr>
              <a:t>Voksenlærlingekampagne </a:t>
            </a:r>
          </a:p>
          <a:p>
            <a:pPr lvl="1"/>
            <a:r>
              <a:rPr lang="da-DK" sz="2100" dirty="0" smtClean="0">
                <a:ea typeface="Gadugi" panose="020B0502040204020203" pitchFamily="34" charset="0"/>
              </a:rPr>
              <a:t>Koble en nordjysk voksenlærlingekampagne til en landsdækkende kampagne som FH (tidligere LO) er ansvarlig for</a:t>
            </a:r>
          </a:p>
          <a:p>
            <a:pPr lvl="1"/>
            <a:r>
              <a:rPr lang="da-DK" sz="2100" dirty="0" smtClean="0">
                <a:ea typeface="Gadugi" panose="020B0502040204020203" pitchFamily="34" charset="0"/>
              </a:rPr>
              <a:t>Stor lydhørhed for dette hos FH</a:t>
            </a:r>
          </a:p>
          <a:p>
            <a:pPr lvl="1"/>
            <a:r>
              <a:rPr lang="da-DK" sz="2100" dirty="0" smtClean="0">
                <a:ea typeface="Gadugi" panose="020B0502040204020203" pitchFamily="34" charset="0"/>
              </a:rPr>
              <a:t>Første møde om sammenkobling af de to kampagner d. 28. juni</a:t>
            </a:r>
          </a:p>
          <a:p>
            <a:pPr marL="0" indent="0">
              <a:buNone/>
            </a:pPr>
            <a:r>
              <a:rPr lang="da-DK" sz="2100" dirty="0" smtClean="0">
                <a:ea typeface="Gadugi" panose="020B0502040204020203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sz="2100" b="1" dirty="0" smtClean="0">
                <a:ea typeface="Gadugi" panose="020B0502040204020203" pitchFamily="34" charset="0"/>
              </a:rPr>
              <a:t>Udmøntningsplan i efteråret – ændring i rækkefølgen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a-DK" sz="2100" dirty="0" smtClean="0">
                <a:ea typeface="Gadugi" panose="020B0502040204020203" pitchFamily="34" charset="0"/>
              </a:rPr>
              <a:t> Efteruddannelse af beskæftigede</a:t>
            </a:r>
          </a:p>
          <a:p>
            <a:pPr marL="0" indent="0">
              <a:buNone/>
            </a:pPr>
            <a:endParaRPr lang="da-DK" sz="2100" b="1" dirty="0" smtClean="0">
              <a:ea typeface="Gadugi" panose="020B0502040204020203" pitchFamily="34" charset="0"/>
            </a:endParaRPr>
          </a:p>
          <a:p>
            <a:endParaRPr lang="da-DK" sz="2100" dirty="0"/>
          </a:p>
        </p:txBody>
      </p:sp>
    </p:spTree>
    <p:extLst>
      <p:ext uri="{BB962C8B-B14F-4D97-AF65-F5344CB8AC3E}">
        <p14:creationId xmlns:p14="http://schemas.microsoft.com/office/powerpoint/2010/main" val="354269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182</Words>
  <Application>Microsoft Office PowerPoint</Application>
  <PresentationFormat>Widescreen</PresentationFormat>
  <Paragraphs>41</Paragraphs>
  <Slides>5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1" baseType="lpstr">
      <vt:lpstr>Calibri Light</vt:lpstr>
      <vt:lpstr>Arial</vt:lpstr>
      <vt:lpstr>Wingdings</vt:lpstr>
      <vt:lpstr>Gadugi</vt:lpstr>
      <vt:lpstr>Calibri</vt:lpstr>
      <vt:lpstr>Office-tema</vt:lpstr>
      <vt:lpstr>PowerPoint-præsentation</vt:lpstr>
      <vt:lpstr>Fokusområde: Kvalificeret arbejdskraft </vt:lpstr>
      <vt:lpstr>Jobparate ledige</vt:lpstr>
      <vt:lpstr>Jobparate ledige</vt:lpstr>
      <vt:lpstr>Jobparate ledige</vt:lpstr>
    </vt:vector>
  </TitlesOfParts>
  <Company>Aalborg 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Netta Ben-Yedidia</dc:creator>
  <cp:lastModifiedBy>Mette Glud Krauthammer</cp:lastModifiedBy>
  <cp:revision>6</cp:revision>
  <dcterms:created xsi:type="dcterms:W3CDTF">2019-06-20T11:11:02Z</dcterms:created>
  <dcterms:modified xsi:type="dcterms:W3CDTF">2019-06-25T10:49:07Z</dcterms:modified>
</cp:coreProperties>
</file>