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3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4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6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  <p:sldMasterId id="2147483716" r:id="rId6"/>
    <p:sldMasterId id="2147483755" r:id="rId7"/>
    <p:sldMasterId id="2147483794" r:id="rId8"/>
    <p:sldMasterId id="2147483833" r:id="rId9"/>
    <p:sldMasterId id="2147483872" r:id="rId10"/>
  </p:sldMasterIdLst>
  <p:notesMasterIdLst>
    <p:notesMasterId r:id="rId22"/>
  </p:notesMasterIdLst>
  <p:sldIdLst>
    <p:sldId id="293" r:id="rId11"/>
    <p:sldId id="307" r:id="rId12"/>
    <p:sldId id="298" r:id="rId13"/>
    <p:sldId id="313" r:id="rId14"/>
    <p:sldId id="314" r:id="rId15"/>
    <p:sldId id="321" r:id="rId16"/>
    <p:sldId id="322" r:id="rId17"/>
    <p:sldId id="323" r:id="rId18"/>
    <p:sldId id="324" r:id="rId19"/>
    <p:sldId id="315" r:id="rId20"/>
    <p:sldId id="316" r:id="rId21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894"/>
    <a:srgbClr val="FFFFFF"/>
    <a:srgbClr val="003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1" autoAdjust="0"/>
    <p:restoredTop sz="72714" autoAdjust="0"/>
  </p:normalViewPr>
  <p:slideViewPr>
    <p:cSldViewPr snapToGrid="0" showGuides="1">
      <p:cViewPr varScale="1">
        <p:scale>
          <a:sx n="81" d="100"/>
          <a:sy n="81" d="100"/>
        </p:scale>
        <p:origin x="147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855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366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40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503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665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523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08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jpg"/><Relationship Id="rId5" Type="http://schemas.openxmlformats.org/officeDocument/2006/relationships/image" Target="../media/image3.emf"/><Relationship Id="rId4" Type="http://schemas.openxmlformats.org/officeDocument/2006/relationships/image" Target="../media/image11.png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jpg"/><Relationship Id="rId4" Type="http://schemas.openxmlformats.org/officeDocument/2006/relationships/image" Target="../media/image11.png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3.emf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jpg"/><Relationship Id="rId4" Type="http://schemas.openxmlformats.org/officeDocument/2006/relationships/image" Target="../media/image3.emf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1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21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da-DK" smtClean="0"/>
              <a:t>24. ordinære møde i Kommunernes It-Arkitekturråd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908174" y="2973600"/>
            <a:ext cx="9123364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4" y="4383656"/>
            <a:ext cx="9123363" cy="648000"/>
          </a:xfrm>
        </p:spPr>
        <p:txBody>
          <a:bodyPr/>
          <a:lstStyle>
            <a:lvl1pPr marL="0" indent="0" algn="l">
              <a:buNone/>
              <a:defRPr sz="1600" b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13" name="Pladsholder til slidenummer 12" hidden="1"/>
          <p:cNvSpPr>
            <a:spLocks noGrp="1"/>
          </p:cNvSpPr>
          <p:nvPr>
            <p:ph type="sldNum" sz="quarter" idx="12"/>
          </p:nvPr>
        </p:nvSpPr>
        <p:spPr>
          <a:xfrm>
            <a:off x="10465806" y="7139090"/>
            <a:ext cx="541920" cy="438620"/>
          </a:xfrm>
        </p:spPr>
        <p:txBody>
          <a:bodyPr/>
          <a:lstStyle>
            <a:lvl1pPr>
              <a:defRPr sz="100"/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17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91521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led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1529998"/>
            <a:ext cx="2642920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3" y="0"/>
            <a:ext cx="2642920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24. ordinære møde i Kommunernes It-Arkitekturråd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Overskrift i maksimalt to linjer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548000"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billedindsættelse (Billede)</a:t>
            </a:r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14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19" name="Billed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17" name="Billed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3968462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1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 Logo blå’ for at anvende logo blå bag-grund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7629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4867200" cy="17145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888764"/>
            <a:ext cx="4870451" cy="4628469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11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4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24" hasCustomPrompt="1"/>
          </p:nvPr>
        </p:nvSpPr>
        <p:spPr>
          <a:xfrm>
            <a:off x="6191251" y="5565775"/>
            <a:ext cx="3937000" cy="212726"/>
          </a:xfrm>
        </p:spPr>
        <p:txBody>
          <a:bodyPr/>
          <a:lstStyle>
            <a:lvl1pPr marL="0" indent="0">
              <a:buNone/>
              <a:defRPr sz="900"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da-DK" dirty="0" smtClean="0"/>
              <a:t>Angiv kilde</a:t>
            </a:r>
          </a:p>
        </p:txBody>
      </p:sp>
      <p:sp>
        <p:nvSpPr>
          <p:cNvPr id="19" name="Rektangel 1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 I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6548" y="546252"/>
            <a:ext cx="2688000" cy="151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ktangel 20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diagrammet. Slet diagram-met og brug ikonerne på pladsholder til at indsætte indhold efter eget valg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 indholds-objekter I’.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5" name="Gruppe 14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5251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Kun titel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6622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Brug dette layout, hvis du vil placere objekter frit på dias – bortset fra titel.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‘Kun titel’.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3459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" name="Pladsholder til dato 2"/>
          <p:cNvSpPr txBox="1">
            <a:spLocks/>
          </p:cNvSpPr>
          <p:nvPr/>
        </p:nvSpPr>
        <p:spPr bwMode="auto">
          <a:xfrm>
            <a:off x="1121833" y="6276976"/>
            <a:ext cx="9588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24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Tomt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6622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Brug dette layout, hvis du vil placere objekter frit på et helt tomt dias – bortset fra baggrundsgrafik.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‘Tomt’.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3737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med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 hasCustomPrompt="1"/>
          </p:nvPr>
        </p:nvSpPr>
        <p:spPr>
          <a:xfrm>
            <a:off x="240000" y="180000"/>
            <a:ext cx="11774400" cy="653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Klik her og vælg fanen ‘Indsæt’ og derefter ‘Billede’ for at tilføje et billede</a:t>
            </a:r>
            <a:endParaRPr lang="da-DK" noProof="0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131233" y="109539"/>
            <a:ext cx="2575984" cy="1004887"/>
          </a:xfrm>
          <a:prstGeom prst="line">
            <a:avLst/>
          </a:prstGeom>
          <a:noFill/>
          <a:ln w="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673100" y="4838701"/>
            <a:ext cx="11347451" cy="1897063"/>
          </a:xfrm>
          <a:prstGeom prst="line">
            <a:avLst/>
          </a:prstGeom>
          <a:noFill/>
          <a:ln w="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 algn="r">
              <a:buFontTx/>
              <a:buNone/>
              <a:defRPr>
                <a:solidFill>
                  <a:schemeClr val="bg2"/>
                </a:solidFill>
              </a:defRPr>
            </a:lvl2pPr>
            <a:lvl3pPr algn="r">
              <a:buFontTx/>
              <a:buNone/>
              <a:defRPr>
                <a:solidFill>
                  <a:schemeClr val="bg2"/>
                </a:solidFill>
              </a:defRPr>
            </a:lvl3pPr>
            <a:lvl4pPr algn="r">
              <a:buFontTx/>
              <a:buNone/>
              <a:defRPr>
                <a:solidFill>
                  <a:schemeClr val="bg2"/>
                </a:solidFill>
              </a:defRPr>
            </a:lvl4pPr>
            <a:lvl5pPr algn="r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>
                <a:solidFill>
                  <a:schemeClr val="bg2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1" name="Picture 4" descr="slid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240" y="551068"/>
            <a:ext cx="2688000" cy="150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121833" y="6276976"/>
            <a:ext cx="9588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I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 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‘Citat dias I’.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sp>
        <p:nvSpPr>
          <p:cNvPr id="14" name="Pladsholder til tekst 81"/>
          <p:cNvSpPr>
            <a:spLocks noGrp="1"/>
          </p:cNvSpPr>
          <p:nvPr>
            <p:ph type="body" sz="quarter" idx="18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89255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-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3765600"/>
            <a:ext cx="9940800" cy="8136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23200" y="4654800"/>
            <a:ext cx="9940800" cy="1083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0000" y="180000"/>
            <a:ext cx="117072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Top-billede og tekst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‘Citat dias I’.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14" name="Picture 5" descr="slid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991" y="551068"/>
            <a:ext cx="2688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15" name="Gruppe 14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205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leder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40000" y="180000"/>
            <a:ext cx="57456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20800" y="180000"/>
            <a:ext cx="57456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20800" y="3794400"/>
            <a:ext cx="4872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pic>
        <p:nvPicPr>
          <p:cNvPr id="13" name="Picture 7" descr="slid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2395" y="551070"/>
            <a:ext cx="268800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ktangel 14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2 billeder og 2 indhold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6" name="Rektangel 15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billederne. Klik med højre musetast på et billede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‘2 billeder og 2 indhold’.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billeder som angivet i pladsholdere for billederne.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sp>
        <p:nvSpPr>
          <p:cNvPr id="22" name="Content Placeholder 9"/>
          <p:cNvSpPr>
            <a:spLocks noGrp="1"/>
          </p:cNvSpPr>
          <p:nvPr>
            <p:ph sz="quarter" idx="20"/>
          </p:nvPr>
        </p:nvSpPr>
        <p:spPr>
          <a:xfrm>
            <a:off x="1103445" y="3789040"/>
            <a:ext cx="4872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9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4795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4867200" cy="55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48672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23200" y="2782800"/>
            <a:ext cx="4867200" cy="2995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331200" y="180000"/>
            <a:ext cx="5620800" cy="64980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3" name="Picture 4" descr="slid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992" y="551068"/>
            <a:ext cx="2688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Tekst og billede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‘Tekst og billede’.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4356700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40" y="550716"/>
            <a:ext cx="2688299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4625071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8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ktangel 84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20703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kst eller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1529999"/>
            <a:ext cx="2642919" cy="1485899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14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24. ordinære møde i Kommunernes It-Arkitekturråd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175" y="1898650"/>
            <a:ext cx="9116091" cy="3790950"/>
          </a:xfrm>
        </p:spPr>
        <p:txBody>
          <a:bodyPr rIns="1548000"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billedindsættelse (Billede med kant)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13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20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17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18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22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6" name="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20" cy="1485899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7" name="Gruppe 16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8"/>
            <a:ext cx="2684053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Rektangel 15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905342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6" name="Gruppe 15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Rektangel 17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9754444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9" name="Gruppe 18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1"/>
            <a:ext cx="268471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58186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8" name="Rektangel 27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9457461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8403583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9"/>
            <a:ext cx="2684053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1026720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6627374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2"/>
            <a:ext cx="2684715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1120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3" name="Gruppe 12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6" name="Rektangel 35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3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ktangel 37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0043814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650640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bokse 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24. ordinære møde i Kommunernes It-Arkitekturråd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8175" y="1898650"/>
            <a:ext cx="4462463" cy="37909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billede-indsættelse (To bokse tekst og billede)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7488" y="1898650"/>
            <a:ext cx="4462912" cy="379095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billede-indsættelse (To bokse tekst og billede)</a:t>
            </a:r>
          </a:p>
          <a:p>
            <a:pPr lvl="0"/>
            <a:endParaRPr lang="da-DK" noProof="0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19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18" name="Gruppe 17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29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eller grafik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34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31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32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36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1594215"/>
            <a:ext cx="264291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6461042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9"/>
            <a:ext cx="2684053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28597562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0"/>
            <a:ext cx="2687997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9801997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1"/>
            <a:ext cx="268471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710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28" name="Gruppe 27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5" name="Rektangel 44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4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ktangel 46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6250541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7155795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6" name="Gruppe 15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8"/>
            <a:ext cx="2684053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81146372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3"/>
          <p:cNvSpPr>
            <a:spLocks noGrp="1"/>
          </p:cNvSpPr>
          <p:nvPr>
            <p:ph type="body" sz="quarter" idx="18" hasCustomPrompt="1"/>
          </p:nvPr>
        </p:nvSpPr>
        <p:spPr>
          <a:xfrm>
            <a:off x="10160284" y="5492751"/>
            <a:ext cx="9120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0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0"/>
            <a:ext cx="2687997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8275584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2"/>
            <a:ext cx="2684715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9400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8" name="Rektangel 27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41192885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6" name="Gruppe 15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3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898311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/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24. ordinære møde i Kommunernes It-Arkitekturråd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8175" y="1898650"/>
            <a:ext cx="4462463" cy="3790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billede-indsættelse (To bokse tekst og billede m kant)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7488" y="1898651"/>
            <a:ext cx="4462912" cy="379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 , brug andet layout til billede-indsættelse (To bokse tekst og billede m kant)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21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/ grafik med kant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39" name="Billed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5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37" name="Billed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4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34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1594215"/>
            <a:ext cx="2642917" cy="1485897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0"/>
            <a:ext cx="264291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10055097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9"/>
            <a:ext cx="2684053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9986475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3"/>
          <p:cNvSpPr>
            <a:spLocks noGrp="1"/>
          </p:cNvSpPr>
          <p:nvPr>
            <p:ph type="body" sz="quarter" idx="18" hasCustomPrompt="1"/>
          </p:nvPr>
        </p:nvSpPr>
        <p:spPr>
          <a:xfrm>
            <a:off x="10160284" y="5492751"/>
            <a:ext cx="9120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0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0"/>
            <a:ext cx="2687997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3828202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2"/>
            <a:ext cx="2684715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73156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04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69" name="Rektangel 6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7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40" y="546647"/>
            <a:ext cx="2688299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ktangel 70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 Logo blå’ for at anvende logo blå baggrund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cxnSp>
        <p:nvCxnSpPr>
          <p:cNvPr id="30" name="Lige forbindelse 29"/>
          <p:cNvCxnSpPr/>
          <p:nvPr/>
        </p:nvCxnSpPr>
        <p:spPr bwMode="auto">
          <a:xfrm flipV="1">
            <a:off x="718811" y="4837149"/>
            <a:ext cx="11294784" cy="1891434"/>
          </a:xfrm>
          <a:prstGeom prst="line">
            <a:avLst/>
          </a:prstGeom>
          <a:noFill/>
          <a:ln w="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31" name="Lige forbindelse 30"/>
          <p:cNvCxnSpPr/>
          <p:nvPr/>
        </p:nvCxnSpPr>
        <p:spPr bwMode="auto">
          <a:xfrm flipV="1">
            <a:off x="142734" y="119894"/>
            <a:ext cx="2603036" cy="1000919"/>
          </a:xfrm>
          <a:prstGeom prst="line">
            <a:avLst/>
          </a:prstGeom>
          <a:noFill/>
          <a:ln w="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1288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tx1"/>
                </a:solidFill>
              </a:defRPr>
            </a:lvl1pPr>
            <a:lvl2pPr>
              <a:defRPr lang="en-US" sz="1600" dirty="0" smtClean="0">
                <a:solidFill>
                  <a:schemeClr val="tx1"/>
                </a:solidFill>
              </a:defRPr>
            </a:lvl2pPr>
            <a:lvl3pPr>
              <a:defRPr lang="en-US" sz="1600" dirty="0" smtClean="0">
                <a:solidFill>
                  <a:schemeClr val="tx1"/>
                </a:solidFill>
              </a:defRPr>
            </a:lvl3pPr>
            <a:lvl4pPr>
              <a:defRPr lang="en-US" sz="1600" dirty="0" smtClean="0">
                <a:solidFill>
                  <a:schemeClr val="tx1"/>
                </a:solidFill>
              </a:defRPr>
            </a:lvl4pPr>
            <a:lvl5pPr>
              <a:defRPr lang="da-DK" sz="16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>
              <a:solidFill>
                <a:srgbClr val="03001E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>
              <a:solidFill>
                <a:srgbClr val="03001E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82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4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1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4" name="Rektangel 13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 Logo blå’ for at anvende logo blå bag-grund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2050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r>
              <a:rPr lang="da-DK" smtClean="0">
                <a:solidFill>
                  <a:srgbClr val="18305A"/>
                </a:solidFill>
              </a:rPr>
              <a:t>7. december 2017</a:t>
            </a:r>
            <a:endParaRPr lang="da-DK">
              <a:solidFill>
                <a:srgbClr val="18305A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r>
              <a:rPr lang="da-DK" smtClean="0">
                <a:solidFill>
                  <a:srgbClr val="18305A"/>
                </a:solidFill>
              </a:rPr>
              <a:t>24. ordinære møde i Kommunernes It-Arkitekturråd</a:t>
            </a:r>
            <a:endParaRPr lang="da-DK">
              <a:solidFill>
                <a:srgbClr val="18305A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18305A"/>
                </a:solidFill>
              </a:rPr>
              <a:pPr/>
              <a:t>‹nr.›</a:t>
            </a:fld>
            <a:endParaRPr lang="da-DK">
              <a:solidFill>
                <a:srgbClr val="18305A"/>
              </a:solidFill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8"/>
            <a:ext cx="2684053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4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 Logo blå’ for at anvende logo blå bag-grund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5428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1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 Logo blå’ for at anvende logo blå baggrund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52013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3344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1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 Logo blå’ for at anvende logo blå bag-grund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3067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4867200" cy="17145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888764"/>
            <a:ext cx="4870451" cy="4628469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11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4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24" hasCustomPrompt="1"/>
          </p:nvPr>
        </p:nvSpPr>
        <p:spPr>
          <a:xfrm>
            <a:off x="6191251" y="5565775"/>
            <a:ext cx="3937000" cy="212726"/>
          </a:xfrm>
        </p:spPr>
        <p:txBody>
          <a:bodyPr/>
          <a:lstStyle>
            <a:lvl1pPr marL="0" indent="0">
              <a:buNone/>
              <a:defRPr sz="900"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da-DK" dirty="0" smtClean="0"/>
              <a:t>Angiv kilde</a:t>
            </a:r>
          </a:p>
        </p:txBody>
      </p:sp>
      <p:sp>
        <p:nvSpPr>
          <p:cNvPr id="19" name="Rektangel 1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 I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6548" y="546252"/>
            <a:ext cx="2688000" cy="151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ktangel 20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diagrammet. Slet diagram-met og brug ikonerne på pladsholder til at indsætte indhold efter eget valg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 indholds-objekter I’.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5" name="Gruppe 14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14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okse 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24. ordinære møde i Kommunernes It-Arkitekturråd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567488" y="1941513"/>
            <a:ext cx="4462912" cy="3724926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50"/>
            <a:ext cx="4462463" cy="3790953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da-DK" dirty="0" smtClean="0"/>
              <a:t>Indsæt tekst eller punktopstilling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38" name="Billed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0"/>
            <a:ext cx="263845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22" name="Gruppe 21"/>
          <p:cNvGrpSpPr/>
          <p:nvPr userDrawn="1"/>
        </p:nvGrpSpPr>
        <p:grpSpPr>
          <a:xfrm>
            <a:off x="-2783394" y="1548000"/>
            <a:ext cx="2637735" cy="2220783"/>
            <a:chOff x="-2783394" y="2179188"/>
            <a:chExt cx="2637735" cy="2220783"/>
          </a:xfrm>
        </p:grpSpPr>
        <p:sp>
          <p:nvSpPr>
            <p:cNvPr id="23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uppe 3"/>
            <p:cNvGrpSpPr>
              <a:grpSpLocks/>
            </p:cNvGrpSpPr>
            <p:nvPr userDrawn="1"/>
          </p:nvGrpSpPr>
          <p:grpSpPr bwMode="auto">
            <a:xfrm>
              <a:off x="-2180364" y="4199517"/>
              <a:ext cx="419099" cy="196850"/>
              <a:chOff x="899631" y="2683904"/>
              <a:chExt cx="417987" cy="196850"/>
            </a:xfrm>
          </p:grpSpPr>
          <p:pic>
            <p:nvPicPr>
              <p:cNvPr id="40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631" y="268390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ounded Rectangle 12"/>
              <p:cNvSpPr/>
              <p:nvPr/>
            </p:nvSpPr>
            <p:spPr bwMode="auto">
              <a:xfrm>
                <a:off x="1121290" y="269501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5" name="Gruppe 2"/>
            <p:cNvGrpSpPr>
              <a:grpSpLocks/>
            </p:cNvGrpSpPr>
            <p:nvPr userDrawn="1"/>
          </p:nvGrpSpPr>
          <p:grpSpPr bwMode="auto">
            <a:xfrm>
              <a:off x="-1665430" y="4203121"/>
              <a:ext cx="412750" cy="196850"/>
              <a:chOff x="1426434" y="3118743"/>
              <a:chExt cx="413649" cy="196850"/>
            </a:xfrm>
          </p:grpSpPr>
          <p:pic>
            <p:nvPicPr>
              <p:cNvPr id="26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271" y="311874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Rounded Rectangle 12"/>
              <p:cNvSpPr/>
              <p:nvPr/>
            </p:nvSpPr>
            <p:spPr bwMode="auto">
              <a:xfrm>
                <a:off x="1426434" y="312985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42" name="Gruppe 41"/>
          <p:cNvGrpSpPr/>
          <p:nvPr userDrawn="1"/>
        </p:nvGrpSpPr>
        <p:grpSpPr>
          <a:xfrm>
            <a:off x="-2781153" y="3798092"/>
            <a:ext cx="2641303" cy="2091399"/>
            <a:chOff x="-2748102" y="1898650"/>
            <a:chExt cx="2641303" cy="2091399"/>
          </a:xfrm>
        </p:grpSpPr>
        <p:sp>
          <p:nvSpPr>
            <p:cNvPr id="43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170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  </a:t>
              </a:r>
            </a:p>
          </p:txBody>
        </p:sp>
        <p:grpSp>
          <p:nvGrpSpPr>
            <p:cNvPr id="44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46" name="Billede 5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45" name="Billede 56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365470058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Kun titel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6622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Brug dette layout, hvis du vil placere objekter frit på dias – bortset fra titel.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‘Kun titel’.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3641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" name="Pladsholder til dato 2"/>
          <p:cNvSpPr txBox="1">
            <a:spLocks/>
          </p:cNvSpPr>
          <p:nvPr/>
        </p:nvSpPr>
        <p:spPr bwMode="auto">
          <a:xfrm>
            <a:off x="1121833" y="6276976"/>
            <a:ext cx="9588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24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Tomt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6622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Brug dette layout, hvis du vil placere objekter frit på et helt tomt dias – bortset fra baggrundsgrafik.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‘Tomt’.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92030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med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 hasCustomPrompt="1"/>
          </p:nvPr>
        </p:nvSpPr>
        <p:spPr>
          <a:xfrm>
            <a:off x="240000" y="180000"/>
            <a:ext cx="11774400" cy="653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Klik her og vælg fanen ‘Indsæt’ og derefter ‘Billede’ for at tilføje et billede</a:t>
            </a:r>
            <a:endParaRPr lang="da-DK" noProof="0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131233" y="109539"/>
            <a:ext cx="2575984" cy="1004887"/>
          </a:xfrm>
          <a:prstGeom prst="line">
            <a:avLst/>
          </a:prstGeom>
          <a:noFill/>
          <a:ln w="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673100" y="4838701"/>
            <a:ext cx="11347451" cy="1897063"/>
          </a:xfrm>
          <a:prstGeom prst="line">
            <a:avLst/>
          </a:prstGeom>
          <a:noFill/>
          <a:ln w="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 algn="r">
              <a:buFontTx/>
              <a:buNone/>
              <a:defRPr>
                <a:solidFill>
                  <a:schemeClr val="bg2"/>
                </a:solidFill>
              </a:defRPr>
            </a:lvl2pPr>
            <a:lvl3pPr algn="r">
              <a:buFontTx/>
              <a:buNone/>
              <a:defRPr>
                <a:solidFill>
                  <a:schemeClr val="bg2"/>
                </a:solidFill>
              </a:defRPr>
            </a:lvl3pPr>
            <a:lvl4pPr algn="r">
              <a:buFontTx/>
              <a:buNone/>
              <a:defRPr>
                <a:solidFill>
                  <a:schemeClr val="bg2"/>
                </a:solidFill>
              </a:defRPr>
            </a:lvl4pPr>
            <a:lvl5pPr algn="r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>
                <a:solidFill>
                  <a:schemeClr val="bg2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1" name="Picture 4" descr="slid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240" y="551068"/>
            <a:ext cx="2688000" cy="150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121833" y="6276976"/>
            <a:ext cx="9588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I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 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‘Citat dias I’.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sp>
        <p:nvSpPr>
          <p:cNvPr id="14" name="Pladsholder til tekst 81"/>
          <p:cNvSpPr>
            <a:spLocks noGrp="1"/>
          </p:cNvSpPr>
          <p:nvPr>
            <p:ph type="body" sz="quarter" idx="18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65786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-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3765600"/>
            <a:ext cx="9940800" cy="8136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23200" y="4654800"/>
            <a:ext cx="9940800" cy="1083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0000" y="180000"/>
            <a:ext cx="117072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Top-billede og tekst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‘Citat dias I’.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14" name="Picture 5" descr="slid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991" y="551068"/>
            <a:ext cx="2688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15" name="Gruppe 14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6702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leder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40000" y="180000"/>
            <a:ext cx="57456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20800" y="180000"/>
            <a:ext cx="57456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20800" y="3794400"/>
            <a:ext cx="4872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pic>
        <p:nvPicPr>
          <p:cNvPr id="13" name="Picture 7" descr="slid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2395" y="551070"/>
            <a:ext cx="268800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ktangel 14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2 billeder og 2 indhold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6" name="Rektangel 15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billederne. Klik med højre musetast på et billede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‘2 billeder og 2 indhold’.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billeder som angivet i pladsholdere for billederne.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sp>
        <p:nvSpPr>
          <p:cNvPr id="22" name="Content Placeholder 9"/>
          <p:cNvSpPr>
            <a:spLocks noGrp="1"/>
          </p:cNvSpPr>
          <p:nvPr>
            <p:ph sz="quarter" idx="20"/>
          </p:nvPr>
        </p:nvSpPr>
        <p:spPr>
          <a:xfrm>
            <a:off x="1103445" y="3789040"/>
            <a:ext cx="4872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9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3140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4867200" cy="55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48672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23200" y="2782800"/>
            <a:ext cx="4867200" cy="2995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331200" y="180000"/>
            <a:ext cx="5620800" cy="64980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3" name="Picture 4" descr="slid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992" y="551068"/>
            <a:ext cx="2688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Tekst og billede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‘Tekst og billede’.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2139100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40" y="550716"/>
            <a:ext cx="2688299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161143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8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ktangel 84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424635739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7" name="Gruppe 16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8"/>
            <a:ext cx="2684053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Rektangel 15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07997542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6" name="Gruppe 15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Rektangel 17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570400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og billede m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24. ordinære møde i Kommunernes It-Arkitekturråd</a:t>
            </a:r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566399" y="1941513"/>
            <a:ext cx="4464000" cy="3724925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50"/>
            <a:ext cx="4462464" cy="379095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 smtClean="0"/>
              <a:t>Indsæt tekst eller punktopstilling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-2783394" y="1548000"/>
            <a:ext cx="2637735" cy="2220783"/>
            <a:chOff x="-2783394" y="2179188"/>
            <a:chExt cx="2637735" cy="2220783"/>
          </a:xfrm>
        </p:grpSpPr>
        <p:sp>
          <p:nvSpPr>
            <p:cNvPr id="26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 med kant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uppe 3"/>
            <p:cNvGrpSpPr>
              <a:grpSpLocks/>
            </p:cNvGrpSpPr>
            <p:nvPr userDrawn="1"/>
          </p:nvGrpSpPr>
          <p:grpSpPr bwMode="auto">
            <a:xfrm>
              <a:off x="-2180364" y="4199517"/>
              <a:ext cx="419099" cy="196850"/>
              <a:chOff x="899631" y="2683904"/>
              <a:chExt cx="417987" cy="196850"/>
            </a:xfrm>
          </p:grpSpPr>
          <p:pic>
            <p:nvPicPr>
              <p:cNvPr id="46" name="Billed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631" y="268390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12"/>
              <p:cNvSpPr/>
              <p:nvPr/>
            </p:nvSpPr>
            <p:spPr bwMode="auto">
              <a:xfrm>
                <a:off x="1121290" y="269501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8" name="Gruppe 2"/>
            <p:cNvGrpSpPr>
              <a:grpSpLocks/>
            </p:cNvGrpSpPr>
            <p:nvPr userDrawn="1"/>
          </p:nvGrpSpPr>
          <p:grpSpPr bwMode="auto">
            <a:xfrm>
              <a:off x="-1665430" y="4203121"/>
              <a:ext cx="412750" cy="196850"/>
              <a:chOff x="1426434" y="3118743"/>
              <a:chExt cx="413649" cy="196850"/>
            </a:xfrm>
          </p:grpSpPr>
          <p:pic>
            <p:nvPicPr>
              <p:cNvPr id="30" name="Billed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271" y="311874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Rounded Rectangle 12"/>
              <p:cNvSpPr/>
              <p:nvPr/>
            </p:nvSpPr>
            <p:spPr bwMode="auto">
              <a:xfrm>
                <a:off x="1426434" y="312985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48" name="Gruppe 47"/>
          <p:cNvGrpSpPr/>
          <p:nvPr userDrawn="1"/>
        </p:nvGrpSpPr>
        <p:grpSpPr>
          <a:xfrm>
            <a:off x="-2781153" y="3798092"/>
            <a:ext cx="2641303" cy="2091399"/>
            <a:chOff x="-2748102" y="1898650"/>
            <a:chExt cx="2641303" cy="2091399"/>
          </a:xfrm>
        </p:grpSpPr>
        <p:sp>
          <p:nvSpPr>
            <p:cNvPr id="49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170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  </a:t>
              </a:r>
            </a:p>
          </p:txBody>
        </p:sp>
        <p:grpSp>
          <p:nvGrpSpPr>
            <p:cNvPr id="50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52" name="Billede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51" name="Billede 5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32" name="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1973"/>
            <a:ext cx="2638457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38752775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9" name="Gruppe 18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1"/>
            <a:ext cx="268471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00079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8" name="Rektangel 27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20911211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9038792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9"/>
            <a:ext cx="2684053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35887848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1475760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2"/>
            <a:ext cx="2684715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27176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3" name="Gruppe 12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6" name="Rektangel 35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3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ktangel 37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3162134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6406969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9"/>
            <a:ext cx="2684053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71142685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0"/>
            <a:ext cx="2687997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489891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24. ordinære møde i Kommunernes It-Arkitekturråd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908175" y="1941512"/>
            <a:ext cx="9116086" cy="3726000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0"/>
            <a:ext cx="2638457" cy="1485897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15" name="Gruppe 14"/>
          <p:cNvGrpSpPr/>
          <p:nvPr userDrawn="1"/>
        </p:nvGrpSpPr>
        <p:grpSpPr>
          <a:xfrm>
            <a:off x="-2593570" y="1548000"/>
            <a:ext cx="2484101" cy="2698321"/>
            <a:chOff x="-2593570" y="4522748"/>
            <a:chExt cx="2484101" cy="2698321"/>
          </a:xfrm>
        </p:grpSpPr>
        <p:sp>
          <p:nvSpPr>
            <p:cNvPr id="16" name="TextBox 5"/>
            <p:cNvSpPr txBox="1">
              <a:spLocks noChangeArrowheads="1"/>
            </p:cNvSpPr>
            <p:nvPr userDrawn="1"/>
          </p:nvSpPr>
          <p:spPr bwMode="auto">
            <a:xfrm>
              <a:off x="-2593570" y="4522748"/>
              <a:ext cx="245117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midten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5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6843857"/>
              <a:ext cx="330033" cy="37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25"/>
            <p:cNvSpPr/>
            <p:nvPr userDrawn="1"/>
          </p:nvSpPr>
          <p:spPr bwMode="auto">
            <a:xfrm>
              <a:off x="-478018" y="6842378"/>
              <a:ext cx="185738" cy="152400"/>
            </a:xfrm>
            <a:prstGeom prst="roundRect">
              <a:avLst/>
            </a:prstGeom>
            <a:noFill/>
            <a:ln w="19050">
              <a:solidFill>
                <a:srgbClr val="E31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a-DK" sz="2000" noProof="1"/>
            </a:p>
          </p:txBody>
        </p:sp>
        <p:pic>
          <p:nvPicPr>
            <p:cNvPr id="19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595006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2899975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1"/>
            <a:ext cx="268471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8336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28" name="Gruppe 27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5" name="Rektangel 44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4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ktangel 46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2841687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8417379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6" name="Gruppe 15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8"/>
            <a:ext cx="2684053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7489304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3"/>
          <p:cNvSpPr>
            <a:spLocks noGrp="1"/>
          </p:cNvSpPr>
          <p:nvPr>
            <p:ph type="body" sz="quarter" idx="18" hasCustomPrompt="1"/>
          </p:nvPr>
        </p:nvSpPr>
        <p:spPr>
          <a:xfrm>
            <a:off x="10160284" y="5492751"/>
            <a:ext cx="9120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0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0"/>
            <a:ext cx="2687997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1542831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2"/>
            <a:ext cx="2684715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3177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8" name="Rektangel 27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5553645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6" name="Gruppe 15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3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43120682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9"/>
            <a:ext cx="2684053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58091981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3"/>
          <p:cNvSpPr>
            <a:spLocks noGrp="1"/>
          </p:cNvSpPr>
          <p:nvPr>
            <p:ph type="body" sz="quarter" idx="18" hasCustomPrompt="1"/>
          </p:nvPr>
        </p:nvSpPr>
        <p:spPr>
          <a:xfrm>
            <a:off x="10160284" y="5492751"/>
            <a:ext cx="9120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0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0"/>
            <a:ext cx="2687997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816783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24. ordinære møde i Kommunernes It-Arkitekturråd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908176" y="1941513"/>
            <a:ext cx="9116090" cy="3724925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593570" y="1548000"/>
            <a:ext cx="2484101" cy="2698321"/>
            <a:chOff x="-2593570" y="4522748"/>
            <a:chExt cx="2484101" cy="2698321"/>
          </a:xfrm>
        </p:grpSpPr>
        <p:sp>
          <p:nvSpPr>
            <p:cNvPr id="16" name="TextBox 5"/>
            <p:cNvSpPr txBox="1">
              <a:spLocks noChangeArrowheads="1"/>
            </p:cNvSpPr>
            <p:nvPr userDrawn="1"/>
          </p:nvSpPr>
          <p:spPr bwMode="auto">
            <a:xfrm>
              <a:off x="-2593570" y="4522748"/>
              <a:ext cx="245117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 med kant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midten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5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6843857"/>
              <a:ext cx="330033" cy="37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ounded Rectangle 25"/>
            <p:cNvSpPr/>
            <p:nvPr userDrawn="1"/>
          </p:nvSpPr>
          <p:spPr bwMode="auto">
            <a:xfrm>
              <a:off x="-478018" y="6842378"/>
              <a:ext cx="185738" cy="152400"/>
            </a:xfrm>
            <a:prstGeom prst="roundRect">
              <a:avLst/>
            </a:prstGeom>
            <a:noFill/>
            <a:ln w="19050">
              <a:solidFill>
                <a:srgbClr val="E31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a-DK" sz="2000" noProof="1"/>
            </a:p>
          </p:txBody>
        </p:sp>
        <p:pic>
          <p:nvPicPr>
            <p:cNvPr id="27" name="Billede 5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595006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1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1972"/>
            <a:ext cx="2638457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76824913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2"/>
            <a:ext cx="2684715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73558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352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69" name="Rektangel 6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7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40" y="546647"/>
            <a:ext cx="2688299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ktangel 70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 Logo blå’ for at anvende logo blå baggrund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cxnSp>
        <p:nvCxnSpPr>
          <p:cNvPr id="30" name="Lige forbindelse 29"/>
          <p:cNvCxnSpPr/>
          <p:nvPr/>
        </p:nvCxnSpPr>
        <p:spPr bwMode="auto">
          <a:xfrm flipV="1">
            <a:off x="718811" y="4837149"/>
            <a:ext cx="11294784" cy="1891434"/>
          </a:xfrm>
          <a:prstGeom prst="line">
            <a:avLst/>
          </a:prstGeom>
          <a:noFill/>
          <a:ln w="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31" name="Lige forbindelse 30"/>
          <p:cNvCxnSpPr/>
          <p:nvPr/>
        </p:nvCxnSpPr>
        <p:spPr bwMode="auto">
          <a:xfrm flipV="1">
            <a:off x="142734" y="119894"/>
            <a:ext cx="2603036" cy="1000919"/>
          </a:xfrm>
          <a:prstGeom prst="line">
            <a:avLst/>
          </a:prstGeom>
          <a:noFill/>
          <a:ln w="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3944040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tx1"/>
                </a:solidFill>
              </a:defRPr>
            </a:lvl1pPr>
            <a:lvl2pPr>
              <a:defRPr lang="en-US" sz="1600" dirty="0" smtClean="0">
                <a:solidFill>
                  <a:schemeClr val="tx1"/>
                </a:solidFill>
              </a:defRPr>
            </a:lvl2pPr>
            <a:lvl3pPr>
              <a:defRPr lang="en-US" sz="1600" dirty="0" smtClean="0">
                <a:solidFill>
                  <a:schemeClr val="tx1"/>
                </a:solidFill>
              </a:defRPr>
            </a:lvl3pPr>
            <a:lvl4pPr>
              <a:defRPr lang="en-US" sz="1600" dirty="0" smtClean="0">
                <a:solidFill>
                  <a:schemeClr val="tx1"/>
                </a:solidFill>
              </a:defRPr>
            </a:lvl4pPr>
            <a:lvl5pPr>
              <a:defRPr lang="da-DK" sz="16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>
              <a:solidFill>
                <a:srgbClr val="03001E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>
              <a:solidFill>
                <a:srgbClr val="03001E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82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4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1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4" name="Rektangel 13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 Logo blå’ for at anvende logo blå bag-grund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26304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r>
              <a:rPr lang="da-DK" smtClean="0">
                <a:solidFill>
                  <a:srgbClr val="18305A"/>
                </a:solidFill>
              </a:rPr>
              <a:t>7. december 2017</a:t>
            </a:r>
            <a:endParaRPr lang="da-DK">
              <a:solidFill>
                <a:srgbClr val="18305A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r>
              <a:rPr lang="da-DK" smtClean="0">
                <a:solidFill>
                  <a:srgbClr val="18305A"/>
                </a:solidFill>
              </a:rPr>
              <a:t>24. ordinære møde i Kommunernes It-Arkitekturråd</a:t>
            </a:r>
            <a:endParaRPr lang="da-DK">
              <a:solidFill>
                <a:srgbClr val="18305A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18305A"/>
                </a:solidFill>
              </a:rPr>
              <a:pPr/>
              <a:t>‹nr.›</a:t>
            </a:fld>
            <a:endParaRPr lang="da-DK">
              <a:solidFill>
                <a:srgbClr val="18305A"/>
              </a:solidFill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8"/>
            <a:ext cx="2684053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4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 Logo blå’ for at anvende logo blå bag-grund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9359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1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 Logo blå’ for at anvende logo blå baggrund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52013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443620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1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 Logo blå’ for at anvende logo blå bag-grund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90190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4867200" cy="17145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888764"/>
            <a:ext cx="4870451" cy="4628469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11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4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24" hasCustomPrompt="1"/>
          </p:nvPr>
        </p:nvSpPr>
        <p:spPr>
          <a:xfrm>
            <a:off x="6191251" y="5565775"/>
            <a:ext cx="3937000" cy="212726"/>
          </a:xfrm>
        </p:spPr>
        <p:txBody>
          <a:bodyPr/>
          <a:lstStyle>
            <a:lvl1pPr marL="0" indent="0">
              <a:buNone/>
              <a:defRPr sz="900"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da-DK" dirty="0" smtClean="0"/>
              <a:t>Angiv kilde</a:t>
            </a:r>
          </a:p>
        </p:txBody>
      </p:sp>
      <p:sp>
        <p:nvSpPr>
          <p:cNvPr id="19" name="Rektangel 1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 I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6548" y="546252"/>
            <a:ext cx="2688000" cy="151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ktangel 20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diagrammet. Slet diagram-met og brug ikonerne på pladsholder til at indsætte indhold efter eget valg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 indholds-objekter I’.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5" name="Gruppe 14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83732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Kun titel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6622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Brug dette layout, hvis du vil placere objekter frit på dias – bortset fra titel.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‘Kun titel’.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49458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" name="Pladsholder til dato 2"/>
          <p:cNvSpPr txBox="1">
            <a:spLocks/>
          </p:cNvSpPr>
          <p:nvPr/>
        </p:nvSpPr>
        <p:spPr bwMode="auto">
          <a:xfrm>
            <a:off x="1121833" y="6276976"/>
            <a:ext cx="9588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24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Tomt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6622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Brug dette layout, hvis du vil placere objekter frit på et helt tomt dias – bortset fra baggrundsgrafik.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‘Tomt’.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552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24. ordinære møde i Kommunernes It-Arkitekturråd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med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 hasCustomPrompt="1"/>
          </p:nvPr>
        </p:nvSpPr>
        <p:spPr>
          <a:xfrm>
            <a:off x="240000" y="180000"/>
            <a:ext cx="11774400" cy="653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Klik her og vælg fanen ‘Indsæt’ og derefter ‘Billede’ for at tilføje et billede</a:t>
            </a:r>
            <a:endParaRPr lang="da-DK" noProof="0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131233" y="109539"/>
            <a:ext cx="2575984" cy="1004887"/>
          </a:xfrm>
          <a:prstGeom prst="line">
            <a:avLst/>
          </a:prstGeom>
          <a:noFill/>
          <a:ln w="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673100" y="4838701"/>
            <a:ext cx="11347451" cy="1897063"/>
          </a:xfrm>
          <a:prstGeom prst="line">
            <a:avLst/>
          </a:prstGeom>
          <a:noFill/>
          <a:ln w="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 algn="r">
              <a:buFontTx/>
              <a:buNone/>
              <a:defRPr>
                <a:solidFill>
                  <a:schemeClr val="bg2"/>
                </a:solidFill>
              </a:defRPr>
            </a:lvl2pPr>
            <a:lvl3pPr algn="r">
              <a:buFontTx/>
              <a:buNone/>
              <a:defRPr>
                <a:solidFill>
                  <a:schemeClr val="bg2"/>
                </a:solidFill>
              </a:defRPr>
            </a:lvl3pPr>
            <a:lvl4pPr algn="r">
              <a:buFontTx/>
              <a:buNone/>
              <a:defRPr>
                <a:solidFill>
                  <a:schemeClr val="bg2"/>
                </a:solidFill>
              </a:defRPr>
            </a:lvl4pPr>
            <a:lvl5pPr algn="r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>
                <a:solidFill>
                  <a:schemeClr val="bg2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1" name="Picture 4" descr="slid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240" y="551068"/>
            <a:ext cx="2688000" cy="150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121833" y="6276976"/>
            <a:ext cx="9588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I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 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‘Citat dias I’.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sp>
        <p:nvSpPr>
          <p:cNvPr id="14" name="Pladsholder til tekst 81"/>
          <p:cNvSpPr>
            <a:spLocks noGrp="1"/>
          </p:cNvSpPr>
          <p:nvPr>
            <p:ph type="body" sz="quarter" idx="18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439663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-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3765600"/>
            <a:ext cx="9940800" cy="8136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23200" y="4654800"/>
            <a:ext cx="9940800" cy="1083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0000" y="180000"/>
            <a:ext cx="117072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Top-billede og tekst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‘Citat dias I’.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14" name="Picture 5" descr="slid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991" y="551068"/>
            <a:ext cx="2688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15" name="Gruppe 14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04679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leder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40000" y="180000"/>
            <a:ext cx="57456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20800" y="180000"/>
            <a:ext cx="57456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20800" y="3794400"/>
            <a:ext cx="4872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pic>
        <p:nvPicPr>
          <p:cNvPr id="13" name="Picture 7" descr="slid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2395" y="551070"/>
            <a:ext cx="268800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ktangel 14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2 billeder og 2 indhold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6" name="Rektangel 15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billederne. Klik med højre musetast på et billede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‘2 billeder og 2 indhold’.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billeder som angivet i pladsholdere for billederne.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sp>
        <p:nvSpPr>
          <p:cNvPr id="22" name="Content Placeholder 9"/>
          <p:cNvSpPr>
            <a:spLocks noGrp="1"/>
          </p:cNvSpPr>
          <p:nvPr>
            <p:ph sz="quarter" idx="20"/>
          </p:nvPr>
        </p:nvSpPr>
        <p:spPr>
          <a:xfrm>
            <a:off x="1103445" y="3789040"/>
            <a:ext cx="4872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9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2197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4867200" cy="55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48672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23200" y="2782800"/>
            <a:ext cx="4867200" cy="2995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331200" y="180000"/>
            <a:ext cx="5620800" cy="64980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3" name="Picture 4" descr="slid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992" y="551068"/>
            <a:ext cx="2688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Tekst og billede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‘Tekst og billede’.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07236305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40" y="550716"/>
            <a:ext cx="2688299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75128993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8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ktangel 84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414355942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7" name="Gruppe 16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8"/>
            <a:ext cx="2684053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Rektangel 15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21089815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6" name="Gruppe 15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Rektangel 17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89779619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9" name="Gruppe 18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1"/>
            <a:ext cx="268471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378240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8" name="Rektangel 27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59898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Overskrif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24. ordinære møde i Kommunernes It-Arkitekturråd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med kant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6446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19495673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9"/>
            <a:ext cx="2684053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6360338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07595899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2"/>
            <a:ext cx="2684715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25620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3" name="Gruppe 12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6" name="Rektangel 35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3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ktangel 37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94376432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5325445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9"/>
            <a:ext cx="2684053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83799885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0"/>
            <a:ext cx="2687997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22800261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1"/>
            <a:ext cx="268471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738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28" name="Gruppe 27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5" name="Rektangel 44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4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ktangel 46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83776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24. ordinære møde i Kommunernes It-Arkitekturråd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908174" y="2973600"/>
            <a:ext cx="9116091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solidFill>
                  <a:srgbClr val="003B7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5" y="4383656"/>
            <a:ext cx="9116090" cy="648000"/>
          </a:xfrm>
        </p:spPr>
        <p:txBody>
          <a:bodyPr/>
          <a:lstStyle>
            <a:lvl1pPr marL="0" indent="0" algn="l">
              <a:buNone/>
              <a:defRPr sz="1600" b="0" baseline="0">
                <a:solidFill>
                  <a:srgbClr val="003B7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19" name="Pladsholder til slidenummer 18" hidden="1"/>
          <p:cNvSpPr>
            <a:spLocks noGrp="1"/>
          </p:cNvSpPr>
          <p:nvPr>
            <p:ph type="sldNum" sz="quarter" idx="12"/>
          </p:nvPr>
        </p:nvSpPr>
        <p:spPr>
          <a:xfrm>
            <a:off x="10465806" y="7115401"/>
            <a:ext cx="541920" cy="43862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 med kant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13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6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812" y="1972"/>
            <a:ext cx="2635898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24. ordinære møde i Kommunernes It-Arkitekturråd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Tomt</a:t>
            </a:r>
          </a:p>
        </p:txBody>
      </p:sp>
      <p:sp>
        <p:nvSpPr>
          <p:cNvPr id="6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49449484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6" name="Gruppe 15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8"/>
            <a:ext cx="2684053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59867019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3"/>
          <p:cNvSpPr>
            <a:spLocks noGrp="1"/>
          </p:cNvSpPr>
          <p:nvPr>
            <p:ph type="body" sz="quarter" idx="18" hasCustomPrompt="1"/>
          </p:nvPr>
        </p:nvSpPr>
        <p:spPr>
          <a:xfrm>
            <a:off x="10160284" y="5492751"/>
            <a:ext cx="9120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0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0"/>
            <a:ext cx="2687997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72433176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2"/>
            <a:ext cx="2684715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9984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8" name="Rektangel 27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01041067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6" name="Gruppe 15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3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89555177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9"/>
            <a:ext cx="2684053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62949599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3"/>
          <p:cNvSpPr>
            <a:spLocks noGrp="1"/>
          </p:cNvSpPr>
          <p:nvPr>
            <p:ph type="body" sz="quarter" idx="18" hasCustomPrompt="1"/>
          </p:nvPr>
        </p:nvSpPr>
        <p:spPr>
          <a:xfrm>
            <a:off x="10160284" y="5492751"/>
            <a:ext cx="9120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0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0"/>
            <a:ext cx="2687997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57478760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2"/>
            <a:ext cx="2684715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71196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4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24. ordinære møde i Kommunernes It-Arkitekturråd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Tomt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 kant</a:t>
            </a:r>
          </a:p>
        </p:txBody>
      </p:sp>
      <p:sp>
        <p:nvSpPr>
          <p:cNvPr id="10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5197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69" name="Rektangel 6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7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40" y="546647"/>
            <a:ext cx="2688299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ktangel 70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 Logo blå’ for at anvende logo blå baggrund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cxnSp>
        <p:nvCxnSpPr>
          <p:cNvPr id="30" name="Lige forbindelse 29"/>
          <p:cNvCxnSpPr/>
          <p:nvPr/>
        </p:nvCxnSpPr>
        <p:spPr bwMode="auto">
          <a:xfrm flipV="1">
            <a:off x="718811" y="4837149"/>
            <a:ext cx="11294784" cy="1891434"/>
          </a:xfrm>
          <a:prstGeom prst="line">
            <a:avLst/>
          </a:prstGeom>
          <a:noFill/>
          <a:ln w="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31" name="Lige forbindelse 30"/>
          <p:cNvCxnSpPr/>
          <p:nvPr/>
        </p:nvCxnSpPr>
        <p:spPr bwMode="auto">
          <a:xfrm flipV="1">
            <a:off x="142734" y="119894"/>
            <a:ext cx="2603036" cy="1000919"/>
          </a:xfrm>
          <a:prstGeom prst="line">
            <a:avLst/>
          </a:prstGeom>
          <a:noFill/>
          <a:ln w="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158699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tx1"/>
                </a:solidFill>
              </a:defRPr>
            </a:lvl1pPr>
            <a:lvl2pPr>
              <a:defRPr lang="en-US" sz="1600" dirty="0" smtClean="0">
                <a:solidFill>
                  <a:schemeClr val="tx1"/>
                </a:solidFill>
              </a:defRPr>
            </a:lvl2pPr>
            <a:lvl3pPr>
              <a:defRPr lang="en-US" sz="1600" dirty="0" smtClean="0">
                <a:solidFill>
                  <a:schemeClr val="tx1"/>
                </a:solidFill>
              </a:defRPr>
            </a:lvl3pPr>
            <a:lvl4pPr>
              <a:defRPr lang="en-US" sz="1600" dirty="0" smtClean="0">
                <a:solidFill>
                  <a:schemeClr val="tx1"/>
                </a:solidFill>
              </a:defRPr>
            </a:lvl4pPr>
            <a:lvl5pPr>
              <a:defRPr lang="da-DK" sz="16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>
              <a:solidFill>
                <a:srgbClr val="03001E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>
              <a:solidFill>
                <a:srgbClr val="03001E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82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4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1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4" name="Rektangel 13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 Logo blå’ for at anvende logo blå bag-grund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44256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r>
              <a:rPr lang="da-DK" smtClean="0">
                <a:solidFill>
                  <a:srgbClr val="18305A"/>
                </a:solidFill>
              </a:rPr>
              <a:t>7. december 2017</a:t>
            </a:r>
            <a:endParaRPr lang="da-DK">
              <a:solidFill>
                <a:srgbClr val="18305A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r>
              <a:rPr lang="da-DK" smtClean="0">
                <a:solidFill>
                  <a:srgbClr val="18305A"/>
                </a:solidFill>
              </a:rPr>
              <a:t>24. ordinære møde i Kommunernes It-Arkitekturråd</a:t>
            </a:r>
            <a:endParaRPr lang="da-DK">
              <a:solidFill>
                <a:srgbClr val="18305A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18305A"/>
                </a:solidFill>
              </a:rPr>
              <a:pPr/>
              <a:t>‹nr.›</a:t>
            </a:fld>
            <a:endParaRPr lang="da-DK">
              <a:solidFill>
                <a:srgbClr val="18305A"/>
              </a:solidFill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8"/>
            <a:ext cx="2684053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4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 Logo blå’ for at anvende logo blå bag-grund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32598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1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 Logo blå’ for at anvende logo blå baggrund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52013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62337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1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 Logo blå’ for at anvende logo blå bag-grund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00778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4867200" cy="17145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888764"/>
            <a:ext cx="4870451" cy="4628469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11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4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24" hasCustomPrompt="1"/>
          </p:nvPr>
        </p:nvSpPr>
        <p:spPr>
          <a:xfrm>
            <a:off x="6191251" y="5565775"/>
            <a:ext cx="3937000" cy="212726"/>
          </a:xfrm>
        </p:spPr>
        <p:txBody>
          <a:bodyPr/>
          <a:lstStyle>
            <a:lvl1pPr marL="0" indent="0">
              <a:buNone/>
              <a:defRPr sz="900"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da-DK" dirty="0" smtClean="0"/>
              <a:t>Angiv kilde</a:t>
            </a:r>
          </a:p>
        </p:txBody>
      </p:sp>
      <p:sp>
        <p:nvSpPr>
          <p:cNvPr id="19" name="Rektangel 1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 I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6548" y="546252"/>
            <a:ext cx="2688000" cy="151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ktangel 20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diagrammet. Slet diagram-met og brug ikonerne på pladsholder til at indsætte indhold efter eget valg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 indholds-objekter I’.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5" name="Gruppe 14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88504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Kun titel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6622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Brug dette layout, hvis du vil placere objekter frit på dias – bortset fra titel.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‘Kun titel’.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61292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" name="Pladsholder til dato 2"/>
          <p:cNvSpPr txBox="1">
            <a:spLocks/>
          </p:cNvSpPr>
          <p:nvPr/>
        </p:nvSpPr>
        <p:spPr bwMode="auto">
          <a:xfrm>
            <a:off x="1121833" y="6276976"/>
            <a:ext cx="9588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24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Tomt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6622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Brug dette layout, hvis du vil placere objekter frit på et helt tomt dias – bortset fra baggrundsgrafik.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‘Tomt’.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11255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med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 hasCustomPrompt="1"/>
          </p:nvPr>
        </p:nvSpPr>
        <p:spPr>
          <a:xfrm>
            <a:off x="240000" y="180000"/>
            <a:ext cx="11774400" cy="653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Klik her og vælg fanen ‘Indsæt’ og derefter ‘Billede’ for at tilføje et billede</a:t>
            </a:r>
            <a:endParaRPr lang="da-DK" noProof="0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131233" y="109539"/>
            <a:ext cx="2575984" cy="1004887"/>
          </a:xfrm>
          <a:prstGeom prst="line">
            <a:avLst/>
          </a:prstGeom>
          <a:noFill/>
          <a:ln w="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673100" y="4838701"/>
            <a:ext cx="11347451" cy="1897063"/>
          </a:xfrm>
          <a:prstGeom prst="line">
            <a:avLst/>
          </a:prstGeom>
          <a:noFill/>
          <a:ln w="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 algn="r">
              <a:buFontTx/>
              <a:buNone/>
              <a:defRPr>
                <a:solidFill>
                  <a:schemeClr val="bg2"/>
                </a:solidFill>
              </a:defRPr>
            </a:lvl2pPr>
            <a:lvl3pPr algn="r">
              <a:buFontTx/>
              <a:buNone/>
              <a:defRPr>
                <a:solidFill>
                  <a:schemeClr val="bg2"/>
                </a:solidFill>
              </a:defRPr>
            </a:lvl3pPr>
            <a:lvl4pPr algn="r">
              <a:buFontTx/>
              <a:buNone/>
              <a:defRPr>
                <a:solidFill>
                  <a:schemeClr val="bg2"/>
                </a:solidFill>
              </a:defRPr>
            </a:lvl4pPr>
            <a:lvl5pPr algn="r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>
                <a:solidFill>
                  <a:schemeClr val="bg2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1" name="Picture 4" descr="slid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240" y="551068"/>
            <a:ext cx="2688000" cy="150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121833" y="6276976"/>
            <a:ext cx="9588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I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 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‘Citat dias I’.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sp>
        <p:nvSpPr>
          <p:cNvPr id="14" name="Pladsholder til tekst 81"/>
          <p:cNvSpPr>
            <a:spLocks noGrp="1"/>
          </p:cNvSpPr>
          <p:nvPr>
            <p:ph type="body" sz="quarter" idx="18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1589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-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3765600"/>
            <a:ext cx="9940800" cy="8136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23200" y="4654800"/>
            <a:ext cx="9940800" cy="1083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0000" y="180000"/>
            <a:ext cx="117072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Top-billede og tekst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‘Citat dias I’.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14" name="Picture 5" descr="slid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991" y="551068"/>
            <a:ext cx="2688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15" name="Gruppe 14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21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69" name="Rektangel 6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7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40" y="546647"/>
            <a:ext cx="2688299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ktangel 70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 Logo blå’ for at anvende logo blå baggrund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cxnSp>
        <p:nvCxnSpPr>
          <p:cNvPr id="30" name="Lige forbindelse 29"/>
          <p:cNvCxnSpPr/>
          <p:nvPr/>
        </p:nvCxnSpPr>
        <p:spPr bwMode="auto">
          <a:xfrm flipV="1">
            <a:off x="718811" y="4837149"/>
            <a:ext cx="11294784" cy="1891434"/>
          </a:xfrm>
          <a:prstGeom prst="line">
            <a:avLst/>
          </a:prstGeom>
          <a:noFill/>
          <a:ln w="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31" name="Lige forbindelse 30"/>
          <p:cNvCxnSpPr/>
          <p:nvPr/>
        </p:nvCxnSpPr>
        <p:spPr bwMode="auto">
          <a:xfrm flipV="1">
            <a:off x="142734" y="119894"/>
            <a:ext cx="2603036" cy="1000919"/>
          </a:xfrm>
          <a:prstGeom prst="line">
            <a:avLst/>
          </a:prstGeom>
          <a:noFill/>
          <a:ln w="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6419689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leder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40000" y="180000"/>
            <a:ext cx="57456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20800" y="180000"/>
            <a:ext cx="57456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20800" y="3794400"/>
            <a:ext cx="4872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pic>
        <p:nvPicPr>
          <p:cNvPr id="13" name="Picture 7" descr="slid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2395" y="551070"/>
            <a:ext cx="268800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ktangel 14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2 billeder og 2 indhold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6" name="Rektangel 15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billederne. Klik med højre musetast på et billede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‘2 billeder og 2 indhold’.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billeder som angivet i pladsholdere for billederne.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sp>
        <p:nvSpPr>
          <p:cNvPr id="22" name="Content Placeholder 9"/>
          <p:cNvSpPr>
            <a:spLocks noGrp="1"/>
          </p:cNvSpPr>
          <p:nvPr>
            <p:ph sz="quarter" idx="20"/>
          </p:nvPr>
        </p:nvSpPr>
        <p:spPr>
          <a:xfrm>
            <a:off x="1103445" y="3789040"/>
            <a:ext cx="4872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9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41206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4867200" cy="55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48672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23200" y="2782800"/>
            <a:ext cx="4867200" cy="2995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331200" y="180000"/>
            <a:ext cx="5620800" cy="64980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3" name="Picture 4" descr="slid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992" y="551068"/>
            <a:ext cx="2688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Tekst og billede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‘Tekst og billede’.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91703030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40" y="550716"/>
            <a:ext cx="2688299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80313554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8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ktangel 84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4235598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7" name="Gruppe 16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8"/>
            <a:ext cx="2684053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Rektangel 15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80646569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6" name="Gruppe 15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Rektangel 17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89616726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9" name="Gruppe 18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1"/>
            <a:ext cx="268471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626482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8" name="Rektangel 27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34617262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41807718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9"/>
            <a:ext cx="2684053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615800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tx1"/>
                </a:solidFill>
              </a:defRPr>
            </a:lvl1pPr>
            <a:lvl2pPr>
              <a:defRPr lang="en-US" sz="1600" dirty="0" smtClean="0">
                <a:solidFill>
                  <a:schemeClr val="tx1"/>
                </a:solidFill>
              </a:defRPr>
            </a:lvl2pPr>
            <a:lvl3pPr>
              <a:defRPr lang="en-US" sz="1600" dirty="0" smtClean="0">
                <a:solidFill>
                  <a:schemeClr val="tx1"/>
                </a:solidFill>
              </a:defRPr>
            </a:lvl3pPr>
            <a:lvl4pPr>
              <a:defRPr lang="en-US" sz="1600" dirty="0" smtClean="0">
                <a:solidFill>
                  <a:schemeClr val="tx1"/>
                </a:solidFill>
              </a:defRPr>
            </a:lvl4pPr>
            <a:lvl5pPr>
              <a:defRPr lang="da-DK" sz="16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>
              <a:solidFill>
                <a:srgbClr val="03001E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>
              <a:solidFill>
                <a:srgbClr val="03001E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82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4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1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4" name="Rektangel 13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 Logo blå’ for at anvende logo blå bag-grund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40521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76691158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2"/>
            <a:ext cx="2684715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737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3" name="Gruppe 12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6" name="Rektangel 35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3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ktangel 37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68886396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70216419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9"/>
            <a:ext cx="2684053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27218810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0"/>
            <a:ext cx="2687997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53958703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1"/>
            <a:ext cx="268471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06553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28" name="Gruppe 27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5" name="Rektangel 44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4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ktangel 46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69415365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4333671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6" name="Gruppe 15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8"/>
            <a:ext cx="2684053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79540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r>
              <a:rPr lang="da-DK" smtClean="0">
                <a:solidFill>
                  <a:srgbClr val="18305A"/>
                </a:solidFill>
              </a:rPr>
              <a:t>7. december 2017</a:t>
            </a:r>
            <a:endParaRPr lang="da-DK">
              <a:solidFill>
                <a:srgbClr val="18305A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r>
              <a:rPr lang="da-DK" smtClean="0">
                <a:solidFill>
                  <a:srgbClr val="18305A"/>
                </a:solidFill>
              </a:rPr>
              <a:t>24. ordinære møde i Kommunernes It-Arkitekturråd</a:t>
            </a:r>
            <a:endParaRPr lang="da-DK">
              <a:solidFill>
                <a:srgbClr val="18305A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18305A"/>
                </a:solidFill>
              </a:rPr>
              <a:pPr/>
              <a:t>‹nr.›</a:t>
            </a:fld>
            <a:endParaRPr lang="da-DK">
              <a:solidFill>
                <a:srgbClr val="18305A"/>
              </a:solidFill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8"/>
            <a:ext cx="2684053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4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 Logo blå’ for at anvende logo blå bag-grund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20046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3"/>
          <p:cNvSpPr>
            <a:spLocks noGrp="1"/>
          </p:cNvSpPr>
          <p:nvPr>
            <p:ph type="body" sz="quarter" idx="18" hasCustomPrompt="1"/>
          </p:nvPr>
        </p:nvSpPr>
        <p:spPr>
          <a:xfrm>
            <a:off x="10160284" y="5492751"/>
            <a:ext cx="9120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0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0"/>
            <a:ext cx="2687997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94538838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2"/>
            <a:ext cx="2684715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05522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8" name="Rektangel 27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37034831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6" name="Gruppe 15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3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93449964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9"/>
            <a:ext cx="2684053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83623624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3"/>
          <p:cNvSpPr>
            <a:spLocks noGrp="1"/>
          </p:cNvSpPr>
          <p:nvPr>
            <p:ph type="body" sz="quarter" idx="18" hasCustomPrompt="1"/>
          </p:nvPr>
        </p:nvSpPr>
        <p:spPr>
          <a:xfrm>
            <a:off x="10160284" y="5492751"/>
            <a:ext cx="9120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0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0"/>
            <a:ext cx="2687997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06968426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2"/>
            <a:ext cx="2684715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04127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98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1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 Logo blå’ for at anvende logo blå baggrund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52013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577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1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 Logo blå’ for at anvende logo blå bag-grund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349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4867200" cy="17145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888764"/>
            <a:ext cx="4870451" cy="4628469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11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4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24" hasCustomPrompt="1"/>
          </p:nvPr>
        </p:nvSpPr>
        <p:spPr>
          <a:xfrm>
            <a:off x="6191251" y="5565775"/>
            <a:ext cx="3937000" cy="212726"/>
          </a:xfrm>
        </p:spPr>
        <p:txBody>
          <a:bodyPr/>
          <a:lstStyle>
            <a:lvl1pPr marL="0" indent="0">
              <a:buNone/>
              <a:defRPr sz="900"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da-DK" dirty="0" smtClean="0"/>
              <a:t>Angiv kilde</a:t>
            </a:r>
          </a:p>
        </p:txBody>
      </p:sp>
      <p:sp>
        <p:nvSpPr>
          <p:cNvPr id="19" name="Rektangel 1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 I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6548" y="546252"/>
            <a:ext cx="2688000" cy="151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ktangel 20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diagrammet. Slet diagram-met og brug ikonerne på pladsholder til at indsætte indhold efter eget valg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 indholds-objekter I’.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5" name="Gruppe 14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886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Kun titel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6622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Brug dette layout, hvis du vil placere objekter frit på dias – bortset fra titel.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‘Kun titel’.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263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" name="Pladsholder til dato 2"/>
          <p:cNvSpPr txBox="1">
            <a:spLocks/>
          </p:cNvSpPr>
          <p:nvPr/>
        </p:nvSpPr>
        <p:spPr bwMode="auto">
          <a:xfrm>
            <a:off x="1121833" y="6276976"/>
            <a:ext cx="9588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24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Tomt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6622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Brug dette layout, hvis du vil placere objekter frit på et helt tomt dias – bortset fra baggrundsgrafik.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‘Tomt’.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63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792007" y="791999"/>
            <a:ext cx="11399993" cy="6066002"/>
          </a:xfrm>
          <a:solidFill>
            <a:srgbClr val="9B9B9B"/>
          </a:solidFill>
        </p:spPr>
        <p:txBody>
          <a:bodyPr tIns="252000"/>
          <a:lstStyle>
            <a:lvl1pPr algn="ctr"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Klik her og indsæt baggrundsbillede via fanen INDSÆT / Billeder</a:t>
            </a:r>
            <a:endParaRPr lang="da-DK" noProof="0" dirty="0"/>
          </a:p>
        </p:txBody>
      </p:sp>
      <p:sp>
        <p:nvSpPr>
          <p:cNvPr id="23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24. ordinære møde i Kommunernes It-Arkitekturråd</a:t>
            </a:r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10465805" y="7224342"/>
            <a:ext cx="48000" cy="36000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908176" y="2973600"/>
            <a:ext cx="9116090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5" y="4383656"/>
            <a:ext cx="9116092" cy="648000"/>
          </a:xfr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24" name="Pladsholder til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4034" y="6048000"/>
            <a:ext cx="691200" cy="41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</a:p>
        </p:txBody>
      </p:sp>
      <p:grpSp>
        <p:nvGrpSpPr>
          <p:cNvPr id="26" name="Gruppe 25"/>
          <p:cNvGrpSpPr/>
          <p:nvPr userDrawn="1"/>
        </p:nvGrpSpPr>
        <p:grpSpPr>
          <a:xfrm>
            <a:off x="-2781153" y="3198331"/>
            <a:ext cx="2641303" cy="2582758"/>
            <a:chOff x="-2748102" y="1898650"/>
            <a:chExt cx="2641303" cy="2582758"/>
          </a:xfrm>
        </p:grpSpPr>
        <p:sp>
          <p:nvSpPr>
            <p:cNvPr id="27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258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2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28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30" name="Billed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9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 med billede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20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1972"/>
            <a:ext cx="2634581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761080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med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 hasCustomPrompt="1"/>
          </p:nvPr>
        </p:nvSpPr>
        <p:spPr>
          <a:xfrm>
            <a:off x="240000" y="180000"/>
            <a:ext cx="11774400" cy="653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Klik her og vælg fanen ‘Indsæt’ og derefter ‘Billede’ for at tilføje et billede</a:t>
            </a:r>
            <a:endParaRPr lang="da-DK" noProof="0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131233" y="109539"/>
            <a:ext cx="2575984" cy="1004887"/>
          </a:xfrm>
          <a:prstGeom prst="line">
            <a:avLst/>
          </a:prstGeom>
          <a:noFill/>
          <a:ln w="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673100" y="4838701"/>
            <a:ext cx="11347451" cy="1897063"/>
          </a:xfrm>
          <a:prstGeom prst="line">
            <a:avLst/>
          </a:prstGeom>
          <a:noFill/>
          <a:ln w="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 algn="r">
              <a:buFontTx/>
              <a:buNone/>
              <a:defRPr>
                <a:solidFill>
                  <a:schemeClr val="bg2"/>
                </a:solidFill>
              </a:defRPr>
            </a:lvl2pPr>
            <a:lvl3pPr algn="r">
              <a:buFontTx/>
              <a:buNone/>
              <a:defRPr>
                <a:solidFill>
                  <a:schemeClr val="bg2"/>
                </a:solidFill>
              </a:defRPr>
            </a:lvl3pPr>
            <a:lvl4pPr algn="r">
              <a:buFontTx/>
              <a:buNone/>
              <a:defRPr>
                <a:solidFill>
                  <a:schemeClr val="bg2"/>
                </a:solidFill>
              </a:defRPr>
            </a:lvl4pPr>
            <a:lvl5pPr algn="r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>
                <a:solidFill>
                  <a:schemeClr val="bg2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1" name="Picture 4" descr="slid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240" y="551068"/>
            <a:ext cx="2688000" cy="150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121833" y="6276976"/>
            <a:ext cx="9588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I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 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‘Citat dias I’.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sp>
        <p:nvSpPr>
          <p:cNvPr id="14" name="Pladsholder til tekst 81"/>
          <p:cNvSpPr>
            <a:spLocks noGrp="1"/>
          </p:cNvSpPr>
          <p:nvPr>
            <p:ph type="body" sz="quarter" idx="18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589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-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3765600"/>
            <a:ext cx="9940800" cy="8136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23200" y="4654800"/>
            <a:ext cx="9940800" cy="1083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0000" y="180000"/>
            <a:ext cx="117072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Top-billede og tekst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‘Citat dias I’.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14" name="Picture 5" descr="slid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991" y="551068"/>
            <a:ext cx="2688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15" name="Gruppe 14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571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leder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40000" y="180000"/>
            <a:ext cx="57456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20800" y="180000"/>
            <a:ext cx="57456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20800" y="3794400"/>
            <a:ext cx="4872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pic>
        <p:nvPicPr>
          <p:cNvPr id="13" name="Picture 7" descr="slid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2395" y="551070"/>
            <a:ext cx="268800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ktangel 14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2 billeder og 2 indhold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6" name="Rektangel 15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billederne. Klik med højre musetast på et billede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‘2 billeder og 2 indhold’.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billeder som angivet i pladsholdere for billederne.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sp>
        <p:nvSpPr>
          <p:cNvPr id="22" name="Content Placeholder 9"/>
          <p:cNvSpPr>
            <a:spLocks noGrp="1"/>
          </p:cNvSpPr>
          <p:nvPr>
            <p:ph sz="quarter" idx="20"/>
          </p:nvPr>
        </p:nvSpPr>
        <p:spPr>
          <a:xfrm>
            <a:off x="1103445" y="3789040"/>
            <a:ext cx="4872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9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315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4867200" cy="55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48672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23200" y="2782800"/>
            <a:ext cx="4867200" cy="2995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331200" y="180000"/>
            <a:ext cx="5620800" cy="64980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3" name="Picture 4" descr="slid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992" y="551068"/>
            <a:ext cx="2688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Tekst og billede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‘Tekst og billede’.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464621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40" y="550716"/>
            <a:ext cx="2688299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557131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8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ktangel 84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829818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7" name="Gruppe 16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8"/>
            <a:ext cx="2684053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Rektangel 15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42449037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6" name="Gruppe 15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Rektangel 17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919481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9" name="Gruppe 18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1"/>
            <a:ext cx="268471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77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8" name="Rektangel 27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45231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5324" y="1170"/>
            <a:ext cx="2642284" cy="148566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24. ordinære møde i Kommunernes It-Arkitekturråd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Indsæt agenda overskrift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49"/>
            <a:ext cx="7561262" cy="3770313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>
              <a:defRPr sz="1400"/>
            </a:lvl3pPr>
          </a:lstStyle>
          <a:p>
            <a:pPr lvl="0"/>
            <a:r>
              <a:rPr lang="da-DK" dirty="0" smtClean="0"/>
              <a:t>Indsæt agendapunkt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118335" y="1548000"/>
            <a:ext cx="1975295" cy="2568379"/>
            <a:chOff x="-2087997" y="2179188"/>
            <a:chExt cx="1975295" cy="2568379"/>
          </a:xfrm>
        </p:grpSpPr>
        <p:sp>
          <p:nvSpPr>
            <p:cNvPr id="24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1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uppe 3"/>
            <p:cNvGrpSpPr>
              <a:grpSpLocks/>
            </p:cNvGrpSpPr>
            <p:nvPr userDrawn="1"/>
          </p:nvGrpSpPr>
          <p:grpSpPr bwMode="auto">
            <a:xfrm>
              <a:off x="-559507" y="4331077"/>
              <a:ext cx="419100" cy="196850"/>
              <a:chOff x="2516188" y="2815464"/>
              <a:chExt cx="417988" cy="196850"/>
            </a:xfrm>
          </p:grpSpPr>
          <p:pic>
            <p:nvPicPr>
              <p:cNvPr id="29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154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12"/>
              <p:cNvSpPr/>
              <p:nvPr/>
            </p:nvSpPr>
            <p:spPr bwMode="auto">
              <a:xfrm>
                <a:off x="2737848" y="28265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550717"/>
              <a:ext cx="412750" cy="196850"/>
              <a:chOff x="2542276" y="34663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663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4774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115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8492544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9"/>
            <a:ext cx="2684053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790545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405120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2"/>
            <a:ext cx="2684715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435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3" name="Gruppe 12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6" name="Rektangel 35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3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ktangel 37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7858629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7577161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9"/>
            <a:ext cx="2684053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245575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0"/>
            <a:ext cx="2687997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4189216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1"/>
            <a:ext cx="268471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3060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28" name="Gruppe 27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5" name="Rektangel 44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4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ktangel 46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95343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5327" y="0"/>
            <a:ext cx="2645627" cy="1489261"/>
          </a:xfrm>
          <a:prstGeom prst="rect">
            <a:avLst/>
          </a:prstGeom>
          <a:ln w="6350">
            <a:solidFill>
              <a:schemeClr val="accent5"/>
            </a:solidFill>
          </a:ln>
        </p:spPr>
      </p:pic>
      <p:sp>
        <p:nvSpPr>
          <p:cNvPr id="17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24. ordinære møde i Kommunernes It-Arkitekturråd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Indsæt agenda overskrift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49"/>
            <a:ext cx="7561262" cy="3770313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>
              <a:defRPr sz="1400"/>
            </a:lvl3pPr>
          </a:lstStyle>
          <a:p>
            <a:pPr lvl="0"/>
            <a:r>
              <a:rPr lang="da-DK" dirty="0" smtClean="0"/>
              <a:t>Indsæt agendapunkt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118335" y="1548000"/>
            <a:ext cx="1975295" cy="2568379"/>
            <a:chOff x="-2087997" y="2179188"/>
            <a:chExt cx="1975295" cy="2568379"/>
          </a:xfrm>
        </p:grpSpPr>
        <p:sp>
          <p:nvSpPr>
            <p:cNvPr id="24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1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uppe 3"/>
            <p:cNvGrpSpPr>
              <a:grpSpLocks/>
            </p:cNvGrpSpPr>
            <p:nvPr userDrawn="1"/>
          </p:nvGrpSpPr>
          <p:grpSpPr bwMode="auto">
            <a:xfrm>
              <a:off x="-559507" y="4331077"/>
              <a:ext cx="419100" cy="196850"/>
              <a:chOff x="2516188" y="2815464"/>
              <a:chExt cx="417988" cy="196850"/>
            </a:xfrm>
          </p:grpSpPr>
          <p:pic>
            <p:nvPicPr>
              <p:cNvPr id="29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154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12"/>
              <p:cNvSpPr/>
              <p:nvPr/>
            </p:nvSpPr>
            <p:spPr bwMode="auto">
              <a:xfrm>
                <a:off x="2737848" y="28265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550717"/>
              <a:ext cx="412750" cy="196850"/>
              <a:chOff x="2542276" y="34663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663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4774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2" name="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253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582125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6" name="Gruppe 15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8"/>
            <a:ext cx="2684053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1448552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3"/>
          <p:cNvSpPr>
            <a:spLocks noGrp="1"/>
          </p:cNvSpPr>
          <p:nvPr>
            <p:ph type="body" sz="quarter" idx="18" hasCustomPrompt="1"/>
          </p:nvPr>
        </p:nvSpPr>
        <p:spPr>
          <a:xfrm>
            <a:off x="10160284" y="5492751"/>
            <a:ext cx="9120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0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0"/>
            <a:ext cx="2687997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2401169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2"/>
            <a:ext cx="2684715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0468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8" name="Rektangel 27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9650257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6" name="Gruppe 15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3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8339509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9"/>
            <a:ext cx="2684053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983610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3"/>
          <p:cNvSpPr>
            <a:spLocks noGrp="1"/>
          </p:cNvSpPr>
          <p:nvPr>
            <p:ph type="body" sz="quarter" idx="18" hasCustomPrompt="1"/>
          </p:nvPr>
        </p:nvSpPr>
        <p:spPr>
          <a:xfrm>
            <a:off x="10160284" y="5492751"/>
            <a:ext cx="9120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0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0"/>
            <a:ext cx="2687997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3888230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2"/>
            <a:ext cx="2684715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7597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69" name="Rektangel 6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7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40" y="546647"/>
            <a:ext cx="2688299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ktangel 70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 Logo blå’ for at anvende logo blå baggrund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cxnSp>
        <p:nvCxnSpPr>
          <p:cNvPr id="30" name="Lige forbindelse 29"/>
          <p:cNvCxnSpPr/>
          <p:nvPr/>
        </p:nvCxnSpPr>
        <p:spPr bwMode="auto">
          <a:xfrm flipV="1">
            <a:off x="718811" y="4837149"/>
            <a:ext cx="11294784" cy="1891434"/>
          </a:xfrm>
          <a:prstGeom prst="line">
            <a:avLst/>
          </a:prstGeom>
          <a:noFill/>
          <a:ln w="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31" name="Lige forbindelse 30"/>
          <p:cNvCxnSpPr/>
          <p:nvPr/>
        </p:nvCxnSpPr>
        <p:spPr bwMode="auto">
          <a:xfrm flipV="1">
            <a:off x="142734" y="119894"/>
            <a:ext cx="2603036" cy="1000919"/>
          </a:xfrm>
          <a:prstGeom prst="line">
            <a:avLst/>
          </a:prstGeom>
          <a:noFill/>
          <a:ln w="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0859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7. december 2017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24. ordinære møde i Kommunernes It-Arkitekturråd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/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noProof="0" smtClean="0"/>
              <a:t>‹nr.›</a:t>
            </a:fld>
            <a:endParaRPr lang="da-DK" noProof="0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1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948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tx1"/>
                </a:solidFill>
              </a:defRPr>
            </a:lvl1pPr>
            <a:lvl2pPr>
              <a:defRPr lang="en-US" sz="1600" dirty="0" smtClean="0">
                <a:solidFill>
                  <a:schemeClr val="tx1"/>
                </a:solidFill>
              </a:defRPr>
            </a:lvl2pPr>
            <a:lvl3pPr>
              <a:defRPr lang="en-US" sz="1600" dirty="0" smtClean="0">
                <a:solidFill>
                  <a:schemeClr val="tx1"/>
                </a:solidFill>
              </a:defRPr>
            </a:lvl3pPr>
            <a:lvl4pPr>
              <a:defRPr lang="en-US" sz="1600" dirty="0" smtClean="0">
                <a:solidFill>
                  <a:schemeClr val="tx1"/>
                </a:solidFill>
              </a:defRPr>
            </a:lvl4pPr>
            <a:lvl5pPr>
              <a:defRPr lang="da-DK" sz="16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>
              <a:solidFill>
                <a:srgbClr val="03001E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>
              <a:solidFill>
                <a:srgbClr val="03001E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82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4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1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4" name="Rektangel 13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 Logo blå’ for at anvende logo blå bag-grund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7544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r>
              <a:rPr lang="da-DK" smtClean="0">
                <a:solidFill>
                  <a:srgbClr val="18305A"/>
                </a:solidFill>
              </a:rPr>
              <a:t>7. december 2017</a:t>
            </a:r>
            <a:endParaRPr lang="da-DK">
              <a:solidFill>
                <a:srgbClr val="18305A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r>
              <a:rPr lang="da-DK" smtClean="0">
                <a:solidFill>
                  <a:srgbClr val="18305A"/>
                </a:solidFill>
              </a:rPr>
              <a:t>24. ordinære møde i Kommunernes It-Arkitekturråd</a:t>
            </a:r>
            <a:endParaRPr lang="da-DK">
              <a:solidFill>
                <a:srgbClr val="18305A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18305A"/>
                </a:solidFill>
              </a:rPr>
              <a:pPr/>
              <a:t>‹nr.›</a:t>
            </a:fld>
            <a:endParaRPr lang="da-DK">
              <a:solidFill>
                <a:srgbClr val="18305A"/>
              </a:solidFill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8"/>
            <a:ext cx="2684053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4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 Logo blå’ for at anvende logo blå bag-grund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7237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1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 Logo blå’ for at anvende logo blå baggrund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52013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4953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1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 Logo blå’ for at anvende logo blå bag-grund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0160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4867200" cy="17145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888764"/>
            <a:ext cx="4870451" cy="4628469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11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4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24" hasCustomPrompt="1"/>
          </p:nvPr>
        </p:nvSpPr>
        <p:spPr>
          <a:xfrm>
            <a:off x="6191251" y="5565775"/>
            <a:ext cx="3937000" cy="212726"/>
          </a:xfrm>
        </p:spPr>
        <p:txBody>
          <a:bodyPr/>
          <a:lstStyle>
            <a:lvl1pPr marL="0" indent="0">
              <a:buNone/>
              <a:defRPr sz="900"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da-DK" dirty="0" smtClean="0"/>
              <a:t>Angiv kilde</a:t>
            </a:r>
          </a:p>
        </p:txBody>
      </p:sp>
      <p:sp>
        <p:nvSpPr>
          <p:cNvPr id="19" name="Rektangel 1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 I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6548" y="546252"/>
            <a:ext cx="2688000" cy="151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ktangel 20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diagrammet. Slet diagram-met og brug ikonerne på pladsholder til at indsætte indhold efter eget valg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 indholds-objekter I’.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5" name="Gruppe 14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942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Kun titel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6622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Brug dette layout, hvis du vil placere objekter frit på dias – bortset fra titel.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‘Kun titel’.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64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" name="Pladsholder til dato 2"/>
          <p:cNvSpPr txBox="1">
            <a:spLocks/>
          </p:cNvSpPr>
          <p:nvPr/>
        </p:nvSpPr>
        <p:spPr bwMode="auto">
          <a:xfrm>
            <a:off x="1121833" y="6276976"/>
            <a:ext cx="9588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24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Tomt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6622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Brug dette layout, hvis du vil placere objekter frit på et helt tomt dias – bortset fra baggrundsgrafik.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‘Tomt’.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3992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med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 hasCustomPrompt="1"/>
          </p:nvPr>
        </p:nvSpPr>
        <p:spPr>
          <a:xfrm>
            <a:off x="240000" y="180000"/>
            <a:ext cx="11774400" cy="653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Klik her og vælg fanen ‘Indsæt’ og derefter ‘Billede’ for at tilføje et billede</a:t>
            </a:r>
            <a:endParaRPr lang="da-DK" noProof="0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131233" y="109539"/>
            <a:ext cx="2575984" cy="1004887"/>
          </a:xfrm>
          <a:prstGeom prst="line">
            <a:avLst/>
          </a:prstGeom>
          <a:noFill/>
          <a:ln w="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673100" y="4838701"/>
            <a:ext cx="11347451" cy="1897063"/>
          </a:xfrm>
          <a:prstGeom prst="line">
            <a:avLst/>
          </a:prstGeom>
          <a:noFill/>
          <a:ln w="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 algn="r">
              <a:buFontTx/>
              <a:buNone/>
              <a:defRPr>
                <a:solidFill>
                  <a:schemeClr val="bg2"/>
                </a:solidFill>
              </a:defRPr>
            </a:lvl2pPr>
            <a:lvl3pPr algn="r">
              <a:buFontTx/>
              <a:buNone/>
              <a:defRPr>
                <a:solidFill>
                  <a:schemeClr val="bg2"/>
                </a:solidFill>
              </a:defRPr>
            </a:lvl3pPr>
            <a:lvl4pPr algn="r">
              <a:buFontTx/>
              <a:buNone/>
              <a:defRPr>
                <a:solidFill>
                  <a:schemeClr val="bg2"/>
                </a:solidFill>
              </a:defRPr>
            </a:lvl4pPr>
            <a:lvl5pPr algn="r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>
                <a:solidFill>
                  <a:schemeClr val="bg2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1" name="Picture 4" descr="slid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240" y="551068"/>
            <a:ext cx="2688000" cy="150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121833" y="6276976"/>
            <a:ext cx="9588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I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 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‘Citat dias I’.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sp>
        <p:nvSpPr>
          <p:cNvPr id="14" name="Pladsholder til tekst 81"/>
          <p:cNvSpPr>
            <a:spLocks noGrp="1"/>
          </p:cNvSpPr>
          <p:nvPr>
            <p:ph type="body" sz="quarter" idx="18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61914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-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3765600"/>
            <a:ext cx="9940800" cy="8136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23200" y="4654800"/>
            <a:ext cx="9940800" cy="1083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0000" y="180000"/>
            <a:ext cx="117072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Top-billede og tekst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‘Citat dias I’.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14" name="Picture 5" descr="slid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991" y="551068"/>
            <a:ext cx="2688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15" name="Gruppe 14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6116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leder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40000" y="180000"/>
            <a:ext cx="57456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20800" y="180000"/>
            <a:ext cx="57456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20800" y="3794400"/>
            <a:ext cx="4872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pic>
        <p:nvPicPr>
          <p:cNvPr id="13" name="Picture 7" descr="slid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2395" y="551070"/>
            <a:ext cx="268800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ktangel 14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2 billeder og 2 indhold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6" name="Rektangel 15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billederne. Klik med højre musetast på et billede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‘2 billeder og 2 indhold’.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billeder som angivet i pladsholdere for billederne.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sp>
        <p:nvSpPr>
          <p:cNvPr id="22" name="Content Placeholder 9"/>
          <p:cNvSpPr>
            <a:spLocks noGrp="1"/>
          </p:cNvSpPr>
          <p:nvPr>
            <p:ph sz="quarter" idx="20"/>
          </p:nvPr>
        </p:nvSpPr>
        <p:spPr>
          <a:xfrm>
            <a:off x="1103445" y="3789040"/>
            <a:ext cx="4872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9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83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7. december 2017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24. ordinære møde i Kommunernes It-Arkitekturråd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1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kant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/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7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5772526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4867200" cy="55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48672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23200" y="2782800"/>
            <a:ext cx="4867200" cy="2995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331200" y="180000"/>
            <a:ext cx="5620800" cy="64980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3" name="Picture 4" descr="slid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992" y="551068"/>
            <a:ext cx="2688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Tekst og billede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 fontAlgn="base"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‘Tekst og billede’.</a:t>
            </a:r>
          </a:p>
          <a:p>
            <a:pPr marL="228600" indent="-228600" fontAlgn="base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5101809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40" y="550716"/>
            <a:ext cx="2688299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904078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8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ktangel 84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8129895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7" name="Gruppe 16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8"/>
            <a:ext cx="2684053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Rektangel 15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409981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6" name="Gruppe 15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Rektangel 17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1124263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9" name="Gruppe 18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1"/>
            <a:ext cx="268471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87097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8" name="Rektangel 27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520677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4703486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9"/>
            <a:ext cx="2684053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9624824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81019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farvet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24. ordinære møde i Kommunernes It-Arkitekturråd</a:t>
            </a:r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farvet baggrund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8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3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022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2"/>
            <a:ext cx="2684715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000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3" name="Gruppe 12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6" name="Rektangel 35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3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ktangel 37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40886395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7061864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9"/>
            <a:ext cx="2684053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4387783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0"/>
            <a:ext cx="2687997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7119583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1"/>
            <a:ext cx="268471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6490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28" name="Gruppe 27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5" name="Rektangel 44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4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ktangel 46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9516167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1"/>
            <a:ext cx="2687997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3078831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6" name="Gruppe 15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8"/>
            <a:ext cx="2684053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41534094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3"/>
          <p:cNvSpPr>
            <a:spLocks noGrp="1"/>
          </p:cNvSpPr>
          <p:nvPr>
            <p:ph type="body" sz="quarter" idx="18" hasCustomPrompt="1"/>
          </p:nvPr>
        </p:nvSpPr>
        <p:spPr>
          <a:xfrm>
            <a:off x="10160284" y="5492751"/>
            <a:ext cx="9120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0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0"/>
            <a:ext cx="2687997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110232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9B9B9B"/>
          </a:solidFill>
        </p:spPr>
        <p:txBody>
          <a:bodyPr tIns="0" bIns="612000" anchor="b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Klik her og indsæt baggrundsbillede via fanen INDSÆT / Billeder</a:t>
            </a:r>
            <a:endParaRPr lang="da-DK" noProof="0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24. ordinære møde i Kommunernes It-Arkitekturråd</a:t>
            </a:r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3" name="Pladsholder til tekst 11"/>
          <p:cNvSpPr>
            <a:spLocks noGrp="1"/>
          </p:cNvSpPr>
          <p:nvPr>
            <p:ph type="body" sz="quarter" idx="17" hasCustomPrompt="1"/>
          </p:nvPr>
        </p:nvSpPr>
        <p:spPr>
          <a:xfrm>
            <a:off x="394034" y="6048000"/>
            <a:ext cx="691200" cy="41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</a:p>
        </p:txBody>
      </p:sp>
      <p:pic>
        <p:nvPicPr>
          <p:cNvPr id="24" name="Billed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620" y="2342"/>
            <a:ext cx="2631513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16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billede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-2781153" y="3198331"/>
            <a:ext cx="2641303" cy="2582758"/>
            <a:chOff x="-2748102" y="1898650"/>
            <a:chExt cx="2641303" cy="2582758"/>
          </a:xfrm>
        </p:grpSpPr>
        <p:sp>
          <p:nvSpPr>
            <p:cNvPr id="18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258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2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19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21" name="Billede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0" name="Billede 5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34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</p:spTree>
    <p:extLst>
      <p:ext uri="{BB962C8B-B14F-4D97-AF65-F5344CB8AC3E}">
        <p14:creationId xmlns:p14="http://schemas.microsoft.com/office/powerpoint/2010/main" val="16167498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2"/>
            <a:ext cx="2684715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2893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8" name="Rektangel 27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 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39" y="550716"/>
            <a:ext cx="268829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2100301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6" name="Gruppe 15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29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3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2313036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3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 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9"/>
            <a:ext cx="2684053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under ‘Uden baggrundsfarve’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39700978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5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tekst 83"/>
          <p:cNvSpPr>
            <a:spLocks noGrp="1"/>
          </p:cNvSpPr>
          <p:nvPr>
            <p:ph type="body" sz="quarter" idx="18" hasCustomPrompt="1"/>
          </p:nvPr>
        </p:nvSpPr>
        <p:spPr>
          <a:xfrm>
            <a:off x="10160284" y="5492751"/>
            <a:ext cx="9120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0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8" y="547550"/>
            <a:ext cx="2687997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</p:spTree>
    <p:extLst>
      <p:ext uri="{BB962C8B-B14F-4D97-AF65-F5344CB8AC3E}">
        <p14:creationId xmlns:p14="http://schemas.microsoft.com/office/powerpoint/2010/main" val="26527892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 + tekstbok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9184" y="179389"/>
            <a:ext cx="1170940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>
              <a:solidFill>
                <a:srgbClr val="03001E"/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2782800"/>
            <a:ext cx="4868333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782800"/>
            <a:ext cx="4870451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1123200" y="1764000"/>
            <a:ext cx="99408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7. december 2017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24. ordinære møde i Kommunernes It-Arkitekturråd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06F72-56F3-4461-AB82-736E271AD14E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31350" y="546252"/>
            <a:ext cx="2684715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7112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833" y="2208213"/>
            <a:ext cx="9941984" cy="1187450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1833" y="3716338"/>
            <a:ext cx="9941984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27267" y="6276976"/>
            <a:ext cx="336551" cy="14446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69" name="Rektangel 68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Titeldias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7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240" y="546647"/>
            <a:ext cx="2688299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ktangel 70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 Logo blå’ for at anvende logo blå baggrund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2" name="Gruppe 11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  <p:cxnSp>
        <p:nvCxnSpPr>
          <p:cNvPr id="30" name="Lige forbindelse 29"/>
          <p:cNvCxnSpPr/>
          <p:nvPr/>
        </p:nvCxnSpPr>
        <p:spPr bwMode="auto">
          <a:xfrm flipV="1">
            <a:off x="718811" y="4837149"/>
            <a:ext cx="11294784" cy="1891434"/>
          </a:xfrm>
          <a:prstGeom prst="line">
            <a:avLst/>
          </a:prstGeom>
          <a:noFill/>
          <a:ln w="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31" name="Lige forbindelse 30"/>
          <p:cNvCxnSpPr/>
          <p:nvPr/>
        </p:nvCxnSpPr>
        <p:spPr bwMode="auto">
          <a:xfrm flipV="1">
            <a:off x="142734" y="119894"/>
            <a:ext cx="2603036" cy="1000919"/>
          </a:xfrm>
          <a:prstGeom prst="line">
            <a:avLst/>
          </a:prstGeom>
          <a:noFill/>
          <a:ln w="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159103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89600"/>
            <a:ext cx="9940800" cy="792000"/>
          </a:xfrm>
        </p:spPr>
        <p:txBody>
          <a:bodyPr/>
          <a:lstStyle>
            <a:lvl1pPr>
              <a:defRPr lang="da-DK" dirty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200" y="2458800"/>
            <a:ext cx="8832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tx1"/>
                </a:solidFill>
              </a:defRPr>
            </a:lvl1pPr>
            <a:lvl2pPr>
              <a:defRPr lang="en-US" sz="1600" dirty="0" smtClean="0">
                <a:solidFill>
                  <a:schemeClr val="tx1"/>
                </a:solidFill>
              </a:defRPr>
            </a:lvl2pPr>
            <a:lvl3pPr>
              <a:defRPr lang="en-US" sz="1600" dirty="0" smtClean="0">
                <a:solidFill>
                  <a:schemeClr val="tx1"/>
                </a:solidFill>
              </a:defRPr>
            </a:lvl3pPr>
            <a:lvl4pPr>
              <a:defRPr lang="en-US" sz="1600" dirty="0" smtClean="0">
                <a:solidFill>
                  <a:schemeClr val="tx1"/>
                </a:solidFill>
              </a:defRPr>
            </a:lvl4pPr>
            <a:lvl5pPr>
              <a:defRPr lang="da-DK" sz="16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>
              <a:solidFill>
                <a:srgbClr val="03001E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>
              <a:solidFill>
                <a:srgbClr val="03001E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82" name="Pladsholder til tekst 81"/>
          <p:cNvSpPr>
            <a:spLocks noGrp="1"/>
          </p:cNvSpPr>
          <p:nvPr>
            <p:ph type="body" sz="quarter" idx="13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4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1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47551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4" name="Rektangel 13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 Logo blå’ for at anvende logo blå bag-grund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6284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1393200"/>
            <a:ext cx="9940800" cy="23220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3200" y="3855600"/>
            <a:ext cx="99408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r>
              <a:rPr lang="da-DK" smtClean="0">
                <a:solidFill>
                  <a:srgbClr val="18305A"/>
                </a:solidFill>
              </a:rPr>
              <a:t>7. december 2017</a:t>
            </a:r>
            <a:endParaRPr lang="da-DK">
              <a:solidFill>
                <a:srgbClr val="18305A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r>
              <a:rPr lang="da-DK" smtClean="0">
                <a:solidFill>
                  <a:srgbClr val="18305A"/>
                </a:solidFill>
              </a:rPr>
              <a:t>24. ordinære møde i Kommunernes It-Arkitekturråd</a:t>
            </a:r>
            <a:endParaRPr lang="da-DK">
              <a:solidFill>
                <a:srgbClr val="18305A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E4306F72-56F3-4461-AB82-736E271AD14E}" type="slidenum">
              <a:rPr lang="da-DK">
                <a:solidFill>
                  <a:srgbClr val="18305A"/>
                </a:solidFill>
              </a:rPr>
              <a:pPr/>
              <a:t>‹nr.›</a:t>
            </a:fld>
            <a:endParaRPr lang="da-DK">
              <a:solidFill>
                <a:srgbClr val="18305A"/>
              </a:solidFill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Citat dias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60420" y="551068"/>
            <a:ext cx="2684053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4" name="Pladsholder til tekst 81"/>
          <p:cNvSpPr>
            <a:spLocks noGrp="1"/>
          </p:cNvSpPr>
          <p:nvPr>
            <p:ph type="body" sz="quarter" idx="19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 Logo blå’ for at anvende logo blå bag-grund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5378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00" y="896400"/>
            <a:ext cx="99408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200" y="1772816"/>
            <a:ext cx="4868333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772816"/>
            <a:ext cx="4870451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6F72-56F3-4461-AB82-736E271AD14E}" type="slidenum">
              <a:rPr lang="da-DK" smtClean="0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  <p:sp>
        <p:nvSpPr>
          <p:cNvPr id="9" name="Pladsholder til tekst 81"/>
          <p:cNvSpPr>
            <a:spLocks noGrp="1"/>
          </p:cNvSpPr>
          <p:nvPr>
            <p:ph type="body" sz="quarter" idx="21" hasCustomPrompt="1"/>
          </p:nvPr>
        </p:nvSpPr>
        <p:spPr>
          <a:xfrm rot="19980000">
            <a:off x="-19677" y="624459"/>
            <a:ext cx="292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1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580456" y="5787343"/>
            <a:ext cx="11568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 bwMode="auto">
          <a:xfrm>
            <a:off x="-2832992" y="44624"/>
            <a:ext cx="2688299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 fontAlgn="base">
              <a:spcAft>
                <a:spcPct val="0"/>
              </a:spcAft>
            </a:pPr>
            <a:r>
              <a:rPr lang="da-DK" sz="1200" b="1" i="1" dirty="0" smtClean="0">
                <a:solidFill>
                  <a:srgbClr val="03001E"/>
                </a:solidFill>
              </a:rPr>
              <a:t>Uden baggrundsfarve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-2832992" y="2060848"/>
            <a:ext cx="2688299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 fontAlgn="base"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 Logo blå’ for at anvende logo blå baggrund på dette dias.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 fontAlgn="base"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6549" y="552013"/>
            <a:ext cx="2688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e 13"/>
          <p:cNvGrpSpPr/>
          <p:nvPr/>
        </p:nvGrpSpPr>
        <p:grpSpPr>
          <a:xfrm>
            <a:off x="10157884" y="5483226"/>
            <a:ext cx="9144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>
                <a:solidFill>
                  <a:srgbClr val="0300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9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26" Type="http://schemas.openxmlformats.org/officeDocument/2006/relationships/slideLayout" Target="../slideLayouts/slideLayout121.xml"/><Relationship Id="rId39" Type="http://schemas.openxmlformats.org/officeDocument/2006/relationships/theme" Target="../theme/theme4.xml"/><Relationship Id="rId3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116.xml"/><Relationship Id="rId34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5" Type="http://schemas.openxmlformats.org/officeDocument/2006/relationships/slideLayout" Target="../slideLayouts/slideLayout120.xml"/><Relationship Id="rId33" Type="http://schemas.openxmlformats.org/officeDocument/2006/relationships/slideLayout" Target="../slideLayouts/slideLayout128.xml"/><Relationship Id="rId38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29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119.xml"/><Relationship Id="rId32" Type="http://schemas.openxmlformats.org/officeDocument/2006/relationships/slideLayout" Target="../slideLayouts/slideLayout127.xml"/><Relationship Id="rId37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18.xml"/><Relationship Id="rId28" Type="http://schemas.openxmlformats.org/officeDocument/2006/relationships/slideLayout" Target="../slideLayouts/slideLayout123.xml"/><Relationship Id="rId36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31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17.xml"/><Relationship Id="rId27" Type="http://schemas.openxmlformats.org/officeDocument/2006/relationships/slideLayout" Target="../slideLayouts/slideLayout122.xml"/><Relationship Id="rId30" Type="http://schemas.openxmlformats.org/officeDocument/2006/relationships/slideLayout" Target="../slideLayouts/slideLayout125.xml"/><Relationship Id="rId35" Type="http://schemas.openxmlformats.org/officeDocument/2006/relationships/slideLayout" Target="../slideLayouts/slideLayout1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26" Type="http://schemas.openxmlformats.org/officeDocument/2006/relationships/slideLayout" Target="../slideLayouts/slideLayout159.xml"/><Relationship Id="rId39" Type="http://schemas.openxmlformats.org/officeDocument/2006/relationships/theme" Target="../theme/theme5.xml"/><Relationship Id="rId3" Type="http://schemas.openxmlformats.org/officeDocument/2006/relationships/slideLayout" Target="../slideLayouts/slideLayout136.xml"/><Relationship Id="rId21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5" Type="http://schemas.openxmlformats.org/officeDocument/2006/relationships/slideLayout" Target="../slideLayouts/slideLayout158.xml"/><Relationship Id="rId33" Type="http://schemas.openxmlformats.org/officeDocument/2006/relationships/slideLayout" Target="../slideLayouts/slideLayout166.xml"/><Relationship Id="rId38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53.xml"/><Relationship Id="rId29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57.xml"/><Relationship Id="rId32" Type="http://schemas.openxmlformats.org/officeDocument/2006/relationships/slideLayout" Target="../slideLayouts/slideLayout165.xml"/><Relationship Id="rId37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23" Type="http://schemas.openxmlformats.org/officeDocument/2006/relationships/slideLayout" Target="../slideLayouts/slideLayout156.xml"/><Relationship Id="rId28" Type="http://schemas.openxmlformats.org/officeDocument/2006/relationships/slideLayout" Target="../slideLayouts/slideLayout161.xml"/><Relationship Id="rId36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52.xml"/><Relationship Id="rId31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Relationship Id="rId22" Type="http://schemas.openxmlformats.org/officeDocument/2006/relationships/slideLayout" Target="../slideLayouts/slideLayout155.xml"/><Relationship Id="rId27" Type="http://schemas.openxmlformats.org/officeDocument/2006/relationships/slideLayout" Target="../slideLayouts/slideLayout160.xml"/><Relationship Id="rId30" Type="http://schemas.openxmlformats.org/officeDocument/2006/relationships/slideLayout" Target="../slideLayouts/slideLayout163.xml"/><Relationship Id="rId35" Type="http://schemas.openxmlformats.org/officeDocument/2006/relationships/slideLayout" Target="../slideLayouts/slideLayout1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18" Type="http://schemas.openxmlformats.org/officeDocument/2006/relationships/slideLayout" Target="../slideLayouts/slideLayout189.xml"/><Relationship Id="rId26" Type="http://schemas.openxmlformats.org/officeDocument/2006/relationships/slideLayout" Target="../slideLayouts/slideLayout197.xml"/><Relationship Id="rId39" Type="http://schemas.openxmlformats.org/officeDocument/2006/relationships/theme" Target="../theme/theme6.xml"/><Relationship Id="rId3" Type="http://schemas.openxmlformats.org/officeDocument/2006/relationships/slideLayout" Target="../slideLayouts/slideLayout174.xml"/><Relationship Id="rId21" Type="http://schemas.openxmlformats.org/officeDocument/2006/relationships/slideLayout" Target="../slideLayouts/slideLayout192.xml"/><Relationship Id="rId34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slideLayout" Target="../slideLayouts/slideLayout188.xml"/><Relationship Id="rId25" Type="http://schemas.openxmlformats.org/officeDocument/2006/relationships/slideLayout" Target="../slideLayouts/slideLayout196.xml"/><Relationship Id="rId33" Type="http://schemas.openxmlformats.org/officeDocument/2006/relationships/slideLayout" Target="../slideLayouts/slideLayout204.xml"/><Relationship Id="rId38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87.xml"/><Relationship Id="rId20" Type="http://schemas.openxmlformats.org/officeDocument/2006/relationships/slideLayout" Target="../slideLayouts/slideLayout191.xml"/><Relationship Id="rId29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24" Type="http://schemas.openxmlformats.org/officeDocument/2006/relationships/slideLayout" Target="../slideLayouts/slideLayout195.xml"/><Relationship Id="rId32" Type="http://schemas.openxmlformats.org/officeDocument/2006/relationships/slideLayout" Target="../slideLayouts/slideLayout203.xml"/><Relationship Id="rId37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23" Type="http://schemas.openxmlformats.org/officeDocument/2006/relationships/slideLayout" Target="../slideLayouts/slideLayout194.xml"/><Relationship Id="rId28" Type="http://schemas.openxmlformats.org/officeDocument/2006/relationships/slideLayout" Target="../slideLayouts/slideLayout199.xml"/><Relationship Id="rId36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181.xml"/><Relationship Id="rId19" Type="http://schemas.openxmlformats.org/officeDocument/2006/relationships/slideLayout" Target="../slideLayouts/slideLayout190.xml"/><Relationship Id="rId31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Relationship Id="rId22" Type="http://schemas.openxmlformats.org/officeDocument/2006/relationships/slideLayout" Target="../slideLayouts/slideLayout193.xml"/><Relationship Id="rId27" Type="http://schemas.openxmlformats.org/officeDocument/2006/relationships/slideLayout" Target="../slideLayouts/slideLayout198.xml"/><Relationship Id="rId30" Type="http://schemas.openxmlformats.org/officeDocument/2006/relationships/slideLayout" Target="../slideLayouts/slideLayout201.xml"/><Relationship Id="rId35" Type="http://schemas.openxmlformats.org/officeDocument/2006/relationships/slideLayout" Target="../slideLayouts/slideLayout20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18" Type="http://schemas.openxmlformats.org/officeDocument/2006/relationships/slideLayout" Target="../slideLayouts/slideLayout227.xml"/><Relationship Id="rId26" Type="http://schemas.openxmlformats.org/officeDocument/2006/relationships/slideLayout" Target="../slideLayouts/slideLayout235.xml"/><Relationship Id="rId39" Type="http://schemas.openxmlformats.org/officeDocument/2006/relationships/theme" Target="../theme/theme7.xml"/><Relationship Id="rId3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230.xml"/><Relationship Id="rId34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17" Type="http://schemas.openxmlformats.org/officeDocument/2006/relationships/slideLayout" Target="../slideLayouts/slideLayout226.xml"/><Relationship Id="rId25" Type="http://schemas.openxmlformats.org/officeDocument/2006/relationships/slideLayout" Target="../slideLayouts/slideLayout234.xml"/><Relationship Id="rId33" Type="http://schemas.openxmlformats.org/officeDocument/2006/relationships/slideLayout" Target="../slideLayouts/slideLayout242.xml"/><Relationship Id="rId38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11.xml"/><Relationship Id="rId16" Type="http://schemas.openxmlformats.org/officeDocument/2006/relationships/slideLayout" Target="../slideLayouts/slideLayout225.xml"/><Relationship Id="rId20" Type="http://schemas.openxmlformats.org/officeDocument/2006/relationships/slideLayout" Target="../slideLayouts/slideLayout229.xml"/><Relationship Id="rId29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24" Type="http://schemas.openxmlformats.org/officeDocument/2006/relationships/slideLayout" Target="../slideLayouts/slideLayout233.xml"/><Relationship Id="rId32" Type="http://schemas.openxmlformats.org/officeDocument/2006/relationships/slideLayout" Target="../slideLayouts/slideLayout241.xml"/><Relationship Id="rId37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14.xml"/><Relationship Id="rId15" Type="http://schemas.openxmlformats.org/officeDocument/2006/relationships/slideLayout" Target="../slideLayouts/slideLayout224.xml"/><Relationship Id="rId23" Type="http://schemas.openxmlformats.org/officeDocument/2006/relationships/slideLayout" Target="../slideLayouts/slideLayout232.xml"/><Relationship Id="rId28" Type="http://schemas.openxmlformats.org/officeDocument/2006/relationships/slideLayout" Target="../slideLayouts/slideLayout237.xml"/><Relationship Id="rId36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19.xml"/><Relationship Id="rId19" Type="http://schemas.openxmlformats.org/officeDocument/2006/relationships/slideLayout" Target="../slideLayouts/slideLayout228.xml"/><Relationship Id="rId31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Relationship Id="rId22" Type="http://schemas.openxmlformats.org/officeDocument/2006/relationships/slideLayout" Target="../slideLayouts/slideLayout231.xml"/><Relationship Id="rId27" Type="http://schemas.openxmlformats.org/officeDocument/2006/relationships/slideLayout" Target="../slideLayouts/slideLayout236.xml"/><Relationship Id="rId30" Type="http://schemas.openxmlformats.org/officeDocument/2006/relationships/slideLayout" Target="../slideLayouts/slideLayout239.xml"/><Relationship Id="rId35" Type="http://schemas.openxmlformats.org/officeDocument/2006/relationships/slideLayout" Target="../slideLayouts/slideLayout2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8175" y="792163"/>
            <a:ext cx="7561264" cy="914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75" y="1898650"/>
            <a:ext cx="9116091" cy="379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8176" y="0"/>
            <a:ext cx="9116090" cy="7921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-5400000">
            <a:off x="-2042476" y="2834482"/>
            <a:ext cx="4876965" cy="79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smtClean="0"/>
              <a:t>24. ordinære møde i Kommunernes It-Arkitekturråd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5806" y="6048001"/>
            <a:ext cx="558460" cy="438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003B7A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74" r:id="rId4"/>
    <p:sldLayoutId id="2147483676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50" r:id="rId11"/>
    <p:sldLayoutId id="2147483652" r:id="rId12"/>
    <p:sldLayoutId id="2147483668" r:id="rId13"/>
    <p:sldLayoutId id="2147483657" r:id="rId14"/>
    <p:sldLayoutId id="2147483669" r:id="rId15"/>
    <p:sldLayoutId id="2147483670" r:id="rId16"/>
    <p:sldLayoutId id="2147483671" r:id="rId17"/>
    <p:sldLayoutId id="2147483654" r:id="rId18"/>
    <p:sldLayoutId id="2147483672" r:id="rId19"/>
    <p:sldLayoutId id="2147483655" r:id="rId20"/>
    <p:sldLayoutId id="2147483673" r:id="rId21"/>
  </p:sldLayoutIdLst>
  <p:hf sldNum="0" hdr="0"/>
  <p:txStyles>
    <p:titleStyle>
      <a:lvl1pPr algn="l" defTabSz="685800" rtl="0" eaLnBrk="1" latinLnBrk="0" hangingPunct="1">
        <a:lnSpc>
          <a:spcPct val="83000"/>
        </a:lnSpc>
        <a:spcBef>
          <a:spcPct val="0"/>
        </a:spcBef>
        <a:buNone/>
        <a:defRPr sz="2800" b="1" kern="1200">
          <a:solidFill>
            <a:srgbClr val="003B7A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​"/>
        <a:defRPr sz="1600" b="1" kern="1200">
          <a:solidFill>
            <a:srgbClr val="003B7A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600" kern="1200">
          <a:solidFill>
            <a:srgbClr val="003B7A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600" kern="1200">
          <a:solidFill>
            <a:srgbClr val="003B7A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5pPr>
      <a:lvl6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6pPr>
      <a:lvl7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7pPr>
      <a:lvl8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8pPr>
      <a:lvl9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96" userDrawn="1">
          <p15:clr>
            <a:srgbClr val="F26B43"/>
          </p15:clr>
        </p15:guide>
        <p15:guide id="2" pos="1202" userDrawn="1">
          <p15:clr>
            <a:srgbClr val="F26B43"/>
          </p15:clr>
        </p15:guide>
        <p15:guide id="3" pos="6949" userDrawn="1">
          <p15:clr>
            <a:srgbClr val="F26B43"/>
          </p15:clr>
        </p15:guide>
        <p15:guide id="4" orient="horz" pos="3584" userDrawn="1">
          <p15:clr>
            <a:srgbClr val="F26B43"/>
          </p15:clr>
        </p15:guide>
        <p15:guide id="5" orient="horz" pos="499" userDrawn="1">
          <p15:clr>
            <a:srgbClr val="F26B43"/>
          </p15:clr>
        </p15:guide>
        <p15:guide id="6" pos="498" userDrawn="1">
          <p15:clr>
            <a:srgbClr val="F26B43"/>
          </p15:clr>
        </p15:guide>
        <p15:guide id="7" pos="4013" userDrawn="1">
          <p15:clr>
            <a:srgbClr val="F26B43"/>
          </p15:clr>
        </p15:guide>
        <p15:guide id="8" pos="4137" userDrawn="1">
          <p15:clr>
            <a:srgbClr val="F26B43"/>
          </p15:clr>
        </p15:guide>
        <p15:guide id="9" pos="5965" userDrawn="1">
          <p15:clr>
            <a:srgbClr val="F26B43"/>
          </p15:clr>
        </p15:guide>
        <p15:guide id="10" orient="horz" pos="1223" userDrawn="1">
          <p15:clr>
            <a:srgbClr val="F26B43"/>
          </p15:clr>
        </p15:guide>
        <p15:guide id="11" orient="horz" pos="35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3951" y="1389063"/>
            <a:ext cx="99398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1833" y="2459039"/>
            <a:ext cx="8832851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5837" y="6276976"/>
            <a:ext cx="9588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23765" y="6276976"/>
            <a:ext cx="38608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36047" y="6276976"/>
            <a:ext cx="3365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9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  <p:sldLayoutId id="2147483711" r:id="rId34"/>
    <p:sldLayoutId id="2147483712" r:id="rId35"/>
    <p:sldLayoutId id="2147483713" r:id="rId36"/>
    <p:sldLayoutId id="2147483714" r:id="rId37"/>
  </p:sldLayoutIdLst>
  <p:hf sldNum="0" hdr="0"/>
  <p:txStyles>
    <p:titleStyle>
      <a:lvl1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2pPr>
      <a:lvl3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3pPr>
      <a:lvl4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4pPr>
      <a:lvl5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415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2pPr>
      <a:lvl3pPr marL="533400" indent="-1746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3pPr>
      <a:lvl4pPr marL="719138" indent="-1857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4pPr>
      <a:lvl5pPr marL="892175" indent="-1730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5pPr>
      <a:lvl6pPr marL="20685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6pPr>
      <a:lvl7pPr marL="25257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7pPr>
      <a:lvl8pPr marL="29829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8pPr>
      <a:lvl9pPr marL="34401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3951" y="1389063"/>
            <a:ext cx="99398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1833" y="2459039"/>
            <a:ext cx="8832851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5837" y="6276976"/>
            <a:ext cx="9588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23765" y="6276976"/>
            <a:ext cx="38608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36047" y="6276976"/>
            <a:ext cx="3365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3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</p:sldLayoutIdLst>
  <p:hf sldNum="0" hdr="0"/>
  <p:txStyles>
    <p:titleStyle>
      <a:lvl1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2pPr>
      <a:lvl3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3pPr>
      <a:lvl4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4pPr>
      <a:lvl5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415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2pPr>
      <a:lvl3pPr marL="533400" indent="-1746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3pPr>
      <a:lvl4pPr marL="719138" indent="-1857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4pPr>
      <a:lvl5pPr marL="892175" indent="-1730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5pPr>
      <a:lvl6pPr marL="20685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6pPr>
      <a:lvl7pPr marL="25257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7pPr>
      <a:lvl8pPr marL="29829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8pPr>
      <a:lvl9pPr marL="34401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3951" y="1389063"/>
            <a:ext cx="99398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1833" y="2459039"/>
            <a:ext cx="8832851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5837" y="6276976"/>
            <a:ext cx="9588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23765" y="6276976"/>
            <a:ext cx="38608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36047" y="6276976"/>
            <a:ext cx="3365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2" r:id="rId37"/>
    <p:sldLayoutId id="2147483793" r:id="rId38"/>
  </p:sldLayoutIdLst>
  <p:hf sldNum="0" hdr="0"/>
  <p:txStyles>
    <p:titleStyle>
      <a:lvl1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2pPr>
      <a:lvl3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3pPr>
      <a:lvl4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4pPr>
      <a:lvl5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415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2pPr>
      <a:lvl3pPr marL="533400" indent="-1746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3pPr>
      <a:lvl4pPr marL="719138" indent="-1857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4pPr>
      <a:lvl5pPr marL="892175" indent="-1730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5pPr>
      <a:lvl6pPr marL="20685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6pPr>
      <a:lvl7pPr marL="25257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7pPr>
      <a:lvl8pPr marL="29829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8pPr>
      <a:lvl9pPr marL="34401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3951" y="1389063"/>
            <a:ext cx="99398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1833" y="2459039"/>
            <a:ext cx="8832851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5837" y="6276976"/>
            <a:ext cx="9588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23765" y="6276976"/>
            <a:ext cx="38608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36047" y="6276976"/>
            <a:ext cx="3365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5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</p:sldLayoutIdLst>
  <p:hf sldNum="0" hdr="0"/>
  <p:txStyles>
    <p:titleStyle>
      <a:lvl1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2pPr>
      <a:lvl3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3pPr>
      <a:lvl4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4pPr>
      <a:lvl5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415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2pPr>
      <a:lvl3pPr marL="533400" indent="-1746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3pPr>
      <a:lvl4pPr marL="719138" indent="-1857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4pPr>
      <a:lvl5pPr marL="892175" indent="-1730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5pPr>
      <a:lvl6pPr marL="20685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6pPr>
      <a:lvl7pPr marL="25257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7pPr>
      <a:lvl8pPr marL="29829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8pPr>
      <a:lvl9pPr marL="34401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3951" y="1389063"/>
            <a:ext cx="99398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1833" y="2459039"/>
            <a:ext cx="8832851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5837" y="6276976"/>
            <a:ext cx="9588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23765" y="6276976"/>
            <a:ext cx="38608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36047" y="6276976"/>
            <a:ext cx="3365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8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  <p:sldLayoutId id="2147483854" r:id="rId21"/>
    <p:sldLayoutId id="2147483855" r:id="rId22"/>
    <p:sldLayoutId id="2147483856" r:id="rId23"/>
    <p:sldLayoutId id="2147483857" r:id="rId24"/>
    <p:sldLayoutId id="2147483858" r:id="rId25"/>
    <p:sldLayoutId id="2147483859" r:id="rId26"/>
    <p:sldLayoutId id="2147483860" r:id="rId27"/>
    <p:sldLayoutId id="2147483861" r:id="rId28"/>
    <p:sldLayoutId id="2147483862" r:id="rId29"/>
    <p:sldLayoutId id="2147483863" r:id="rId30"/>
    <p:sldLayoutId id="2147483864" r:id="rId31"/>
    <p:sldLayoutId id="2147483865" r:id="rId32"/>
    <p:sldLayoutId id="2147483866" r:id="rId33"/>
    <p:sldLayoutId id="2147483867" r:id="rId34"/>
    <p:sldLayoutId id="2147483868" r:id="rId35"/>
    <p:sldLayoutId id="2147483869" r:id="rId36"/>
    <p:sldLayoutId id="2147483870" r:id="rId37"/>
    <p:sldLayoutId id="2147483871" r:id="rId38"/>
  </p:sldLayoutIdLst>
  <p:hf sldNum="0" hdr="0"/>
  <p:txStyles>
    <p:titleStyle>
      <a:lvl1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2pPr>
      <a:lvl3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3pPr>
      <a:lvl4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4pPr>
      <a:lvl5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415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2pPr>
      <a:lvl3pPr marL="533400" indent="-1746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3pPr>
      <a:lvl4pPr marL="719138" indent="-1857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4pPr>
      <a:lvl5pPr marL="892175" indent="-1730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5pPr>
      <a:lvl6pPr marL="20685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6pPr>
      <a:lvl7pPr marL="25257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7pPr>
      <a:lvl8pPr marL="29829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8pPr>
      <a:lvl9pPr marL="34401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3951" y="1389063"/>
            <a:ext cx="99398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1833" y="2459039"/>
            <a:ext cx="8832851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5837" y="6276976"/>
            <a:ext cx="9588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23765" y="6276976"/>
            <a:ext cx="38608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36047" y="6276976"/>
            <a:ext cx="336551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E4306F72-56F3-4461-AB82-736E271AD14E}" type="slidenum">
              <a:rPr lang="da-DK">
                <a:solidFill>
                  <a:srgbClr val="03001E"/>
                </a:solidFill>
              </a:rPr>
              <a:pPr/>
              <a:t>‹nr.›</a:t>
            </a:fld>
            <a:endParaRPr lang="da-DK">
              <a:solidFill>
                <a:srgbClr val="03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0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0" r:id="rId18"/>
    <p:sldLayoutId id="2147483891" r:id="rId19"/>
    <p:sldLayoutId id="2147483892" r:id="rId20"/>
    <p:sldLayoutId id="2147483893" r:id="rId21"/>
    <p:sldLayoutId id="2147483894" r:id="rId22"/>
    <p:sldLayoutId id="2147483895" r:id="rId23"/>
    <p:sldLayoutId id="2147483896" r:id="rId24"/>
    <p:sldLayoutId id="2147483897" r:id="rId25"/>
    <p:sldLayoutId id="2147483898" r:id="rId26"/>
    <p:sldLayoutId id="2147483899" r:id="rId27"/>
    <p:sldLayoutId id="2147483900" r:id="rId28"/>
    <p:sldLayoutId id="2147483901" r:id="rId29"/>
    <p:sldLayoutId id="2147483902" r:id="rId30"/>
    <p:sldLayoutId id="2147483903" r:id="rId31"/>
    <p:sldLayoutId id="2147483904" r:id="rId32"/>
    <p:sldLayoutId id="2147483905" r:id="rId33"/>
    <p:sldLayoutId id="2147483906" r:id="rId34"/>
    <p:sldLayoutId id="2147483907" r:id="rId35"/>
    <p:sldLayoutId id="2147483908" r:id="rId36"/>
    <p:sldLayoutId id="2147483909" r:id="rId37"/>
    <p:sldLayoutId id="2147483910" r:id="rId38"/>
  </p:sldLayoutIdLst>
  <p:hf sldNum="0" hdr="0"/>
  <p:txStyles>
    <p:titleStyle>
      <a:lvl1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2pPr>
      <a:lvl3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3pPr>
      <a:lvl4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4pPr>
      <a:lvl5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415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2pPr>
      <a:lvl3pPr marL="533400" indent="-1746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3pPr>
      <a:lvl4pPr marL="719138" indent="-1857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4pPr>
      <a:lvl5pPr marL="892175" indent="-1730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5pPr>
      <a:lvl6pPr marL="20685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6pPr>
      <a:lvl7pPr marL="25257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7pPr>
      <a:lvl8pPr marL="29829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8pPr>
      <a:lvl9pPr marL="34401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24. ordinære møde i Kommunernes It-Arkitekturråd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Metamodel</a:t>
            </a:r>
            <a:r>
              <a:rPr lang="en-GB" dirty="0" smtClean="0"/>
              <a:t> for </a:t>
            </a:r>
            <a:r>
              <a:rPr lang="en-GB" dirty="0" err="1" smtClean="0"/>
              <a:t>domænemodellen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812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26738" y="2773027"/>
            <a:ext cx="9478963" cy="914910"/>
          </a:xfrm>
        </p:spPr>
        <p:txBody>
          <a:bodyPr/>
          <a:lstStyle/>
          <a:p>
            <a:r>
              <a:rPr lang="da-DK" dirty="0" smtClean="0"/>
              <a:t>Kan vi arbejde videre med domænemodellen med udgangspunkt I den foreslåede metamodel?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3492500" algn="l"/>
              </a:tabLst>
            </a:pPr>
            <a:endParaRPr lang="en-GB" sz="2000" dirty="0"/>
          </a:p>
          <a:p>
            <a:pPr>
              <a:buNone/>
            </a:pPr>
            <a:endParaRPr lang="da-DK" dirty="0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908176" y="0"/>
            <a:ext cx="9116090" cy="792163"/>
          </a:xfrm>
        </p:spPr>
        <p:txBody>
          <a:bodyPr/>
          <a:lstStyle/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>
          <a:xfrm rot="-5400000">
            <a:off x="-2042476" y="2834482"/>
            <a:ext cx="4876965" cy="792000"/>
          </a:xfrm>
        </p:spPr>
        <p:txBody>
          <a:bodyPr/>
          <a:lstStyle/>
          <a:p>
            <a:r>
              <a:rPr lang="en-GB" smtClean="0"/>
              <a:t>24. ordinære møde i Kommunernes It-Arkitekturråd</a:t>
            </a:r>
            <a:endParaRPr lang="en-GB" dirty="0"/>
          </a:p>
        </p:txBody>
      </p:sp>
      <p:sp>
        <p:nvSpPr>
          <p:cNvPr id="8" name="Pladsholder til indhold 4"/>
          <p:cNvSpPr txBox="1">
            <a:spLocks/>
          </p:cNvSpPr>
          <p:nvPr/>
        </p:nvSpPr>
        <p:spPr>
          <a:xfrm>
            <a:off x="1908175" y="1584326"/>
            <a:ext cx="9116091" cy="3790950"/>
          </a:xfrm>
          <a:prstGeom prst="rect">
            <a:avLst/>
          </a:prstGeom>
        </p:spPr>
        <p:txBody>
          <a:bodyPr vert="horz" lIns="0" tIns="0" rIns="1548000" bIns="0" rtlCol="0">
            <a:noAutofit/>
          </a:bodyPr>
          <a:lstStyle>
            <a:lvl1pPr marL="0" indent="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b="1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6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4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4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tabLst>
                <a:tab pos="3492500" algn="l"/>
              </a:tabLst>
            </a:pPr>
            <a:endParaRPr lang="da-DK" dirty="0"/>
          </a:p>
        </p:txBody>
      </p:sp>
      <p:sp>
        <p:nvSpPr>
          <p:cNvPr id="10" name="Pladsholder til indhold 4"/>
          <p:cNvSpPr txBox="1">
            <a:spLocks/>
          </p:cNvSpPr>
          <p:nvPr/>
        </p:nvSpPr>
        <p:spPr>
          <a:xfrm>
            <a:off x="2060575" y="1736726"/>
            <a:ext cx="9116091" cy="3790950"/>
          </a:xfrm>
          <a:prstGeom prst="rect">
            <a:avLst/>
          </a:prstGeom>
        </p:spPr>
        <p:txBody>
          <a:bodyPr vert="horz" lIns="0" tIns="0" rIns="1548000" bIns="0" rtlCol="0">
            <a:noAutofit/>
          </a:bodyPr>
          <a:lstStyle>
            <a:lvl1pPr marL="0" indent="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b="1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6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4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4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tabLst>
                <a:tab pos="3492500" algn="l"/>
              </a:tabLst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6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08174" y="792163"/>
            <a:ext cx="9478963" cy="914910"/>
          </a:xfrm>
        </p:spPr>
        <p:txBody>
          <a:bodyPr/>
          <a:lstStyle/>
          <a:p>
            <a:r>
              <a:rPr lang="en-GB" dirty="0" err="1" smtClean="0"/>
              <a:t>Videre</a:t>
            </a:r>
            <a:r>
              <a:rPr lang="en-GB" dirty="0" smtClean="0"/>
              <a:t> </a:t>
            </a:r>
            <a:r>
              <a:rPr lang="en-GB" dirty="0" err="1" smtClean="0"/>
              <a:t>proces</a:t>
            </a:r>
            <a:r>
              <a:rPr lang="en-GB" dirty="0" smtClean="0"/>
              <a:t>…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3492500" algn="l"/>
              </a:tabLst>
            </a:pPr>
            <a:endParaRPr lang="en-GB" sz="2000" dirty="0"/>
          </a:p>
          <a:p>
            <a:pPr>
              <a:buNone/>
            </a:pPr>
            <a:endParaRPr lang="da-DK" dirty="0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908176" y="0"/>
            <a:ext cx="9116090" cy="792163"/>
          </a:xfrm>
        </p:spPr>
        <p:txBody>
          <a:bodyPr/>
          <a:lstStyle/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>
          <a:xfrm rot="-5400000">
            <a:off x="-2042476" y="2834482"/>
            <a:ext cx="4876965" cy="792000"/>
          </a:xfrm>
        </p:spPr>
        <p:txBody>
          <a:bodyPr/>
          <a:lstStyle/>
          <a:p>
            <a:r>
              <a:rPr lang="en-GB" smtClean="0"/>
              <a:t>24. ordinære møde i Kommunernes It-Arkitekturråd</a:t>
            </a:r>
            <a:endParaRPr lang="en-GB" dirty="0"/>
          </a:p>
        </p:txBody>
      </p:sp>
      <p:sp>
        <p:nvSpPr>
          <p:cNvPr id="8" name="Pladsholder til indhold 4"/>
          <p:cNvSpPr txBox="1">
            <a:spLocks/>
          </p:cNvSpPr>
          <p:nvPr/>
        </p:nvSpPr>
        <p:spPr>
          <a:xfrm>
            <a:off x="1908175" y="1584326"/>
            <a:ext cx="9116091" cy="3790950"/>
          </a:xfrm>
          <a:prstGeom prst="rect">
            <a:avLst/>
          </a:prstGeom>
        </p:spPr>
        <p:txBody>
          <a:bodyPr vert="horz" lIns="0" tIns="0" rIns="1548000" bIns="0" rtlCol="0">
            <a:noAutofit/>
          </a:bodyPr>
          <a:lstStyle>
            <a:lvl1pPr marL="0" indent="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b="1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6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4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4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tabLst>
                <a:tab pos="3492500" algn="l"/>
              </a:tabLst>
            </a:pPr>
            <a:endParaRPr lang="da-DK" dirty="0"/>
          </a:p>
        </p:txBody>
      </p:sp>
      <p:sp>
        <p:nvSpPr>
          <p:cNvPr id="10" name="Pladsholder til indhold 4"/>
          <p:cNvSpPr txBox="1">
            <a:spLocks/>
          </p:cNvSpPr>
          <p:nvPr/>
        </p:nvSpPr>
        <p:spPr>
          <a:xfrm>
            <a:off x="2060575" y="1736726"/>
            <a:ext cx="9116091" cy="3790950"/>
          </a:xfrm>
          <a:prstGeom prst="rect">
            <a:avLst/>
          </a:prstGeom>
        </p:spPr>
        <p:txBody>
          <a:bodyPr vert="horz" lIns="0" tIns="0" rIns="1548000" bIns="0" rtlCol="0">
            <a:noAutofit/>
          </a:bodyPr>
          <a:lstStyle>
            <a:lvl1pPr marL="0" indent="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b="1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6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4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4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tabLst>
                <a:tab pos="3492500" algn="l"/>
              </a:tabLst>
            </a:pPr>
            <a:endParaRPr lang="da-DK" dirty="0"/>
          </a:p>
        </p:txBody>
      </p:sp>
      <p:sp>
        <p:nvSpPr>
          <p:cNvPr id="2" name="Tekstfelt 1"/>
          <p:cNvSpPr txBox="1"/>
          <p:nvPr/>
        </p:nvSpPr>
        <p:spPr>
          <a:xfrm>
            <a:off x="1908174" y="1736726"/>
            <a:ext cx="9268492" cy="43354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endParaRPr lang="da-DK" sz="1600" dirty="0" err="1" smtClean="0">
              <a:solidFill>
                <a:schemeClr val="accent1"/>
              </a:solidFill>
            </a:endParaRPr>
          </a:p>
        </p:txBody>
      </p:sp>
      <p:sp>
        <p:nvSpPr>
          <p:cNvPr id="9" name="Pladsholder til tekst 4"/>
          <p:cNvSpPr txBox="1">
            <a:spLocks/>
          </p:cNvSpPr>
          <p:nvPr/>
        </p:nvSpPr>
        <p:spPr>
          <a:xfrm>
            <a:off x="1908175" y="1898649"/>
            <a:ext cx="7561262" cy="377031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b="1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6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4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4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Invitere 6-8 kommuner samt KL’s fagkontorer ind til en workshop omkring metamodellen og udfyldelse af domænemodellen </a:t>
            </a:r>
            <a:endParaRPr lang="da-DK" sz="2000" dirty="0"/>
          </a:p>
          <a:p>
            <a:pPr>
              <a:buNone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Prioritering af, hvilke domæne, </a:t>
            </a:r>
            <a:r>
              <a:rPr lang="da-DK" sz="2000" dirty="0" smtClean="0"/>
              <a:t>der skal startes med</a:t>
            </a: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Beslutningen om </a:t>
            </a:r>
            <a:r>
              <a:rPr lang="da-DK" sz="2000" dirty="0" smtClean="0"/>
              <a:t>indholdet – skal </a:t>
            </a:r>
            <a:r>
              <a:rPr lang="da-DK" sz="2000" dirty="0"/>
              <a:t>arkitekturartefakter med på </a:t>
            </a:r>
            <a:r>
              <a:rPr lang="da-DK" sz="2000" dirty="0" smtClean="0"/>
              <a:t>nuværende </a:t>
            </a:r>
            <a:r>
              <a:rPr lang="da-DK" sz="2000" dirty="0"/>
              <a:t>tidspunkt?</a:t>
            </a:r>
          </a:p>
          <a:p>
            <a:pPr>
              <a:buFont typeface="Arial" panose="020B0604020202020204" pitchFamily="34" charset="0"/>
              <a:buNone/>
            </a:pPr>
            <a:r>
              <a:rPr lang="da-DK" sz="2000" dirty="0" smtClean="0"/>
              <a:t> 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4001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Baggrund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dirty="0" smtClean="0"/>
              <a:t>En del af arkitekturprodukter til rammearkitekturen (SAGERA)</a:t>
            </a:r>
          </a:p>
          <a:p>
            <a:pPr marL="0" indent="0">
              <a:buNone/>
            </a:pPr>
            <a:endParaRPr lang="da-DK" sz="2000" dirty="0" smtClean="0"/>
          </a:p>
          <a:p>
            <a:pPr marL="0" indent="0">
              <a:buNone/>
            </a:pPr>
            <a:r>
              <a:rPr lang="da-DK" sz="2000" dirty="0" smtClean="0"/>
              <a:t>Tager udgangspunkt i det forretningsmæssige perspektiv</a:t>
            </a:r>
          </a:p>
          <a:p>
            <a:pPr marL="0" indent="0">
              <a:buNone/>
            </a:pPr>
            <a:endParaRPr lang="da-DK" sz="2000" dirty="0" smtClean="0"/>
          </a:p>
          <a:p>
            <a:pPr marL="0" indent="0">
              <a:buNone/>
            </a:pPr>
            <a:r>
              <a:rPr lang="da-DK" sz="2000" dirty="0" smtClean="0"/>
              <a:t>Giver </a:t>
            </a:r>
            <a:r>
              <a:rPr lang="da-DK" sz="2000" dirty="0"/>
              <a:t>overblik over kompleksiteten i </a:t>
            </a:r>
            <a:r>
              <a:rPr lang="da-DK" sz="2000" dirty="0" smtClean="0"/>
              <a:t>det kommunale forretning</a:t>
            </a:r>
          </a:p>
          <a:p>
            <a:pPr marL="0" indent="0">
              <a:buNone/>
            </a:pPr>
            <a:endParaRPr lang="da-DK" sz="2000" dirty="0" smtClean="0"/>
          </a:p>
          <a:p>
            <a:pPr marL="0" indent="0">
              <a:buNone/>
            </a:pPr>
            <a:r>
              <a:rPr lang="da-DK" sz="2000" dirty="0" smtClean="0"/>
              <a:t>Kan udgøre </a:t>
            </a:r>
            <a:r>
              <a:rPr lang="da-DK" sz="2000" dirty="0"/>
              <a:t>et rammeværk for udstilling af </a:t>
            </a:r>
            <a:r>
              <a:rPr lang="da-DK" sz="2000" dirty="0" smtClean="0"/>
              <a:t>arkitekturprodukter</a:t>
            </a: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 smtClean="0"/>
              <a:t>Udgangspunk</a:t>
            </a:r>
            <a:r>
              <a:rPr lang="da-DK" sz="2000" dirty="0"/>
              <a:t>t</a:t>
            </a:r>
            <a:r>
              <a:rPr lang="da-DK" sz="2000" dirty="0" smtClean="0"/>
              <a:t>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 err="1" smtClean="0"/>
              <a:t>Disruptionsprojektets</a:t>
            </a:r>
            <a:r>
              <a:rPr lang="da-DK" sz="2000" dirty="0" smtClean="0"/>
              <a:t> forretningsområder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 err="1" smtClean="0"/>
              <a:t>KLEs</a:t>
            </a:r>
            <a:r>
              <a:rPr lang="da-DK" sz="2000" dirty="0"/>
              <a:t> </a:t>
            </a:r>
            <a:r>
              <a:rPr lang="da-DK" sz="2000" dirty="0" smtClean="0"/>
              <a:t>struktur </a:t>
            </a:r>
            <a:endParaRPr lang="da-DK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 smtClean="0"/>
              <a:t>Fokus på hvad og ikke hvordan</a:t>
            </a:r>
          </a:p>
          <a:p>
            <a:pPr marL="0" indent="0">
              <a:buNone/>
            </a:pPr>
            <a:r>
              <a:rPr lang="da-DK" sz="2000" dirty="0" smtClean="0"/>
              <a:t> </a:t>
            </a:r>
            <a:endParaRPr lang="da-DK" sz="2000" dirty="0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908176" y="0"/>
            <a:ext cx="9116090" cy="792163"/>
          </a:xfrm>
        </p:spPr>
        <p:txBody>
          <a:bodyPr/>
          <a:lstStyle/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>
          <a:xfrm rot="-5400000">
            <a:off x="-2042476" y="2834482"/>
            <a:ext cx="4876965" cy="792000"/>
          </a:xfrm>
        </p:spPr>
        <p:txBody>
          <a:bodyPr/>
          <a:lstStyle/>
          <a:p>
            <a:r>
              <a:rPr lang="en-GB" smtClean="0"/>
              <a:t>24. ordinære møde i Kommunernes It-Arkitekturråd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1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908176" y="0"/>
            <a:ext cx="9116090" cy="792163"/>
          </a:xfrm>
        </p:spPr>
        <p:txBody>
          <a:bodyPr/>
          <a:lstStyle/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83" name="Pladsholder til sidefod 4"/>
          <p:cNvSpPr>
            <a:spLocks noGrp="1"/>
          </p:cNvSpPr>
          <p:nvPr>
            <p:ph type="ftr" sz="quarter" idx="11"/>
          </p:nvPr>
        </p:nvSpPr>
        <p:spPr>
          <a:xfrm rot="-5400000">
            <a:off x="-2042476" y="2834482"/>
            <a:ext cx="4876965" cy="792000"/>
          </a:xfrm>
        </p:spPr>
        <p:txBody>
          <a:bodyPr/>
          <a:lstStyle/>
          <a:p>
            <a:r>
              <a:rPr lang="en-GB" smtClean="0"/>
              <a:t>24. ordinære møde i Kommunernes It-Arkitekturråd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Formålet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 rot="10800000" flipV="1">
            <a:off x="1908175" y="2010999"/>
            <a:ext cx="8421688" cy="1280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1"/>
                </a:solidFill>
              </a:rPr>
              <a:t>Beskrive forretningen</a:t>
            </a:r>
          </a:p>
          <a:p>
            <a:pPr marL="342900" indent="-34290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1"/>
                </a:solidFill>
              </a:rPr>
              <a:t>Skabe en fælles forståelse </a:t>
            </a:r>
          </a:p>
          <a:p>
            <a:pPr marL="342900" indent="-34290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accent1"/>
                </a:solidFill>
              </a:rPr>
              <a:t>Etablere et værktøj </a:t>
            </a:r>
            <a:r>
              <a:rPr lang="da-DK" sz="2000" dirty="0">
                <a:solidFill>
                  <a:schemeClr val="accent1"/>
                </a:solidFill>
              </a:rPr>
              <a:t>som </a:t>
            </a:r>
            <a:r>
              <a:rPr lang="da-DK" sz="2000" dirty="0" smtClean="0">
                <a:solidFill>
                  <a:schemeClr val="accent1"/>
                </a:solidFill>
              </a:rPr>
              <a:t>kan koble arkitekturarbejdet </a:t>
            </a:r>
            <a:r>
              <a:rPr lang="da-DK" sz="2000" dirty="0">
                <a:solidFill>
                  <a:schemeClr val="accent1"/>
                </a:solidFill>
              </a:rPr>
              <a:t>(RA og lokalt i kommunerne) </a:t>
            </a:r>
            <a:r>
              <a:rPr lang="da-DK" sz="2000" dirty="0" smtClean="0">
                <a:solidFill>
                  <a:schemeClr val="accent1"/>
                </a:solidFill>
              </a:rPr>
              <a:t>til forretningen</a:t>
            </a:r>
          </a:p>
        </p:txBody>
      </p:sp>
      <p:pic>
        <p:nvPicPr>
          <p:cNvPr id="26" name="Billede 25"/>
          <p:cNvPicPr>
            <a:picLocks noChangeAspect="1"/>
          </p:cNvPicPr>
          <p:nvPr/>
        </p:nvPicPr>
        <p:blipFill rotWithShape="1">
          <a:blip r:embed="rId3"/>
          <a:srcRect l="19217" t="37708" r="36720" b="19792"/>
          <a:stretch/>
        </p:blipFill>
        <p:spPr>
          <a:xfrm>
            <a:off x="5329238" y="3395250"/>
            <a:ext cx="5372100" cy="2914650"/>
          </a:xfrm>
          <a:prstGeom prst="rect">
            <a:avLst/>
          </a:prstGeom>
        </p:spPr>
      </p:pic>
      <p:sp>
        <p:nvSpPr>
          <p:cNvPr id="27" name="Tekstfelt 26"/>
          <p:cNvSpPr txBox="1"/>
          <p:nvPr/>
        </p:nvSpPr>
        <p:spPr>
          <a:xfrm>
            <a:off x="8540751" y="5668965"/>
            <a:ext cx="1857375" cy="5121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3200" b="1" dirty="0" smtClean="0">
                <a:solidFill>
                  <a:schemeClr val="accent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679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24. ordinære møde i Kommunernes It-Arkitekturråd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Struktur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principper</a:t>
            </a:r>
            <a:r>
              <a:rPr lang="en-GB" dirty="0" smtClean="0"/>
              <a:t> (</a:t>
            </a:r>
            <a:r>
              <a:rPr lang="en-GB" dirty="0" err="1" smtClean="0"/>
              <a:t>metamodel</a:t>
            </a:r>
            <a:r>
              <a:rPr lang="en-GB" dirty="0" smtClean="0"/>
              <a:t>)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pic>
        <p:nvPicPr>
          <p:cNvPr id="2" name="Pladsholder til indhold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47" y="1584326"/>
            <a:ext cx="1862319" cy="4853830"/>
          </a:xfrm>
        </p:spPr>
      </p:pic>
      <p:sp>
        <p:nvSpPr>
          <p:cNvPr id="8" name="Pladsholder til indhold 4"/>
          <p:cNvSpPr txBox="1">
            <a:spLocks/>
          </p:cNvSpPr>
          <p:nvPr/>
        </p:nvSpPr>
        <p:spPr>
          <a:xfrm>
            <a:off x="1908175" y="1584326"/>
            <a:ext cx="9116091" cy="3790950"/>
          </a:xfrm>
          <a:prstGeom prst="rect">
            <a:avLst/>
          </a:prstGeom>
        </p:spPr>
        <p:txBody>
          <a:bodyPr vert="horz" lIns="0" tIns="0" rIns="1548000" bIns="0" rtlCol="0">
            <a:noAutofit/>
          </a:bodyPr>
          <a:lstStyle>
            <a:lvl1pPr marL="0" indent="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b="1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6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4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4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tabLst>
                <a:tab pos="3492500" algn="l"/>
              </a:tabLst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17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08174" y="792163"/>
            <a:ext cx="9478963" cy="914910"/>
          </a:xfrm>
        </p:spPr>
        <p:txBody>
          <a:bodyPr/>
          <a:lstStyle/>
          <a:p>
            <a:r>
              <a:rPr lang="en-GB" dirty="0" smtClean="0"/>
              <a:t>… med </a:t>
            </a:r>
            <a:r>
              <a:rPr lang="en-GB" dirty="0" err="1" smtClean="0"/>
              <a:t>lidt</a:t>
            </a:r>
            <a:r>
              <a:rPr lang="en-GB" dirty="0" smtClean="0"/>
              <a:t> </a:t>
            </a:r>
            <a:r>
              <a:rPr lang="en-GB" dirty="0" err="1" smtClean="0"/>
              <a:t>indhold</a:t>
            </a:r>
            <a:r>
              <a:rPr lang="en-GB" dirty="0" smtClean="0"/>
              <a:t>!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3492500" algn="l"/>
              </a:tabLst>
            </a:pPr>
            <a:endParaRPr lang="en-GB" sz="2000" dirty="0"/>
          </a:p>
          <a:p>
            <a:pPr>
              <a:buNone/>
            </a:pPr>
            <a:endParaRPr lang="da-DK" dirty="0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908176" y="0"/>
            <a:ext cx="9116090" cy="792163"/>
          </a:xfrm>
        </p:spPr>
        <p:txBody>
          <a:bodyPr/>
          <a:lstStyle/>
          <a:p>
            <a:r>
              <a:rPr lang="da-DK" smtClean="0"/>
              <a:t>7. december 2017</a:t>
            </a:r>
            <a:endParaRPr lang="en-GB" dirty="0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>
          <a:xfrm rot="-5400000">
            <a:off x="-2042476" y="2834482"/>
            <a:ext cx="4876965" cy="792000"/>
          </a:xfrm>
        </p:spPr>
        <p:txBody>
          <a:bodyPr/>
          <a:lstStyle/>
          <a:p>
            <a:r>
              <a:rPr lang="en-GB" smtClean="0"/>
              <a:t>24. ordinære møde i Kommunernes It-Arkitekturråd</a:t>
            </a:r>
            <a:endParaRPr lang="en-GB" dirty="0"/>
          </a:p>
        </p:txBody>
      </p:sp>
      <p:sp>
        <p:nvSpPr>
          <p:cNvPr id="8" name="Pladsholder til indhold 4"/>
          <p:cNvSpPr txBox="1">
            <a:spLocks/>
          </p:cNvSpPr>
          <p:nvPr/>
        </p:nvSpPr>
        <p:spPr>
          <a:xfrm>
            <a:off x="1908175" y="1584326"/>
            <a:ext cx="9116091" cy="3790950"/>
          </a:xfrm>
          <a:prstGeom prst="rect">
            <a:avLst/>
          </a:prstGeom>
        </p:spPr>
        <p:txBody>
          <a:bodyPr vert="horz" lIns="0" tIns="0" rIns="1548000" bIns="0" rtlCol="0">
            <a:noAutofit/>
          </a:bodyPr>
          <a:lstStyle>
            <a:lvl1pPr marL="0" indent="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b="1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6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4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4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tabLst>
                <a:tab pos="3492500" algn="l"/>
              </a:tabLst>
            </a:pPr>
            <a:endParaRPr lang="da-DK" dirty="0"/>
          </a:p>
        </p:txBody>
      </p:sp>
      <p:sp>
        <p:nvSpPr>
          <p:cNvPr id="10" name="Pladsholder til indhold 4"/>
          <p:cNvSpPr txBox="1">
            <a:spLocks/>
          </p:cNvSpPr>
          <p:nvPr/>
        </p:nvSpPr>
        <p:spPr>
          <a:xfrm>
            <a:off x="2060575" y="1736726"/>
            <a:ext cx="9116091" cy="3790950"/>
          </a:xfrm>
          <a:prstGeom prst="rect">
            <a:avLst/>
          </a:prstGeom>
        </p:spPr>
        <p:txBody>
          <a:bodyPr vert="horz" lIns="0" tIns="0" rIns="1548000" bIns="0" rtlCol="0">
            <a:noAutofit/>
          </a:bodyPr>
          <a:lstStyle>
            <a:lvl1pPr marL="0" indent="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b="1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6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4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4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tabLst>
                <a:tab pos="3492500" algn="l"/>
              </a:tabLst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32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frundet rektangel 164"/>
          <p:cNvSpPr/>
          <p:nvPr/>
        </p:nvSpPr>
        <p:spPr bwMode="auto">
          <a:xfrm>
            <a:off x="10453542" y="3148281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66" name="Afrundet rektangel 165"/>
          <p:cNvSpPr/>
          <p:nvPr/>
        </p:nvSpPr>
        <p:spPr bwMode="auto">
          <a:xfrm>
            <a:off x="10463785" y="2572310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67" name="Afrundet rektangel 166"/>
          <p:cNvSpPr/>
          <p:nvPr/>
        </p:nvSpPr>
        <p:spPr bwMode="auto">
          <a:xfrm>
            <a:off x="11220470" y="3148281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68" name="Afrundet rektangel 167"/>
          <p:cNvSpPr/>
          <p:nvPr/>
        </p:nvSpPr>
        <p:spPr bwMode="auto">
          <a:xfrm>
            <a:off x="11220476" y="2572310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69" name="Afrundet rektangel 168"/>
          <p:cNvSpPr/>
          <p:nvPr/>
        </p:nvSpPr>
        <p:spPr bwMode="auto">
          <a:xfrm>
            <a:off x="10462552" y="3730828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77" name="Afrundet rektangel 76"/>
          <p:cNvSpPr/>
          <p:nvPr/>
        </p:nvSpPr>
        <p:spPr bwMode="auto">
          <a:xfrm>
            <a:off x="4811027" y="4321240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49" name="Afrundet rektangel 48"/>
          <p:cNvSpPr/>
          <p:nvPr/>
        </p:nvSpPr>
        <p:spPr bwMode="auto">
          <a:xfrm>
            <a:off x="2775162" y="4321240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" name="Afrundet rektangel 1"/>
          <p:cNvSpPr/>
          <p:nvPr/>
        </p:nvSpPr>
        <p:spPr bwMode="auto">
          <a:xfrm>
            <a:off x="317249" y="309649"/>
            <a:ext cx="1670180" cy="653145"/>
          </a:xfrm>
          <a:prstGeom prst="roundRect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ln w="0"/>
                <a:solidFill>
                  <a:srgbClr val="03001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Arbejdsmarked &amp;</a:t>
            </a:r>
            <a:br>
              <a:rPr lang="da-DK" sz="1400" dirty="0" smtClean="0">
                <a:ln w="0"/>
                <a:solidFill>
                  <a:srgbClr val="03001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a-DK" sz="1400" dirty="0" smtClean="0">
                <a:ln w="0"/>
                <a:solidFill>
                  <a:srgbClr val="03001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Erhverv</a:t>
            </a:r>
          </a:p>
        </p:txBody>
      </p:sp>
      <p:sp>
        <p:nvSpPr>
          <p:cNvPr id="6" name="Afrundet rektangel 5"/>
          <p:cNvSpPr/>
          <p:nvPr/>
        </p:nvSpPr>
        <p:spPr bwMode="auto">
          <a:xfrm>
            <a:off x="2290672" y="309648"/>
            <a:ext cx="1670180" cy="653144"/>
          </a:xfrm>
          <a:prstGeom prst="roundRect">
            <a:avLst/>
          </a:prstGeom>
          <a:solidFill>
            <a:srgbClr val="FFFFFF"/>
          </a:solidFill>
          <a:ln>
            <a:solidFill>
              <a:srgbClr val="0F0096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Social &amp; Sundhed</a:t>
            </a:r>
          </a:p>
        </p:txBody>
      </p:sp>
      <p:sp>
        <p:nvSpPr>
          <p:cNvPr id="7" name="Afrundet rektangel 6"/>
          <p:cNvSpPr/>
          <p:nvPr/>
        </p:nvSpPr>
        <p:spPr bwMode="auto">
          <a:xfrm>
            <a:off x="4264096" y="309648"/>
            <a:ext cx="1670180" cy="653145"/>
          </a:xfrm>
          <a:prstGeom prst="roundRect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Børn &amp; Undervisning</a:t>
            </a:r>
          </a:p>
        </p:txBody>
      </p:sp>
      <p:sp>
        <p:nvSpPr>
          <p:cNvPr id="9" name="Afrundet rektangel 8"/>
          <p:cNvSpPr/>
          <p:nvPr/>
        </p:nvSpPr>
        <p:spPr bwMode="auto">
          <a:xfrm>
            <a:off x="6256180" y="309649"/>
            <a:ext cx="1670180" cy="653144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Miljø, Teknik &amp; Forsyning</a:t>
            </a:r>
          </a:p>
        </p:txBody>
      </p:sp>
      <p:sp>
        <p:nvSpPr>
          <p:cNvPr id="10" name="Afrundet rektangel 9"/>
          <p:cNvSpPr/>
          <p:nvPr/>
        </p:nvSpPr>
        <p:spPr bwMode="auto">
          <a:xfrm>
            <a:off x="8264591" y="309648"/>
            <a:ext cx="1665515" cy="653144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Demokrati &amp; Involvering</a:t>
            </a:r>
          </a:p>
        </p:txBody>
      </p:sp>
      <p:sp>
        <p:nvSpPr>
          <p:cNvPr id="11" name="Afrundet rektangel 10"/>
          <p:cNvSpPr/>
          <p:nvPr/>
        </p:nvSpPr>
        <p:spPr bwMode="auto">
          <a:xfrm>
            <a:off x="10268337" y="309648"/>
            <a:ext cx="1632857" cy="653144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Administration &amp; Organisation</a:t>
            </a:r>
          </a:p>
        </p:txBody>
      </p:sp>
      <p:sp>
        <p:nvSpPr>
          <p:cNvPr id="12" name="Afrundet rektangel 11"/>
          <p:cNvSpPr/>
          <p:nvPr/>
        </p:nvSpPr>
        <p:spPr bwMode="auto">
          <a:xfrm>
            <a:off x="317249" y="1127765"/>
            <a:ext cx="1004589" cy="653145"/>
          </a:xfrm>
          <a:prstGeom prst="roundRect">
            <a:avLst/>
          </a:prstGeom>
          <a:solidFill>
            <a:srgbClr val="FFFFFF"/>
          </a:solidFill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ln w="0"/>
                <a:solidFill>
                  <a:srgbClr val="03001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Arbejds-</a:t>
            </a:r>
          </a:p>
          <a:p>
            <a:pPr fontAlgn="base">
              <a:spcAft>
                <a:spcPct val="0"/>
              </a:spcAft>
            </a:pPr>
            <a:r>
              <a:rPr lang="da-DK" sz="1400" dirty="0" smtClean="0">
                <a:ln w="0"/>
                <a:solidFill>
                  <a:srgbClr val="03001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marked</a:t>
            </a:r>
          </a:p>
        </p:txBody>
      </p:sp>
      <p:sp>
        <p:nvSpPr>
          <p:cNvPr id="15" name="Afrundet rektangel 14"/>
          <p:cNvSpPr/>
          <p:nvPr/>
        </p:nvSpPr>
        <p:spPr bwMode="auto">
          <a:xfrm>
            <a:off x="2290672" y="1115191"/>
            <a:ext cx="925284" cy="653144"/>
          </a:xfrm>
          <a:prstGeom prst="roundRect">
            <a:avLst/>
          </a:prstGeom>
          <a:solidFill>
            <a:srgbClr val="FFFFFF"/>
          </a:solidFill>
          <a:ln>
            <a:solidFill>
              <a:srgbClr val="0F0096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Social</a:t>
            </a:r>
          </a:p>
        </p:txBody>
      </p:sp>
      <p:sp>
        <p:nvSpPr>
          <p:cNvPr id="14" name="Afrundet rektangel 13"/>
          <p:cNvSpPr/>
          <p:nvPr/>
        </p:nvSpPr>
        <p:spPr bwMode="auto">
          <a:xfrm>
            <a:off x="2937591" y="1472857"/>
            <a:ext cx="1023261" cy="653144"/>
          </a:xfrm>
          <a:prstGeom prst="roundRect">
            <a:avLst/>
          </a:prstGeom>
          <a:solidFill>
            <a:srgbClr val="FFFFFF"/>
          </a:solidFill>
          <a:ln>
            <a:solidFill>
              <a:srgbClr val="0F0096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Sundhed</a:t>
            </a:r>
          </a:p>
        </p:txBody>
      </p:sp>
      <p:sp>
        <p:nvSpPr>
          <p:cNvPr id="17" name="Afrundet rektangel 16"/>
          <p:cNvSpPr/>
          <p:nvPr/>
        </p:nvSpPr>
        <p:spPr bwMode="auto">
          <a:xfrm>
            <a:off x="4264096" y="1115190"/>
            <a:ext cx="914395" cy="653145"/>
          </a:xfrm>
          <a:prstGeom prst="roundRect">
            <a:avLst/>
          </a:prstGeom>
          <a:solidFill>
            <a:srgbClr val="FFFFFF"/>
          </a:solidFill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Børn</a:t>
            </a:r>
          </a:p>
        </p:txBody>
      </p:sp>
      <p:sp>
        <p:nvSpPr>
          <p:cNvPr id="16" name="Afrundet rektangel 15"/>
          <p:cNvSpPr/>
          <p:nvPr/>
        </p:nvSpPr>
        <p:spPr bwMode="auto">
          <a:xfrm>
            <a:off x="4970104" y="1472857"/>
            <a:ext cx="1023261" cy="653145"/>
          </a:xfrm>
          <a:prstGeom prst="roundRect">
            <a:avLst/>
          </a:prstGeom>
          <a:solidFill>
            <a:srgbClr val="FFFFFF"/>
          </a:solidFill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err="1" smtClean="0">
                <a:solidFill>
                  <a:srgbClr val="03001E"/>
                </a:solidFill>
              </a:rPr>
              <a:t>Under-visning</a:t>
            </a:r>
            <a:endParaRPr lang="da-DK" sz="1400" dirty="0" smtClean="0">
              <a:solidFill>
                <a:srgbClr val="03001E"/>
              </a:solidFill>
            </a:endParaRPr>
          </a:p>
        </p:txBody>
      </p:sp>
      <p:sp>
        <p:nvSpPr>
          <p:cNvPr id="3" name="Afrundet rektangel 2"/>
          <p:cNvSpPr/>
          <p:nvPr/>
        </p:nvSpPr>
        <p:spPr bwMode="auto">
          <a:xfrm>
            <a:off x="571919" y="4321240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25" name="Afrundet rektangel 24"/>
          <p:cNvSpPr/>
          <p:nvPr/>
        </p:nvSpPr>
        <p:spPr bwMode="auto">
          <a:xfrm>
            <a:off x="898623" y="4321240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26" name="Afrundet rektangel 25"/>
          <p:cNvSpPr/>
          <p:nvPr/>
        </p:nvSpPr>
        <p:spPr bwMode="auto">
          <a:xfrm>
            <a:off x="1300029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27" name="Afrundet rektangel 26"/>
          <p:cNvSpPr/>
          <p:nvPr/>
        </p:nvSpPr>
        <p:spPr bwMode="auto">
          <a:xfrm>
            <a:off x="1639185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28" name="Afrundet rektangel 27"/>
          <p:cNvSpPr/>
          <p:nvPr/>
        </p:nvSpPr>
        <p:spPr bwMode="auto">
          <a:xfrm>
            <a:off x="583902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29" name="Afrundet rektangel 28"/>
          <p:cNvSpPr/>
          <p:nvPr/>
        </p:nvSpPr>
        <p:spPr bwMode="auto">
          <a:xfrm>
            <a:off x="1296567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30" name="Afrundet rektangel 29"/>
          <p:cNvSpPr/>
          <p:nvPr/>
        </p:nvSpPr>
        <p:spPr bwMode="auto">
          <a:xfrm>
            <a:off x="901152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31" name="Afrundet rektangel 30"/>
          <p:cNvSpPr/>
          <p:nvPr/>
        </p:nvSpPr>
        <p:spPr bwMode="auto">
          <a:xfrm>
            <a:off x="1638718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32" name="Afrundet rektangel 31"/>
          <p:cNvSpPr/>
          <p:nvPr/>
        </p:nvSpPr>
        <p:spPr bwMode="auto">
          <a:xfrm>
            <a:off x="587365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33" name="Afrundet rektangel 32"/>
          <p:cNvSpPr/>
          <p:nvPr/>
        </p:nvSpPr>
        <p:spPr bwMode="auto">
          <a:xfrm>
            <a:off x="914069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35" name="Afrundet rektangel 34"/>
          <p:cNvSpPr/>
          <p:nvPr/>
        </p:nvSpPr>
        <p:spPr bwMode="auto">
          <a:xfrm>
            <a:off x="1654631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36" name="Afrundet rektangel 35"/>
          <p:cNvSpPr/>
          <p:nvPr/>
        </p:nvSpPr>
        <p:spPr bwMode="auto">
          <a:xfrm>
            <a:off x="599348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38" name="Afrundet rektangel 37"/>
          <p:cNvSpPr/>
          <p:nvPr/>
        </p:nvSpPr>
        <p:spPr bwMode="auto">
          <a:xfrm>
            <a:off x="916598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3" name="Afrundet rektangel 12"/>
          <p:cNvSpPr/>
          <p:nvPr/>
        </p:nvSpPr>
        <p:spPr bwMode="auto">
          <a:xfrm>
            <a:off x="1056716" y="1500969"/>
            <a:ext cx="925284" cy="653145"/>
          </a:xfrm>
          <a:prstGeom prst="roundRect">
            <a:avLst/>
          </a:prstGeom>
          <a:solidFill>
            <a:srgbClr val="FFFFFF"/>
          </a:solidFill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ln w="0"/>
                <a:solidFill>
                  <a:srgbClr val="03001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Erhverv</a:t>
            </a:r>
          </a:p>
        </p:txBody>
      </p:sp>
      <p:sp>
        <p:nvSpPr>
          <p:cNvPr id="48" name="Afrundet rektangel 47"/>
          <p:cNvSpPr/>
          <p:nvPr/>
        </p:nvSpPr>
        <p:spPr bwMode="auto">
          <a:xfrm>
            <a:off x="2436006" y="4321240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50" name="Afrundet rektangel 49"/>
          <p:cNvSpPr/>
          <p:nvPr/>
        </p:nvSpPr>
        <p:spPr bwMode="auto">
          <a:xfrm>
            <a:off x="2432544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51" name="Afrundet rektangel 50"/>
          <p:cNvSpPr/>
          <p:nvPr/>
        </p:nvSpPr>
        <p:spPr bwMode="auto">
          <a:xfrm>
            <a:off x="2774695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52" name="Afrundet rektangel 51"/>
          <p:cNvSpPr/>
          <p:nvPr/>
        </p:nvSpPr>
        <p:spPr bwMode="auto">
          <a:xfrm>
            <a:off x="2451452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54" name="Afrundet rektangel 53"/>
          <p:cNvSpPr/>
          <p:nvPr/>
        </p:nvSpPr>
        <p:spPr bwMode="auto">
          <a:xfrm>
            <a:off x="2460440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55" name="Afrundet rektangel 54"/>
          <p:cNvSpPr/>
          <p:nvPr/>
        </p:nvSpPr>
        <p:spPr bwMode="auto">
          <a:xfrm>
            <a:off x="2790141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64" name="Afrundet rektangel 63"/>
          <p:cNvSpPr/>
          <p:nvPr/>
        </p:nvSpPr>
        <p:spPr bwMode="auto">
          <a:xfrm>
            <a:off x="3248271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65" name="Afrundet rektangel 64"/>
          <p:cNvSpPr/>
          <p:nvPr/>
        </p:nvSpPr>
        <p:spPr bwMode="auto">
          <a:xfrm>
            <a:off x="3587427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66" name="Afrundet rektangel 65"/>
          <p:cNvSpPr/>
          <p:nvPr/>
        </p:nvSpPr>
        <p:spPr bwMode="auto">
          <a:xfrm>
            <a:off x="3244809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67" name="Afrundet rektangel 66"/>
          <p:cNvSpPr/>
          <p:nvPr/>
        </p:nvSpPr>
        <p:spPr bwMode="auto">
          <a:xfrm>
            <a:off x="3586960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68" name="Afrundet rektangel 67"/>
          <p:cNvSpPr/>
          <p:nvPr/>
        </p:nvSpPr>
        <p:spPr bwMode="auto">
          <a:xfrm>
            <a:off x="3263717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69" name="Afrundet rektangel 68"/>
          <p:cNvSpPr/>
          <p:nvPr/>
        </p:nvSpPr>
        <p:spPr bwMode="auto">
          <a:xfrm>
            <a:off x="3602873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70" name="Afrundet rektangel 69"/>
          <p:cNvSpPr/>
          <p:nvPr/>
        </p:nvSpPr>
        <p:spPr bwMode="auto">
          <a:xfrm>
            <a:off x="3272705" y="5749618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74" name="Afrundet rektangel 73"/>
          <p:cNvSpPr/>
          <p:nvPr/>
        </p:nvSpPr>
        <p:spPr bwMode="auto">
          <a:xfrm>
            <a:off x="602344" y="5731218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75" name="Afrundet rektangel 74"/>
          <p:cNvSpPr/>
          <p:nvPr/>
        </p:nvSpPr>
        <p:spPr bwMode="auto">
          <a:xfrm>
            <a:off x="919594" y="5737167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76" name="Afrundet rektangel 75"/>
          <p:cNvSpPr/>
          <p:nvPr/>
        </p:nvSpPr>
        <p:spPr bwMode="auto">
          <a:xfrm>
            <a:off x="4484323" y="4321240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78" name="Afrundet rektangel 77"/>
          <p:cNvSpPr/>
          <p:nvPr/>
        </p:nvSpPr>
        <p:spPr bwMode="auto">
          <a:xfrm>
            <a:off x="4496306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79" name="Afrundet rektangel 78"/>
          <p:cNvSpPr/>
          <p:nvPr/>
        </p:nvSpPr>
        <p:spPr bwMode="auto">
          <a:xfrm>
            <a:off x="4813556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1" name="Afrundet rektangel 80"/>
          <p:cNvSpPr/>
          <p:nvPr/>
        </p:nvSpPr>
        <p:spPr bwMode="auto">
          <a:xfrm>
            <a:off x="4826473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2" name="Afrundet rektangel 81"/>
          <p:cNvSpPr/>
          <p:nvPr/>
        </p:nvSpPr>
        <p:spPr bwMode="auto">
          <a:xfrm>
            <a:off x="4511752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3" name="Afrundet rektangel 82"/>
          <p:cNvSpPr/>
          <p:nvPr/>
        </p:nvSpPr>
        <p:spPr bwMode="auto">
          <a:xfrm>
            <a:off x="4829002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4" name="Afrundet rektangel 83"/>
          <p:cNvSpPr/>
          <p:nvPr/>
        </p:nvSpPr>
        <p:spPr bwMode="auto">
          <a:xfrm>
            <a:off x="4514748" y="576504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7" name="Afrundet rektangel 86"/>
          <p:cNvSpPr/>
          <p:nvPr/>
        </p:nvSpPr>
        <p:spPr bwMode="auto">
          <a:xfrm>
            <a:off x="5573494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8" name="Afrundet rektangel 87"/>
          <p:cNvSpPr/>
          <p:nvPr/>
        </p:nvSpPr>
        <p:spPr bwMode="auto">
          <a:xfrm>
            <a:off x="5258773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9" name="Afrundet rektangel 88"/>
          <p:cNvSpPr/>
          <p:nvPr/>
        </p:nvSpPr>
        <p:spPr bwMode="auto">
          <a:xfrm>
            <a:off x="5576023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90" name="Afrundet rektangel 89"/>
          <p:cNvSpPr/>
          <p:nvPr/>
        </p:nvSpPr>
        <p:spPr bwMode="auto">
          <a:xfrm>
            <a:off x="5262236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91" name="Afrundet rektangel 90"/>
          <p:cNvSpPr/>
          <p:nvPr/>
        </p:nvSpPr>
        <p:spPr bwMode="auto">
          <a:xfrm>
            <a:off x="5588940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92" name="Afrundet rektangel 91"/>
          <p:cNvSpPr/>
          <p:nvPr/>
        </p:nvSpPr>
        <p:spPr bwMode="auto">
          <a:xfrm>
            <a:off x="5274219" y="576504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93" name="Afrundet rektangel 92"/>
          <p:cNvSpPr/>
          <p:nvPr/>
        </p:nvSpPr>
        <p:spPr bwMode="auto">
          <a:xfrm>
            <a:off x="5591469" y="576504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94" name="Afrundet rektangel 93"/>
          <p:cNvSpPr/>
          <p:nvPr/>
        </p:nvSpPr>
        <p:spPr bwMode="auto">
          <a:xfrm>
            <a:off x="5277215" y="6119651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95" name="Afrundet rektangel 94"/>
          <p:cNvSpPr/>
          <p:nvPr/>
        </p:nvSpPr>
        <p:spPr bwMode="auto">
          <a:xfrm>
            <a:off x="5594465" y="6119651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96" name="Afrundet rektangel 95"/>
          <p:cNvSpPr/>
          <p:nvPr/>
        </p:nvSpPr>
        <p:spPr bwMode="auto">
          <a:xfrm>
            <a:off x="6572961" y="4321240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98" name="Afrundet rektangel 97"/>
          <p:cNvSpPr/>
          <p:nvPr/>
        </p:nvSpPr>
        <p:spPr bwMode="auto">
          <a:xfrm>
            <a:off x="6584944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99" name="Afrundet rektangel 98"/>
          <p:cNvSpPr/>
          <p:nvPr/>
        </p:nvSpPr>
        <p:spPr bwMode="auto">
          <a:xfrm>
            <a:off x="6902194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0" name="Afrundet rektangel 99"/>
          <p:cNvSpPr/>
          <p:nvPr/>
        </p:nvSpPr>
        <p:spPr bwMode="auto">
          <a:xfrm>
            <a:off x="6588407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1" name="Afrundet rektangel 100"/>
          <p:cNvSpPr/>
          <p:nvPr/>
        </p:nvSpPr>
        <p:spPr bwMode="auto">
          <a:xfrm>
            <a:off x="6915111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2" name="Afrundet rektangel 101"/>
          <p:cNvSpPr/>
          <p:nvPr/>
        </p:nvSpPr>
        <p:spPr bwMode="auto">
          <a:xfrm>
            <a:off x="6600390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3" name="Afrundet rektangel 102"/>
          <p:cNvSpPr/>
          <p:nvPr/>
        </p:nvSpPr>
        <p:spPr bwMode="auto">
          <a:xfrm>
            <a:off x="6917640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4" name="Afrundet rektangel 103"/>
          <p:cNvSpPr/>
          <p:nvPr/>
        </p:nvSpPr>
        <p:spPr bwMode="auto">
          <a:xfrm>
            <a:off x="6603386" y="576504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sz="1400" dirty="0" smtClean="0">
                <a:solidFill>
                  <a:srgbClr val="FFFFFF"/>
                </a:solidFill>
              </a:rPr>
              <a:t>ΩΩ</a:t>
            </a:r>
          </a:p>
        </p:txBody>
      </p:sp>
      <p:sp>
        <p:nvSpPr>
          <p:cNvPr id="105" name="Afrundet rektangel 104"/>
          <p:cNvSpPr/>
          <p:nvPr/>
        </p:nvSpPr>
        <p:spPr bwMode="auto">
          <a:xfrm>
            <a:off x="6920636" y="576504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6" name="Afrundet rektangel 105"/>
          <p:cNvSpPr/>
          <p:nvPr/>
        </p:nvSpPr>
        <p:spPr bwMode="auto">
          <a:xfrm>
            <a:off x="7248278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7" name="Afrundet rektangel 106"/>
          <p:cNvSpPr/>
          <p:nvPr/>
        </p:nvSpPr>
        <p:spPr bwMode="auto">
          <a:xfrm>
            <a:off x="7574982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8" name="Afrundet rektangel 107"/>
          <p:cNvSpPr/>
          <p:nvPr/>
        </p:nvSpPr>
        <p:spPr bwMode="auto">
          <a:xfrm>
            <a:off x="7260261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9" name="Afrundet rektangel 108"/>
          <p:cNvSpPr/>
          <p:nvPr/>
        </p:nvSpPr>
        <p:spPr bwMode="auto">
          <a:xfrm>
            <a:off x="7577511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12" name="Afrundet rektangel 111"/>
          <p:cNvSpPr/>
          <p:nvPr/>
        </p:nvSpPr>
        <p:spPr bwMode="auto">
          <a:xfrm>
            <a:off x="7275707" y="576504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14" name="Afrundet rektangel 113"/>
          <p:cNvSpPr/>
          <p:nvPr/>
        </p:nvSpPr>
        <p:spPr bwMode="auto">
          <a:xfrm>
            <a:off x="7278703" y="6119651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76" name="Afrundet rektangel 175"/>
          <p:cNvSpPr/>
          <p:nvPr/>
        </p:nvSpPr>
        <p:spPr bwMode="auto">
          <a:xfrm>
            <a:off x="8496329" y="4321240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77" name="Afrundet rektangel 176"/>
          <p:cNvSpPr/>
          <p:nvPr/>
        </p:nvSpPr>
        <p:spPr bwMode="auto">
          <a:xfrm>
            <a:off x="8823033" y="4321240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78" name="Afrundet rektangel 177"/>
          <p:cNvSpPr/>
          <p:nvPr/>
        </p:nvSpPr>
        <p:spPr bwMode="auto">
          <a:xfrm>
            <a:off x="8508312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79" name="Afrundet rektangel 178"/>
          <p:cNvSpPr/>
          <p:nvPr/>
        </p:nvSpPr>
        <p:spPr bwMode="auto">
          <a:xfrm>
            <a:off x="8825562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0" name="Afrundet rektangel 179"/>
          <p:cNvSpPr/>
          <p:nvPr/>
        </p:nvSpPr>
        <p:spPr bwMode="auto">
          <a:xfrm>
            <a:off x="8511775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1" name="Afrundet rektangel 180"/>
          <p:cNvSpPr/>
          <p:nvPr/>
        </p:nvSpPr>
        <p:spPr bwMode="auto">
          <a:xfrm>
            <a:off x="8838479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3" name="Afrundet rektangel 182"/>
          <p:cNvSpPr/>
          <p:nvPr/>
        </p:nvSpPr>
        <p:spPr bwMode="auto">
          <a:xfrm>
            <a:off x="8841008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4" name="Afrundet rektangel 183"/>
          <p:cNvSpPr/>
          <p:nvPr/>
        </p:nvSpPr>
        <p:spPr bwMode="auto">
          <a:xfrm>
            <a:off x="8526754" y="576504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5" name="Afrundet rektangel 184"/>
          <p:cNvSpPr/>
          <p:nvPr/>
        </p:nvSpPr>
        <p:spPr bwMode="auto">
          <a:xfrm>
            <a:off x="8844004" y="576504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6" name="Afrundet rektangel 185"/>
          <p:cNvSpPr/>
          <p:nvPr/>
        </p:nvSpPr>
        <p:spPr bwMode="auto">
          <a:xfrm>
            <a:off x="9171644" y="4321240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7" name="Afrundet rektangel 186"/>
          <p:cNvSpPr/>
          <p:nvPr/>
        </p:nvSpPr>
        <p:spPr bwMode="auto">
          <a:xfrm>
            <a:off x="9498348" y="4321240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9" name="Afrundet rektangel 188"/>
          <p:cNvSpPr/>
          <p:nvPr/>
        </p:nvSpPr>
        <p:spPr bwMode="auto">
          <a:xfrm>
            <a:off x="9500877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0" name="Afrundet rektangel 189"/>
          <p:cNvSpPr/>
          <p:nvPr/>
        </p:nvSpPr>
        <p:spPr bwMode="auto">
          <a:xfrm>
            <a:off x="9187090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1" name="Afrundet rektangel 190"/>
          <p:cNvSpPr/>
          <p:nvPr/>
        </p:nvSpPr>
        <p:spPr bwMode="auto">
          <a:xfrm>
            <a:off x="9513794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2" name="Afrundet rektangel 191"/>
          <p:cNvSpPr/>
          <p:nvPr/>
        </p:nvSpPr>
        <p:spPr bwMode="auto">
          <a:xfrm>
            <a:off x="9186623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3" name="Afrundet rektangel 192"/>
          <p:cNvSpPr/>
          <p:nvPr/>
        </p:nvSpPr>
        <p:spPr bwMode="auto">
          <a:xfrm>
            <a:off x="9516323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4" name="Afrundet rektangel 193"/>
          <p:cNvSpPr/>
          <p:nvPr/>
        </p:nvSpPr>
        <p:spPr bwMode="auto">
          <a:xfrm>
            <a:off x="9189619" y="576504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5" name="Afrundet rektangel 194"/>
          <p:cNvSpPr/>
          <p:nvPr/>
        </p:nvSpPr>
        <p:spPr bwMode="auto">
          <a:xfrm>
            <a:off x="9519319" y="576504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6" name="Afrundet rektangel 195"/>
          <p:cNvSpPr/>
          <p:nvPr/>
        </p:nvSpPr>
        <p:spPr bwMode="auto">
          <a:xfrm>
            <a:off x="10380749" y="4321240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7" name="Afrundet rektangel 196"/>
          <p:cNvSpPr/>
          <p:nvPr/>
        </p:nvSpPr>
        <p:spPr bwMode="auto">
          <a:xfrm>
            <a:off x="10707453" y="4321240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8" name="Afrundet rektangel 197"/>
          <p:cNvSpPr/>
          <p:nvPr/>
        </p:nvSpPr>
        <p:spPr bwMode="auto">
          <a:xfrm>
            <a:off x="10392732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9" name="Afrundet rektangel 198"/>
          <p:cNvSpPr/>
          <p:nvPr/>
        </p:nvSpPr>
        <p:spPr bwMode="auto">
          <a:xfrm>
            <a:off x="10709982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1" name="Afrundet rektangel 200"/>
          <p:cNvSpPr/>
          <p:nvPr/>
        </p:nvSpPr>
        <p:spPr bwMode="auto">
          <a:xfrm>
            <a:off x="10722899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2" name="Afrundet rektangel 201"/>
          <p:cNvSpPr/>
          <p:nvPr/>
        </p:nvSpPr>
        <p:spPr bwMode="auto">
          <a:xfrm>
            <a:off x="10408178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3" name="Afrundet rektangel 202"/>
          <p:cNvSpPr/>
          <p:nvPr/>
        </p:nvSpPr>
        <p:spPr bwMode="auto">
          <a:xfrm>
            <a:off x="10725428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4" name="Afrundet rektangel 203"/>
          <p:cNvSpPr/>
          <p:nvPr/>
        </p:nvSpPr>
        <p:spPr bwMode="auto">
          <a:xfrm>
            <a:off x="10398724" y="576504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5" name="Afrundet rektangel 204"/>
          <p:cNvSpPr/>
          <p:nvPr/>
        </p:nvSpPr>
        <p:spPr bwMode="auto">
          <a:xfrm>
            <a:off x="10715974" y="576504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27" name="Afrundet rektangel 226"/>
          <p:cNvSpPr/>
          <p:nvPr/>
        </p:nvSpPr>
        <p:spPr bwMode="auto">
          <a:xfrm>
            <a:off x="11039678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33" name="Afrundet rektangel 232"/>
          <p:cNvSpPr/>
          <p:nvPr/>
        </p:nvSpPr>
        <p:spPr bwMode="auto">
          <a:xfrm>
            <a:off x="11039678" y="576504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34" name="Afrundet rektangel 233"/>
          <p:cNvSpPr/>
          <p:nvPr/>
        </p:nvSpPr>
        <p:spPr bwMode="auto">
          <a:xfrm>
            <a:off x="10700524" y="6119651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35" name="Afrundet rektangel 234"/>
          <p:cNvSpPr/>
          <p:nvPr/>
        </p:nvSpPr>
        <p:spPr bwMode="auto">
          <a:xfrm>
            <a:off x="11039678" y="6119651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37" name="Afrundet rektangel 236"/>
          <p:cNvSpPr/>
          <p:nvPr/>
        </p:nvSpPr>
        <p:spPr bwMode="auto">
          <a:xfrm>
            <a:off x="11365269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39" name="Afrundet rektangel 238"/>
          <p:cNvSpPr/>
          <p:nvPr/>
        </p:nvSpPr>
        <p:spPr bwMode="auto">
          <a:xfrm>
            <a:off x="11365269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41" name="Afrundet rektangel 240"/>
          <p:cNvSpPr/>
          <p:nvPr/>
        </p:nvSpPr>
        <p:spPr bwMode="auto">
          <a:xfrm>
            <a:off x="11365269" y="576504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47" name="Afrundet rektangel 246"/>
          <p:cNvSpPr/>
          <p:nvPr/>
        </p:nvSpPr>
        <p:spPr bwMode="auto">
          <a:xfrm>
            <a:off x="11700002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49" name="Afrundet rektangel 248"/>
          <p:cNvSpPr/>
          <p:nvPr/>
        </p:nvSpPr>
        <p:spPr bwMode="auto">
          <a:xfrm>
            <a:off x="11702532" y="576504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50" name="Afrundet rektangel 249"/>
          <p:cNvSpPr/>
          <p:nvPr/>
        </p:nvSpPr>
        <p:spPr bwMode="auto">
          <a:xfrm>
            <a:off x="11365269" y="6119651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51" name="Afrundet rektangel 250"/>
          <p:cNvSpPr/>
          <p:nvPr/>
        </p:nvSpPr>
        <p:spPr bwMode="auto">
          <a:xfrm>
            <a:off x="11702999" y="6119651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2" name="Afrundet rektangel 21"/>
          <p:cNvSpPr/>
          <p:nvPr/>
        </p:nvSpPr>
        <p:spPr bwMode="auto">
          <a:xfrm>
            <a:off x="10268337" y="1146244"/>
            <a:ext cx="1040336" cy="653144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Økonomi</a:t>
            </a:r>
          </a:p>
        </p:txBody>
      </p:sp>
      <p:sp>
        <p:nvSpPr>
          <p:cNvPr id="24" name="Afrundet rektangel 23"/>
          <p:cNvSpPr/>
          <p:nvPr/>
        </p:nvSpPr>
        <p:spPr bwMode="auto">
          <a:xfrm>
            <a:off x="10450294" y="1488395"/>
            <a:ext cx="1040336" cy="653144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Kultur</a:t>
            </a:r>
          </a:p>
        </p:txBody>
      </p:sp>
      <p:sp>
        <p:nvSpPr>
          <p:cNvPr id="21" name="Afrundet rektangel 20"/>
          <p:cNvSpPr/>
          <p:nvPr/>
        </p:nvSpPr>
        <p:spPr bwMode="auto">
          <a:xfrm>
            <a:off x="10636931" y="1833589"/>
            <a:ext cx="1040336" cy="653144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HR</a:t>
            </a:r>
          </a:p>
        </p:txBody>
      </p:sp>
      <p:sp>
        <p:nvSpPr>
          <p:cNvPr id="23" name="Afrundet rektangel 22"/>
          <p:cNvSpPr/>
          <p:nvPr/>
        </p:nvSpPr>
        <p:spPr bwMode="auto">
          <a:xfrm>
            <a:off x="10860858" y="2166291"/>
            <a:ext cx="1040336" cy="653144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err="1" smtClean="0">
                <a:solidFill>
                  <a:srgbClr val="03001E"/>
                </a:solidFill>
              </a:rPr>
              <a:t>Digitalise-ring</a:t>
            </a:r>
            <a:endParaRPr lang="da-DK" sz="1400" dirty="0" smtClean="0">
              <a:solidFill>
                <a:srgbClr val="03001E"/>
              </a:solidFill>
            </a:endParaRPr>
          </a:p>
        </p:txBody>
      </p:sp>
      <p:sp>
        <p:nvSpPr>
          <p:cNvPr id="18" name="Afrundet rektangel 17"/>
          <p:cNvSpPr/>
          <p:nvPr/>
        </p:nvSpPr>
        <p:spPr bwMode="auto">
          <a:xfrm>
            <a:off x="6293902" y="1115190"/>
            <a:ext cx="1023261" cy="653144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Miljø</a:t>
            </a:r>
          </a:p>
        </p:txBody>
      </p:sp>
      <p:sp>
        <p:nvSpPr>
          <p:cNvPr id="19" name="Afrundet rektangel 18"/>
          <p:cNvSpPr/>
          <p:nvPr/>
        </p:nvSpPr>
        <p:spPr bwMode="auto">
          <a:xfrm>
            <a:off x="6494123" y="1472857"/>
            <a:ext cx="1023261" cy="653144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Teknik</a:t>
            </a:r>
          </a:p>
        </p:txBody>
      </p:sp>
      <p:sp>
        <p:nvSpPr>
          <p:cNvPr id="20" name="Afrundet rektangel 19"/>
          <p:cNvSpPr/>
          <p:nvPr/>
        </p:nvSpPr>
        <p:spPr bwMode="auto">
          <a:xfrm>
            <a:off x="6886024" y="1799429"/>
            <a:ext cx="1041923" cy="653144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Forsyning</a:t>
            </a:r>
          </a:p>
        </p:txBody>
      </p:sp>
      <p:sp>
        <p:nvSpPr>
          <p:cNvPr id="267" name="Afrundet rektangel 266"/>
          <p:cNvSpPr/>
          <p:nvPr/>
        </p:nvSpPr>
        <p:spPr bwMode="auto">
          <a:xfrm>
            <a:off x="7901682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68" name="Afrundet rektangel 267"/>
          <p:cNvSpPr/>
          <p:nvPr/>
        </p:nvSpPr>
        <p:spPr bwMode="auto">
          <a:xfrm>
            <a:off x="7586961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69" name="Afrundet rektangel 268"/>
          <p:cNvSpPr/>
          <p:nvPr/>
        </p:nvSpPr>
        <p:spPr bwMode="auto">
          <a:xfrm>
            <a:off x="7904211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70" name="Afrundet rektangel 269"/>
          <p:cNvSpPr/>
          <p:nvPr/>
        </p:nvSpPr>
        <p:spPr bwMode="auto">
          <a:xfrm>
            <a:off x="7590424" y="576504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71" name="Afrundet rektangel 270"/>
          <p:cNvSpPr/>
          <p:nvPr/>
        </p:nvSpPr>
        <p:spPr bwMode="auto">
          <a:xfrm>
            <a:off x="7917128" y="576504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72" name="Afrundet rektangel 271"/>
          <p:cNvSpPr/>
          <p:nvPr/>
        </p:nvSpPr>
        <p:spPr bwMode="auto">
          <a:xfrm>
            <a:off x="7602407" y="6119651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73" name="Afrundet rektangel 272"/>
          <p:cNvSpPr/>
          <p:nvPr/>
        </p:nvSpPr>
        <p:spPr bwMode="auto">
          <a:xfrm>
            <a:off x="7919657" y="6119651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47" name="Afrundet rektangel 146"/>
          <p:cNvSpPr/>
          <p:nvPr/>
        </p:nvSpPr>
        <p:spPr bwMode="auto">
          <a:xfrm>
            <a:off x="6215750" y="2564515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48" name="Afrundet rektangel 147"/>
          <p:cNvSpPr/>
          <p:nvPr/>
        </p:nvSpPr>
        <p:spPr bwMode="auto">
          <a:xfrm>
            <a:off x="6881495" y="3140486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49" name="Afrundet rektangel 148"/>
          <p:cNvSpPr/>
          <p:nvPr/>
        </p:nvSpPr>
        <p:spPr bwMode="auto">
          <a:xfrm>
            <a:off x="6215750" y="3140486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0" name="Afrundet rektangel 149"/>
          <p:cNvSpPr/>
          <p:nvPr/>
        </p:nvSpPr>
        <p:spPr bwMode="auto">
          <a:xfrm>
            <a:off x="6891738" y="2564515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1" name="Afrundet rektangel 150"/>
          <p:cNvSpPr/>
          <p:nvPr/>
        </p:nvSpPr>
        <p:spPr bwMode="auto">
          <a:xfrm>
            <a:off x="7556246" y="3140486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2" name="Afrundet rektangel 151"/>
          <p:cNvSpPr/>
          <p:nvPr/>
        </p:nvSpPr>
        <p:spPr bwMode="auto">
          <a:xfrm>
            <a:off x="7556246" y="2564515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3" name="Afrundet rektangel 152"/>
          <p:cNvSpPr/>
          <p:nvPr/>
        </p:nvSpPr>
        <p:spPr bwMode="auto">
          <a:xfrm>
            <a:off x="6890505" y="3723033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4" name="Afrundet rektangel 153"/>
          <p:cNvSpPr/>
          <p:nvPr/>
        </p:nvSpPr>
        <p:spPr bwMode="auto">
          <a:xfrm>
            <a:off x="6215750" y="3723033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5" name="Afrundet rektangel 154"/>
          <p:cNvSpPr/>
          <p:nvPr/>
        </p:nvSpPr>
        <p:spPr bwMode="auto">
          <a:xfrm>
            <a:off x="7556246" y="3723033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7" name="Afrundet rektangel 156"/>
          <p:cNvSpPr/>
          <p:nvPr/>
        </p:nvSpPr>
        <p:spPr bwMode="auto">
          <a:xfrm>
            <a:off x="8467797" y="3129021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9" name="Afrundet rektangel 158"/>
          <p:cNvSpPr/>
          <p:nvPr/>
        </p:nvSpPr>
        <p:spPr bwMode="auto">
          <a:xfrm>
            <a:off x="8478040" y="2553050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60" name="Afrundet rektangel 159"/>
          <p:cNvSpPr/>
          <p:nvPr/>
        </p:nvSpPr>
        <p:spPr bwMode="auto">
          <a:xfrm>
            <a:off x="9234725" y="3129021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61" name="Afrundet rektangel 160"/>
          <p:cNvSpPr/>
          <p:nvPr/>
        </p:nvSpPr>
        <p:spPr bwMode="auto">
          <a:xfrm>
            <a:off x="9234731" y="2553050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62" name="Afrundet rektangel 161"/>
          <p:cNvSpPr/>
          <p:nvPr/>
        </p:nvSpPr>
        <p:spPr bwMode="auto">
          <a:xfrm>
            <a:off x="8476807" y="3711568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71" name="Afrundet rektangel 170"/>
          <p:cNvSpPr/>
          <p:nvPr/>
        </p:nvSpPr>
        <p:spPr bwMode="auto">
          <a:xfrm>
            <a:off x="4410674" y="2551827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72" name="Afrundet rektangel 171"/>
          <p:cNvSpPr/>
          <p:nvPr/>
        </p:nvSpPr>
        <p:spPr bwMode="auto">
          <a:xfrm>
            <a:off x="5167359" y="3127798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73" name="Afrundet rektangel 172"/>
          <p:cNvSpPr/>
          <p:nvPr/>
        </p:nvSpPr>
        <p:spPr bwMode="auto">
          <a:xfrm>
            <a:off x="5167365" y="2551827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74" name="Afrundet rektangel 173"/>
          <p:cNvSpPr/>
          <p:nvPr/>
        </p:nvSpPr>
        <p:spPr bwMode="auto">
          <a:xfrm>
            <a:off x="5177602" y="3710345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75" name="Afrundet rektangel 174"/>
          <p:cNvSpPr/>
          <p:nvPr/>
        </p:nvSpPr>
        <p:spPr bwMode="auto">
          <a:xfrm>
            <a:off x="2433939" y="3127797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rgbClr val="00009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2" name="Afrundet rektangel 181"/>
          <p:cNvSpPr/>
          <p:nvPr/>
        </p:nvSpPr>
        <p:spPr bwMode="auto">
          <a:xfrm>
            <a:off x="2444182" y="2551826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rgbClr val="00009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8" name="Afrundet rektangel 187"/>
          <p:cNvSpPr/>
          <p:nvPr/>
        </p:nvSpPr>
        <p:spPr bwMode="auto">
          <a:xfrm>
            <a:off x="3200873" y="2551826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rgbClr val="00009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0" name="Afrundet rektangel 199"/>
          <p:cNvSpPr/>
          <p:nvPr/>
        </p:nvSpPr>
        <p:spPr bwMode="auto">
          <a:xfrm>
            <a:off x="457203" y="3138040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6" name="Afrundet rektangel 205"/>
          <p:cNvSpPr/>
          <p:nvPr/>
        </p:nvSpPr>
        <p:spPr bwMode="auto">
          <a:xfrm>
            <a:off x="467446" y="2574644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7" name="Afrundet rektangel 206"/>
          <p:cNvSpPr/>
          <p:nvPr/>
        </p:nvSpPr>
        <p:spPr bwMode="auto">
          <a:xfrm>
            <a:off x="1224131" y="3150615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8" name="Afrundet rektangel 207"/>
          <p:cNvSpPr/>
          <p:nvPr/>
        </p:nvSpPr>
        <p:spPr bwMode="auto">
          <a:xfrm>
            <a:off x="1224137" y="2574644"/>
            <a:ext cx="614529" cy="45062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4" name="Afrundet rektangel 213"/>
          <p:cNvSpPr/>
          <p:nvPr/>
        </p:nvSpPr>
        <p:spPr bwMode="auto">
          <a:xfrm>
            <a:off x="6264471" y="4321240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5" name="Afrundet rektangel 214"/>
          <p:cNvSpPr/>
          <p:nvPr/>
        </p:nvSpPr>
        <p:spPr bwMode="auto">
          <a:xfrm>
            <a:off x="6276454" y="4691742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6" name="Afrundet rektangel 215"/>
          <p:cNvSpPr/>
          <p:nvPr/>
        </p:nvSpPr>
        <p:spPr bwMode="auto">
          <a:xfrm>
            <a:off x="6279917" y="504932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7" name="Afrundet rektangel 216"/>
          <p:cNvSpPr/>
          <p:nvPr/>
        </p:nvSpPr>
        <p:spPr bwMode="auto">
          <a:xfrm>
            <a:off x="6291900" y="5401513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8" name="Afrundet rektangel 217"/>
          <p:cNvSpPr/>
          <p:nvPr/>
        </p:nvSpPr>
        <p:spPr bwMode="auto">
          <a:xfrm>
            <a:off x="6294896" y="5765045"/>
            <a:ext cx="261457" cy="28639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9" name="Rektangel 218"/>
          <p:cNvSpPr/>
          <p:nvPr/>
        </p:nvSpPr>
        <p:spPr bwMode="auto">
          <a:xfrm>
            <a:off x="163874" y="256041"/>
            <a:ext cx="11901379" cy="78859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20" name="Tekstfelt 219"/>
          <p:cNvSpPr txBox="1"/>
          <p:nvPr/>
        </p:nvSpPr>
        <p:spPr>
          <a:xfrm>
            <a:off x="3757791" y="17624"/>
            <a:ext cx="462349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3366FF"/>
                </a:solidFill>
              </a:rPr>
              <a:t>FORRETNINGSOMRÅDER</a:t>
            </a:r>
            <a:endParaRPr lang="en-GB" sz="2800" dirty="0">
              <a:solidFill>
                <a:srgbClr val="3366FF"/>
              </a:solidFill>
            </a:endParaRPr>
          </a:p>
        </p:txBody>
      </p:sp>
      <p:sp>
        <p:nvSpPr>
          <p:cNvPr id="221" name="Rektangel 220"/>
          <p:cNvSpPr/>
          <p:nvPr/>
        </p:nvSpPr>
        <p:spPr bwMode="auto">
          <a:xfrm>
            <a:off x="174116" y="1044638"/>
            <a:ext cx="11901379" cy="1720581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22" name="Tekstfelt 221"/>
          <p:cNvSpPr txBox="1"/>
          <p:nvPr/>
        </p:nvSpPr>
        <p:spPr>
          <a:xfrm>
            <a:off x="4340137" y="804068"/>
            <a:ext cx="3296746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3366FF"/>
                </a:solidFill>
              </a:rPr>
              <a:t>UNDEROMRÅDER</a:t>
            </a:r>
            <a:endParaRPr lang="en-GB" sz="2800" dirty="0">
              <a:solidFill>
                <a:srgbClr val="3366FF"/>
              </a:solidFill>
            </a:endParaRPr>
          </a:p>
        </p:txBody>
      </p:sp>
      <p:sp>
        <p:nvSpPr>
          <p:cNvPr id="223" name="Rektangel 222"/>
          <p:cNvSpPr/>
          <p:nvPr/>
        </p:nvSpPr>
        <p:spPr bwMode="auto">
          <a:xfrm>
            <a:off x="174117" y="2529664"/>
            <a:ext cx="11901379" cy="1710339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24" name="Tekstfelt 223"/>
          <p:cNvSpPr txBox="1"/>
          <p:nvPr/>
        </p:nvSpPr>
        <p:spPr>
          <a:xfrm>
            <a:off x="3427637" y="2255825"/>
            <a:ext cx="533248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3366FF"/>
                </a:solidFill>
              </a:rPr>
              <a:t>KLEs HOVEDGRUPPE EMNER</a:t>
            </a:r>
            <a:endParaRPr lang="en-GB" sz="2800" dirty="0">
              <a:solidFill>
                <a:srgbClr val="3366FF"/>
              </a:solidFill>
            </a:endParaRPr>
          </a:p>
        </p:txBody>
      </p:sp>
      <p:sp>
        <p:nvSpPr>
          <p:cNvPr id="225" name="Rektangel 224"/>
          <p:cNvSpPr/>
          <p:nvPr/>
        </p:nvSpPr>
        <p:spPr bwMode="auto">
          <a:xfrm>
            <a:off x="174117" y="4240002"/>
            <a:ext cx="11891136" cy="2466991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28" name="Tekstfelt 227"/>
          <p:cNvSpPr txBox="1"/>
          <p:nvPr/>
        </p:nvSpPr>
        <p:spPr>
          <a:xfrm>
            <a:off x="4327713" y="3975179"/>
            <a:ext cx="291838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3366FF"/>
                </a:solidFill>
              </a:rPr>
              <a:t>KLEs GRUPPER</a:t>
            </a:r>
            <a:endParaRPr lang="en-GB" sz="2800" dirty="0">
              <a:solidFill>
                <a:srgbClr val="3366FF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6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felt 25"/>
          <p:cNvSpPr txBox="1"/>
          <p:nvPr/>
        </p:nvSpPr>
        <p:spPr>
          <a:xfrm rot="5400000">
            <a:off x="5129883" y="3208603"/>
            <a:ext cx="414596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03001E"/>
                </a:solidFill>
              </a:rPr>
              <a:t>Byggeri</a:t>
            </a:r>
            <a:endParaRPr lang="en-GB" sz="1400" dirty="0" smtClean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Boliger</a:t>
            </a:r>
            <a:endParaRPr lang="en-GB" sz="1400" dirty="0" smtClean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Veje</a:t>
            </a:r>
            <a:r>
              <a:rPr lang="en-GB" sz="1400" dirty="0" smtClean="0">
                <a:solidFill>
                  <a:srgbClr val="03001E"/>
                </a:solidFill>
              </a:rPr>
              <a:t> </a:t>
            </a:r>
            <a:r>
              <a:rPr lang="en-GB" sz="1400" dirty="0" err="1" smtClean="0">
                <a:solidFill>
                  <a:srgbClr val="03001E"/>
                </a:solidFill>
              </a:rPr>
              <a:t>og</a:t>
            </a:r>
            <a:r>
              <a:rPr lang="en-GB" sz="1400" dirty="0" smtClean="0">
                <a:solidFill>
                  <a:srgbClr val="03001E"/>
                </a:solidFill>
              </a:rPr>
              <a:t> </a:t>
            </a:r>
            <a:r>
              <a:rPr lang="en-GB" sz="1400" dirty="0" err="1" smtClean="0">
                <a:solidFill>
                  <a:srgbClr val="03001E"/>
                </a:solidFill>
              </a:rPr>
              <a:t>Trafik</a:t>
            </a:r>
            <a:endParaRPr lang="en-GB" sz="1400" dirty="0" smtClean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Havne</a:t>
            </a:r>
            <a:r>
              <a:rPr lang="en-GB" sz="1400" dirty="0" smtClean="0">
                <a:solidFill>
                  <a:srgbClr val="03001E"/>
                </a:solidFill>
              </a:rPr>
              <a:t> </a:t>
            </a:r>
            <a:r>
              <a:rPr lang="en-GB" sz="1400" dirty="0" err="1" smtClean="0">
                <a:solidFill>
                  <a:srgbClr val="03001E"/>
                </a:solidFill>
              </a:rPr>
              <a:t>og</a:t>
            </a:r>
            <a:r>
              <a:rPr lang="en-GB" sz="1400" dirty="0" smtClean="0">
                <a:solidFill>
                  <a:srgbClr val="03001E"/>
                </a:solidFill>
              </a:rPr>
              <a:t> </a:t>
            </a:r>
            <a:r>
              <a:rPr lang="en-GB" sz="1400" dirty="0" err="1" smtClean="0">
                <a:solidFill>
                  <a:srgbClr val="03001E"/>
                </a:solidFill>
              </a:rPr>
              <a:t>Lufthavne</a:t>
            </a:r>
            <a:endParaRPr lang="en-GB" sz="1400" dirty="0" smtClean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Forsyning</a:t>
            </a:r>
            <a:endParaRPr lang="en-GB" sz="1400" dirty="0" smtClean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Fysisk</a:t>
            </a:r>
            <a:r>
              <a:rPr lang="en-GB" sz="1400" dirty="0" smtClean="0">
                <a:solidFill>
                  <a:srgbClr val="03001E"/>
                </a:solidFill>
              </a:rPr>
              <a:t> </a:t>
            </a:r>
            <a:r>
              <a:rPr lang="en-GB" sz="1400" dirty="0" err="1">
                <a:solidFill>
                  <a:srgbClr val="03001E"/>
                </a:solidFill>
              </a:rPr>
              <a:t>planlægning</a:t>
            </a:r>
            <a:r>
              <a:rPr lang="en-GB" sz="1400" dirty="0">
                <a:solidFill>
                  <a:srgbClr val="03001E"/>
                </a:solidFill>
              </a:rPr>
              <a:t> </a:t>
            </a:r>
            <a:r>
              <a:rPr lang="en-GB" sz="1400" dirty="0" err="1">
                <a:solidFill>
                  <a:srgbClr val="03001E"/>
                </a:solidFill>
              </a:rPr>
              <a:t>og</a:t>
            </a:r>
            <a:r>
              <a:rPr lang="en-GB" sz="1400" dirty="0">
                <a:solidFill>
                  <a:srgbClr val="03001E"/>
                </a:solidFill>
              </a:rPr>
              <a:t> </a:t>
            </a:r>
            <a:r>
              <a:rPr lang="en-GB" sz="1400" dirty="0" err="1" smtClean="0">
                <a:solidFill>
                  <a:srgbClr val="03001E"/>
                </a:solidFill>
              </a:rPr>
              <a:t>naturbeskyttelse</a:t>
            </a:r>
            <a:endParaRPr lang="en-GB" sz="1400" dirty="0" smtClean="0">
              <a:solidFill>
                <a:srgbClr val="03001E"/>
              </a:solidFill>
            </a:endParaRPr>
          </a:p>
          <a:p>
            <a:r>
              <a:rPr lang="en-GB" sz="1400" dirty="0" smtClean="0">
                <a:solidFill>
                  <a:srgbClr val="03001E"/>
                </a:solidFill>
              </a:rPr>
              <a:t>Parker</a:t>
            </a:r>
            <a:r>
              <a:rPr lang="en-GB" sz="1400" dirty="0">
                <a:solidFill>
                  <a:srgbClr val="03001E"/>
                </a:solidFill>
              </a:rPr>
              <a:t>, </a:t>
            </a:r>
            <a:r>
              <a:rPr lang="en-GB" sz="1400" dirty="0" err="1">
                <a:solidFill>
                  <a:srgbClr val="03001E"/>
                </a:solidFill>
              </a:rPr>
              <a:t>fritids</a:t>
            </a:r>
            <a:r>
              <a:rPr lang="en-GB" sz="1400" dirty="0">
                <a:solidFill>
                  <a:srgbClr val="03001E"/>
                </a:solidFill>
              </a:rPr>
              <a:t>-/</a:t>
            </a:r>
            <a:r>
              <a:rPr lang="en-GB" sz="1400" dirty="0" err="1">
                <a:solidFill>
                  <a:srgbClr val="03001E"/>
                </a:solidFill>
              </a:rPr>
              <a:t>idrætsanlæg</a:t>
            </a:r>
            <a:r>
              <a:rPr lang="en-GB" sz="1400" dirty="0">
                <a:solidFill>
                  <a:srgbClr val="03001E"/>
                </a:solidFill>
              </a:rPr>
              <a:t> </a:t>
            </a:r>
            <a:r>
              <a:rPr lang="en-GB" sz="1400" dirty="0" err="1">
                <a:solidFill>
                  <a:srgbClr val="03001E"/>
                </a:solidFill>
              </a:rPr>
              <a:t>og</a:t>
            </a:r>
            <a:r>
              <a:rPr lang="en-GB" sz="1400" dirty="0">
                <a:solidFill>
                  <a:srgbClr val="03001E"/>
                </a:solidFill>
              </a:rPr>
              <a:t> </a:t>
            </a:r>
            <a:r>
              <a:rPr lang="en-GB" sz="1400" dirty="0" err="1">
                <a:solidFill>
                  <a:srgbClr val="03001E"/>
                </a:solidFill>
              </a:rPr>
              <a:t>landskabspleje</a:t>
            </a:r>
            <a:r>
              <a:rPr lang="en-GB" sz="1400" dirty="0">
                <a:solidFill>
                  <a:srgbClr val="03001E"/>
                </a:solidFill>
              </a:rPr>
              <a:t> mv</a:t>
            </a:r>
            <a:r>
              <a:rPr lang="en-GB" sz="1400" dirty="0" smtClean="0">
                <a:solidFill>
                  <a:srgbClr val="03001E"/>
                </a:solidFill>
              </a:rPr>
              <a:t>.</a:t>
            </a:r>
            <a:endParaRPr lang="en-GB" sz="1400" dirty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Spildevand</a:t>
            </a:r>
            <a:r>
              <a:rPr lang="en-GB" sz="1400" dirty="0" smtClean="0">
                <a:solidFill>
                  <a:srgbClr val="03001E"/>
                </a:solidFill>
              </a:rPr>
              <a:t> </a:t>
            </a:r>
            <a:r>
              <a:rPr lang="en-GB" sz="1400" dirty="0" err="1">
                <a:solidFill>
                  <a:srgbClr val="03001E"/>
                </a:solidFill>
              </a:rPr>
              <a:t>og</a:t>
            </a:r>
            <a:r>
              <a:rPr lang="en-GB" sz="1400" dirty="0">
                <a:solidFill>
                  <a:srgbClr val="03001E"/>
                </a:solidFill>
              </a:rPr>
              <a:t> </a:t>
            </a:r>
            <a:r>
              <a:rPr lang="en-GB" sz="1400" dirty="0" err="1" smtClean="0">
                <a:solidFill>
                  <a:srgbClr val="03001E"/>
                </a:solidFill>
              </a:rPr>
              <a:t>vandløb</a:t>
            </a:r>
            <a:endParaRPr lang="en-GB" sz="1400" dirty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Affald</a:t>
            </a:r>
            <a:r>
              <a:rPr lang="en-GB" sz="1400" dirty="0" smtClean="0">
                <a:solidFill>
                  <a:srgbClr val="03001E"/>
                </a:solidFill>
              </a:rPr>
              <a:t> </a:t>
            </a:r>
            <a:r>
              <a:rPr lang="en-GB" sz="1400" dirty="0" err="1">
                <a:solidFill>
                  <a:srgbClr val="03001E"/>
                </a:solidFill>
              </a:rPr>
              <a:t>og</a:t>
            </a:r>
            <a:r>
              <a:rPr lang="en-GB" sz="1400" dirty="0">
                <a:solidFill>
                  <a:srgbClr val="03001E"/>
                </a:solidFill>
              </a:rPr>
              <a:t> </a:t>
            </a:r>
            <a:r>
              <a:rPr lang="en-GB" sz="1400" dirty="0" err="1" smtClean="0">
                <a:solidFill>
                  <a:srgbClr val="03001E"/>
                </a:solidFill>
              </a:rPr>
              <a:t>genanvendelse</a:t>
            </a:r>
            <a:endParaRPr lang="en-GB" sz="1400" dirty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Miljøbeskyttelse</a:t>
            </a:r>
            <a:endParaRPr lang="en-GB" sz="1400" dirty="0">
              <a:solidFill>
                <a:srgbClr val="03001E"/>
              </a:solidFill>
            </a:endParaRPr>
          </a:p>
        </p:txBody>
      </p:sp>
      <p:sp>
        <p:nvSpPr>
          <p:cNvPr id="77" name="Afrundet rektangel 76"/>
          <p:cNvSpPr/>
          <p:nvPr/>
        </p:nvSpPr>
        <p:spPr bwMode="auto">
          <a:xfrm>
            <a:off x="4662420" y="4646706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49" name="Afrundet rektangel 48"/>
          <p:cNvSpPr/>
          <p:nvPr/>
        </p:nvSpPr>
        <p:spPr bwMode="auto">
          <a:xfrm>
            <a:off x="2701257" y="4646706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" name="Afrundet rektangel 1"/>
          <p:cNvSpPr/>
          <p:nvPr/>
        </p:nvSpPr>
        <p:spPr bwMode="auto">
          <a:xfrm>
            <a:off x="304797" y="353476"/>
            <a:ext cx="1670180" cy="6531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ln w="0"/>
                <a:solidFill>
                  <a:srgbClr val="74AC3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Arbejdsmarked &amp;</a:t>
            </a:r>
            <a:br>
              <a:rPr lang="da-DK" sz="1400" dirty="0" smtClean="0">
                <a:ln w="0"/>
                <a:solidFill>
                  <a:srgbClr val="74AC3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a-DK" sz="1400" dirty="0" smtClean="0">
                <a:ln w="0"/>
                <a:solidFill>
                  <a:srgbClr val="74AC3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Erhverv</a:t>
            </a:r>
          </a:p>
        </p:txBody>
      </p:sp>
      <p:sp>
        <p:nvSpPr>
          <p:cNvPr id="6" name="Afrundet rektangel 5"/>
          <p:cNvSpPr/>
          <p:nvPr/>
        </p:nvSpPr>
        <p:spPr bwMode="auto">
          <a:xfrm>
            <a:off x="2278221" y="365926"/>
            <a:ext cx="1670180" cy="653144"/>
          </a:xfrm>
          <a:prstGeom prst="roundRect">
            <a:avLst/>
          </a:prstGeom>
          <a:ln>
            <a:solidFill>
              <a:srgbClr val="0F0096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>
                    <a:lumMod val="75000"/>
                    <a:lumOff val="25000"/>
                  </a:srgbClr>
                </a:solidFill>
              </a:rPr>
              <a:t>Social &amp; Sundhed</a:t>
            </a:r>
          </a:p>
        </p:txBody>
      </p:sp>
      <p:sp>
        <p:nvSpPr>
          <p:cNvPr id="7" name="Afrundet rektangel 6"/>
          <p:cNvSpPr/>
          <p:nvPr/>
        </p:nvSpPr>
        <p:spPr bwMode="auto">
          <a:xfrm>
            <a:off x="4264095" y="365925"/>
            <a:ext cx="1670180" cy="6531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C30079"/>
                </a:solidFill>
              </a:rPr>
              <a:t>Børn &amp; Undervisning</a:t>
            </a:r>
          </a:p>
        </p:txBody>
      </p:sp>
      <p:sp>
        <p:nvSpPr>
          <p:cNvPr id="9" name="Afrundet rektangel 8"/>
          <p:cNvSpPr/>
          <p:nvPr/>
        </p:nvSpPr>
        <p:spPr bwMode="auto">
          <a:xfrm>
            <a:off x="6256179" y="365926"/>
            <a:ext cx="1670180" cy="653144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Miljø, Teknik &amp; Forsyning</a:t>
            </a:r>
          </a:p>
        </p:txBody>
      </p:sp>
      <p:sp>
        <p:nvSpPr>
          <p:cNvPr id="10" name="Afrundet rektangel 9"/>
          <p:cNvSpPr/>
          <p:nvPr/>
        </p:nvSpPr>
        <p:spPr bwMode="auto">
          <a:xfrm>
            <a:off x="8264590" y="365925"/>
            <a:ext cx="1665515" cy="653144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Demokrati &amp; Involvering</a:t>
            </a:r>
          </a:p>
        </p:txBody>
      </p:sp>
      <p:sp>
        <p:nvSpPr>
          <p:cNvPr id="11" name="Afrundet rektangel 10"/>
          <p:cNvSpPr/>
          <p:nvPr/>
        </p:nvSpPr>
        <p:spPr bwMode="auto">
          <a:xfrm>
            <a:off x="10268336" y="365925"/>
            <a:ext cx="1632857" cy="653144"/>
          </a:xfrm>
          <a:prstGeom prst="roundRect">
            <a:avLst/>
          </a:prstGeom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CF6519">
                    <a:lumMod val="75000"/>
                  </a:srgbClr>
                </a:solidFill>
              </a:rPr>
              <a:t>Administration &amp; Organisation</a:t>
            </a:r>
          </a:p>
        </p:txBody>
      </p:sp>
      <p:sp>
        <p:nvSpPr>
          <p:cNvPr id="12" name="Afrundet rektangel 11"/>
          <p:cNvSpPr/>
          <p:nvPr/>
        </p:nvSpPr>
        <p:spPr bwMode="auto">
          <a:xfrm>
            <a:off x="329698" y="1134111"/>
            <a:ext cx="1004589" cy="653145"/>
          </a:xfrm>
          <a:prstGeom prst="roundRect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ln w="0"/>
                <a:solidFill>
                  <a:srgbClr val="74AC3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Arbejds-</a:t>
            </a:r>
          </a:p>
          <a:p>
            <a:pPr fontAlgn="base">
              <a:spcAft>
                <a:spcPct val="0"/>
              </a:spcAft>
            </a:pPr>
            <a:r>
              <a:rPr lang="da-DK" sz="1400" dirty="0" smtClean="0">
                <a:ln w="0"/>
                <a:solidFill>
                  <a:srgbClr val="74AC3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marked</a:t>
            </a:r>
          </a:p>
        </p:txBody>
      </p:sp>
      <p:sp>
        <p:nvSpPr>
          <p:cNvPr id="15" name="Afrundet rektangel 14"/>
          <p:cNvSpPr/>
          <p:nvPr/>
        </p:nvSpPr>
        <p:spPr bwMode="auto">
          <a:xfrm>
            <a:off x="2278221" y="1146565"/>
            <a:ext cx="925284" cy="653144"/>
          </a:xfrm>
          <a:prstGeom prst="roundRect">
            <a:avLst/>
          </a:prstGeom>
          <a:ln>
            <a:solidFill>
              <a:srgbClr val="0F0096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>
                    <a:lumMod val="75000"/>
                    <a:lumOff val="25000"/>
                  </a:srgbClr>
                </a:solidFill>
              </a:rPr>
              <a:t>Social</a:t>
            </a:r>
          </a:p>
        </p:txBody>
      </p:sp>
      <p:sp>
        <p:nvSpPr>
          <p:cNvPr id="14" name="Afrundet rektangel 13"/>
          <p:cNvSpPr/>
          <p:nvPr/>
        </p:nvSpPr>
        <p:spPr bwMode="auto">
          <a:xfrm>
            <a:off x="2912689" y="1317449"/>
            <a:ext cx="1023261" cy="653144"/>
          </a:xfrm>
          <a:prstGeom prst="roundRect">
            <a:avLst/>
          </a:prstGeom>
          <a:ln>
            <a:solidFill>
              <a:srgbClr val="0F0096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>
                    <a:lumMod val="75000"/>
                    <a:lumOff val="25000"/>
                  </a:srgbClr>
                </a:solidFill>
              </a:rPr>
              <a:t>Sundhed</a:t>
            </a:r>
          </a:p>
        </p:txBody>
      </p:sp>
      <p:sp>
        <p:nvSpPr>
          <p:cNvPr id="17" name="Afrundet rektangel 16"/>
          <p:cNvSpPr/>
          <p:nvPr/>
        </p:nvSpPr>
        <p:spPr bwMode="auto">
          <a:xfrm>
            <a:off x="4264095" y="1171467"/>
            <a:ext cx="914395" cy="653145"/>
          </a:xfrm>
          <a:prstGeom prst="roundRect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C30079"/>
                </a:solidFill>
              </a:rPr>
              <a:t>Børn</a:t>
            </a:r>
          </a:p>
        </p:txBody>
      </p:sp>
      <p:sp>
        <p:nvSpPr>
          <p:cNvPr id="16" name="Afrundet rektangel 15"/>
          <p:cNvSpPr/>
          <p:nvPr/>
        </p:nvSpPr>
        <p:spPr bwMode="auto">
          <a:xfrm>
            <a:off x="4957653" y="1317448"/>
            <a:ext cx="1023261" cy="653145"/>
          </a:xfrm>
          <a:prstGeom prst="roundRect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err="1" smtClean="0">
                <a:solidFill>
                  <a:srgbClr val="C30079"/>
                </a:solidFill>
              </a:rPr>
              <a:t>Undervis-ning</a:t>
            </a:r>
            <a:endParaRPr lang="da-DK" sz="1400" dirty="0" smtClean="0">
              <a:solidFill>
                <a:srgbClr val="C30079"/>
              </a:solidFill>
            </a:endParaRPr>
          </a:p>
        </p:txBody>
      </p:sp>
      <p:sp>
        <p:nvSpPr>
          <p:cNvPr id="13" name="Afrundet rektangel 12"/>
          <p:cNvSpPr/>
          <p:nvPr/>
        </p:nvSpPr>
        <p:spPr bwMode="auto">
          <a:xfrm>
            <a:off x="1094065" y="1295629"/>
            <a:ext cx="925284" cy="653145"/>
          </a:xfrm>
          <a:prstGeom prst="roundRect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ln w="0"/>
                <a:solidFill>
                  <a:srgbClr val="74AC3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Erhverv</a:t>
            </a:r>
          </a:p>
        </p:txBody>
      </p:sp>
      <p:sp>
        <p:nvSpPr>
          <p:cNvPr id="48" name="Afrundet rektangel 47"/>
          <p:cNvSpPr/>
          <p:nvPr/>
        </p:nvSpPr>
        <p:spPr bwMode="auto">
          <a:xfrm>
            <a:off x="2362101" y="4646706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50" name="Afrundet rektangel 49"/>
          <p:cNvSpPr/>
          <p:nvPr/>
        </p:nvSpPr>
        <p:spPr bwMode="auto">
          <a:xfrm>
            <a:off x="2358639" y="5010792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51" name="Afrundet rektangel 50"/>
          <p:cNvSpPr/>
          <p:nvPr/>
        </p:nvSpPr>
        <p:spPr bwMode="auto">
          <a:xfrm>
            <a:off x="2700790" y="5010792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52" name="Afrundet rektangel 51"/>
          <p:cNvSpPr/>
          <p:nvPr/>
        </p:nvSpPr>
        <p:spPr bwMode="auto">
          <a:xfrm>
            <a:off x="2377547" y="5356475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54" name="Afrundet rektangel 53"/>
          <p:cNvSpPr/>
          <p:nvPr/>
        </p:nvSpPr>
        <p:spPr bwMode="auto">
          <a:xfrm>
            <a:off x="2386535" y="5695655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55" name="Afrundet rektangel 54"/>
          <p:cNvSpPr/>
          <p:nvPr/>
        </p:nvSpPr>
        <p:spPr bwMode="auto">
          <a:xfrm>
            <a:off x="2716236" y="5695655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65" name="Afrundet rektangel 64"/>
          <p:cNvSpPr/>
          <p:nvPr/>
        </p:nvSpPr>
        <p:spPr bwMode="auto">
          <a:xfrm>
            <a:off x="3170904" y="4646706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66" name="Afrundet rektangel 65"/>
          <p:cNvSpPr/>
          <p:nvPr/>
        </p:nvSpPr>
        <p:spPr bwMode="auto">
          <a:xfrm>
            <a:off x="3170904" y="5356475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68" name="Afrundet rektangel 67"/>
          <p:cNvSpPr/>
          <p:nvPr/>
        </p:nvSpPr>
        <p:spPr bwMode="auto">
          <a:xfrm>
            <a:off x="3170904" y="5695655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70" name="Afrundet rektangel 69"/>
          <p:cNvSpPr/>
          <p:nvPr/>
        </p:nvSpPr>
        <p:spPr bwMode="auto">
          <a:xfrm>
            <a:off x="3170904" y="6053593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76" name="Afrundet rektangel 75"/>
          <p:cNvSpPr/>
          <p:nvPr/>
        </p:nvSpPr>
        <p:spPr bwMode="auto">
          <a:xfrm>
            <a:off x="4335716" y="4646706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78" name="Afrundet rektangel 77"/>
          <p:cNvSpPr/>
          <p:nvPr/>
        </p:nvSpPr>
        <p:spPr bwMode="auto">
          <a:xfrm>
            <a:off x="4347699" y="5010792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79" name="Afrundet rektangel 78"/>
          <p:cNvSpPr/>
          <p:nvPr/>
        </p:nvSpPr>
        <p:spPr bwMode="auto">
          <a:xfrm>
            <a:off x="4664949" y="5010792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1" name="Afrundet rektangel 80"/>
          <p:cNvSpPr/>
          <p:nvPr/>
        </p:nvSpPr>
        <p:spPr bwMode="auto">
          <a:xfrm>
            <a:off x="4677866" y="5356475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2" name="Afrundet rektangel 81"/>
          <p:cNvSpPr/>
          <p:nvPr/>
        </p:nvSpPr>
        <p:spPr bwMode="auto">
          <a:xfrm>
            <a:off x="4363145" y="5695655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3" name="Afrundet rektangel 82"/>
          <p:cNvSpPr/>
          <p:nvPr/>
        </p:nvSpPr>
        <p:spPr bwMode="auto">
          <a:xfrm>
            <a:off x="4680395" y="5695655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4" name="Afrundet rektangel 83"/>
          <p:cNvSpPr/>
          <p:nvPr/>
        </p:nvSpPr>
        <p:spPr bwMode="auto">
          <a:xfrm>
            <a:off x="4366141" y="6053593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7" name="Afrundet rektangel 86"/>
          <p:cNvSpPr/>
          <p:nvPr/>
        </p:nvSpPr>
        <p:spPr bwMode="auto">
          <a:xfrm>
            <a:off x="5424887" y="5010792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8" name="Afrundet rektangel 87"/>
          <p:cNvSpPr/>
          <p:nvPr/>
        </p:nvSpPr>
        <p:spPr bwMode="auto">
          <a:xfrm>
            <a:off x="5110166" y="5356475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9" name="Afrundet rektangel 88"/>
          <p:cNvSpPr/>
          <p:nvPr/>
        </p:nvSpPr>
        <p:spPr bwMode="auto">
          <a:xfrm>
            <a:off x="5427416" y="5356475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90" name="Afrundet rektangel 89"/>
          <p:cNvSpPr/>
          <p:nvPr/>
        </p:nvSpPr>
        <p:spPr bwMode="auto">
          <a:xfrm>
            <a:off x="5113629" y="5695655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91" name="Afrundet rektangel 90"/>
          <p:cNvSpPr/>
          <p:nvPr/>
        </p:nvSpPr>
        <p:spPr bwMode="auto">
          <a:xfrm>
            <a:off x="5440333" y="5695655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92" name="Afrundet rektangel 91"/>
          <p:cNvSpPr/>
          <p:nvPr/>
        </p:nvSpPr>
        <p:spPr bwMode="auto">
          <a:xfrm>
            <a:off x="5125612" y="6053593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93" name="Afrundet rektangel 92"/>
          <p:cNvSpPr/>
          <p:nvPr/>
        </p:nvSpPr>
        <p:spPr bwMode="auto">
          <a:xfrm>
            <a:off x="5442862" y="6053593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0" name="Afrundet rektangel 99"/>
          <p:cNvSpPr/>
          <p:nvPr/>
        </p:nvSpPr>
        <p:spPr bwMode="auto">
          <a:xfrm>
            <a:off x="6072307" y="4646706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1" name="Afrundet rektangel 100"/>
          <p:cNvSpPr/>
          <p:nvPr/>
        </p:nvSpPr>
        <p:spPr bwMode="auto">
          <a:xfrm>
            <a:off x="6399011" y="4646706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2" name="Afrundet rektangel 101"/>
          <p:cNvSpPr/>
          <p:nvPr/>
        </p:nvSpPr>
        <p:spPr bwMode="auto">
          <a:xfrm>
            <a:off x="6084290" y="5010792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3" name="Afrundet rektangel 102"/>
          <p:cNvSpPr/>
          <p:nvPr/>
        </p:nvSpPr>
        <p:spPr bwMode="auto">
          <a:xfrm>
            <a:off x="6401540" y="5010792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4" name="Afrundet rektangel 103"/>
          <p:cNvSpPr/>
          <p:nvPr/>
        </p:nvSpPr>
        <p:spPr bwMode="auto">
          <a:xfrm>
            <a:off x="6087286" y="535647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5" name="Afrundet rektangel 104"/>
          <p:cNvSpPr/>
          <p:nvPr/>
        </p:nvSpPr>
        <p:spPr bwMode="auto">
          <a:xfrm>
            <a:off x="6404536" y="535647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8" name="Afrundet rektangel 107"/>
          <p:cNvSpPr/>
          <p:nvPr/>
        </p:nvSpPr>
        <p:spPr bwMode="auto">
          <a:xfrm>
            <a:off x="7404029" y="4646706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12" name="Afrundet rektangel 111"/>
          <p:cNvSpPr/>
          <p:nvPr/>
        </p:nvSpPr>
        <p:spPr bwMode="auto">
          <a:xfrm>
            <a:off x="7419475" y="535647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14" name="Afrundet rektangel 113"/>
          <p:cNvSpPr/>
          <p:nvPr/>
        </p:nvSpPr>
        <p:spPr bwMode="auto">
          <a:xfrm>
            <a:off x="7422471" y="569565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76" name="Afrundet rektangel 175"/>
          <p:cNvSpPr/>
          <p:nvPr/>
        </p:nvSpPr>
        <p:spPr bwMode="auto">
          <a:xfrm>
            <a:off x="8465789" y="4646706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77" name="Afrundet rektangel 176"/>
          <p:cNvSpPr/>
          <p:nvPr/>
        </p:nvSpPr>
        <p:spPr bwMode="auto">
          <a:xfrm>
            <a:off x="8792493" y="4646706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78" name="Afrundet rektangel 177"/>
          <p:cNvSpPr/>
          <p:nvPr/>
        </p:nvSpPr>
        <p:spPr bwMode="auto">
          <a:xfrm>
            <a:off x="8477772" y="5010792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79" name="Afrundet rektangel 178"/>
          <p:cNvSpPr/>
          <p:nvPr/>
        </p:nvSpPr>
        <p:spPr bwMode="auto">
          <a:xfrm>
            <a:off x="8795022" y="5010792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0" name="Afrundet rektangel 179"/>
          <p:cNvSpPr/>
          <p:nvPr/>
        </p:nvSpPr>
        <p:spPr bwMode="auto">
          <a:xfrm>
            <a:off x="8481235" y="535647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1" name="Afrundet rektangel 180"/>
          <p:cNvSpPr/>
          <p:nvPr/>
        </p:nvSpPr>
        <p:spPr bwMode="auto">
          <a:xfrm>
            <a:off x="8807939" y="535647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3" name="Afrundet rektangel 182"/>
          <p:cNvSpPr/>
          <p:nvPr/>
        </p:nvSpPr>
        <p:spPr bwMode="auto">
          <a:xfrm>
            <a:off x="8810468" y="569565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4" name="Afrundet rektangel 183"/>
          <p:cNvSpPr/>
          <p:nvPr/>
        </p:nvSpPr>
        <p:spPr bwMode="auto">
          <a:xfrm>
            <a:off x="8496214" y="6053593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5" name="Afrundet rektangel 184"/>
          <p:cNvSpPr/>
          <p:nvPr/>
        </p:nvSpPr>
        <p:spPr bwMode="auto">
          <a:xfrm>
            <a:off x="8813464" y="6053593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6" name="Afrundet rektangel 185"/>
          <p:cNvSpPr/>
          <p:nvPr/>
        </p:nvSpPr>
        <p:spPr bwMode="auto">
          <a:xfrm>
            <a:off x="9141104" y="4646706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7" name="Afrundet rektangel 186"/>
          <p:cNvSpPr/>
          <p:nvPr/>
        </p:nvSpPr>
        <p:spPr bwMode="auto">
          <a:xfrm>
            <a:off x="9467808" y="4646706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9" name="Afrundet rektangel 188"/>
          <p:cNvSpPr/>
          <p:nvPr/>
        </p:nvSpPr>
        <p:spPr bwMode="auto">
          <a:xfrm>
            <a:off x="9470337" y="5010792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0" name="Afrundet rektangel 189"/>
          <p:cNvSpPr/>
          <p:nvPr/>
        </p:nvSpPr>
        <p:spPr bwMode="auto">
          <a:xfrm>
            <a:off x="9156550" y="535647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1" name="Afrundet rektangel 190"/>
          <p:cNvSpPr/>
          <p:nvPr/>
        </p:nvSpPr>
        <p:spPr bwMode="auto">
          <a:xfrm>
            <a:off x="9483254" y="535647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2" name="Afrundet rektangel 191"/>
          <p:cNvSpPr/>
          <p:nvPr/>
        </p:nvSpPr>
        <p:spPr bwMode="auto">
          <a:xfrm>
            <a:off x="9156083" y="569565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3" name="Afrundet rektangel 192"/>
          <p:cNvSpPr/>
          <p:nvPr/>
        </p:nvSpPr>
        <p:spPr bwMode="auto">
          <a:xfrm>
            <a:off x="9485783" y="569565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4" name="Afrundet rektangel 193"/>
          <p:cNvSpPr/>
          <p:nvPr/>
        </p:nvSpPr>
        <p:spPr bwMode="auto">
          <a:xfrm>
            <a:off x="9159079" y="6053593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5" name="Afrundet rektangel 194"/>
          <p:cNvSpPr/>
          <p:nvPr/>
        </p:nvSpPr>
        <p:spPr bwMode="auto">
          <a:xfrm>
            <a:off x="9488779" y="6053593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2" name="Afrundet rektangel 201"/>
          <p:cNvSpPr/>
          <p:nvPr/>
        </p:nvSpPr>
        <p:spPr bwMode="auto">
          <a:xfrm>
            <a:off x="10295514" y="4646706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3" name="Afrundet rektangel 202"/>
          <p:cNvSpPr/>
          <p:nvPr/>
        </p:nvSpPr>
        <p:spPr bwMode="auto">
          <a:xfrm>
            <a:off x="10612764" y="4646706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4" name="Afrundet rektangel 203"/>
          <p:cNvSpPr/>
          <p:nvPr/>
        </p:nvSpPr>
        <p:spPr bwMode="auto">
          <a:xfrm>
            <a:off x="10286060" y="5010792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5" name="Afrundet rektangel 204"/>
          <p:cNvSpPr/>
          <p:nvPr/>
        </p:nvSpPr>
        <p:spPr bwMode="auto">
          <a:xfrm>
            <a:off x="10603310" y="5010792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33" name="Afrundet rektangel 232"/>
          <p:cNvSpPr/>
          <p:nvPr/>
        </p:nvSpPr>
        <p:spPr bwMode="auto">
          <a:xfrm>
            <a:off x="10927014" y="5010792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34" name="Afrundet rektangel 233"/>
          <p:cNvSpPr/>
          <p:nvPr/>
        </p:nvSpPr>
        <p:spPr bwMode="auto">
          <a:xfrm>
            <a:off x="10587860" y="5356475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35" name="Afrundet rektangel 234"/>
          <p:cNvSpPr/>
          <p:nvPr/>
        </p:nvSpPr>
        <p:spPr bwMode="auto">
          <a:xfrm>
            <a:off x="10292789" y="6053593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41" name="Afrundet rektangel 240"/>
          <p:cNvSpPr/>
          <p:nvPr/>
        </p:nvSpPr>
        <p:spPr bwMode="auto">
          <a:xfrm>
            <a:off x="11251185" y="5010792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44" name="Afrundet rektangel 243"/>
          <p:cNvSpPr/>
          <p:nvPr/>
        </p:nvSpPr>
        <p:spPr bwMode="auto">
          <a:xfrm>
            <a:off x="10902110" y="5695655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47" name="Afrundet rektangel 246"/>
          <p:cNvSpPr/>
          <p:nvPr/>
        </p:nvSpPr>
        <p:spPr bwMode="auto">
          <a:xfrm>
            <a:off x="11587338" y="4646706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49" name="Afrundet rektangel 248"/>
          <p:cNvSpPr/>
          <p:nvPr/>
        </p:nvSpPr>
        <p:spPr bwMode="auto">
          <a:xfrm>
            <a:off x="11589868" y="5010792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50" name="Afrundet rektangel 249"/>
          <p:cNvSpPr/>
          <p:nvPr/>
        </p:nvSpPr>
        <p:spPr bwMode="auto">
          <a:xfrm>
            <a:off x="11251181" y="5356475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51" name="Afrundet rektangel 250"/>
          <p:cNvSpPr/>
          <p:nvPr/>
        </p:nvSpPr>
        <p:spPr bwMode="auto">
          <a:xfrm>
            <a:off x="11590335" y="5356475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52" name="Afrundet rektangel 251"/>
          <p:cNvSpPr/>
          <p:nvPr/>
        </p:nvSpPr>
        <p:spPr bwMode="auto">
          <a:xfrm>
            <a:off x="11238264" y="5695655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53" name="Afrundet rektangel 252"/>
          <p:cNvSpPr/>
          <p:nvPr/>
        </p:nvSpPr>
        <p:spPr bwMode="auto">
          <a:xfrm>
            <a:off x="11580414" y="5695655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54" name="Afrundet rektangel 253"/>
          <p:cNvSpPr/>
          <p:nvPr/>
        </p:nvSpPr>
        <p:spPr bwMode="auto">
          <a:xfrm>
            <a:off x="11253710" y="6053593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55" name="Afrundet rektangel 254"/>
          <p:cNvSpPr/>
          <p:nvPr/>
        </p:nvSpPr>
        <p:spPr bwMode="auto">
          <a:xfrm>
            <a:off x="11583410" y="6053593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2" name="Afrundet rektangel 21"/>
          <p:cNvSpPr/>
          <p:nvPr/>
        </p:nvSpPr>
        <p:spPr bwMode="auto">
          <a:xfrm>
            <a:off x="10176158" y="1171797"/>
            <a:ext cx="1040336" cy="653144"/>
          </a:xfrm>
          <a:prstGeom prst="roundRect">
            <a:avLst/>
          </a:prstGeom>
          <a:ln>
            <a:solidFill>
              <a:schemeClr val="accent5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CF6519">
                    <a:lumMod val="75000"/>
                  </a:srgbClr>
                </a:solidFill>
              </a:rPr>
              <a:t>Økonomi</a:t>
            </a:r>
          </a:p>
        </p:txBody>
      </p:sp>
      <p:sp>
        <p:nvSpPr>
          <p:cNvPr id="24" name="Afrundet rektangel 23"/>
          <p:cNvSpPr/>
          <p:nvPr/>
        </p:nvSpPr>
        <p:spPr bwMode="auto">
          <a:xfrm>
            <a:off x="11023852" y="1298872"/>
            <a:ext cx="1040336" cy="653144"/>
          </a:xfrm>
          <a:prstGeom prst="roundRect">
            <a:avLst/>
          </a:prstGeom>
          <a:ln>
            <a:solidFill>
              <a:schemeClr val="accent5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CF6519">
                    <a:lumMod val="75000"/>
                  </a:srgbClr>
                </a:solidFill>
              </a:rPr>
              <a:t>Kultur</a:t>
            </a:r>
          </a:p>
        </p:txBody>
      </p:sp>
      <p:sp>
        <p:nvSpPr>
          <p:cNvPr id="21" name="Afrundet rektangel 20"/>
          <p:cNvSpPr/>
          <p:nvPr/>
        </p:nvSpPr>
        <p:spPr bwMode="auto">
          <a:xfrm>
            <a:off x="10053128" y="1613342"/>
            <a:ext cx="1040336" cy="653144"/>
          </a:xfrm>
          <a:prstGeom prst="roundRect">
            <a:avLst/>
          </a:prstGeom>
          <a:ln>
            <a:solidFill>
              <a:schemeClr val="accent5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CF6519">
                    <a:lumMod val="75000"/>
                  </a:srgbClr>
                </a:solidFill>
              </a:rPr>
              <a:t>HR</a:t>
            </a:r>
          </a:p>
        </p:txBody>
      </p:sp>
      <p:sp>
        <p:nvSpPr>
          <p:cNvPr id="23" name="Afrundet rektangel 22"/>
          <p:cNvSpPr/>
          <p:nvPr/>
        </p:nvSpPr>
        <p:spPr bwMode="auto">
          <a:xfrm>
            <a:off x="10871099" y="1669524"/>
            <a:ext cx="1040336" cy="653144"/>
          </a:xfrm>
          <a:prstGeom prst="roundRect">
            <a:avLst/>
          </a:prstGeom>
          <a:ln>
            <a:solidFill>
              <a:schemeClr val="accent5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err="1" smtClean="0">
                <a:solidFill>
                  <a:srgbClr val="CF6519">
                    <a:lumMod val="75000"/>
                  </a:srgbClr>
                </a:solidFill>
              </a:rPr>
              <a:t>Digitalise-ring</a:t>
            </a:r>
            <a:endParaRPr lang="da-DK" sz="1400" dirty="0" smtClean="0">
              <a:solidFill>
                <a:srgbClr val="CF6519">
                  <a:lumMod val="75000"/>
                </a:srgbClr>
              </a:solidFill>
            </a:endParaRPr>
          </a:p>
        </p:txBody>
      </p:sp>
      <p:sp>
        <p:nvSpPr>
          <p:cNvPr id="18" name="Afrundet rektangel 17"/>
          <p:cNvSpPr/>
          <p:nvPr/>
        </p:nvSpPr>
        <p:spPr bwMode="auto">
          <a:xfrm>
            <a:off x="6256179" y="1171467"/>
            <a:ext cx="1023261" cy="653144"/>
          </a:xfrm>
          <a:prstGeom prst="roundRect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Miljø</a:t>
            </a:r>
          </a:p>
        </p:txBody>
      </p:sp>
      <p:sp>
        <p:nvSpPr>
          <p:cNvPr id="19" name="Afrundet rektangel 18"/>
          <p:cNvSpPr/>
          <p:nvPr/>
        </p:nvSpPr>
        <p:spPr bwMode="auto">
          <a:xfrm>
            <a:off x="6755579" y="1317448"/>
            <a:ext cx="1023261" cy="653144"/>
          </a:xfrm>
          <a:prstGeom prst="roundRect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Teknik</a:t>
            </a:r>
          </a:p>
        </p:txBody>
      </p:sp>
      <p:sp>
        <p:nvSpPr>
          <p:cNvPr id="20" name="Afrundet rektangel 19"/>
          <p:cNvSpPr/>
          <p:nvPr/>
        </p:nvSpPr>
        <p:spPr bwMode="auto">
          <a:xfrm>
            <a:off x="7010531" y="1656472"/>
            <a:ext cx="1041923" cy="653144"/>
          </a:xfrm>
          <a:prstGeom prst="roundRect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Forsyning</a:t>
            </a:r>
          </a:p>
        </p:txBody>
      </p:sp>
      <p:sp>
        <p:nvSpPr>
          <p:cNvPr id="228" name="Tekstfelt 227"/>
          <p:cNvSpPr txBox="1"/>
          <p:nvPr/>
        </p:nvSpPr>
        <p:spPr>
          <a:xfrm rot="5400000">
            <a:off x="-522775" y="3309143"/>
            <a:ext cx="344677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74AC3F"/>
                </a:solidFill>
              </a:rPr>
              <a:t>Erhvervsforhold</a:t>
            </a:r>
            <a:endParaRPr lang="en-GB" sz="1400" dirty="0" smtClean="0">
              <a:solidFill>
                <a:srgbClr val="74AC3F"/>
              </a:solidFill>
            </a:endParaRPr>
          </a:p>
          <a:p>
            <a:r>
              <a:rPr lang="en-GB" sz="1400" dirty="0" err="1">
                <a:solidFill>
                  <a:srgbClr val="74AC3F"/>
                </a:solidFill>
              </a:rPr>
              <a:t>Regulering</a:t>
            </a:r>
            <a:r>
              <a:rPr lang="en-GB" sz="1400" dirty="0">
                <a:solidFill>
                  <a:srgbClr val="74AC3F"/>
                </a:solidFill>
              </a:rPr>
              <a:t> </a:t>
            </a:r>
            <a:r>
              <a:rPr lang="en-GB" sz="1400" dirty="0" err="1">
                <a:solidFill>
                  <a:srgbClr val="74AC3F"/>
                </a:solidFill>
              </a:rPr>
              <a:t>af</a:t>
            </a:r>
            <a:r>
              <a:rPr lang="en-GB" sz="1400" dirty="0">
                <a:solidFill>
                  <a:srgbClr val="74AC3F"/>
                </a:solidFill>
              </a:rPr>
              <a:t> private </a:t>
            </a:r>
            <a:r>
              <a:rPr lang="en-GB" sz="1400" dirty="0" err="1">
                <a:solidFill>
                  <a:srgbClr val="74AC3F"/>
                </a:solidFill>
              </a:rPr>
              <a:t>erhverv</a:t>
            </a:r>
            <a:endParaRPr lang="en-GB" sz="1400" dirty="0">
              <a:solidFill>
                <a:srgbClr val="74AC3F"/>
              </a:solidFill>
            </a:endParaRPr>
          </a:p>
          <a:p>
            <a:endParaRPr lang="en-GB" sz="1400" dirty="0" smtClean="0">
              <a:solidFill>
                <a:srgbClr val="74AC3F"/>
              </a:solidFill>
            </a:endParaRPr>
          </a:p>
          <a:p>
            <a:endParaRPr lang="en-GB" sz="1400" dirty="0" smtClean="0">
              <a:solidFill>
                <a:srgbClr val="74AC3F"/>
              </a:solidFill>
            </a:endParaRPr>
          </a:p>
          <a:p>
            <a:r>
              <a:rPr lang="en-GB" sz="1400" dirty="0" err="1">
                <a:solidFill>
                  <a:srgbClr val="74AC3F"/>
                </a:solidFill>
              </a:rPr>
              <a:t>Kontante</a:t>
            </a:r>
            <a:r>
              <a:rPr lang="en-GB" sz="1400" dirty="0">
                <a:solidFill>
                  <a:srgbClr val="74AC3F"/>
                </a:solidFill>
              </a:rPr>
              <a:t> </a:t>
            </a:r>
            <a:r>
              <a:rPr lang="en-GB" sz="1400" dirty="0" err="1">
                <a:solidFill>
                  <a:srgbClr val="74AC3F"/>
                </a:solidFill>
              </a:rPr>
              <a:t>ydelser</a:t>
            </a:r>
            <a:endParaRPr lang="en-GB" sz="1400" dirty="0">
              <a:solidFill>
                <a:srgbClr val="74AC3F"/>
              </a:solidFill>
            </a:endParaRPr>
          </a:p>
          <a:p>
            <a:r>
              <a:rPr lang="en-GB" sz="1400" dirty="0" err="1">
                <a:solidFill>
                  <a:srgbClr val="74AC3F"/>
                </a:solidFill>
              </a:rPr>
              <a:t>Arbejdsmarked</a:t>
            </a:r>
            <a:r>
              <a:rPr lang="en-GB" sz="1400" dirty="0">
                <a:solidFill>
                  <a:srgbClr val="74AC3F"/>
                </a:solidFill>
              </a:rPr>
              <a:t> </a:t>
            </a:r>
            <a:r>
              <a:rPr lang="en-GB" sz="1400" dirty="0" err="1">
                <a:solidFill>
                  <a:srgbClr val="74AC3F"/>
                </a:solidFill>
              </a:rPr>
              <a:t>og</a:t>
            </a:r>
            <a:r>
              <a:rPr lang="en-GB" sz="1400" dirty="0">
                <a:solidFill>
                  <a:srgbClr val="74AC3F"/>
                </a:solidFill>
              </a:rPr>
              <a:t> </a:t>
            </a:r>
            <a:r>
              <a:rPr lang="en-GB" sz="1400" dirty="0" err="1" smtClean="0">
                <a:solidFill>
                  <a:srgbClr val="74AC3F"/>
                </a:solidFill>
              </a:rPr>
              <a:t>beskæftigelsesindsats</a:t>
            </a:r>
            <a:endParaRPr lang="en-GB" sz="1400" dirty="0">
              <a:solidFill>
                <a:srgbClr val="74AC3F"/>
              </a:solidFill>
            </a:endParaRPr>
          </a:p>
        </p:txBody>
      </p:sp>
      <p:sp>
        <p:nvSpPr>
          <p:cNvPr id="157" name="Afrundet rektangel 156"/>
          <p:cNvSpPr/>
          <p:nvPr/>
        </p:nvSpPr>
        <p:spPr bwMode="auto">
          <a:xfrm>
            <a:off x="1664335" y="5695655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58" name="Afrundet rektangel 157"/>
          <p:cNvSpPr/>
          <p:nvPr/>
        </p:nvSpPr>
        <p:spPr bwMode="auto">
          <a:xfrm>
            <a:off x="1664335" y="6063142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60" name="Afrundet rektangel 159"/>
          <p:cNvSpPr/>
          <p:nvPr/>
        </p:nvSpPr>
        <p:spPr bwMode="auto">
          <a:xfrm>
            <a:off x="1664335" y="4646706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62" name="Afrundet rektangel 161"/>
          <p:cNvSpPr/>
          <p:nvPr/>
        </p:nvSpPr>
        <p:spPr bwMode="auto">
          <a:xfrm>
            <a:off x="1284909" y="5010792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63" name="Afrundet rektangel 162"/>
          <p:cNvSpPr/>
          <p:nvPr/>
        </p:nvSpPr>
        <p:spPr bwMode="auto">
          <a:xfrm>
            <a:off x="886965" y="4646706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64" name="Afrundet rektangel 163"/>
          <p:cNvSpPr/>
          <p:nvPr/>
        </p:nvSpPr>
        <p:spPr bwMode="auto">
          <a:xfrm>
            <a:off x="1664335" y="5010792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66" name="Afrundet rektangel 165"/>
          <p:cNvSpPr/>
          <p:nvPr/>
        </p:nvSpPr>
        <p:spPr bwMode="auto">
          <a:xfrm>
            <a:off x="1265925" y="6055430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67" name="Afrundet rektangel 166"/>
          <p:cNvSpPr/>
          <p:nvPr/>
        </p:nvSpPr>
        <p:spPr bwMode="auto">
          <a:xfrm>
            <a:off x="1664335" y="5356475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69" name="Afrundet rektangel 168"/>
          <p:cNvSpPr/>
          <p:nvPr/>
        </p:nvSpPr>
        <p:spPr bwMode="auto">
          <a:xfrm>
            <a:off x="886965" y="5356475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70" name="Afrundet rektangel 169"/>
          <p:cNvSpPr/>
          <p:nvPr/>
        </p:nvSpPr>
        <p:spPr bwMode="auto">
          <a:xfrm>
            <a:off x="391486" y="5695655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71" name="Afrundet rektangel 170"/>
          <p:cNvSpPr/>
          <p:nvPr/>
        </p:nvSpPr>
        <p:spPr bwMode="auto">
          <a:xfrm>
            <a:off x="886965" y="5695655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72" name="Afrundet rektangel 171"/>
          <p:cNvSpPr/>
          <p:nvPr/>
        </p:nvSpPr>
        <p:spPr bwMode="auto">
          <a:xfrm>
            <a:off x="877511" y="6053593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73" name="Afrundet rektangel 172"/>
          <p:cNvSpPr/>
          <p:nvPr/>
        </p:nvSpPr>
        <p:spPr bwMode="auto">
          <a:xfrm>
            <a:off x="382493" y="6053593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231" name="Tekstfelt 230"/>
          <p:cNvSpPr txBox="1"/>
          <p:nvPr/>
        </p:nvSpPr>
        <p:spPr>
          <a:xfrm rot="5400000">
            <a:off x="2198451" y="2544510"/>
            <a:ext cx="1709355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0F0096"/>
                </a:solidFill>
              </a:rPr>
              <a:t>Sundhed</a:t>
            </a:r>
            <a:endParaRPr lang="en-GB" sz="1400" dirty="0" smtClean="0">
              <a:solidFill>
                <a:srgbClr val="0F0096"/>
              </a:solidFill>
            </a:endParaRPr>
          </a:p>
          <a:p>
            <a:endParaRPr lang="en-GB" sz="1400" dirty="0" smtClean="0">
              <a:solidFill>
                <a:srgbClr val="0F0096"/>
              </a:solidFill>
            </a:endParaRPr>
          </a:p>
          <a:p>
            <a:endParaRPr lang="en-GB" sz="1400" dirty="0">
              <a:solidFill>
                <a:srgbClr val="0F0096"/>
              </a:solidFill>
            </a:endParaRPr>
          </a:p>
          <a:p>
            <a:r>
              <a:rPr lang="en-GB" sz="1400" dirty="0" err="1">
                <a:solidFill>
                  <a:srgbClr val="0F0096"/>
                </a:solidFill>
              </a:rPr>
              <a:t>Kontante</a:t>
            </a:r>
            <a:r>
              <a:rPr lang="en-GB" sz="1400" dirty="0">
                <a:solidFill>
                  <a:srgbClr val="0F0096"/>
                </a:solidFill>
              </a:rPr>
              <a:t> </a:t>
            </a:r>
            <a:r>
              <a:rPr lang="en-GB" sz="1400" dirty="0" err="1" smtClean="0">
                <a:solidFill>
                  <a:srgbClr val="0F0096"/>
                </a:solidFill>
              </a:rPr>
              <a:t>ydelser</a:t>
            </a:r>
            <a:endParaRPr lang="en-GB" sz="1400" dirty="0" smtClean="0">
              <a:solidFill>
                <a:srgbClr val="0F0096"/>
              </a:solidFill>
            </a:endParaRPr>
          </a:p>
          <a:p>
            <a:r>
              <a:rPr lang="en-GB" sz="1400" dirty="0">
                <a:solidFill>
                  <a:srgbClr val="03001E">
                    <a:lumMod val="75000"/>
                    <a:lumOff val="25000"/>
                  </a:srgbClr>
                </a:solidFill>
              </a:rPr>
              <a:t>Social </a:t>
            </a:r>
            <a:r>
              <a:rPr lang="en-GB" sz="1400" dirty="0" smtClean="0">
                <a:solidFill>
                  <a:srgbClr val="03001E">
                    <a:lumMod val="75000"/>
                    <a:lumOff val="25000"/>
                  </a:srgbClr>
                </a:solidFill>
              </a:rPr>
              <a:t>service</a:t>
            </a:r>
            <a:endParaRPr lang="en-GB" sz="1400" dirty="0">
              <a:solidFill>
                <a:srgbClr val="03001E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 rot="5400000">
            <a:off x="3703542" y="3214265"/>
            <a:ext cx="305312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C30079"/>
                </a:solidFill>
              </a:rPr>
              <a:t>Folkeskoleundervisning</a:t>
            </a:r>
            <a:endParaRPr lang="en-GB" sz="1400" dirty="0" smtClean="0">
              <a:solidFill>
                <a:srgbClr val="C30079"/>
              </a:solidFill>
            </a:endParaRPr>
          </a:p>
          <a:p>
            <a:r>
              <a:rPr lang="en-GB" sz="1400" dirty="0" err="1">
                <a:solidFill>
                  <a:srgbClr val="C30079"/>
                </a:solidFill>
              </a:rPr>
              <a:t>Uddannelse</a:t>
            </a:r>
            <a:endParaRPr lang="en-GB" sz="1400" dirty="0">
              <a:solidFill>
                <a:srgbClr val="C30079"/>
              </a:solidFill>
            </a:endParaRPr>
          </a:p>
          <a:p>
            <a:r>
              <a:rPr lang="en-GB" sz="1400" dirty="0" err="1">
                <a:solidFill>
                  <a:srgbClr val="C30079"/>
                </a:solidFill>
              </a:rPr>
              <a:t>Folkeoplysning</a:t>
            </a:r>
            <a:r>
              <a:rPr lang="en-GB" sz="1400" dirty="0">
                <a:solidFill>
                  <a:srgbClr val="C30079"/>
                </a:solidFill>
              </a:rPr>
              <a:t> </a:t>
            </a:r>
            <a:r>
              <a:rPr lang="en-GB" sz="1400" dirty="0" err="1">
                <a:solidFill>
                  <a:srgbClr val="C30079"/>
                </a:solidFill>
              </a:rPr>
              <a:t>og</a:t>
            </a:r>
            <a:r>
              <a:rPr lang="en-GB" sz="1400" dirty="0">
                <a:solidFill>
                  <a:srgbClr val="C30079"/>
                </a:solidFill>
              </a:rPr>
              <a:t> </a:t>
            </a:r>
            <a:r>
              <a:rPr lang="en-GB" sz="1400" dirty="0" err="1">
                <a:solidFill>
                  <a:srgbClr val="C30079"/>
                </a:solidFill>
              </a:rPr>
              <a:t>ungdomsskoler</a:t>
            </a:r>
            <a:endParaRPr lang="en-GB" sz="1400" dirty="0">
              <a:solidFill>
                <a:srgbClr val="C30079"/>
              </a:solidFill>
            </a:endParaRPr>
          </a:p>
          <a:p>
            <a:endParaRPr lang="en-GB" sz="1400" dirty="0" smtClean="0">
              <a:solidFill>
                <a:srgbClr val="C30079"/>
              </a:solidFill>
            </a:endParaRPr>
          </a:p>
          <a:p>
            <a:r>
              <a:rPr lang="en-GB" sz="1400" dirty="0" err="1" smtClean="0">
                <a:solidFill>
                  <a:srgbClr val="C30079"/>
                </a:solidFill>
              </a:rPr>
              <a:t>Dagtilbud</a:t>
            </a:r>
            <a:endParaRPr lang="en-GB" sz="1400" dirty="0">
              <a:solidFill>
                <a:srgbClr val="C30079"/>
              </a:solidFill>
            </a:endParaRPr>
          </a:p>
        </p:txBody>
      </p:sp>
      <p:sp>
        <p:nvSpPr>
          <p:cNvPr id="146" name="Afrundet rektangel 145"/>
          <p:cNvSpPr/>
          <p:nvPr/>
        </p:nvSpPr>
        <p:spPr bwMode="auto">
          <a:xfrm>
            <a:off x="7721279" y="4646706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47" name="Afrundet rektangel 146"/>
          <p:cNvSpPr/>
          <p:nvPr/>
        </p:nvSpPr>
        <p:spPr bwMode="auto">
          <a:xfrm>
            <a:off x="8045450" y="4646706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48" name="Afrundet rektangel 147"/>
          <p:cNvSpPr/>
          <p:nvPr/>
        </p:nvSpPr>
        <p:spPr bwMode="auto">
          <a:xfrm>
            <a:off x="7730729" y="5010792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49" name="Afrundet rektangel 148"/>
          <p:cNvSpPr/>
          <p:nvPr/>
        </p:nvSpPr>
        <p:spPr bwMode="auto">
          <a:xfrm>
            <a:off x="8047979" y="5010792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0" name="Afrundet rektangel 149"/>
          <p:cNvSpPr/>
          <p:nvPr/>
        </p:nvSpPr>
        <p:spPr bwMode="auto">
          <a:xfrm>
            <a:off x="7734192" y="535647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1" name="Afrundet rektangel 150"/>
          <p:cNvSpPr/>
          <p:nvPr/>
        </p:nvSpPr>
        <p:spPr bwMode="auto">
          <a:xfrm>
            <a:off x="8060896" y="535647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2" name="Afrundet rektangel 151"/>
          <p:cNvSpPr/>
          <p:nvPr/>
        </p:nvSpPr>
        <p:spPr bwMode="auto">
          <a:xfrm>
            <a:off x="7746175" y="569565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3" name="Afrundet rektangel 152"/>
          <p:cNvSpPr/>
          <p:nvPr/>
        </p:nvSpPr>
        <p:spPr bwMode="auto">
          <a:xfrm>
            <a:off x="8063425" y="569565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0" name="Afrundet rektangel 199"/>
          <p:cNvSpPr/>
          <p:nvPr/>
        </p:nvSpPr>
        <p:spPr bwMode="auto">
          <a:xfrm>
            <a:off x="7403558" y="6053593"/>
            <a:ext cx="261457" cy="286399"/>
          </a:xfrm>
          <a:prstGeom prst="roundRect">
            <a:avLst/>
          </a:prstGeom>
          <a:noFill/>
          <a:ln>
            <a:solidFill>
              <a:srgbClr val="03001E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6" name="Afrundet rektangel 205"/>
          <p:cNvSpPr/>
          <p:nvPr/>
        </p:nvSpPr>
        <p:spPr bwMode="auto">
          <a:xfrm>
            <a:off x="7749173" y="6053593"/>
            <a:ext cx="261457" cy="286399"/>
          </a:xfrm>
          <a:prstGeom prst="roundRect">
            <a:avLst/>
          </a:prstGeom>
          <a:noFill/>
          <a:ln>
            <a:solidFill>
              <a:srgbClr val="03001E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7" name="Afrundet rektangel 206"/>
          <p:cNvSpPr/>
          <p:nvPr/>
        </p:nvSpPr>
        <p:spPr bwMode="auto">
          <a:xfrm>
            <a:off x="8078873" y="6053593"/>
            <a:ext cx="261457" cy="286399"/>
          </a:xfrm>
          <a:prstGeom prst="roundRect">
            <a:avLst/>
          </a:prstGeom>
          <a:noFill/>
          <a:ln>
            <a:solidFill>
              <a:srgbClr val="03001E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8" name="Afrundet rektangel 207"/>
          <p:cNvSpPr/>
          <p:nvPr/>
        </p:nvSpPr>
        <p:spPr bwMode="auto">
          <a:xfrm>
            <a:off x="6090745" y="5695655"/>
            <a:ext cx="261457" cy="286399"/>
          </a:xfrm>
          <a:prstGeom prst="roundRect">
            <a:avLst/>
          </a:prstGeom>
          <a:noFill/>
          <a:ln>
            <a:solidFill>
              <a:srgbClr val="03001E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9" name="Afrundet rektangel 208"/>
          <p:cNvSpPr/>
          <p:nvPr/>
        </p:nvSpPr>
        <p:spPr bwMode="auto">
          <a:xfrm>
            <a:off x="6099733" y="6053593"/>
            <a:ext cx="261457" cy="286399"/>
          </a:xfrm>
          <a:prstGeom prst="roundRect">
            <a:avLst/>
          </a:prstGeom>
          <a:noFill/>
          <a:ln>
            <a:solidFill>
              <a:srgbClr val="03001E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0" name="Afrundet rektangel 209"/>
          <p:cNvSpPr/>
          <p:nvPr/>
        </p:nvSpPr>
        <p:spPr bwMode="auto">
          <a:xfrm>
            <a:off x="6429434" y="6053593"/>
            <a:ext cx="261457" cy="286399"/>
          </a:xfrm>
          <a:prstGeom prst="roundRect">
            <a:avLst/>
          </a:prstGeom>
          <a:noFill/>
          <a:ln>
            <a:solidFill>
              <a:srgbClr val="03001E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7" name="Tekstfelt 26"/>
          <p:cNvSpPr txBox="1"/>
          <p:nvPr/>
        </p:nvSpPr>
        <p:spPr>
          <a:xfrm rot="5400000">
            <a:off x="7892916" y="2882604"/>
            <a:ext cx="2364564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97D7"/>
                </a:solidFill>
              </a:rPr>
              <a:t>‭</a:t>
            </a:r>
            <a:r>
              <a:rPr lang="en-GB" sz="1400" dirty="0" err="1">
                <a:solidFill>
                  <a:srgbClr val="0097D7"/>
                </a:solidFill>
              </a:rPr>
              <a:t>Offentlige</a:t>
            </a:r>
            <a:r>
              <a:rPr lang="en-GB" sz="1400" dirty="0">
                <a:solidFill>
                  <a:srgbClr val="0097D7"/>
                </a:solidFill>
              </a:rPr>
              <a:t> </a:t>
            </a:r>
            <a:r>
              <a:rPr lang="en-GB" sz="1400" dirty="0" err="1" smtClean="0">
                <a:solidFill>
                  <a:srgbClr val="0097D7"/>
                </a:solidFill>
              </a:rPr>
              <a:t>valg</a:t>
            </a:r>
            <a:endParaRPr lang="en-GB" sz="1400" dirty="0">
              <a:solidFill>
                <a:srgbClr val="0097D7"/>
              </a:solidFill>
            </a:endParaRPr>
          </a:p>
          <a:p>
            <a:r>
              <a:rPr lang="en-GB" sz="1400" dirty="0" err="1" smtClean="0">
                <a:solidFill>
                  <a:srgbClr val="0097D7"/>
                </a:solidFill>
              </a:rPr>
              <a:t>Kulturhistoriske</a:t>
            </a:r>
            <a:r>
              <a:rPr lang="en-GB" sz="1400" dirty="0" smtClean="0">
                <a:solidFill>
                  <a:srgbClr val="0097D7"/>
                </a:solidFill>
              </a:rPr>
              <a:t> </a:t>
            </a:r>
            <a:r>
              <a:rPr lang="en-GB" sz="1400" dirty="0" err="1" smtClean="0">
                <a:solidFill>
                  <a:srgbClr val="0097D7"/>
                </a:solidFill>
              </a:rPr>
              <a:t>institutioner</a:t>
            </a:r>
            <a:endParaRPr lang="en-GB" sz="1400" dirty="0">
              <a:solidFill>
                <a:srgbClr val="0097D7"/>
              </a:solidFill>
            </a:endParaRPr>
          </a:p>
          <a:p>
            <a:r>
              <a:rPr lang="en-GB" sz="1400" dirty="0" smtClean="0">
                <a:solidFill>
                  <a:srgbClr val="0097D7"/>
                </a:solidFill>
              </a:rPr>
              <a:t>‭</a:t>
            </a:r>
            <a:r>
              <a:rPr lang="en-GB" sz="1400" dirty="0" err="1" smtClean="0">
                <a:solidFill>
                  <a:srgbClr val="0097D7"/>
                </a:solidFill>
              </a:rPr>
              <a:t>Kulturvirksomhed</a:t>
            </a:r>
            <a:r>
              <a:rPr lang="en-GB" sz="1400" dirty="0" smtClean="0">
                <a:solidFill>
                  <a:srgbClr val="0097D7"/>
                </a:solidFill>
              </a:rPr>
              <a:t>‬</a:t>
            </a:r>
            <a:endParaRPr lang="en-GB" sz="1400" dirty="0">
              <a:solidFill>
                <a:srgbClr val="0097D7"/>
              </a:solidFill>
            </a:endParaRPr>
          </a:p>
          <a:p>
            <a:r>
              <a:rPr lang="en-GB" sz="1400" dirty="0" err="1" smtClean="0">
                <a:solidFill>
                  <a:srgbClr val="0097D7"/>
                </a:solidFill>
              </a:rPr>
              <a:t>Biblioteker</a:t>
            </a:r>
            <a:endParaRPr lang="en-GB" sz="1400" dirty="0">
              <a:solidFill>
                <a:srgbClr val="0097D7"/>
              </a:solidFill>
            </a:endParaRPr>
          </a:p>
          <a:p>
            <a:r>
              <a:rPr lang="en-GB" sz="1400" dirty="0" err="1" smtClean="0">
                <a:solidFill>
                  <a:srgbClr val="0097D7"/>
                </a:solidFill>
              </a:rPr>
              <a:t>Borgerlige</a:t>
            </a:r>
            <a:r>
              <a:rPr lang="en-GB" sz="1400" dirty="0" smtClean="0">
                <a:solidFill>
                  <a:srgbClr val="0097D7"/>
                </a:solidFill>
              </a:rPr>
              <a:t> </a:t>
            </a:r>
            <a:r>
              <a:rPr lang="en-GB" sz="1400" dirty="0" err="1" smtClean="0">
                <a:solidFill>
                  <a:srgbClr val="0097D7"/>
                </a:solidFill>
              </a:rPr>
              <a:t>forhold</a:t>
            </a:r>
            <a:endParaRPr lang="en-GB" sz="1400" dirty="0">
              <a:solidFill>
                <a:srgbClr val="0097D7"/>
              </a:solidFill>
            </a:endParaRPr>
          </a:p>
        </p:txBody>
      </p:sp>
      <p:sp>
        <p:nvSpPr>
          <p:cNvPr id="211" name="Tekstfelt 210"/>
          <p:cNvSpPr txBox="1"/>
          <p:nvPr/>
        </p:nvSpPr>
        <p:spPr>
          <a:xfrm rot="5400000">
            <a:off x="9712633" y="2751477"/>
            <a:ext cx="2564633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BA0615"/>
                </a:solidFill>
              </a:rPr>
              <a:t>Kommunens</a:t>
            </a:r>
            <a:r>
              <a:rPr lang="en-GB" sz="1400" dirty="0" smtClean="0">
                <a:solidFill>
                  <a:srgbClr val="BA0615"/>
                </a:solidFill>
              </a:rPr>
              <a:t> administrative</a:t>
            </a:r>
          </a:p>
          <a:p>
            <a:r>
              <a:rPr lang="en-GB" sz="1400" dirty="0" err="1" smtClean="0">
                <a:solidFill>
                  <a:srgbClr val="BA0615"/>
                </a:solidFill>
              </a:rPr>
              <a:t>systemer</a:t>
            </a:r>
            <a:r>
              <a:rPr lang="en-GB" sz="1400" dirty="0" smtClean="0">
                <a:solidFill>
                  <a:srgbClr val="BA0615"/>
                </a:solidFill>
              </a:rPr>
              <a:t> </a:t>
            </a:r>
            <a:r>
              <a:rPr lang="en-GB" sz="1400" dirty="0" err="1" smtClean="0">
                <a:solidFill>
                  <a:srgbClr val="BA0615"/>
                </a:solidFill>
              </a:rPr>
              <a:t>Kommunens</a:t>
            </a:r>
            <a:r>
              <a:rPr lang="en-GB" sz="1400" dirty="0" smtClean="0">
                <a:solidFill>
                  <a:srgbClr val="BA0615"/>
                </a:solidFill>
              </a:rPr>
              <a:t> </a:t>
            </a:r>
            <a:r>
              <a:rPr lang="en-GB" sz="1400" dirty="0" err="1">
                <a:solidFill>
                  <a:srgbClr val="BA0615"/>
                </a:solidFill>
              </a:rPr>
              <a:t>indkøb</a:t>
            </a:r>
            <a:r>
              <a:rPr lang="en-GB" sz="1400" dirty="0">
                <a:solidFill>
                  <a:srgbClr val="BA0615"/>
                </a:solidFill>
              </a:rPr>
              <a:t> </a:t>
            </a:r>
            <a:r>
              <a:rPr lang="en-GB" sz="1400" dirty="0" err="1" smtClean="0">
                <a:solidFill>
                  <a:srgbClr val="BA0615"/>
                </a:solidFill>
              </a:rPr>
              <a:t>og</a:t>
            </a:r>
            <a:r>
              <a:rPr lang="en-GB" sz="1400" dirty="0" smtClean="0">
                <a:solidFill>
                  <a:srgbClr val="BA0615"/>
                </a:solidFill>
              </a:rPr>
              <a:t> </a:t>
            </a:r>
            <a:r>
              <a:rPr lang="en-GB" sz="1400" dirty="0" err="1" smtClean="0">
                <a:solidFill>
                  <a:srgbClr val="BA0615"/>
                </a:solidFill>
              </a:rPr>
              <a:t>udbud</a:t>
            </a:r>
            <a:endParaRPr lang="en-GB" sz="1400" dirty="0" smtClean="0">
              <a:solidFill>
                <a:srgbClr val="BA0615"/>
              </a:solidFill>
            </a:endParaRPr>
          </a:p>
          <a:p>
            <a:r>
              <a:rPr lang="en-GB" sz="1400" dirty="0" err="1" smtClean="0">
                <a:solidFill>
                  <a:srgbClr val="BA0615"/>
                </a:solidFill>
              </a:rPr>
              <a:t>Kommunens</a:t>
            </a:r>
            <a:r>
              <a:rPr lang="en-GB" sz="1400" dirty="0" smtClean="0">
                <a:solidFill>
                  <a:srgbClr val="BA0615"/>
                </a:solidFill>
              </a:rPr>
              <a:t> </a:t>
            </a:r>
            <a:r>
              <a:rPr lang="en-GB" sz="1400" dirty="0" err="1" smtClean="0">
                <a:solidFill>
                  <a:srgbClr val="BA0615"/>
                </a:solidFill>
              </a:rPr>
              <a:t>personale</a:t>
            </a:r>
            <a:endParaRPr lang="en-GB" sz="1400" dirty="0" smtClean="0">
              <a:solidFill>
                <a:srgbClr val="BA0615"/>
              </a:solidFill>
            </a:endParaRPr>
          </a:p>
          <a:p>
            <a:r>
              <a:rPr lang="en-GB" sz="1400" dirty="0" err="1" smtClean="0">
                <a:solidFill>
                  <a:srgbClr val="BA0615"/>
                </a:solidFill>
              </a:rPr>
              <a:t>Kommunens</a:t>
            </a:r>
            <a:r>
              <a:rPr lang="en-GB" sz="1400" dirty="0" smtClean="0">
                <a:solidFill>
                  <a:srgbClr val="BA0615"/>
                </a:solidFill>
              </a:rPr>
              <a:t> </a:t>
            </a:r>
            <a:r>
              <a:rPr lang="en-GB" sz="1400" dirty="0" err="1" smtClean="0">
                <a:solidFill>
                  <a:srgbClr val="BA0615"/>
                </a:solidFill>
              </a:rPr>
              <a:t>arbejdsmiljø</a:t>
            </a:r>
            <a:endParaRPr lang="en-GB" sz="1400" dirty="0" smtClean="0">
              <a:solidFill>
                <a:srgbClr val="BA0615"/>
              </a:solidFill>
            </a:endParaRPr>
          </a:p>
          <a:p>
            <a:r>
              <a:rPr lang="en-GB" sz="1400" dirty="0" err="1" smtClean="0">
                <a:solidFill>
                  <a:srgbClr val="BA0615"/>
                </a:solidFill>
              </a:rPr>
              <a:t>Kommunens</a:t>
            </a:r>
            <a:r>
              <a:rPr lang="en-GB" sz="1400" dirty="0" smtClean="0">
                <a:solidFill>
                  <a:srgbClr val="BA0615"/>
                </a:solidFill>
              </a:rPr>
              <a:t> </a:t>
            </a:r>
            <a:r>
              <a:rPr lang="en-GB" sz="1400" dirty="0" err="1" smtClean="0">
                <a:solidFill>
                  <a:srgbClr val="BA0615"/>
                </a:solidFill>
              </a:rPr>
              <a:t>selvforsyning</a:t>
            </a:r>
            <a:endParaRPr lang="en-GB" sz="1400" dirty="0" smtClean="0">
              <a:solidFill>
                <a:srgbClr val="BA0615"/>
              </a:solidFill>
            </a:endParaRPr>
          </a:p>
          <a:p>
            <a:r>
              <a:rPr lang="en-GB" sz="1400" dirty="0" err="1" smtClean="0">
                <a:solidFill>
                  <a:srgbClr val="BA0615"/>
                </a:solidFill>
              </a:rPr>
              <a:t>og</a:t>
            </a:r>
            <a:r>
              <a:rPr lang="en-GB" sz="1400" dirty="0" smtClean="0">
                <a:solidFill>
                  <a:srgbClr val="BA0615"/>
                </a:solidFill>
              </a:rPr>
              <a:t> </a:t>
            </a:r>
            <a:r>
              <a:rPr lang="en-GB" sz="1400" dirty="0" err="1" smtClean="0">
                <a:solidFill>
                  <a:srgbClr val="BA0615"/>
                </a:solidFill>
              </a:rPr>
              <a:t>fremstillingsvirksomhed</a:t>
            </a:r>
            <a:endParaRPr lang="en-GB" sz="1400" dirty="0">
              <a:solidFill>
                <a:srgbClr val="BA0615"/>
              </a:solidFill>
            </a:endParaRPr>
          </a:p>
        </p:txBody>
      </p:sp>
      <p:sp>
        <p:nvSpPr>
          <p:cNvPr id="213" name="Afrundet rektangel 212"/>
          <p:cNvSpPr/>
          <p:nvPr/>
        </p:nvSpPr>
        <p:spPr bwMode="auto">
          <a:xfrm>
            <a:off x="3507660" y="5019804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4" name="Afrundet rektangel 213"/>
          <p:cNvSpPr/>
          <p:nvPr/>
        </p:nvSpPr>
        <p:spPr bwMode="auto">
          <a:xfrm>
            <a:off x="3507660" y="4655718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5" name="Afrundet rektangel 214"/>
          <p:cNvSpPr/>
          <p:nvPr/>
        </p:nvSpPr>
        <p:spPr bwMode="auto">
          <a:xfrm>
            <a:off x="3507660" y="5365487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6" name="Afrundet rektangel 215"/>
          <p:cNvSpPr/>
          <p:nvPr/>
        </p:nvSpPr>
        <p:spPr bwMode="auto">
          <a:xfrm>
            <a:off x="3507660" y="5704667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7" name="Afrundet rektangel 216"/>
          <p:cNvSpPr/>
          <p:nvPr/>
        </p:nvSpPr>
        <p:spPr bwMode="auto">
          <a:xfrm>
            <a:off x="3507660" y="6062605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8" name="Afrundet rektangel 217"/>
          <p:cNvSpPr/>
          <p:nvPr/>
        </p:nvSpPr>
        <p:spPr bwMode="auto">
          <a:xfrm>
            <a:off x="1283677" y="5695655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219" name="Afrundet rektangel 218"/>
          <p:cNvSpPr/>
          <p:nvPr/>
        </p:nvSpPr>
        <p:spPr bwMode="auto">
          <a:xfrm>
            <a:off x="875493" y="5003946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220" name="Afrundet rektangel 219"/>
          <p:cNvSpPr/>
          <p:nvPr/>
        </p:nvSpPr>
        <p:spPr bwMode="auto">
          <a:xfrm>
            <a:off x="1285173" y="5368032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221" name="Rektangel 220"/>
          <p:cNvSpPr/>
          <p:nvPr/>
        </p:nvSpPr>
        <p:spPr bwMode="auto">
          <a:xfrm>
            <a:off x="163874" y="256041"/>
            <a:ext cx="11901379" cy="78859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22" name="Tekstfelt 221"/>
          <p:cNvSpPr txBox="1"/>
          <p:nvPr/>
        </p:nvSpPr>
        <p:spPr>
          <a:xfrm>
            <a:off x="3757791" y="17624"/>
            <a:ext cx="462349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3366FF"/>
                </a:solidFill>
              </a:rPr>
              <a:t>FORRETNINGSOMRÅDER</a:t>
            </a:r>
            <a:endParaRPr lang="en-GB" sz="2800" dirty="0">
              <a:solidFill>
                <a:srgbClr val="3366FF"/>
              </a:solidFill>
            </a:endParaRPr>
          </a:p>
        </p:txBody>
      </p:sp>
      <p:sp>
        <p:nvSpPr>
          <p:cNvPr id="223" name="Rektangel 222"/>
          <p:cNvSpPr/>
          <p:nvPr/>
        </p:nvSpPr>
        <p:spPr bwMode="auto">
          <a:xfrm>
            <a:off x="174116" y="1044639"/>
            <a:ext cx="11901379" cy="130067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24" name="Tekstfelt 223"/>
          <p:cNvSpPr txBox="1"/>
          <p:nvPr/>
        </p:nvSpPr>
        <p:spPr>
          <a:xfrm>
            <a:off x="4340137" y="804068"/>
            <a:ext cx="3296746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3366FF"/>
                </a:solidFill>
              </a:rPr>
              <a:t>UNDEROMRÅDER</a:t>
            </a:r>
            <a:endParaRPr lang="en-GB" sz="2800" dirty="0">
              <a:solidFill>
                <a:srgbClr val="3366FF"/>
              </a:solidFill>
            </a:endParaRPr>
          </a:p>
        </p:txBody>
      </p:sp>
      <p:sp>
        <p:nvSpPr>
          <p:cNvPr id="232" name="Rektangel 231"/>
          <p:cNvSpPr/>
          <p:nvPr/>
        </p:nvSpPr>
        <p:spPr bwMode="auto">
          <a:xfrm>
            <a:off x="174117" y="2335075"/>
            <a:ext cx="11901379" cy="226338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36" name="Tekstfelt 235"/>
          <p:cNvSpPr txBox="1"/>
          <p:nvPr/>
        </p:nvSpPr>
        <p:spPr>
          <a:xfrm>
            <a:off x="3379340" y="2083541"/>
            <a:ext cx="533248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3366FF"/>
                </a:solidFill>
              </a:rPr>
              <a:t>KLEs HOVEDGRUPPE EMNER</a:t>
            </a:r>
            <a:endParaRPr lang="en-GB" sz="2800" dirty="0">
              <a:solidFill>
                <a:srgbClr val="3366FF"/>
              </a:solidFill>
            </a:endParaRPr>
          </a:p>
        </p:txBody>
      </p:sp>
      <p:sp>
        <p:nvSpPr>
          <p:cNvPr id="238" name="Rektangel 237"/>
          <p:cNvSpPr/>
          <p:nvPr/>
        </p:nvSpPr>
        <p:spPr bwMode="auto">
          <a:xfrm>
            <a:off x="174117" y="4598457"/>
            <a:ext cx="11891136" cy="2108536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40" name="Tekstfelt 239"/>
          <p:cNvSpPr txBox="1"/>
          <p:nvPr/>
        </p:nvSpPr>
        <p:spPr>
          <a:xfrm>
            <a:off x="4327713" y="4313165"/>
            <a:ext cx="291838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3366FF"/>
                </a:solidFill>
              </a:rPr>
              <a:t>KLEs GRUPPER</a:t>
            </a:r>
            <a:endParaRPr lang="en-GB" sz="2800" dirty="0">
              <a:solidFill>
                <a:srgbClr val="3366FF"/>
              </a:solidFill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32" grpId="0" animBg="1"/>
      <p:bldP spid="232" grpId="1" animBg="1"/>
      <p:bldP spid="236" grpId="0" animBg="1"/>
      <p:bldP spid="236" grpId="1" animBg="1"/>
      <p:bldP spid="238" grpId="0" animBg="1"/>
      <p:bldP spid="238" grpId="1" animBg="1"/>
      <p:bldP spid="240" grpId="0" animBg="1"/>
      <p:bldP spid="2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felt 25"/>
          <p:cNvSpPr txBox="1"/>
          <p:nvPr/>
        </p:nvSpPr>
        <p:spPr>
          <a:xfrm rot="5400000">
            <a:off x="5129883" y="3208603"/>
            <a:ext cx="414596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03001E"/>
                </a:solidFill>
              </a:rPr>
              <a:t>Byggeri</a:t>
            </a:r>
            <a:endParaRPr lang="en-GB" sz="1400" dirty="0" smtClean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Boliger</a:t>
            </a:r>
            <a:endParaRPr lang="en-GB" sz="1400" dirty="0" smtClean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Veje</a:t>
            </a:r>
            <a:r>
              <a:rPr lang="en-GB" sz="1400" dirty="0" smtClean="0">
                <a:solidFill>
                  <a:srgbClr val="03001E"/>
                </a:solidFill>
              </a:rPr>
              <a:t> </a:t>
            </a:r>
            <a:r>
              <a:rPr lang="en-GB" sz="1400" dirty="0" err="1" smtClean="0">
                <a:solidFill>
                  <a:srgbClr val="03001E"/>
                </a:solidFill>
              </a:rPr>
              <a:t>og</a:t>
            </a:r>
            <a:r>
              <a:rPr lang="en-GB" sz="1400" dirty="0" smtClean="0">
                <a:solidFill>
                  <a:srgbClr val="03001E"/>
                </a:solidFill>
              </a:rPr>
              <a:t> </a:t>
            </a:r>
            <a:r>
              <a:rPr lang="en-GB" sz="1400" dirty="0" err="1" smtClean="0">
                <a:solidFill>
                  <a:srgbClr val="03001E"/>
                </a:solidFill>
              </a:rPr>
              <a:t>Trafik</a:t>
            </a:r>
            <a:endParaRPr lang="en-GB" sz="1400" dirty="0" smtClean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Havne</a:t>
            </a:r>
            <a:r>
              <a:rPr lang="en-GB" sz="1400" dirty="0" smtClean="0">
                <a:solidFill>
                  <a:srgbClr val="03001E"/>
                </a:solidFill>
              </a:rPr>
              <a:t> </a:t>
            </a:r>
            <a:r>
              <a:rPr lang="en-GB" sz="1400" dirty="0" err="1" smtClean="0">
                <a:solidFill>
                  <a:srgbClr val="03001E"/>
                </a:solidFill>
              </a:rPr>
              <a:t>og</a:t>
            </a:r>
            <a:r>
              <a:rPr lang="en-GB" sz="1400" dirty="0" smtClean="0">
                <a:solidFill>
                  <a:srgbClr val="03001E"/>
                </a:solidFill>
              </a:rPr>
              <a:t> </a:t>
            </a:r>
            <a:r>
              <a:rPr lang="en-GB" sz="1400" dirty="0" err="1" smtClean="0">
                <a:solidFill>
                  <a:srgbClr val="03001E"/>
                </a:solidFill>
              </a:rPr>
              <a:t>Lufthavne</a:t>
            </a:r>
            <a:endParaRPr lang="en-GB" sz="1400" dirty="0" smtClean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Forsyning</a:t>
            </a:r>
            <a:endParaRPr lang="en-GB" sz="1400" dirty="0" smtClean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Fysisk</a:t>
            </a:r>
            <a:r>
              <a:rPr lang="en-GB" sz="1400" dirty="0" smtClean="0">
                <a:solidFill>
                  <a:srgbClr val="03001E"/>
                </a:solidFill>
              </a:rPr>
              <a:t> </a:t>
            </a:r>
            <a:r>
              <a:rPr lang="en-GB" sz="1400" dirty="0" err="1">
                <a:solidFill>
                  <a:srgbClr val="03001E"/>
                </a:solidFill>
              </a:rPr>
              <a:t>planlægning</a:t>
            </a:r>
            <a:r>
              <a:rPr lang="en-GB" sz="1400" dirty="0">
                <a:solidFill>
                  <a:srgbClr val="03001E"/>
                </a:solidFill>
              </a:rPr>
              <a:t> </a:t>
            </a:r>
            <a:r>
              <a:rPr lang="en-GB" sz="1400" dirty="0" err="1">
                <a:solidFill>
                  <a:srgbClr val="03001E"/>
                </a:solidFill>
              </a:rPr>
              <a:t>og</a:t>
            </a:r>
            <a:r>
              <a:rPr lang="en-GB" sz="1400" dirty="0">
                <a:solidFill>
                  <a:srgbClr val="03001E"/>
                </a:solidFill>
              </a:rPr>
              <a:t> </a:t>
            </a:r>
            <a:r>
              <a:rPr lang="en-GB" sz="1400" dirty="0" err="1" smtClean="0">
                <a:solidFill>
                  <a:srgbClr val="03001E"/>
                </a:solidFill>
              </a:rPr>
              <a:t>naturbeskyttelse</a:t>
            </a:r>
            <a:endParaRPr lang="en-GB" sz="1400" dirty="0" smtClean="0">
              <a:solidFill>
                <a:srgbClr val="03001E"/>
              </a:solidFill>
            </a:endParaRPr>
          </a:p>
          <a:p>
            <a:r>
              <a:rPr lang="en-GB" sz="1400" dirty="0" smtClean="0">
                <a:solidFill>
                  <a:srgbClr val="03001E"/>
                </a:solidFill>
              </a:rPr>
              <a:t>Parker</a:t>
            </a:r>
            <a:r>
              <a:rPr lang="en-GB" sz="1400" dirty="0">
                <a:solidFill>
                  <a:srgbClr val="03001E"/>
                </a:solidFill>
              </a:rPr>
              <a:t>, </a:t>
            </a:r>
            <a:r>
              <a:rPr lang="en-GB" sz="1400" dirty="0" err="1">
                <a:solidFill>
                  <a:srgbClr val="03001E"/>
                </a:solidFill>
              </a:rPr>
              <a:t>fritids</a:t>
            </a:r>
            <a:r>
              <a:rPr lang="en-GB" sz="1400" dirty="0">
                <a:solidFill>
                  <a:srgbClr val="03001E"/>
                </a:solidFill>
              </a:rPr>
              <a:t>-/</a:t>
            </a:r>
            <a:r>
              <a:rPr lang="en-GB" sz="1400" dirty="0" err="1">
                <a:solidFill>
                  <a:srgbClr val="03001E"/>
                </a:solidFill>
              </a:rPr>
              <a:t>idrætsanlæg</a:t>
            </a:r>
            <a:r>
              <a:rPr lang="en-GB" sz="1400" dirty="0">
                <a:solidFill>
                  <a:srgbClr val="03001E"/>
                </a:solidFill>
              </a:rPr>
              <a:t> </a:t>
            </a:r>
            <a:r>
              <a:rPr lang="en-GB" sz="1400" dirty="0" err="1">
                <a:solidFill>
                  <a:srgbClr val="03001E"/>
                </a:solidFill>
              </a:rPr>
              <a:t>og</a:t>
            </a:r>
            <a:r>
              <a:rPr lang="en-GB" sz="1400" dirty="0">
                <a:solidFill>
                  <a:srgbClr val="03001E"/>
                </a:solidFill>
              </a:rPr>
              <a:t> </a:t>
            </a:r>
            <a:r>
              <a:rPr lang="en-GB" sz="1400" dirty="0" err="1">
                <a:solidFill>
                  <a:srgbClr val="03001E"/>
                </a:solidFill>
              </a:rPr>
              <a:t>landskabspleje</a:t>
            </a:r>
            <a:r>
              <a:rPr lang="en-GB" sz="1400" dirty="0">
                <a:solidFill>
                  <a:srgbClr val="03001E"/>
                </a:solidFill>
              </a:rPr>
              <a:t> mv</a:t>
            </a:r>
            <a:r>
              <a:rPr lang="en-GB" sz="1400" dirty="0" smtClean="0">
                <a:solidFill>
                  <a:srgbClr val="03001E"/>
                </a:solidFill>
              </a:rPr>
              <a:t>.</a:t>
            </a:r>
            <a:endParaRPr lang="en-GB" sz="1400" dirty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Spildevand</a:t>
            </a:r>
            <a:r>
              <a:rPr lang="en-GB" sz="1400" dirty="0" smtClean="0">
                <a:solidFill>
                  <a:srgbClr val="03001E"/>
                </a:solidFill>
              </a:rPr>
              <a:t> </a:t>
            </a:r>
            <a:r>
              <a:rPr lang="en-GB" sz="1400" dirty="0" err="1">
                <a:solidFill>
                  <a:srgbClr val="03001E"/>
                </a:solidFill>
              </a:rPr>
              <a:t>og</a:t>
            </a:r>
            <a:r>
              <a:rPr lang="en-GB" sz="1400" dirty="0">
                <a:solidFill>
                  <a:srgbClr val="03001E"/>
                </a:solidFill>
              </a:rPr>
              <a:t> </a:t>
            </a:r>
            <a:r>
              <a:rPr lang="en-GB" sz="1400" dirty="0" err="1" smtClean="0">
                <a:solidFill>
                  <a:srgbClr val="03001E"/>
                </a:solidFill>
              </a:rPr>
              <a:t>vandløb</a:t>
            </a:r>
            <a:endParaRPr lang="en-GB" sz="1400" dirty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Affald</a:t>
            </a:r>
            <a:r>
              <a:rPr lang="en-GB" sz="1400" dirty="0" smtClean="0">
                <a:solidFill>
                  <a:srgbClr val="03001E"/>
                </a:solidFill>
              </a:rPr>
              <a:t> </a:t>
            </a:r>
            <a:r>
              <a:rPr lang="en-GB" sz="1400" dirty="0" err="1">
                <a:solidFill>
                  <a:srgbClr val="03001E"/>
                </a:solidFill>
              </a:rPr>
              <a:t>og</a:t>
            </a:r>
            <a:r>
              <a:rPr lang="en-GB" sz="1400" dirty="0">
                <a:solidFill>
                  <a:srgbClr val="03001E"/>
                </a:solidFill>
              </a:rPr>
              <a:t> </a:t>
            </a:r>
            <a:r>
              <a:rPr lang="en-GB" sz="1400" dirty="0" err="1" smtClean="0">
                <a:solidFill>
                  <a:srgbClr val="03001E"/>
                </a:solidFill>
              </a:rPr>
              <a:t>genanvendelse</a:t>
            </a:r>
            <a:endParaRPr lang="en-GB" sz="1400" dirty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Miljøbeskyttelse</a:t>
            </a:r>
            <a:endParaRPr lang="en-GB" sz="1400" dirty="0">
              <a:solidFill>
                <a:srgbClr val="03001E"/>
              </a:solidFill>
            </a:endParaRPr>
          </a:p>
        </p:txBody>
      </p:sp>
      <p:sp>
        <p:nvSpPr>
          <p:cNvPr id="77" name="Afrundet rektangel 76"/>
          <p:cNvSpPr/>
          <p:nvPr/>
        </p:nvSpPr>
        <p:spPr bwMode="auto">
          <a:xfrm>
            <a:off x="4662420" y="4646706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49" name="Afrundet rektangel 48"/>
          <p:cNvSpPr/>
          <p:nvPr/>
        </p:nvSpPr>
        <p:spPr bwMode="auto">
          <a:xfrm>
            <a:off x="2701257" y="4646706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" name="Afrundet rektangel 1"/>
          <p:cNvSpPr/>
          <p:nvPr/>
        </p:nvSpPr>
        <p:spPr bwMode="auto">
          <a:xfrm>
            <a:off x="304797" y="353476"/>
            <a:ext cx="1670180" cy="6531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ln w="0"/>
                <a:solidFill>
                  <a:srgbClr val="74AC3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Arbejdsmarked &amp;</a:t>
            </a:r>
            <a:br>
              <a:rPr lang="da-DK" sz="1400" dirty="0" smtClean="0">
                <a:ln w="0"/>
                <a:solidFill>
                  <a:srgbClr val="74AC3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a-DK" sz="1400" dirty="0" smtClean="0">
                <a:ln w="0"/>
                <a:solidFill>
                  <a:srgbClr val="74AC3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Erhverv</a:t>
            </a:r>
          </a:p>
        </p:txBody>
      </p:sp>
      <p:sp>
        <p:nvSpPr>
          <p:cNvPr id="6" name="Afrundet rektangel 5"/>
          <p:cNvSpPr/>
          <p:nvPr/>
        </p:nvSpPr>
        <p:spPr bwMode="auto">
          <a:xfrm>
            <a:off x="2278221" y="365926"/>
            <a:ext cx="1670180" cy="653144"/>
          </a:xfrm>
          <a:prstGeom prst="roundRect">
            <a:avLst/>
          </a:prstGeom>
          <a:ln>
            <a:solidFill>
              <a:srgbClr val="0F0096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>
                    <a:lumMod val="75000"/>
                    <a:lumOff val="25000"/>
                  </a:srgbClr>
                </a:solidFill>
              </a:rPr>
              <a:t>Social &amp; Sundhed</a:t>
            </a:r>
          </a:p>
        </p:txBody>
      </p:sp>
      <p:sp>
        <p:nvSpPr>
          <p:cNvPr id="7" name="Afrundet rektangel 6"/>
          <p:cNvSpPr/>
          <p:nvPr/>
        </p:nvSpPr>
        <p:spPr bwMode="auto">
          <a:xfrm>
            <a:off x="4264095" y="365925"/>
            <a:ext cx="1670180" cy="6531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C30079"/>
                </a:solidFill>
              </a:rPr>
              <a:t>Børn &amp; Undervisning</a:t>
            </a:r>
          </a:p>
        </p:txBody>
      </p:sp>
      <p:sp>
        <p:nvSpPr>
          <p:cNvPr id="9" name="Afrundet rektangel 8"/>
          <p:cNvSpPr/>
          <p:nvPr/>
        </p:nvSpPr>
        <p:spPr bwMode="auto">
          <a:xfrm>
            <a:off x="6256179" y="365926"/>
            <a:ext cx="1670180" cy="653144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Miljø, Teknik &amp; Forsyning</a:t>
            </a:r>
          </a:p>
        </p:txBody>
      </p:sp>
      <p:sp>
        <p:nvSpPr>
          <p:cNvPr id="10" name="Afrundet rektangel 9"/>
          <p:cNvSpPr/>
          <p:nvPr/>
        </p:nvSpPr>
        <p:spPr bwMode="auto">
          <a:xfrm>
            <a:off x="8264590" y="365925"/>
            <a:ext cx="1665515" cy="653144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Demokrati &amp; Involvering</a:t>
            </a:r>
          </a:p>
        </p:txBody>
      </p:sp>
      <p:sp>
        <p:nvSpPr>
          <p:cNvPr id="11" name="Afrundet rektangel 10"/>
          <p:cNvSpPr/>
          <p:nvPr/>
        </p:nvSpPr>
        <p:spPr bwMode="auto">
          <a:xfrm>
            <a:off x="10268336" y="365925"/>
            <a:ext cx="1632857" cy="653144"/>
          </a:xfrm>
          <a:prstGeom prst="roundRect">
            <a:avLst/>
          </a:prstGeom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CF6519">
                    <a:lumMod val="75000"/>
                  </a:srgbClr>
                </a:solidFill>
              </a:rPr>
              <a:t>Administration &amp; Organisation</a:t>
            </a:r>
          </a:p>
        </p:txBody>
      </p:sp>
      <p:sp>
        <p:nvSpPr>
          <p:cNvPr id="12" name="Afrundet rektangel 11"/>
          <p:cNvSpPr/>
          <p:nvPr/>
        </p:nvSpPr>
        <p:spPr bwMode="auto">
          <a:xfrm>
            <a:off x="329698" y="1134111"/>
            <a:ext cx="1004589" cy="653145"/>
          </a:xfrm>
          <a:prstGeom prst="roundRect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ln w="0"/>
                <a:solidFill>
                  <a:srgbClr val="74AC3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Arbejds-</a:t>
            </a:r>
          </a:p>
          <a:p>
            <a:pPr fontAlgn="base">
              <a:spcAft>
                <a:spcPct val="0"/>
              </a:spcAft>
            </a:pPr>
            <a:r>
              <a:rPr lang="da-DK" sz="1400" dirty="0" smtClean="0">
                <a:ln w="0"/>
                <a:solidFill>
                  <a:srgbClr val="74AC3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marked</a:t>
            </a:r>
          </a:p>
        </p:txBody>
      </p:sp>
      <p:sp>
        <p:nvSpPr>
          <p:cNvPr id="15" name="Afrundet rektangel 14"/>
          <p:cNvSpPr/>
          <p:nvPr/>
        </p:nvSpPr>
        <p:spPr bwMode="auto">
          <a:xfrm>
            <a:off x="2278221" y="1146565"/>
            <a:ext cx="925284" cy="653144"/>
          </a:xfrm>
          <a:prstGeom prst="roundRect">
            <a:avLst/>
          </a:prstGeom>
          <a:ln>
            <a:solidFill>
              <a:srgbClr val="0F0096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>
                    <a:lumMod val="75000"/>
                    <a:lumOff val="25000"/>
                  </a:srgbClr>
                </a:solidFill>
              </a:rPr>
              <a:t>Social</a:t>
            </a:r>
          </a:p>
        </p:txBody>
      </p:sp>
      <p:sp>
        <p:nvSpPr>
          <p:cNvPr id="14" name="Afrundet rektangel 13"/>
          <p:cNvSpPr/>
          <p:nvPr/>
        </p:nvSpPr>
        <p:spPr bwMode="auto">
          <a:xfrm>
            <a:off x="2912689" y="1317449"/>
            <a:ext cx="1023261" cy="653144"/>
          </a:xfrm>
          <a:prstGeom prst="roundRect">
            <a:avLst/>
          </a:prstGeom>
          <a:ln>
            <a:solidFill>
              <a:srgbClr val="0F0096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>
                    <a:lumMod val="75000"/>
                    <a:lumOff val="25000"/>
                  </a:srgbClr>
                </a:solidFill>
              </a:rPr>
              <a:t>Sundhed</a:t>
            </a:r>
          </a:p>
        </p:txBody>
      </p:sp>
      <p:sp>
        <p:nvSpPr>
          <p:cNvPr id="17" name="Afrundet rektangel 16"/>
          <p:cNvSpPr/>
          <p:nvPr/>
        </p:nvSpPr>
        <p:spPr bwMode="auto">
          <a:xfrm>
            <a:off x="4264095" y="1171467"/>
            <a:ext cx="914395" cy="653145"/>
          </a:xfrm>
          <a:prstGeom prst="roundRect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C30079"/>
                </a:solidFill>
              </a:rPr>
              <a:t>Børn</a:t>
            </a:r>
          </a:p>
        </p:txBody>
      </p:sp>
      <p:sp>
        <p:nvSpPr>
          <p:cNvPr id="16" name="Afrundet rektangel 15"/>
          <p:cNvSpPr/>
          <p:nvPr/>
        </p:nvSpPr>
        <p:spPr bwMode="auto">
          <a:xfrm>
            <a:off x="4957653" y="1317448"/>
            <a:ext cx="1023261" cy="653145"/>
          </a:xfrm>
          <a:prstGeom prst="roundRect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err="1" smtClean="0">
                <a:solidFill>
                  <a:srgbClr val="C30079"/>
                </a:solidFill>
              </a:rPr>
              <a:t>Undervis-ning</a:t>
            </a:r>
            <a:endParaRPr lang="da-DK" sz="1400" dirty="0" smtClean="0">
              <a:solidFill>
                <a:srgbClr val="C30079"/>
              </a:solidFill>
            </a:endParaRPr>
          </a:p>
        </p:txBody>
      </p:sp>
      <p:sp>
        <p:nvSpPr>
          <p:cNvPr id="13" name="Afrundet rektangel 12"/>
          <p:cNvSpPr/>
          <p:nvPr/>
        </p:nvSpPr>
        <p:spPr bwMode="auto">
          <a:xfrm>
            <a:off x="1094065" y="1295629"/>
            <a:ext cx="925284" cy="653145"/>
          </a:xfrm>
          <a:prstGeom prst="roundRect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ln w="0"/>
                <a:solidFill>
                  <a:srgbClr val="74AC3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Erhverv</a:t>
            </a:r>
          </a:p>
        </p:txBody>
      </p:sp>
      <p:sp>
        <p:nvSpPr>
          <p:cNvPr id="48" name="Afrundet rektangel 47"/>
          <p:cNvSpPr/>
          <p:nvPr/>
        </p:nvSpPr>
        <p:spPr bwMode="auto">
          <a:xfrm>
            <a:off x="2362101" y="4646706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50" name="Afrundet rektangel 49"/>
          <p:cNvSpPr/>
          <p:nvPr/>
        </p:nvSpPr>
        <p:spPr bwMode="auto">
          <a:xfrm>
            <a:off x="2358639" y="5010792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51" name="Afrundet rektangel 50"/>
          <p:cNvSpPr/>
          <p:nvPr/>
        </p:nvSpPr>
        <p:spPr bwMode="auto">
          <a:xfrm>
            <a:off x="2700790" y="5010792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52" name="Afrundet rektangel 51"/>
          <p:cNvSpPr/>
          <p:nvPr/>
        </p:nvSpPr>
        <p:spPr bwMode="auto">
          <a:xfrm>
            <a:off x="2377547" y="5356475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54" name="Afrundet rektangel 53"/>
          <p:cNvSpPr/>
          <p:nvPr/>
        </p:nvSpPr>
        <p:spPr bwMode="auto">
          <a:xfrm>
            <a:off x="2386535" y="5695655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55" name="Afrundet rektangel 54"/>
          <p:cNvSpPr/>
          <p:nvPr/>
        </p:nvSpPr>
        <p:spPr bwMode="auto">
          <a:xfrm>
            <a:off x="2716236" y="5695655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65" name="Afrundet rektangel 64"/>
          <p:cNvSpPr/>
          <p:nvPr/>
        </p:nvSpPr>
        <p:spPr bwMode="auto">
          <a:xfrm>
            <a:off x="3170904" y="4646706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66" name="Afrundet rektangel 65"/>
          <p:cNvSpPr/>
          <p:nvPr/>
        </p:nvSpPr>
        <p:spPr bwMode="auto">
          <a:xfrm>
            <a:off x="3170904" y="5356475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68" name="Afrundet rektangel 67"/>
          <p:cNvSpPr/>
          <p:nvPr/>
        </p:nvSpPr>
        <p:spPr bwMode="auto">
          <a:xfrm>
            <a:off x="3170904" y="5695655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70" name="Afrundet rektangel 69"/>
          <p:cNvSpPr/>
          <p:nvPr/>
        </p:nvSpPr>
        <p:spPr bwMode="auto">
          <a:xfrm>
            <a:off x="3170904" y="6053593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76" name="Afrundet rektangel 75"/>
          <p:cNvSpPr/>
          <p:nvPr/>
        </p:nvSpPr>
        <p:spPr bwMode="auto">
          <a:xfrm>
            <a:off x="4335716" y="4646706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78" name="Afrundet rektangel 77"/>
          <p:cNvSpPr/>
          <p:nvPr/>
        </p:nvSpPr>
        <p:spPr bwMode="auto">
          <a:xfrm>
            <a:off x="4347699" y="5010792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79" name="Afrundet rektangel 78"/>
          <p:cNvSpPr/>
          <p:nvPr/>
        </p:nvSpPr>
        <p:spPr bwMode="auto">
          <a:xfrm>
            <a:off x="4664949" y="5010792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1" name="Afrundet rektangel 80"/>
          <p:cNvSpPr/>
          <p:nvPr/>
        </p:nvSpPr>
        <p:spPr bwMode="auto">
          <a:xfrm>
            <a:off x="4677866" y="5356475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2" name="Afrundet rektangel 81"/>
          <p:cNvSpPr/>
          <p:nvPr/>
        </p:nvSpPr>
        <p:spPr bwMode="auto">
          <a:xfrm>
            <a:off x="4363145" y="5695655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3" name="Afrundet rektangel 82"/>
          <p:cNvSpPr/>
          <p:nvPr/>
        </p:nvSpPr>
        <p:spPr bwMode="auto">
          <a:xfrm>
            <a:off x="4680395" y="5695655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4" name="Afrundet rektangel 83"/>
          <p:cNvSpPr/>
          <p:nvPr/>
        </p:nvSpPr>
        <p:spPr bwMode="auto">
          <a:xfrm>
            <a:off x="4366141" y="6053593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7" name="Afrundet rektangel 86"/>
          <p:cNvSpPr/>
          <p:nvPr/>
        </p:nvSpPr>
        <p:spPr bwMode="auto">
          <a:xfrm>
            <a:off x="5424887" y="5010792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8" name="Afrundet rektangel 87"/>
          <p:cNvSpPr/>
          <p:nvPr/>
        </p:nvSpPr>
        <p:spPr bwMode="auto">
          <a:xfrm>
            <a:off x="5110166" y="5356475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9" name="Afrundet rektangel 88"/>
          <p:cNvSpPr/>
          <p:nvPr/>
        </p:nvSpPr>
        <p:spPr bwMode="auto">
          <a:xfrm>
            <a:off x="5427416" y="5356475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90" name="Afrundet rektangel 89"/>
          <p:cNvSpPr/>
          <p:nvPr/>
        </p:nvSpPr>
        <p:spPr bwMode="auto">
          <a:xfrm>
            <a:off x="5113629" y="5695655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91" name="Afrundet rektangel 90"/>
          <p:cNvSpPr/>
          <p:nvPr/>
        </p:nvSpPr>
        <p:spPr bwMode="auto">
          <a:xfrm>
            <a:off x="5440333" y="5695655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92" name="Afrundet rektangel 91"/>
          <p:cNvSpPr/>
          <p:nvPr/>
        </p:nvSpPr>
        <p:spPr bwMode="auto">
          <a:xfrm>
            <a:off x="5125612" y="6053593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93" name="Afrundet rektangel 92"/>
          <p:cNvSpPr/>
          <p:nvPr/>
        </p:nvSpPr>
        <p:spPr bwMode="auto">
          <a:xfrm>
            <a:off x="5442862" y="6053593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0" name="Afrundet rektangel 99"/>
          <p:cNvSpPr/>
          <p:nvPr/>
        </p:nvSpPr>
        <p:spPr bwMode="auto">
          <a:xfrm>
            <a:off x="6072307" y="4646706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1" name="Afrundet rektangel 100"/>
          <p:cNvSpPr/>
          <p:nvPr/>
        </p:nvSpPr>
        <p:spPr bwMode="auto">
          <a:xfrm>
            <a:off x="6399011" y="4646706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2" name="Afrundet rektangel 101"/>
          <p:cNvSpPr/>
          <p:nvPr/>
        </p:nvSpPr>
        <p:spPr bwMode="auto">
          <a:xfrm>
            <a:off x="6084290" y="5010792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3" name="Afrundet rektangel 102"/>
          <p:cNvSpPr/>
          <p:nvPr/>
        </p:nvSpPr>
        <p:spPr bwMode="auto">
          <a:xfrm>
            <a:off x="6401540" y="5010792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4" name="Afrundet rektangel 103"/>
          <p:cNvSpPr/>
          <p:nvPr/>
        </p:nvSpPr>
        <p:spPr bwMode="auto">
          <a:xfrm>
            <a:off x="6087286" y="535647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5" name="Afrundet rektangel 104"/>
          <p:cNvSpPr/>
          <p:nvPr/>
        </p:nvSpPr>
        <p:spPr bwMode="auto">
          <a:xfrm>
            <a:off x="6404536" y="535647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8" name="Afrundet rektangel 107"/>
          <p:cNvSpPr/>
          <p:nvPr/>
        </p:nvSpPr>
        <p:spPr bwMode="auto">
          <a:xfrm>
            <a:off x="7404029" y="4646706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12" name="Afrundet rektangel 111"/>
          <p:cNvSpPr/>
          <p:nvPr/>
        </p:nvSpPr>
        <p:spPr bwMode="auto">
          <a:xfrm>
            <a:off x="7419475" y="535647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14" name="Afrundet rektangel 113"/>
          <p:cNvSpPr/>
          <p:nvPr/>
        </p:nvSpPr>
        <p:spPr bwMode="auto">
          <a:xfrm>
            <a:off x="7422471" y="569565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76" name="Afrundet rektangel 175"/>
          <p:cNvSpPr/>
          <p:nvPr/>
        </p:nvSpPr>
        <p:spPr bwMode="auto">
          <a:xfrm>
            <a:off x="8465789" y="4646706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77" name="Afrundet rektangel 176"/>
          <p:cNvSpPr/>
          <p:nvPr/>
        </p:nvSpPr>
        <p:spPr bwMode="auto">
          <a:xfrm>
            <a:off x="8792493" y="4646706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78" name="Afrundet rektangel 177"/>
          <p:cNvSpPr/>
          <p:nvPr/>
        </p:nvSpPr>
        <p:spPr bwMode="auto">
          <a:xfrm>
            <a:off x="8477772" y="5010792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79" name="Afrundet rektangel 178"/>
          <p:cNvSpPr/>
          <p:nvPr/>
        </p:nvSpPr>
        <p:spPr bwMode="auto">
          <a:xfrm>
            <a:off x="8795022" y="5010792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0" name="Afrundet rektangel 179"/>
          <p:cNvSpPr/>
          <p:nvPr/>
        </p:nvSpPr>
        <p:spPr bwMode="auto">
          <a:xfrm>
            <a:off x="8481235" y="535647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1" name="Afrundet rektangel 180"/>
          <p:cNvSpPr/>
          <p:nvPr/>
        </p:nvSpPr>
        <p:spPr bwMode="auto">
          <a:xfrm>
            <a:off x="8807939" y="535647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3" name="Afrundet rektangel 182"/>
          <p:cNvSpPr/>
          <p:nvPr/>
        </p:nvSpPr>
        <p:spPr bwMode="auto">
          <a:xfrm>
            <a:off x="8810468" y="569565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4" name="Afrundet rektangel 183"/>
          <p:cNvSpPr/>
          <p:nvPr/>
        </p:nvSpPr>
        <p:spPr bwMode="auto">
          <a:xfrm>
            <a:off x="8496214" y="6053593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5" name="Afrundet rektangel 184"/>
          <p:cNvSpPr/>
          <p:nvPr/>
        </p:nvSpPr>
        <p:spPr bwMode="auto">
          <a:xfrm>
            <a:off x="8813464" y="6053593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6" name="Afrundet rektangel 185"/>
          <p:cNvSpPr/>
          <p:nvPr/>
        </p:nvSpPr>
        <p:spPr bwMode="auto">
          <a:xfrm>
            <a:off x="9141104" y="4646706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7" name="Afrundet rektangel 186"/>
          <p:cNvSpPr/>
          <p:nvPr/>
        </p:nvSpPr>
        <p:spPr bwMode="auto">
          <a:xfrm>
            <a:off x="9467808" y="4646706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9" name="Afrundet rektangel 188"/>
          <p:cNvSpPr/>
          <p:nvPr/>
        </p:nvSpPr>
        <p:spPr bwMode="auto">
          <a:xfrm>
            <a:off x="9470337" y="5010792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0" name="Afrundet rektangel 189"/>
          <p:cNvSpPr/>
          <p:nvPr/>
        </p:nvSpPr>
        <p:spPr bwMode="auto">
          <a:xfrm>
            <a:off x="9156550" y="535647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1" name="Afrundet rektangel 190"/>
          <p:cNvSpPr/>
          <p:nvPr/>
        </p:nvSpPr>
        <p:spPr bwMode="auto">
          <a:xfrm>
            <a:off x="9483254" y="535647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2" name="Afrundet rektangel 191"/>
          <p:cNvSpPr/>
          <p:nvPr/>
        </p:nvSpPr>
        <p:spPr bwMode="auto">
          <a:xfrm>
            <a:off x="9156083" y="569565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3" name="Afrundet rektangel 192"/>
          <p:cNvSpPr/>
          <p:nvPr/>
        </p:nvSpPr>
        <p:spPr bwMode="auto">
          <a:xfrm>
            <a:off x="9485783" y="569565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4" name="Afrundet rektangel 193"/>
          <p:cNvSpPr/>
          <p:nvPr/>
        </p:nvSpPr>
        <p:spPr bwMode="auto">
          <a:xfrm>
            <a:off x="9159079" y="6053593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5" name="Afrundet rektangel 194"/>
          <p:cNvSpPr/>
          <p:nvPr/>
        </p:nvSpPr>
        <p:spPr bwMode="auto">
          <a:xfrm>
            <a:off x="9488779" y="6053593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2" name="Afrundet rektangel 201"/>
          <p:cNvSpPr/>
          <p:nvPr/>
        </p:nvSpPr>
        <p:spPr bwMode="auto">
          <a:xfrm>
            <a:off x="10295514" y="4646706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3" name="Afrundet rektangel 202"/>
          <p:cNvSpPr/>
          <p:nvPr/>
        </p:nvSpPr>
        <p:spPr bwMode="auto">
          <a:xfrm>
            <a:off x="10612764" y="4646706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4" name="Afrundet rektangel 203"/>
          <p:cNvSpPr/>
          <p:nvPr/>
        </p:nvSpPr>
        <p:spPr bwMode="auto">
          <a:xfrm>
            <a:off x="10286060" y="5010792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5" name="Afrundet rektangel 204"/>
          <p:cNvSpPr/>
          <p:nvPr/>
        </p:nvSpPr>
        <p:spPr bwMode="auto">
          <a:xfrm>
            <a:off x="10603310" y="5010792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33" name="Afrundet rektangel 232"/>
          <p:cNvSpPr/>
          <p:nvPr/>
        </p:nvSpPr>
        <p:spPr bwMode="auto">
          <a:xfrm>
            <a:off x="10927014" y="5010792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34" name="Afrundet rektangel 233"/>
          <p:cNvSpPr/>
          <p:nvPr/>
        </p:nvSpPr>
        <p:spPr bwMode="auto">
          <a:xfrm>
            <a:off x="10587860" y="5356475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35" name="Afrundet rektangel 234"/>
          <p:cNvSpPr/>
          <p:nvPr/>
        </p:nvSpPr>
        <p:spPr bwMode="auto">
          <a:xfrm>
            <a:off x="10292789" y="6053593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41" name="Afrundet rektangel 240"/>
          <p:cNvSpPr/>
          <p:nvPr/>
        </p:nvSpPr>
        <p:spPr bwMode="auto">
          <a:xfrm>
            <a:off x="11251185" y="5010792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44" name="Afrundet rektangel 243"/>
          <p:cNvSpPr/>
          <p:nvPr/>
        </p:nvSpPr>
        <p:spPr bwMode="auto">
          <a:xfrm>
            <a:off x="10902110" y="5695655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47" name="Afrundet rektangel 246"/>
          <p:cNvSpPr/>
          <p:nvPr/>
        </p:nvSpPr>
        <p:spPr bwMode="auto">
          <a:xfrm>
            <a:off x="11587338" y="4646706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49" name="Afrundet rektangel 248"/>
          <p:cNvSpPr/>
          <p:nvPr/>
        </p:nvSpPr>
        <p:spPr bwMode="auto">
          <a:xfrm>
            <a:off x="11589868" y="5010792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50" name="Afrundet rektangel 249"/>
          <p:cNvSpPr/>
          <p:nvPr/>
        </p:nvSpPr>
        <p:spPr bwMode="auto">
          <a:xfrm>
            <a:off x="11251181" y="5356475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51" name="Afrundet rektangel 250"/>
          <p:cNvSpPr/>
          <p:nvPr/>
        </p:nvSpPr>
        <p:spPr bwMode="auto">
          <a:xfrm>
            <a:off x="11590335" y="5356475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52" name="Afrundet rektangel 251"/>
          <p:cNvSpPr/>
          <p:nvPr/>
        </p:nvSpPr>
        <p:spPr bwMode="auto">
          <a:xfrm>
            <a:off x="11238264" y="5695655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53" name="Afrundet rektangel 252"/>
          <p:cNvSpPr/>
          <p:nvPr/>
        </p:nvSpPr>
        <p:spPr bwMode="auto">
          <a:xfrm>
            <a:off x="11580414" y="5695655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54" name="Afrundet rektangel 253"/>
          <p:cNvSpPr/>
          <p:nvPr/>
        </p:nvSpPr>
        <p:spPr bwMode="auto">
          <a:xfrm>
            <a:off x="11253710" y="6053593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55" name="Afrundet rektangel 254"/>
          <p:cNvSpPr/>
          <p:nvPr/>
        </p:nvSpPr>
        <p:spPr bwMode="auto">
          <a:xfrm>
            <a:off x="11583410" y="6053593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2" name="Afrundet rektangel 21"/>
          <p:cNvSpPr/>
          <p:nvPr/>
        </p:nvSpPr>
        <p:spPr bwMode="auto">
          <a:xfrm>
            <a:off x="10176158" y="1171797"/>
            <a:ext cx="1040336" cy="653144"/>
          </a:xfrm>
          <a:prstGeom prst="roundRect">
            <a:avLst/>
          </a:prstGeom>
          <a:ln>
            <a:solidFill>
              <a:schemeClr val="accent5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CF6519">
                    <a:lumMod val="75000"/>
                  </a:srgbClr>
                </a:solidFill>
              </a:rPr>
              <a:t>Økonomi</a:t>
            </a:r>
          </a:p>
        </p:txBody>
      </p:sp>
      <p:sp>
        <p:nvSpPr>
          <p:cNvPr id="24" name="Afrundet rektangel 23"/>
          <p:cNvSpPr/>
          <p:nvPr/>
        </p:nvSpPr>
        <p:spPr bwMode="auto">
          <a:xfrm>
            <a:off x="11023852" y="1298872"/>
            <a:ext cx="1040336" cy="653144"/>
          </a:xfrm>
          <a:prstGeom prst="roundRect">
            <a:avLst/>
          </a:prstGeom>
          <a:ln>
            <a:solidFill>
              <a:schemeClr val="accent5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CF6519">
                    <a:lumMod val="75000"/>
                  </a:srgbClr>
                </a:solidFill>
              </a:rPr>
              <a:t>Kultur</a:t>
            </a:r>
          </a:p>
        </p:txBody>
      </p:sp>
      <p:sp>
        <p:nvSpPr>
          <p:cNvPr id="21" name="Afrundet rektangel 20"/>
          <p:cNvSpPr/>
          <p:nvPr/>
        </p:nvSpPr>
        <p:spPr bwMode="auto">
          <a:xfrm>
            <a:off x="10053128" y="1613342"/>
            <a:ext cx="1040336" cy="653144"/>
          </a:xfrm>
          <a:prstGeom prst="roundRect">
            <a:avLst/>
          </a:prstGeom>
          <a:ln>
            <a:solidFill>
              <a:schemeClr val="accent5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CF6519">
                    <a:lumMod val="75000"/>
                  </a:srgbClr>
                </a:solidFill>
              </a:rPr>
              <a:t>HR</a:t>
            </a:r>
          </a:p>
        </p:txBody>
      </p:sp>
      <p:sp>
        <p:nvSpPr>
          <p:cNvPr id="23" name="Afrundet rektangel 22"/>
          <p:cNvSpPr/>
          <p:nvPr/>
        </p:nvSpPr>
        <p:spPr bwMode="auto">
          <a:xfrm>
            <a:off x="10871099" y="1669524"/>
            <a:ext cx="1040336" cy="653144"/>
          </a:xfrm>
          <a:prstGeom prst="roundRect">
            <a:avLst/>
          </a:prstGeom>
          <a:ln>
            <a:solidFill>
              <a:schemeClr val="accent5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err="1" smtClean="0">
                <a:solidFill>
                  <a:srgbClr val="CF6519">
                    <a:lumMod val="75000"/>
                  </a:srgbClr>
                </a:solidFill>
              </a:rPr>
              <a:t>Digitalise-ring</a:t>
            </a:r>
            <a:endParaRPr lang="da-DK" sz="1400" dirty="0" smtClean="0">
              <a:solidFill>
                <a:srgbClr val="CF6519">
                  <a:lumMod val="75000"/>
                </a:srgbClr>
              </a:solidFill>
            </a:endParaRPr>
          </a:p>
        </p:txBody>
      </p:sp>
      <p:sp>
        <p:nvSpPr>
          <p:cNvPr id="18" name="Afrundet rektangel 17"/>
          <p:cNvSpPr/>
          <p:nvPr/>
        </p:nvSpPr>
        <p:spPr bwMode="auto">
          <a:xfrm>
            <a:off x="6256179" y="1171467"/>
            <a:ext cx="1023261" cy="653144"/>
          </a:xfrm>
          <a:prstGeom prst="roundRect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Miljø</a:t>
            </a:r>
          </a:p>
        </p:txBody>
      </p:sp>
      <p:sp>
        <p:nvSpPr>
          <p:cNvPr id="19" name="Afrundet rektangel 18"/>
          <p:cNvSpPr/>
          <p:nvPr/>
        </p:nvSpPr>
        <p:spPr bwMode="auto">
          <a:xfrm>
            <a:off x="6755579" y="1317448"/>
            <a:ext cx="1023261" cy="653144"/>
          </a:xfrm>
          <a:prstGeom prst="roundRect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Teknik</a:t>
            </a:r>
          </a:p>
        </p:txBody>
      </p:sp>
      <p:sp>
        <p:nvSpPr>
          <p:cNvPr id="20" name="Afrundet rektangel 19"/>
          <p:cNvSpPr/>
          <p:nvPr/>
        </p:nvSpPr>
        <p:spPr bwMode="auto">
          <a:xfrm>
            <a:off x="7010531" y="1656472"/>
            <a:ext cx="1041923" cy="653144"/>
          </a:xfrm>
          <a:prstGeom prst="roundRect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Forsyning</a:t>
            </a:r>
          </a:p>
        </p:txBody>
      </p:sp>
      <p:sp>
        <p:nvSpPr>
          <p:cNvPr id="228" name="Tekstfelt 227"/>
          <p:cNvSpPr txBox="1"/>
          <p:nvPr/>
        </p:nvSpPr>
        <p:spPr>
          <a:xfrm rot="5400000">
            <a:off x="-522775" y="3309143"/>
            <a:ext cx="344677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74AC3F"/>
                </a:solidFill>
              </a:rPr>
              <a:t>Erhvervsforhold</a:t>
            </a:r>
            <a:endParaRPr lang="en-GB" sz="1400" dirty="0" smtClean="0">
              <a:solidFill>
                <a:srgbClr val="74AC3F"/>
              </a:solidFill>
            </a:endParaRPr>
          </a:p>
          <a:p>
            <a:r>
              <a:rPr lang="en-GB" sz="1400" dirty="0" err="1">
                <a:solidFill>
                  <a:srgbClr val="74AC3F"/>
                </a:solidFill>
              </a:rPr>
              <a:t>Regulering</a:t>
            </a:r>
            <a:r>
              <a:rPr lang="en-GB" sz="1400" dirty="0">
                <a:solidFill>
                  <a:srgbClr val="74AC3F"/>
                </a:solidFill>
              </a:rPr>
              <a:t> </a:t>
            </a:r>
            <a:r>
              <a:rPr lang="en-GB" sz="1400" dirty="0" err="1">
                <a:solidFill>
                  <a:srgbClr val="74AC3F"/>
                </a:solidFill>
              </a:rPr>
              <a:t>af</a:t>
            </a:r>
            <a:r>
              <a:rPr lang="en-GB" sz="1400" dirty="0">
                <a:solidFill>
                  <a:srgbClr val="74AC3F"/>
                </a:solidFill>
              </a:rPr>
              <a:t> private </a:t>
            </a:r>
            <a:r>
              <a:rPr lang="en-GB" sz="1400" dirty="0" err="1">
                <a:solidFill>
                  <a:srgbClr val="74AC3F"/>
                </a:solidFill>
              </a:rPr>
              <a:t>erhverv</a:t>
            </a:r>
            <a:endParaRPr lang="en-GB" sz="1400" dirty="0">
              <a:solidFill>
                <a:srgbClr val="74AC3F"/>
              </a:solidFill>
            </a:endParaRPr>
          </a:p>
          <a:p>
            <a:endParaRPr lang="en-GB" sz="1400" dirty="0" smtClean="0">
              <a:solidFill>
                <a:srgbClr val="74AC3F"/>
              </a:solidFill>
            </a:endParaRPr>
          </a:p>
          <a:p>
            <a:endParaRPr lang="en-GB" sz="1400" dirty="0" smtClean="0">
              <a:solidFill>
                <a:srgbClr val="74AC3F"/>
              </a:solidFill>
            </a:endParaRPr>
          </a:p>
          <a:p>
            <a:r>
              <a:rPr lang="en-GB" sz="1400" dirty="0" err="1">
                <a:solidFill>
                  <a:srgbClr val="74AC3F"/>
                </a:solidFill>
              </a:rPr>
              <a:t>Kontante</a:t>
            </a:r>
            <a:r>
              <a:rPr lang="en-GB" sz="1400" dirty="0">
                <a:solidFill>
                  <a:srgbClr val="74AC3F"/>
                </a:solidFill>
              </a:rPr>
              <a:t> </a:t>
            </a:r>
            <a:r>
              <a:rPr lang="en-GB" sz="1400" dirty="0" err="1">
                <a:solidFill>
                  <a:srgbClr val="74AC3F"/>
                </a:solidFill>
              </a:rPr>
              <a:t>ydelser</a:t>
            </a:r>
            <a:endParaRPr lang="en-GB" sz="1400" dirty="0">
              <a:solidFill>
                <a:srgbClr val="74AC3F"/>
              </a:solidFill>
            </a:endParaRPr>
          </a:p>
          <a:p>
            <a:r>
              <a:rPr lang="en-GB" sz="1400" dirty="0" err="1">
                <a:solidFill>
                  <a:srgbClr val="74AC3F"/>
                </a:solidFill>
              </a:rPr>
              <a:t>Arbejdsmarked</a:t>
            </a:r>
            <a:r>
              <a:rPr lang="en-GB" sz="1400" dirty="0">
                <a:solidFill>
                  <a:srgbClr val="74AC3F"/>
                </a:solidFill>
              </a:rPr>
              <a:t> </a:t>
            </a:r>
            <a:r>
              <a:rPr lang="en-GB" sz="1400" dirty="0" err="1">
                <a:solidFill>
                  <a:srgbClr val="74AC3F"/>
                </a:solidFill>
              </a:rPr>
              <a:t>og</a:t>
            </a:r>
            <a:r>
              <a:rPr lang="en-GB" sz="1400" dirty="0">
                <a:solidFill>
                  <a:srgbClr val="74AC3F"/>
                </a:solidFill>
              </a:rPr>
              <a:t> </a:t>
            </a:r>
            <a:r>
              <a:rPr lang="en-GB" sz="1400" dirty="0" err="1" smtClean="0">
                <a:solidFill>
                  <a:srgbClr val="74AC3F"/>
                </a:solidFill>
              </a:rPr>
              <a:t>beskæftigelsesindsats</a:t>
            </a:r>
            <a:endParaRPr lang="en-GB" sz="1400" dirty="0">
              <a:solidFill>
                <a:srgbClr val="74AC3F"/>
              </a:solidFill>
            </a:endParaRPr>
          </a:p>
        </p:txBody>
      </p:sp>
      <p:sp>
        <p:nvSpPr>
          <p:cNvPr id="157" name="Afrundet rektangel 156"/>
          <p:cNvSpPr/>
          <p:nvPr/>
        </p:nvSpPr>
        <p:spPr bwMode="auto">
          <a:xfrm>
            <a:off x="1664335" y="5695655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58" name="Afrundet rektangel 157"/>
          <p:cNvSpPr/>
          <p:nvPr/>
        </p:nvSpPr>
        <p:spPr bwMode="auto">
          <a:xfrm>
            <a:off x="1664335" y="6063142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60" name="Afrundet rektangel 159"/>
          <p:cNvSpPr/>
          <p:nvPr/>
        </p:nvSpPr>
        <p:spPr bwMode="auto">
          <a:xfrm>
            <a:off x="1664335" y="4646706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62" name="Afrundet rektangel 161"/>
          <p:cNvSpPr/>
          <p:nvPr/>
        </p:nvSpPr>
        <p:spPr bwMode="auto">
          <a:xfrm>
            <a:off x="1284909" y="5010792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63" name="Afrundet rektangel 162"/>
          <p:cNvSpPr/>
          <p:nvPr/>
        </p:nvSpPr>
        <p:spPr bwMode="auto">
          <a:xfrm>
            <a:off x="886965" y="4646706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64" name="Afrundet rektangel 163"/>
          <p:cNvSpPr/>
          <p:nvPr/>
        </p:nvSpPr>
        <p:spPr bwMode="auto">
          <a:xfrm>
            <a:off x="1664335" y="5010792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66" name="Afrundet rektangel 165"/>
          <p:cNvSpPr/>
          <p:nvPr/>
        </p:nvSpPr>
        <p:spPr bwMode="auto">
          <a:xfrm>
            <a:off x="1265925" y="6055430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67" name="Afrundet rektangel 166"/>
          <p:cNvSpPr/>
          <p:nvPr/>
        </p:nvSpPr>
        <p:spPr bwMode="auto">
          <a:xfrm>
            <a:off x="1664335" y="5356475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69" name="Afrundet rektangel 168"/>
          <p:cNvSpPr/>
          <p:nvPr/>
        </p:nvSpPr>
        <p:spPr bwMode="auto">
          <a:xfrm>
            <a:off x="886965" y="5356475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70" name="Afrundet rektangel 169"/>
          <p:cNvSpPr/>
          <p:nvPr/>
        </p:nvSpPr>
        <p:spPr bwMode="auto">
          <a:xfrm>
            <a:off x="391486" y="5695655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71" name="Afrundet rektangel 170"/>
          <p:cNvSpPr/>
          <p:nvPr/>
        </p:nvSpPr>
        <p:spPr bwMode="auto">
          <a:xfrm>
            <a:off x="886965" y="5695655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72" name="Afrundet rektangel 171"/>
          <p:cNvSpPr/>
          <p:nvPr/>
        </p:nvSpPr>
        <p:spPr bwMode="auto">
          <a:xfrm>
            <a:off x="877511" y="6053593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73" name="Afrundet rektangel 172"/>
          <p:cNvSpPr/>
          <p:nvPr/>
        </p:nvSpPr>
        <p:spPr bwMode="auto">
          <a:xfrm>
            <a:off x="382493" y="6053593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231" name="Tekstfelt 230"/>
          <p:cNvSpPr txBox="1"/>
          <p:nvPr/>
        </p:nvSpPr>
        <p:spPr>
          <a:xfrm rot="5400000">
            <a:off x="2198451" y="2544510"/>
            <a:ext cx="1709355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0F0096"/>
                </a:solidFill>
              </a:rPr>
              <a:t>Sundhed</a:t>
            </a:r>
            <a:endParaRPr lang="en-GB" sz="1400" dirty="0" smtClean="0">
              <a:solidFill>
                <a:srgbClr val="0F0096"/>
              </a:solidFill>
            </a:endParaRPr>
          </a:p>
          <a:p>
            <a:endParaRPr lang="en-GB" sz="1400" dirty="0" smtClean="0">
              <a:solidFill>
                <a:srgbClr val="0F0096"/>
              </a:solidFill>
            </a:endParaRPr>
          </a:p>
          <a:p>
            <a:endParaRPr lang="en-GB" sz="1400" dirty="0">
              <a:solidFill>
                <a:srgbClr val="0F0096"/>
              </a:solidFill>
            </a:endParaRPr>
          </a:p>
          <a:p>
            <a:r>
              <a:rPr lang="en-GB" sz="1400" dirty="0" err="1">
                <a:solidFill>
                  <a:srgbClr val="0F0096"/>
                </a:solidFill>
              </a:rPr>
              <a:t>Kontante</a:t>
            </a:r>
            <a:r>
              <a:rPr lang="en-GB" sz="1400" dirty="0">
                <a:solidFill>
                  <a:srgbClr val="0F0096"/>
                </a:solidFill>
              </a:rPr>
              <a:t> </a:t>
            </a:r>
            <a:r>
              <a:rPr lang="en-GB" sz="1400" dirty="0" err="1" smtClean="0">
                <a:solidFill>
                  <a:srgbClr val="0F0096"/>
                </a:solidFill>
              </a:rPr>
              <a:t>ydelser</a:t>
            </a:r>
            <a:endParaRPr lang="en-GB" sz="1400" dirty="0" smtClean="0">
              <a:solidFill>
                <a:srgbClr val="0F0096"/>
              </a:solidFill>
            </a:endParaRPr>
          </a:p>
          <a:p>
            <a:r>
              <a:rPr lang="en-GB" sz="1400" dirty="0">
                <a:solidFill>
                  <a:srgbClr val="03001E">
                    <a:lumMod val="75000"/>
                    <a:lumOff val="25000"/>
                  </a:srgbClr>
                </a:solidFill>
              </a:rPr>
              <a:t>Social </a:t>
            </a:r>
            <a:r>
              <a:rPr lang="en-GB" sz="1400" dirty="0" smtClean="0">
                <a:solidFill>
                  <a:srgbClr val="03001E">
                    <a:lumMod val="75000"/>
                    <a:lumOff val="25000"/>
                  </a:srgbClr>
                </a:solidFill>
              </a:rPr>
              <a:t>service</a:t>
            </a:r>
            <a:endParaRPr lang="en-GB" sz="1400" dirty="0">
              <a:solidFill>
                <a:srgbClr val="03001E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 rot="5400000">
            <a:off x="3703542" y="3214265"/>
            <a:ext cx="305312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C30079"/>
                </a:solidFill>
              </a:rPr>
              <a:t>Folkeskoleundervisning</a:t>
            </a:r>
            <a:endParaRPr lang="en-GB" sz="1400" dirty="0" smtClean="0">
              <a:solidFill>
                <a:srgbClr val="C30079"/>
              </a:solidFill>
            </a:endParaRPr>
          </a:p>
          <a:p>
            <a:r>
              <a:rPr lang="en-GB" sz="1400" dirty="0" err="1">
                <a:solidFill>
                  <a:srgbClr val="C30079"/>
                </a:solidFill>
              </a:rPr>
              <a:t>Uddannelse</a:t>
            </a:r>
            <a:endParaRPr lang="en-GB" sz="1400" dirty="0">
              <a:solidFill>
                <a:srgbClr val="C30079"/>
              </a:solidFill>
            </a:endParaRPr>
          </a:p>
          <a:p>
            <a:r>
              <a:rPr lang="en-GB" sz="1400" dirty="0" err="1">
                <a:solidFill>
                  <a:srgbClr val="C30079"/>
                </a:solidFill>
              </a:rPr>
              <a:t>Folkeoplysning</a:t>
            </a:r>
            <a:r>
              <a:rPr lang="en-GB" sz="1400" dirty="0">
                <a:solidFill>
                  <a:srgbClr val="C30079"/>
                </a:solidFill>
              </a:rPr>
              <a:t> </a:t>
            </a:r>
            <a:r>
              <a:rPr lang="en-GB" sz="1400" dirty="0" err="1">
                <a:solidFill>
                  <a:srgbClr val="C30079"/>
                </a:solidFill>
              </a:rPr>
              <a:t>og</a:t>
            </a:r>
            <a:r>
              <a:rPr lang="en-GB" sz="1400" dirty="0">
                <a:solidFill>
                  <a:srgbClr val="C30079"/>
                </a:solidFill>
              </a:rPr>
              <a:t> </a:t>
            </a:r>
            <a:r>
              <a:rPr lang="en-GB" sz="1400" dirty="0" err="1">
                <a:solidFill>
                  <a:srgbClr val="C30079"/>
                </a:solidFill>
              </a:rPr>
              <a:t>ungdomsskoler</a:t>
            </a:r>
            <a:endParaRPr lang="en-GB" sz="1400" dirty="0">
              <a:solidFill>
                <a:srgbClr val="C30079"/>
              </a:solidFill>
            </a:endParaRPr>
          </a:p>
          <a:p>
            <a:endParaRPr lang="en-GB" sz="1400" dirty="0" smtClean="0">
              <a:solidFill>
                <a:srgbClr val="C30079"/>
              </a:solidFill>
            </a:endParaRPr>
          </a:p>
          <a:p>
            <a:r>
              <a:rPr lang="en-GB" sz="1400" dirty="0" err="1" smtClean="0">
                <a:solidFill>
                  <a:srgbClr val="C30079"/>
                </a:solidFill>
              </a:rPr>
              <a:t>Dagtilbud</a:t>
            </a:r>
            <a:endParaRPr lang="en-GB" sz="1400" dirty="0">
              <a:solidFill>
                <a:srgbClr val="C30079"/>
              </a:solidFill>
            </a:endParaRPr>
          </a:p>
        </p:txBody>
      </p:sp>
      <p:sp>
        <p:nvSpPr>
          <p:cNvPr id="146" name="Afrundet rektangel 145"/>
          <p:cNvSpPr/>
          <p:nvPr/>
        </p:nvSpPr>
        <p:spPr bwMode="auto">
          <a:xfrm>
            <a:off x="7721279" y="4646706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47" name="Afrundet rektangel 146"/>
          <p:cNvSpPr/>
          <p:nvPr/>
        </p:nvSpPr>
        <p:spPr bwMode="auto">
          <a:xfrm>
            <a:off x="8045450" y="4646706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48" name="Afrundet rektangel 147"/>
          <p:cNvSpPr/>
          <p:nvPr/>
        </p:nvSpPr>
        <p:spPr bwMode="auto">
          <a:xfrm>
            <a:off x="7730729" y="5010792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49" name="Afrundet rektangel 148"/>
          <p:cNvSpPr/>
          <p:nvPr/>
        </p:nvSpPr>
        <p:spPr bwMode="auto">
          <a:xfrm>
            <a:off x="8047979" y="5010792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0" name="Afrundet rektangel 149"/>
          <p:cNvSpPr/>
          <p:nvPr/>
        </p:nvSpPr>
        <p:spPr bwMode="auto">
          <a:xfrm>
            <a:off x="7734192" y="535647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1" name="Afrundet rektangel 150"/>
          <p:cNvSpPr/>
          <p:nvPr/>
        </p:nvSpPr>
        <p:spPr bwMode="auto">
          <a:xfrm>
            <a:off x="8060896" y="535647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2" name="Afrundet rektangel 151"/>
          <p:cNvSpPr/>
          <p:nvPr/>
        </p:nvSpPr>
        <p:spPr bwMode="auto">
          <a:xfrm>
            <a:off x="7746175" y="569565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3" name="Afrundet rektangel 152"/>
          <p:cNvSpPr/>
          <p:nvPr/>
        </p:nvSpPr>
        <p:spPr bwMode="auto">
          <a:xfrm>
            <a:off x="8063425" y="569565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0" name="Afrundet rektangel 199"/>
          <p:cNvSpPr/>
          <p:nvPr/>
        </p:nvSpPr>
        <p:spPr bwMode="auto">
          <a:xfrm>
            <a:off x="7403558" y="6053593"/>
            <a:ext cx="261457" cy="286399"/>
          </a:xfrm>
          <a:prstGeom prst="roundRect">
            <a:avLst/>
          </a:prstGeom>
          <a:noFill/>
          <a:ln>
            <a:solidFill>
              <a:srgbClr val="03001E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6" name="Afrundet rektangel 205"/>
          <p:cNvSpPr/>
          <p:nvPr/>
        </p:nvSpPr>
        <p:spPr bwMode="auto">
          <a:xfrm>
            <a:off x="7749173" y="6053593"/>
            <a:ext cx="261457" cy="286399"/>
          </a:xfrm>
          <a:prstGeom prst="roundRect">
            <a:avLst/>
          </a:prstGeom>
          <a:noFill/>
          <a:ln>
            <a:solidFill>
              <a:srgbClr val="03001E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7" name="Afrundet rektangel 206"/>
          <p:cNvSpPr/>
          <p:nvPr/>
        </p:nvSpPr>
        <p:spPr bwMode="auto">
          <a:xfrm>
            <a:off x="8078873" y="6053593"/>
            <a:ext cx="261457" cy="286399"/>
          </a:xfrm>
          <a:prstGeom prst="roundRect">
            <a:avLst/>
          </a:prstGeom>
          <a:noFill/>
          <a:ln>
            <a:solidFill>
              <a:srgbClr val="03001E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8" name="Afrundet rektangel 207"/>
          <p:cNvSpPr/>
          <p:nvPr/>
        </p:nvSpPr>
        <p:spPr bwMode="auto">
          <a:xfrm>
            <a:off x="6090745" y="5695655"/>
            <a:ext cx="261457" cy="286399"/>
          </a:xfrm>
          <a:prstGeom prst="roundRect">
            <a:avLst/>
          </a:prstGeom>
          <a:noFill/>
          <a:ln>
            <a:solidFill>
              <a:srgbClr val="03001E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9" name="Afrundet rektangel 208"/>
          <p:cNvSpPr/>
          <p:nvPr/>
        </p:nvSpPr>
        <p:spPr bwMode="auto">
          <a:xfrm>
            <a:off x="6099733" y="6053593"/>
            <a:ext cx="261457" cy="286399"/>
          </a:xfrm>
          <a:prstGeom prst="roundRect">
            <a:avLst/>
          </a:prstGeom>
          <a:noFill/>
          <a:ln>
            <a:solidFill>
              <a:srgbClr val="03001E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0" name="Afrundet rektangel 209"/>
          <p:cNvSpPr/>
          <p:nvPr/>
        </p:nvSpPr>
        <p:spPr bwMode="auto">
          <a:xfrm>
            <a:off x="6429434" y="6053593"/>
            <a:ext cx="261457" cy="286399"/>
          </a:xfrm>
          <a:prstGeom prst="roundRect">
            <a:avLst/>
          </a:prstGeom>
          <a:noFill/>
          <a:ln>
            <a:solidFill>
              <a:srgbClr val="03001E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7" name="Tekstfelt 26"/>
          <p:cNvSpPr txBox="1"/>
          <p:nvPr/>
        </p:nvSpPr>
        <p:spPr>
          <a:xfrm rot="5400000">
            <a:off x="7892916" y="2882604"/>
            <a:ext cx="2364564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97D7"/>
                </a:solidFill>
              </a:rPr>
              <a:t>‭</a:t>
            </a:r>
            <a:r>
              <a:rPr lang="en-GB" sz="1400" dirty="0" err="1">
                <a:solidFill>
                  <a:srgbClr val="0097D7"/>
                </a:solidFill>
              </a:rPr>
              <a:t>Offentlige</a:t>
            </a:r>
            <a:r>
              <a:rPr lang="en-GB" sz="1400" dirty="0">
                <a:solidFill>
                  <a:srgbClr val="0097D7"/>
                </a:solidFill>
              </a:rPr>
              <a:t> </a:t>
            </a:r>
            <a:r>
              <a:rPr lang="en-GB" sz="1400" dirty="0" err="1" smtClean="0">
                <a:solidFill>
                  <a:srgbClr val="0097D7"/>
                </a:solidFill>
              </a:rPr>
              <a:t>valg</a:t>
            </a:r>
            <a:endParaRPr lang="en-GB" sz="1400" dirty="0">
              <a:solidFill>
                <a:srgbClr val="0097D7"/>
              </a:solidFill>
            </a:endParaRPr>
          </a:p>
          <a:p>
            <a:r>
              <a:rPr lang="en-GB" sz="1400" dirty="0" err="1" smtClean="0">
                <a:solidFill>
                  <a:srgbClr val="0097D7"/>
                </a:solidFill>
              </a:rPr>
              <a:t>Kulturhistoriske</a:t>
            </a:r>
            <a:r>
              <a:rPr lang="en-GB" sz="1400" dirty="0" smtClean="0">
                <a:solidFill>
                  <a:srgbClr val="0097D7"/>
                </a:solidFill>
              </a:rPr>
              <a:t> </a:t>
            </a:r>
            <a:r>
              <a:rPr lang="en-GB" sz="1400" dirty="0" err="1" smtClean="0">
                <a:solidFill>
                  <a:srgbClr val="0097D7"/>
                </a:solidFill>
              </a:rPr>
              <a:t>institutioner</a:t>
            </a:r>
            <a:endParaRPr lang="en-GB" sz="1400" dirty="0">
              <a:solidFill>
                <a:srgbClr val="0097D7"/>
              </a:solidFill>
            </a:endParaRPr>
          </a:p>
          <a:p>
            <a:r>
              <a:rPr lang="en-GB" sz="1400" dirty="0" smtClean="0">
                <a:solidFill>
                  <a:srgbClr val="0097D7"/>
                </a:solidFill>
              </a:rPr>
              <a:t>‭</a:t>
            </a:r>
            <a:r>
              <a:rPr lang="en-GB" sz="1400" dirty="0" err="1" smtClean="0">
                <a:solidFill>
                  <a:srgbClr val="0097D7"/>
                </a:solidFill>
              </a:rPr>
              <a:t>Kulturvirksomhed</a:t>
            </a:r>
            <a:r>
              <a:rPr lang="en-GB" sz="1400" dirty="0" smtClean="0">
                <a:solidFill>
                  <a:srgbClr val="0097D7"/>
                </a:solidFill>
              </a:rPr>
              <a:t>‬</a:t>
            </a:r>
            <a:endParaRPr lang="en-GB" sz="1400" dirty="0">
              <a:solidFill>
                <a:srgbClr val="0097D7"/>
              </a:solidFill>
            </a:endParaRPr>
          </a:p>
          <a:p>
            <a:r>
              <a:rPr lang="en-GB" sz="1400" dirty="0" err="1" smtClean="0">
                <a:solidFill>
                  <a:srgbClr val="0097D7"/>
                </a:solidFill>
              </a:rPr>
              <a:t>Biblioteker</a:t>
            </a:r>
            <a:endParaRPr lang="en-GB" sz="1400" dirty="0">
              <a:solidFill>
                <a:srgbClr val="0097D7"/>
              </a:solidFill>
            </a:endParaRPr>
          </a:p>
          <a:p>
            <a:r>
              <a:rPr lang="en-GB" sz="1400" dirty="0" err="1" smtClean="0">
                <a:solidFill>
                  <a:srgbClr val="0097D7"/>
                </a:solidFill>
              </a:rPr>
              <a:t>Borgerlige</a:t>
            </a:r>
            <a:r>
              <a:rPr lang="en-GB" sz="1400" dirty="0" smtClean="0">
                <a:solidFill>
                  <a:srgbClr val="0097D7"/>
                </a:solidFill>
              </a:rPr>
              <a:t> </a:t>
            </a:r>
            <a:r>
              <a:rPr lang="en-GB" sz="1400" dirty="0" err="1" smtClean="0">
                <a:solidFill>
                  <a:srgbClr val="0097D7"/>
                </a:solidFill>
              </a:rPr>
              <a:t>forhold</a:t>
            </a:r>
            <a:endParaRPr lang="en-GB" sz="1400" dirty="0">
              <a:solidFill>
                <a:srgbClr val="0097D7"/>
              </a:solidFill>
            </a:endParaRPr>
          </a:p>
        </p:txBody>
      </p:sp>
      <p:sp>
        <p:nvSpPr>
          <p:cNvPr id="211" name="Tekstfelt 210"/>
          <p:cNvSpPr txBox="1"/>
          <p:nvPr/>
        </p:nvSpPr>
        <p:spPr>
          <a:xfrm rot="5400000">
            <a:off x="9712633" y="2751477"/>
            <a:ext cx="2564633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BA0615"/>
                </a:solidFill>
              </a:rPr>
              <a:t>Kommunens</a:t>
            </a:r>
            <a:r>
              <a:rPr lang="en-GB" sz="1400" dirty="0" smtClean="0">
                <a:solidFill>
                  <a:srgbClr val="BA0615"/>
                </a:solidFill>
              </a:rPr>
              <a:t> administrative</a:t>
            </a:r>
          </a:p>
          <a:p>
            <a:r>
              <a:rPr lang="en-GB" sz="1400" dirty="0" err="1" smtClean="0">
                <a:solidFill>
                  <a:srgbClr val="BA0615"/>
                </a:solidFill>
              </a:rPr>
              <a:t>systemer</a:t>
            </a:r>
            <a:r>
              <a:rPr lang="en-GB" sz="1400" dirty="0" smtClean="0">
                <a:solidFill>
                  <a:srgbClr val="BA0615"/>
                </a:solidFill>
              </a:rPr>
              <a:t> </a:t>
            </a:r>
            <a:r>
              <a:rPr lang="en-GB" sz="1400" dirty="0" err="1" smtClean="0">
                <a:solidFill>
                  <a:srgbClr val="BA0615"/>
                </a:solidFill>
              </a:rPr>
              <a:t>Kommunens</a:t>
            </a:r>
            <a:r>
              <a:rPr lang="en-GB" sz="1400" dirty="0" smtClean="0">
                <a:solidFill>
                  <a:srgbClr val="BA0615"/>
                </a:solidFill>
              </a:rPr>
              <a:t> </a:t>
            </a:r>
            <a:r>
              <a:rPr lang="en-GB" sz="1400" dirty="0" err="1">
                <a:solidFill>
                  <a:srgbClr val="BA0615"/>
                </a:solidFill>
              </a:rPr>
              <a:t>indkøb</a:t>
            </a:r>
            <a:r>
              <a:rPr lang="en-GB" sz="1400" dirty="0">
                <a:solidFill>
                  <a:srgbClr val="BA0615"/>
                </a:solidFill>
              </a:rPr>
              <a:t> </a:t>
            </a:r>
            <a:r>
              <a:rPr lang="en-GB" sz="1400" dirty="0" err="1" smtClean="0">
                <a:solidFill>
                  <a:srgbClr val="BA0615"/>
                </a:solidFill>
              </a:rPr>
              <a:t>og</a:t>
            </a:r>
            <a:r>
              <a:rPr lang="en-GB" sz="1400" dirty="0" smtClean="0">
                <a:solidFill>
                  <a:srgbClr val="BA0615"/>
                </a:solidFill>
              </a:rPr>
              <a:t> </a:t>
            </a:r>
            <a:r>
              <a:rPr lang="en-GB" sz="1400" dirty="0" err="1" smtClean="0">
                <a:solidFill>
                  <a:srgbClr val="BA0615"/>
                </a:solidFill>
              </a:rPr>
              <a:t>udbud</a:t>
            </a:r>
            <a:endParaRPr lang="en-GB" sz="1400" dirty="0" smtClean="0">
              <a:solidFill>
                <a:srgbClr val="BA0615"/>
              </a:solidFill>
            </a:endParaRPr>
          </a:p>
          <a:p>
            <a:r>
              <a:rPr lang="en-GB" sz="1400" dirty="0" err="1" smtClean="0">
                <a:solidFill>
                  <a:srgbClr val="BA0615"/>
                </a:solidFill>
              </a:rPr>
              <a:t>Kommunens</a:t>
            </a:r>
            <a:r>
              <a:rPr lang="en-GB" sz="1400" dirty="0" smtClean="0">
                <a:solidFill>
                  <a:srgbClr val="BA0615"/>
                </a:solidFill>
              </a:rPr>
              <a:t> </a:t>
            </a:r>
            <a:r>
              <a:rPr lang="en-GB" sz="1400" dirty="0" err="1" smtClean="0">
                <a:solidFill>
                  <a:srgbClr val="BA0615"/>
                </a:solidFill>
              </a:rPr>
              <a:t>personale</a:t>
            </a:r>
            <a:endParaRPr lang="en-GB" sz="1400" dirty="0" smtClean="0">
              <a:solidFill>
                <a:srgbClr val="BA0615"/>
              </a:solidFill>
            </a:endParaRPr>
          </a:p>
          <a:p>
            <a:r>
              <a:rPr lang="en-GB" sz="1400" dirty="0" err="1" smtClean="0">
                <a:solidFill>
                  <a:srgbClr val="BA0615"/>
                </a:solidFill>
              </a:rPr>
              <a:t>Kommunens</a:t>
            </a:r>
            <a:r>
              <a:rPr lang="en-GB" sz="1400" dirty="0" smtClean="0">
                <a:solidFill>
                  <a:srgbClr val="BA0615"/>
                </a:solidFill>
              </a:rPr>
              <a:t> </a:t>
            </a:r>
            <a:r>
              <a:rPr lang="en-GB" sz="1400" dirty="0" err="1" smtClean="0">
                <a:solidFill>
                  <a:srgbClr val="BA0615"/>
                </a:solidFill>
              </a:rPr>
              <a:t>arbejdsmiljø</a:t>
            </a:r>
            <a:endParaRPr lang="en-GB" sz="1400" dirty="0" smtClean="0">
              <a:solidFill>
                <a:srgbClr val="BA0615"/>
              </a:solidFill>
            </a:endParaRPr>
          </a:p>
          <a:p>
            <a:r>
              <a:rPr lang="en-GB" sz="1400" dirty="0" err="1" smtClean="0">
                <a:solidFill>
                  <a:srgbClr val="BA0615"/>
                </a:solidFill>
              </a:rPr>
              <a:t>Kommunens</a:t>
            </a:r>
            <a:r>
              <a:rPr lang="en-GB" sz="1400" dirty="0" smtClean="0">
                <a:solidFill>
                  <a:srgbClr val="BA0615"/>
                </a:solidFill>
              </a:rPr>
              <a:t> </a:t>
            </a:r>
            <a:r>
              <a:rPr lang="en-GB" sz="1400" dirty="0" err="1" smtClean="0">
                <a:solidFill>
                  <a:srgbClr val="BA0615"/>
                </a:solidFill>
              </a:rPr>
              <a:t>selvforsyning</a:t>
            </a:r>
            <a:endParaRPr lang="en-GB" sz="1400" dirty="0" smtClean="0">
              <a:solidFill>
                <a:srgbClr val="BA0615"/>
              </a:solidFill>
            </a:endParaRPr>
          </a:p>
          <a:p>
            <a:r>
              <a:rPr lang="en-GB" sz="1400" dirty="0" err="1" smtClean="0">
                <a:solidFill>
                  <a:srgbClr val="BA0615"/>
                </a:solidFill>
              </a:rPr>
              <a:t>og</a:t>
            </a:r>
            <a:r>
              <a:rPr lang="en-GB" sz="1400" dirty="0" smtClean="0">
                <a:solidFill>
                  <a:srgbClr val="BA0615"/>
                </a:solidFill>
              </a:rPr>
              <a:t> </a:t>
            </a:r>
            <a:r>
              <a:rPr lang="en-GB" sz="1400" dirty="0" err="1" smtClean="0">
                <a:solidFill>
                  <a:srgbClr val="BA0615"/>
                </a:solidFill>
              </a:rPr>
              <a:t>fremstillingsvirksomhed</a:t>
            </a:r>
            <a:endParaRPr lang="en-GB" sz="1400" dirty="0">
              <a:solidFill>
                <a:srgbClr val="BA0615"/>
              </a:solidFill>
            </a:endParaRPr>
          </a:p>
        </p:txBody>
      </p:sp>
      <p:sp>
        <p:nvSpPr>
          <p:cNvPr id="213" name="Afrundet rektangel 212"/>
          <p:cNvSpPr/>
          <p:nvPr/>
        </p:nvSpPr>
        <p:spPr bwMode="auto">
          <a:xfrm>
            <a:off x="3507660" y="5019804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4" name="Afrundet rektangel 213"/>
          <p:cNvSpPr/>
          <p:nvPr/>
        </p:nvSpPr>
        <p:spPr bwMode="auto">
          <a:xfrm>
            <a:off x="3507660" y="4655718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5" name="Afrundet rektangel 214"/>
          <p:cNvSpPr/>
          <p:nvPr/>
        </p:nvSpPr>
        <p:spPr bwMode="auto">
          <a:xfrm>
            <a:off x="3507660" y="5365487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6" name="Afrundet rektangel 215"/>
          <p:cNvSpPr/>
          <p:nvPr/>
        </p:nvSpPr>
        <p:spPr bwMode="auto">
          <a:xfrm>
            <a:off x="3507660" y="5704667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7" name="Afrundet rektangel 216"/>
          <p:cNvSpPr/>
          <p:nvPr/>
        </p:nvSpPr>
        <p:spPr bwMode="auto">
          <a:xfrm>
            <a:off x="3507660" y="6062605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8" name="Afrundet rektangel 217"/>
          <p:cNvSpPr/>
          <p:nvPr/>
        </p:nvSpPr>
        <p:spPr bwMode="auto">
          <a:xfrm>
            <a:off x="1283677" y="5695655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219" name="Afrundet rektangel 218"/>
          <p:cNvSpPr/>
          <p:nvPr/>
        </p:nvSpPr>
        <p:spPr bwMode="auto">
          <a:xfrm>
            <a:off x="875493" y="5003946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220" name="Afrundet rektangel 219"/>
          <p:cNvSpPr/>
          <p:nvPr/>
        </p:nvSpPr>
        <p:spPr bwMode="auto">
          <a:xfrm>
            <a:off x="1285173" y="5368032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 rot="5400000">
            <a:off x="8316832" y="2646196"/>
            <a:ext cx="2296760" cy="147732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endParaRPr lang="en-GB" dirty="0" smtClean="0">
              <a:solidFill>
                <a:srgbClr val="0097D7"/>
              </a:solidFill>
            </a:endParaRPr>
          </a:p>
          <a:p>
            <a:endParaRPr lang="en-GB" dirty="0" smtClean="0">
              <a:solidFill>
                <a:srgbClr val="0097D7"/>
              </a:solidFill>
            </a:endParaRPr>
          </a:p>
          <a:p>
            <a:r>
              <a:rPr lang="en-GB" dirty="0" smtClean="0">
                <a:solidFill>
                  <a:srgbClr val="0097D7"/>
                </a:solidFill>
              </a:rPr>
              <a:t>OFFENTLIGE VALG</a:t>
            </a:r>
          </a:p>
          <a:p>
            <a:endParaRPr lang="en-GB" dirty="0" smtClean="0">
              <a:solidFill>
                <a:srgbClr val="0097D7"/>
              </a:solidFill>
            </a:endParaRPr>
          </a:p>
          <a:p>
            <a:endParaRPr lang="en-GB" dirty="0">
              <a:solidFill>
                <a:srgbClr val="0097D7"/>
              </a:solidFill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8802394" y="2054598"/>
            <a:ext cx="1357087" cy="4669542"/>
          </a:xfrm>
          <a:prstGeom prst="ellipse">
            <a:avLst/>
          </a:prstGeom>
          <a:noFill/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25" name="Pladsholder til sidefod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frundet rektangel 16"/>
          <p:cNvSpPr/>
          <p:nvPr/>
        </p:nvSpPr>
        <p:spPr bwMode="auto">
          <a:xfrm>
            <a:off x="3981670" y="1262479"/>
            <a:ext cx="1665515" cy="653144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Offentlige valg</a:t>
            </a:r>
          </a:p>
        </p:txBody>
      </p:sp>
      <p:sp>
        <p:nvSpPr>
          <p:cNvPr id="18" name="Afrundet rektangel 17"/>
          <p:cNvSpPr/>
          <p:nvPr/>
        </p:nvSpPr>
        <p:spPr bwMode="auto">
          <a:xfrm>
            <a:off x="4202842" y="2659971"/>
            <a:ext cx="1241278" cy="653144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 Offentlige</a:t>
            </a:r>
          </a:p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 valg</a:t>
            </a:r>
          </a:p>
        </p:txBody>
      </p:sp>
      <p:sp>
        <p:nvSpPr>
          <p:cNvPr id="19" name="Afrundet rektangel 18"/>
          <p:cNvSpPr/>
          <p:nvPr/>
        </p:nvSpPr>
        <p:spPr bwMode="auto">
          <a:xfrm>
            <a:off x="2869559" y="2659971"/>
            <a:ext cx="1241282" cy="653144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Kommunale</a:t>
            </a:r>
          </a:p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 valg</a:t>
            </a:r>
          </a:p>
        </p:txBody>
      </p:sp>
      <p:sp>
        <p:nvSpPr>
          <p:cNvPr id="20" name="Afrundet rektangel 19"/>
          <p:cNvSpPr/>
          <p:nvPr/>
        </p:nvSpPr>
        <p:spPr bwMode="auto">
          <a:xfrm>
            <a:off x="1536278" y="2659971"/>
            <a:ext cx="1241280" cy="653144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Regions</a:t>
            </a:r>
          </a:p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valg</a:t>
            </a:r>
          </a:p>
        </p:txBody>
      </p:sp>
      <p:sp>
        <p:nvSpPr>
          <p:cNvPr id="21" name="Afrundet rektangel 20"/>
          <p:cNvSpPr/>
          <p:nvPr/>
        </p:nvSpPr>
        <p:spPr bwMode="auto">
          <a:xfrm>
            <a:off x="190546" y="2659971"/>
            <a:ext cx="1253731" cy="653144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Folketings-</a:t>
            </a:r>
          </a:p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valg</a:t>
            </a:r>
          </a:p>
        </p:txBody>
      </p:sp>
      <p:sp>
        <p:nvSpPr>
          <p:cNvPr id="22" name="Afrundet rektangel 21"/>
          <p:cNvSpPr/>
          <p:nvPr/>
        </p:nvSpPr>
        <p:spPr bwMode="auto">
          <a:xfrm>
            <a:off x="5536121" y="2659971"/>
            <a:ext cx="1241278" cy="653144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Valg til </a:t>
            </a:r>
            <a:r>
              <a:rPr lang="da-DK" sz="1400" dirty="0" err="1" smtClean="0">
                <a:solidFill>
                  <a:srgbClr val="0097D7">
                    <a:lumMod val="75000"/>
                  </a:srgbClr>
                </a:solidFill>
              </a:rPr>
              <a:t>sær-lige</a:t>
            </a: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 organer</a:t>
            </a:r>
          </a:p>
        </p:txBody>
      </p:sp>
      <p:sp>
        <p:nvSpPr>
          <p:cNvPr id="23" name="Afrundet rektangel 22"/>
          <p:cNvSpPr/>
          <p:nvPr/>
        </p:nvSpPr>
        <p:spPr bwMode="auto">
          <a:xfrm>
            <a:off x="6869400" y="2659971"/>
            <a:ext cx="1241278" cy="653144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Menigheds-</a:t>
            </a:r>
          </a:p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rådsvalg</a:t>
            </a:r>
          </a:p>
        </p:txBody>
      </p:sp>
      <p:sp>
        <p:nvSpPr>
          <p:cNvPr id="24" name="Afrundet rektangel 23"/>
          <p:cNvSpPr/>
          <p:nvPr/>
        </p:nvSpPr>
        <p:spPr bwMode="auto">
          <a:xfrm>
            <a:off x="8202679" y="2659971"/>
            <a:ext cx="1241279" cy="653144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Folke-</a:t>
            </a:r>
          </a:p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afstemning</a:t>
            </a:r>
          </a:p>
        </p:txBody>
      </p:sp>
      <p:sp>
        <p:nvSpPr>
          <p:cNvPr id="25" name="Afrundet rektangel 24"/>
          <p:cNvSpPr/>
          <p:nvPr/>
        </p:nvSpPr>
        <p:spPr bwMode="auto">
          <a:xfrm>
            <a:off x="9535959" y="2659971"/>
            <a:ext cx="1228827" cy="653144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Valg til EU- parlamentet</a:t>
            </a:r>
          </a:p>
        </p:txBody>
      </p:sp>
      <p:sp>
        <p:nvSpPr>
          <p:cNvPr id="26" name="Afrundet rektangel 25"/>
          <p:cNvSpPr/>
          <p:nvPr/>
        </p:nvSpPr>
        <p:spPr bwMode="auto">
          <a:xfrm>
            <a:off x="10856788" y="2659971"/>
            <a:ext cx="1241279" cy="653144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err="1" smtClean="0">
                <a:solidFill>
                  <a:srgbClr val="0097D7">
                    <a:lumMod val="75000"/>
                  </a:srgbClr>
                </a:solidFill>
              </a:rPr>
              <a:t>Valg-distrikter</a:t>
            </a:r>
            <a:endParaRPr lang="da-DK" sz="1400" dirty="0" smtClean="0">
              <a:solidFill>
                <a:srgbClr val="0097D7">
                  <a:lumMod val="75000"/>
                </a:srgbClr>
              </a:solidFill>
            </a:endParaRPr>
          </a:p>
        </p:txBody>
      </p:sp>
      <p:cxnSp>
        <p:nvCxnSpPr>
          <p:cNvPr id="28" name="Lige forbindelse 27"/>
          <p:cNvCxnSpPr>
            <a:stCxn id="17" idx="2"/>
            <a:endCxn id="18" idx="0"/>
          </p:cNvCxnSpPr>
          <p:nvPr/>
        </p:nvCxnSpPr>
        <p:spPr bwMode="auto">
          <a:xfrm>
            <a:off x="4814428" y="1915623"/>
            <a:ext cx="9053" cy="744348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Lige forbindelse 29"/>
          <p:cNvCxnSpPr>
            <a:stCxn id="17" idx="2"/>
            <a:endCxn id="19" idx="0"/>
          </p:cNvCxnSpPr>
          <p:nvPr/>
        </p:nvCxnSpPr>
        <p:spPr bwMode="auto">
          <a:xfrm flipH="1">
            <a:off x="3490200" y="1915623"/>
            <a:ext cx="1324228" cy="744348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Lige forbindelse 31"/>
          <p:cNvCxnSpPr>
            <a:stCxn id="17" idx="2"/>
            <a:endCxn id="20" idx="0"/>
          </p:cNvCxnSpPr>
          <p:nvPr/>
        </p:nvCxnSpPr>
        <p:spPr bwMode="auto">
          <a:xfrm flipH="1">
            <a:off x="2156918" y="1915623"/>
            <a:ext cx="2657510" cy="744348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Lige forbindelse 32"/>
          <p:cNvCxnSpPr>
            <a:stCxn id="17" idx="2"/>
            <a:endCxn id="21" idx="0"/>
          </p:cNvCxnSpPr>
          <p:nvPr/>
        </p:nvCxnSpPr>
        <p:spPr bwMode="auto">
          <a:xfrm flipH="1">
            <a:off x="817412" y="1915623"/>
            <a:ext cx="3997016" cy="744348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Lige forbindelse 35"/>
          <p:cNvCxnSpPr>
            <a:stCxn id="17" idx="2"/>
            <a:endCxn id="22" idx="0"/>
          </p:cNvCxnSpPr>
          <p:nvPr/>
        </p:nvCxnSpPr>
        <p:spPr bwMode="auto">
          <a:xfrm>
            <a:off x="4814428" y="1915623"/>
            <a:ext cx="1342332" cy="744348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Lige forbindelse 36"/>
          <p:cNvCxnSpPr>
            <a:stCxn id="17" idx="2"/>
            <a:endCxn id="23" idx="0"/>
          </p:cNvCxnSpPr>
          <p:nvPr/>
        </p:nvCxnSpPr>
        <p:spPr bwMode="auto">
          <a:xfrm>
            <a:off x="4814428" y="1915623"/>
            <a:ext cx="2675611" cy="744348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Lige forbindelse 37"/>
          <p:cNvCxnSpPr>
            <a:stCxn id="17" idx="2"/>
            <a:endCxn id="24" idx="0"/>
          </p:cNvCxnSpPr>
          <p:nvPr/>
        </p:nvCxnSpPr>
        <p:spPr bwMode="auto">
          <a:xfrm>
            <a:off x="4814428" y="1915623"/>
            <a:ext cx="4008891" cy="744348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Lige forbindelse 38"/>
          <p:cNvCxnSpPr>
            <a:stCxn id="17" idx="2"/>
            <a:endCxn id="25" idx="0"/>
          </p:cNvCxnSpPr>
          <p:nvPr/>
        </p:nvCxnSpPr>
        <p:spPr bwMode="auto">
          <a:xfrm>
            <a:off x="4814428" y="1915623"/>
            <a:ext cx="5335945" cy="744348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Lige forbindelse 39"/>
          <p:cNvCxnSpPr>
            <a:stCxn id="17" idx="2"/>
            <a:endCxn id="26" idx="0"/>
          </p:cNvCxnSpPr>
          <p:nvPr/>
        </p:nvCxnSpPr>
        <p:spPr bwMode="auto">
          <a:xfrm>
            <a:off x="4814428" y="1915623"/>
            <a:ext cx="6663000" cy="744348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Afrundet rektangel 50"/>
          <p:cNvSpPr/>
          <p:nvPr/>
        </p:nvSpPr>
        <p:spPr bwMode="auto">
          <a:xfrm>
            <a:off x="4053565" y="3659114"/>
            <a:ext cx="1561669" cy="653144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Offentlige valg i almindelighed</a:t>
            </a:r>
          </a:p>
        </p:txBody>
      </p:sp>
      <p:sp>
        <p:nvSpPr>
          <p:cNvPr id="53" name="Afrundet rektangel 52"/>
          <p:cNvSpPr/>
          <p:nvPr/>
        </p:nvSpPr>
        <p:spPr bwMode="auto">
          <a:xfrm>
            <a:off x="5986237" y="3659114"/>
            <a:ext cx="1241278" cy="653144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Partistøtte</a:t>
            </a:r>
          </a:p>
        </p:txBody>
      </p:sp>
      <p:sp>
        <p:nvSpPr>
          <p:cNvPr id="55" name="Afrundet rektangel 54"/>
          <p:cNvSpPr/>
          <p:nvPr/>
        </p:nvSpPr>
        <p:spPr bwMode="auto">
          <a:xfrm>
            <a:off x="75444" y="3659114"/>
            <a:ext cx="1484219" cy="653144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Folketingsvalg i almindelighed</a:t>
            </a:r>
          </a:p>
        </p:txBody>
      </p:sp>
      <p:sp>
        <p:nvSpPr>
          <p:cNvPr id="56" name="Afrundet rektangel 55"/>
          <p:cNvSpPr/>
          <p:nvPr/>
        </p:nvSpPr>
        <p:spPr bwMode="auto">
          <a:xfrm>
            <a:off x="1687132" y="3659114"/>
            <a:ext cx="1350752" cy="653144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Regionsvalg i almindelighed</a:t>
            </a:r>
          </a:p>
        </p:txBody>
      </p:sp>
      <p:cxnSp>
        <p:nvCxnSpPr>
          <p:cNvPr id="58" name="Lige forbindelse 57"/>
          <p:cNvCxnSpPr>
            <a:stCxn id="18" idx="2"/>
            <a:endCxn id="51" idx="0"/>
          </p:cNvCxnSpPr>
          <p:nvPr/>
        </p:nvCxnSpPr>
        <p:spPr bwMode="auto">
          <a:xfrm>
            <a:off x="4823481" y="3313115"/>
            <a:ext cx="10919" cy="345999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Lige forbindelse 59"/>
          <p:cNvCxnSpPr>
            <a:stCxn id="18" idx="2"/>
            <a:endCxn id="53" idx="0"/>
          </p:cNvCxnSpPr>
          <p:nvPr/>
        </p:nvCxnSpPr>
        <p:spPr bwMode="auto">
          <a:xfrm>
            <a:off x="4823481" y="3313115"/>
            <a:ext cx="1783395" cy="345999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Lige forbindelse 61"/>
          <p:cNvCxnSpPr>
            <a:stCxn id="20" idx="2"/>
            <a:endCxn id="56" idx="0"/>
          </p:cNvCxnSpPr>
          <p:nvPr/>
        </p:nvCxnSpPr>
        <p:spPr bwMode="auto">
          <a:xfrm>
            <a:off x="2156918" y="3313115"/>
            <a:ext cx="205590" cy="345999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Lige forbindelse 62"/>
          <p:cNvCxnSpPr>
            <a:stCxn id="21" idx="2"/>
            <a:endCxn id="55" idx="0"/>
          </p:cNvCxnSpPr>
          <p:nvPr/>
        </p:nvCxnSpPr>
        <p:spPr bwMode="auto">
          <a:xfrm>
            <a:off x="817412" y="3313115"/>
            <a:ext cx="142" cy="345999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6" name="Afrundet rektangel 125"/>
          <p:cNvSpPr/>
          <p:nvPr/>
        </p:nvSpPr>
        <p:spPr bwMode="auto">
          <a:xfrm>
            <a:off x="337302" y="4612904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28" name="Afrundet rektangel 127"/>
          <p:cNvSpPr/>
          <p:nvPr/>
        </p:nvSpPr>
        <p:spPr bwMode="auto">
          <a:xfrm>
            <a:off x="350219" y="4958587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29" name="Afrundet rektangel 128"/>
          <p:cNvSpPr/>
          <p:nvPr/>
        </p:nvSpPr>
        <p:spPr bwMode="auto">
          <a:xfrm>
            <a:off x="352748" y="5297767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31" name="Afrundet rektangel 130"/>
          <p:cNvSpPr/>
          <p:nvPr/>
        </p:nvSpPr>
        <p:spPr bwMode="auto">
          <a:xfrm>
            <a:off x="355744" y="565570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34" name="Afrundet rektangel 133"/>
          <p:cNvSpPr/>
          <p:nvPr/>
        </p:nvSpPr>
        <p:spPr bwMode="auto">
          <a:xfrm>
            <a:off x="1012617" y="4612904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35" name="Afrundet rektangel 134"/>
          <p:cNvSpPr/>
          <p:nvPr/>
        </p:nvSpPr>
        <p:spPr bwMode="auto">
          <a:xfrm>
            <a:off x="698830" y="4958587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36" name="Afrundet rektangel 135"/>
          <p:cNvSpPr/>
          <p:nvPr/>
        </p:nvSpPr>
        <p:spPr bwMode="auto">
          <a:xfrm>
            <a:off x="1025534" y="4958587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37" name="Afrundet rektangel 136"/>
          <p:cNvSpPr/>
          <p:nvPr/>
        </p:nvSpPr>
        <p:spPr bwMode="auto">
          <a:xfrm>
            <a:off x="698363" y="5297767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38" name="Afrundet rektangel 137"/>
          <p:cNvSpPr/>
          <p:nvPr/>
        </p:nvSpPr>
        <p:spPr bwMode="auto">
          <a:xfrm>
            <a:off x="1028063" y="5297767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39" name="Afrundet rektangel 138"/>
          <p:cNvSpPr/>
          <p:nvPr/>
        </p:nvSpPr>
        <p:spPr bwMode="auto">
          <a:xfrm>
            <a:off x="701359" y="565570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40" name="Afrundet rektangel 139"/>
          <p:cNvSpPr/>
          <p:nvPr/>
        </p:nvSpPr>
        <p:spPr bwMode="auto">
          <a:xfrm>
            <a:off x="1031059" y="565570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41" name="Afrundet rektangel 140"/>
          <p:cNvSpPr/>
          <p:nvPr/>
        </p:nvSpPr>
        <p:spPr bwMode="auto">
          <a:xfrm>
            <a:off x="4184128" y="4614990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42" name="Afrundet rektangel 141"/>
          <p:cNvSpPr/>
          <p:nvPr/>
        </p:nvSpPr>
        <p:spPr bwMode="auto">
          <a:xfrm>
            <a:off x="4510832" y="4614990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43" name="Afrundet rektangel 142"/>
          <p:cNvSpPr/>
          <p:nvPr/>
        </p:nvSpPr>
        <p:spPr bwMode="auto">
          <a:xfrm>
            <a:off x="4196111" y="4979076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44" name="Afrundet rektangel 143"/>
          <p:cNvSpPr/>
          <p:nvPr/>
        </p:nvSpPr>
        <p:spPr bwMode="auto">
          <a:xfrm>
            <a:off x="4513361" y="4979076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45" name="Afrundet rektangel 144"/>
          <p:cNvSpPr/>
          <p:nvPr/>
        </p:nvSpPr>
        <p:spPr bwMode="auto">
          <a:xfrm>
            <a:off x="4199574" y="5324759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46" name="Afrundet rektangel 145"/>
          <p:cNvSpPr/>
          <p:nvPr/>
        </p:nvSpPr>
        <p:spPr bwMode="auto">
          <a:xfrm>
            <a:off x="4526278" y="5324759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47" name="Afrundet rektangel 146"/>
          <p:cNvSpPr/>
          <p:nvPr/>
        </p:nvSpPr>
        <p:spPr bwMode="auto">
          <a:xfrm>
            <a:off x="4528807" y="5663939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0" name="Afrundet rektangel 149"/>
          <p:cNvSpPr/>
          <p:nvPr/>
        </p:nvSpPr>
        <p:spPr bwMode="auto">
          <a:xfrm>
            <a:off x="4859443" y="4614990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1" name="Afrundet rektangel 150"/>
          <p:cNvSpPr/>
          <p:nvPr/>
        </p:nvSpPr>
        <p:spPr bwMode="auto">
          <a:xfrm>
            <a:off x="6669871" y="4614990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2" name="Afrundet rektangel 151"/>
          <p:cNvSpPr/>
          <p:nvPr/>
        </p:nvSpPr>
        <p:spPr bwMode="auto">
          <a:xfrm>
            <a:off x="6672400" y="4979076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3" name="Afrundet rektangel 152"/>
          <p:cNvSpPr/>
          <p:nvPr/>
        </p:nvSpPr>
        <p:spPr bwMode="auto">
          <a:xfrm>
            <a:off x="6358613" y="5324759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4" name="Afrundet rektangel 153"/>
          <p:cNvSpPr/>
          <p:nvPr/>
        </p:nvSpPr>
        <p:spPr bwMode="auto">
          <a:xfrm>
            <a:off x="6685317" y="5324759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5" name="Afrundet rektangel 154"/>
          <p:cNvSpPr/>
          <p:nvPr/>
        </p:nvSpPr>
        <p:spPr bwMode="auto">
          <a:xfrm>
            <a:off x="6358146" y="5663939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6" name="Afrundet rektangel 155"/>
          <p:cNvSpPr/>
          <p:nvPr/>
        </p:nvSpPr>
        <p:spPr bwMode="auto">
          <a:xfrm>
            <a:off x="6687846" y="5663939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7" name="Afrundet rektangel 206"/>
          <p:cNvSpPr/>
          <p:nvPr/>
        </p:nvSpPr>
        <p:spPr bwMode="auto">
          <a:xfrm>
            <a:off x="1885752" y="4620569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8" name="Afrundet rektangel 207"/>
          <p:cNvSpPr/>
          <p:nvPr/>
        </p:nvSpPr>
        <p:spPr bwMode="auto">
          <a:xfrm>
            <a:off x="1888281" y="4959749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9" name="Afrundet rektangel 208"/>
          <p:cNvSpPr/>
          <p:nvPr/>
        </p:nvSpPr>
        <p:spPr bwMode="auto">
          <a:xfrm>
            <a:off x="1891277" y="5317687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0" name="Afrundet rektangel 209"/>
          <p:cNvSpPr/>
          <p:nvPr/>
        </p:nvSpPr>
        <p:spPr bwMode="auto">
          <a:xfrm>
            <a:off x="2234363" y="4620569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1" name="Afrundet rektangel 210"/>
          <p:cNvSpPr/>
          <p:nvPr/>
        </p:nvSpPr>
        <p:spPr bwMode="auto">
          <a:xfrm>
            <a:off x="2561067" y="4620569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2" name="Afrundet rektangel 211"/>
          <p:cNvSpPr/>
          <p:nvPr/>
        </p:nvSpPr>
        <p:spPr bwMode="auto">
          <a:xfrm>
            <a:off x="2233896" y="4959749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3" name="Afrundet rektangel 212"/>
          <p:cNvSpPr/>
          <p:nvPr/>
        </p:nvSpPr>
        <p:spPr bwMode="auto">
          <a:xfrm>
            <a:off x="2563596" y="4959749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4" name="Afrundet rektangel 213"/>
          <p:cNvSpPr/>
          <p:nvPr/>
        </p:nvSpPr>
        <p:spPr bwMode="auto">
          <a:xfrm>
            <a:off x="2236892" y="5317687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5" name="Afrundet rektangel 214"/>
          <p:cNvSpPr/>
          <p:nvPr/>
        </p:nvSpPr>
        <p:spPr bwMode="auto">
          <a:xfrm>
            <a:off x="2566592" y="5317687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cxnSp>
        <p:nvCxnSpPr>
          <p:cNvPr id="217" name="Lige forbindelse 216"/>
          <p:cNvCxnSpPr>
            <a:stCxn id="23" idx="2"/>
          </p:cNvCxnSpPr>
          <p:nvPr/>
        </p:nvCxnSpPr>
        <p:spPr bwMode="auto">
          <a:xfrm>
            <a:off x="7490039" y="3313115"/>
            <a:ext cx="1663784" cy="685682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9" name="Lige forbindelse 218"/>
          <p:cNvCxnSpPr>
            <a:stCxn id="24" idx="2"/>
          </p:cNvCxnSpPr>
          <p:nvPr/>
        </p:nvCxnSpPr>
        <p:spPr bwMode="auto">
          <a:xfrm>
            <a:off x="8823319" y="3313115"/>
            <a:ext cx="481392" cy="647958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1" name="Lige forbindelse 220"/>
          <p:cNvCxnSpPr>
            <a:stCxn id="25" idx="2"/>
          </p:cNvCxnSpPr>
          <p:nvPr/>
        </p:nvCxnSpPr>
        <p:spPr bwMode="auto">
          <a:xfrm flipH="1">
            <a:off x="9531041" y="3313115"/>
            <a:ext cx="619332" cy="635383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3" name="Lige forbindelse 222"/>
          <p:cNvCxnSpPr>
            <a:stCxn id="26" idx="2"/>
          </p:cNvCxnSpPr>
          <p:nvPr/>
        </p:nvCxnSpPr>
        <p:spPr bwMode="auto">
          <a:xfrm flipH="1">
            <a:off x="9656781" y="3313115"/>
            <a:ext cx="1820647" cy="710832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8" name="Afrundet rektangel 227"/>
          <p:cNvSpPr/>
          <p:nvPr/>
        </p:nvSpPr>
        <p:spPr bwMode="auto">
          <a:xfrm>
            <a:off x="3976878" y="215027"/>
            <a:ext cx="1665515" cy="653144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Demokrati &amp; Involvering</a:t>
            </a:r>
          </a:p>
        </p:txBody>
      </p:sp>
      <p:cxnSp>
        <p:nvCxnSpPr>
          <p:cNvPr id="230" name="Lige forbindelse 229"/>
          <p:cNvCxnSpPr>
            <a:stCxn id="228" idx="2"/>
            <a:endCxn id="17" idx="0"/>
          </p:cNvCxnSpPr>
          <p:nvPr/>
        </p:nvCxnSpPr>
        <p:spPr bwMode="auto">
          <a:xfrm>
            <a:off x="4809636" y="868171"/>
            <a:ext cx="4792" cy="394308"/>
          </a:xfrm>
          <a:prstGeom prst="line">
            <a:avLst/>
          </a:prstGeom>
          <a:solidFill>
            <a:schemeClr val="tx1"/>
          </a:solidFill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7. december 2017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24. ordinære møde i Kommunernes It-Arkitekturråd</a:t>
            </a:r>
            <a:endParaRPr lang="da-DK">
              <a:solidFill>
                <a:srgbClr val="03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KL blå">
      <a:dk1>
        <a:sysClr val="windowText" lastClr="000000"/>
      </a:dk1>
      <a:lt1>
        <a:sysClr val="window" lastClr="FFFFFF"/>
      </a:lt1>
      <a:dk2>
        <a:srgbClr val="003B7A"/>
      </a:dk2>
      <a:lt2>
        <a:srgbClr val="E6E6E6"/>
      </a:lt2>
      <a:accent1>
        <a:srgbClr val="003B7A"/>
      </a:accent1>
      <a:accent2>
        <a:srgbClr val="0084C9"/>
      </a:accent2>
      <a:accent3>
        <a:srgbClr val="73BBE1"/>
      </a:accent3>
      <a:accent4>
        <a:srgbClr val="565656"/>
      </a:accent4>
      <a:accent5>
        <a:srgbClr val="9B9B9B"/>
      </a:accent5>
      <a:accent6>
        <a:srgbClr val="8493B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tlCol="0" anchor="ctr"/>
      <a:lstStyle>
        <a:defPPr algn="ctr">
          <a:lnSpc>
            <a:spcPct val="104000"/>
          </a:lnSpc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4000"/>
          </a:lnSpc>
          <a:defRPr sz="16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L 4-3" id="{1B07B580-9EDD-432D-9779-416A21540967}" vid="{410260B3-D937-4ABA-B8B3-35452AAB9D15}"/>
    </a:ext>
  </a:extLst>
</a:theme>
</file>

<file path=ppt/theme/theme2.xml><?xml version="1.0" encoding="utf-8"?>
<a:theme xmlns:a="http://schemas.openxmlformats.org/drawingml/2006/main" name="2_KL_Streg">
  <a:themeElements>
    <a:clrScheme name="Brugerdefineret 3">
      <a:dk1>
        <a:srgbClr val="03001E"/>
      </a:dk1>
      <a:lt1>
        <a:srgbClr val="FFFFFF"/>
      </a:lt1>
      <a:dk2>
        <a:srgbClr val="18305A"/>
      </a:dk2>
      <a:lt2>
        <a:srgbClr val="FFFFFF"/>
      </a:lt2>
      <a:accent1>
        <a:srgbClr val="74AC3F"/>
      </a:accent1>
      <a:accent2>
        <a:srgbClr val="0097D7"/>
      </a:accent2>
      <a:accent3>
        <a:srgbClr val="594E97"/>
      </a:accent3>
      <a:accent4>
        <a:srgbClr val="C30079"/>
      </a:accent4>
      <a:accent5>
        <a:srgbClr val="BA0615"/>
      </a:accent5>
      <a:accent6>
        <a:srgbClr val="CF6519"/>
      </a:accent6>
      <a:hlink>
        <a:srgbClr val="0097D7"/>
      </a:hlink>
      <a:folHlink>
        <a:srgbClr val="594E97"/>
      </a:folHlink>
    </a:clrScheme>
    <a:fontScheme name="K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  <a:headEnd type="none" w="med" len="med"/>
          <a:tailEnd type="none" w="med" len="med"/>
        </a:ln>
      </a:spPr>
      <a:bodyPr vert="horz" wrap="square" lIns="90000" tIns="90000" rIns="90000" bIns="90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solidFill>
          <a:schemeClr val="tx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</a:theme>
</file>

<file path=ppt/theme/theme3.xml><?xml version="1.0" encoding="utf-8"?>
<a:theme xmlns:a="http://schemas.openxmlformats.org/drawingml/2006/main" name="3_KL_Streg">
  <a:themeElements>
    <a:clrScheme name="Brugerdefineret 3">
      <a:dk1>
        <a:srgbClr val="03001E"/>
      </a:dk1>
      <a:lt1>
        <a:srgbClr val="FFFFFF"/>
      </a:lt1>
      <a:dk2>
        <a:srgbClr val="18305A"/>
      </a:dk2>
      <a:lt2>
        <a:srgbClr val="FFFFFF"/>
      </a:lt2>
      <a:accent1>
        <a:srgbClr val="74AC3F"/>
      </a:accent1>
      <a:accent2>
        <a:srgbClr val="0097D7"/>
      </a:accent2>
      <a:accent3>
        <a:srgbClr val="594E97"/>
      </a:accent3>
      <a:accent4>
        <a:srgbClr val="C30079"/>
      </a:accent4>
      <a:accent5>
        <a:srgbClr val="BA0615"/>
      </a:accent5>
      <a:accent6>
        <a:srgbClr val="CF6519"/>
      </a:accent6>
      <a:hlink>
        <a:srgbClr val="0097D7"/>
      </a:hlink>
      <a:folHlink>
        <a:srgbClr val="594E97"/>
      </a:folHlink>
    </a:clrScheme>
    <a:fontScheme name="K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  <a:headEnd type="none" w="med" len="med"/>
          <a:tailEnd type="none" w="med" len="med"/>
        </a:ln>
      </a:spPr>
      <a:bodyPr vert="horz" wrap="square" lIns="90000" tIns="90000" rIns="90000" bIns="90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solidFill>
          <a:schemeClr val="tx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</a:theme>
</file>

<file path=ppt/theme/theme4.xml><?xml version="1.0" encoding="utf-8"?>
<a:theme xmlns:a="http://schemas.openxmlformats.org/drawingml/2006/main" name="4_KL_Streg">
  <a:themeElements>
    <a:clrScheme name="Brugerdefineret 3">
      <a:dk1>
        <a:srgbClr val="03001E"/>
      </a:dk1>
      <a:lt1>
        <a:srgbClr val="FFFFFF"/>
      </a:lt1>
      <a:dk2>
        <a:srgbClr val="18305A"/>
      </a:dk2>
      <a:lt2>
        <a:srgbClr val="FFFFFF"/>
      </a:lt2>
      <a:accent1>
        <a:srgbClr val="74AC3F"/>
      </a:accent1>
      <a:accent2>
        <a:srgbClr val="0097D7"/>
      </a:accent2>
      <a:accent3>
        <a:srgbClr val="594E97"/>
      </a:accent3>
      <a:accent4>
        <a:srgbClr val="C30079"/>
      </a:accent4>
      <a:accent5>
        <a:srgbClr val="BA0615"/>
      </a:accent5>
      <a:accent6>
        <a:srgbClr val="CF6519"/>
      </a:accent6>
      <a:hlink>
        <a:srgbClr val="0097D7"/>
      </a:hlink>
      <a:folHlink>
        <a:srgbClr val="594E97"/>
      </a:folHlink>
    </a:clrScheme>
    <a:fontScheme name="K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  <a:headEnd type="none" w="med" len="med"/>
          <a:tailEnd type="none" w="med" len="med"/>
        </a:ln>
      </a:spPr>
      <a:bodyPr vert="horz" wrap="square" lIns="90000" tIns="90000" rIns="90000" bIns="90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solidFill>
          <a:schemeClr val="tx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</a:theme>
</file>

<file path=ppt/theme/theme5.xml><?xml version="1.0" encoding="utf-8"?>
<a:theme xmlns:a="http://schemas.openxmlformats.org/drawingml/2006/main" name="5_KL_Streg">
  <a:themeElements>
    <a:clrScheme name="Brugerdefineret 3">
      <a:dk1>
        <a:srgbClr val="03001E"/>
      </a:dk1>
      <a:lt1>
        <a:srgbClr val="FFFFFF"/>
      </a:lt1>
      <a:dk2>
        <a:srgbClr val="18305A"/>
      </a:dk2>
      <a:lt2>
        <a:srgbClr val="FFFFFF"/>
      </a:lt2>
      <a:accent1>
        <a:srgbClr val="74AC3F"/>
      </a:accent1>
      <a:accent2>
        <a:srgbClr val="0097D7"/>
      </a:accent2>
      <a:accent3>
        <a:srgbClr val="594E97"/>
      </a:accent3>
      <a:accent4>
        <a:srgbClr val="C30079"/>
      </a:accent4>
      <a:accent5>
        <a:srgbClr val="BA0615"/>
      </a:accent5>
      <a:accent6>
        <a:srgbClr val="CF6519"/>
      </a:accent6>
      <a:hlink>
        <a:srgbClr val="0097D7"/>
      </a:hlink>
      <a:folHlink>
        <a:srgbClr val="594E97"/>
      </a:folHlink>
    </a:clrScheme>
    <a:fontScheme name="K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  <a:headEnd type="none" w="med" len="med"/>
          <a:tailEnd type="none" w="med" len="med"/>
        </a:ln>
      </a:spPr>
      <a:bodyPr vert="horz" wrap="square" lIns="90000" tIns="90000" rIns="90000" bIns="90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solidFill>
          <a:schemeClr val="tx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</a:theme>
</file>

<file path=ppt/theme/theme6.xml><?xml version="1.0" encoding="utf-8"?>
<a:theme xmlns:a="http://schemas.openxmlformats.org/drawingml/2006/main" name="6_KL_Streg">
  <a:themeElements>
    <a:clrScheme name="Brugerdefineret 3">
      <a:dk1>
        <a:srgbClr val="03001E"/>
      </a:dk1>
      <a:lt1>
        <a:srgbClr val="FFFFFF"/>
      </a:lt1>
      <a:dk2>
        <a:srgbClr val="18305A"/>
      </a:dk2>
      <a:lt2>
        <a:srgbClr val="FFFFFF"/>
      </a:lt2>
      <a:accent1>
        <a:srgbClr val="74AC3F"/>
      </a:accent1>
      <a:accent2>
        <a:srgbClr val="0097D7"/>
      </a:accent2>
      <a:accent3>
        <a:srgbClr val="594E97"/>
      </a:accent3>
      <a:accent4>
        <a:srgbClr val="C30079"/>
      </a:accent4>
      <a:accent5>
        <a:srgbClr val="BA0615"/>
      </a:accent5>
      <a:accent6>
        <a:srgbClr val="CF6519"/>
      </a:accent6>
      <a:hlink>
        <a:srgbClr val="0097D7"/>
      </a:hlink>
      <a:folHlink>
        <a:srgbClr val="594E97"/>
      </a:folHlink>
    </a:clrScheme>
    <a:fontScheme name="K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  <a:headEnd type="none" w="med" len="med"/>
          <a:tailEnd type="none" w="med" len="med"/>
        </a:ln>
      </a:spPr>
      <a:bodyPr vert="horz" wrap="square" lIns="90000" tIns="90000" rIns="90000" bIns="90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solidFill>
          <a:schemeClr val="tx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</a:theme>
</file>

<file path=ppt/theme/theme7.xml><?xml version="1.0" encoding="utf-8"?>
<a:theme xmlns:a="http://schemas.openxmlformats.org/drawingml/2006/main" name="7_KL_Streg">
  <a:themeElements>
    <a:clrScheme name="Brugerdefineret 3">
      <a:dk1>
        <a:srgbClr val="03001E"/>
      </a:dk1>
      <a:lt1>
        <a:srgbClr val="FFFFFF"/>
      </a:lt1>
      <a:dk2>
        <a:srgbClr val="18305A"/>
      </a:dk2>
      <a:lt2>
        <a:srgbClr val="FFFFFF"/>
      </a:lt2>
      <a:accent1>
        <a:srgbClr val="74AC3F"/>
      </a:accent1>
      <a:accent2>
        <a:srgbClr val="0097D7"/>
      </a:accent2>
      <a:accent3>
        <a:srgbClr val="594E97"/>
      </a:accent3>
      <a:accent4>
        <a:srgbClr val="C30079"/>
      </a:accent4>
      <a:accent5>
        <a:srgbClr val="BA0615"/>
      </a:accent5>
      <a:accent6>
        <a:srgbClr val="CF6519"/>
      </a:accent6>
      <a:hlink>
        <a:srgbClr val="0097D7"/>
      </a:hlink>
      <a:folHlink>
        <a:srgbClr val="594E97"/>
      </a:folHlink>
    </a:clrScheme>
    <a:fontScheme name="K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  <a:headEnd type="none" w="med" len="med"/>
          <a:tailEnd type="none" w="med" len="med"/>
        </a:ln>
      </a:spPr>
      <a:bodyPr vert="horz" wrap="square" lIns="90000" tIns="90000" rIns="90000" bIns="90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solidFill>
          <a:schemeClr val="tx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ID xmlns="http://schemas.microsoft.com/sharepoint/v3">2429851</DocID>
    <LocalAttachment xmlns="http://schemas.microsoft.com/sharepoint/v3">false</LocalAttachment>
    <CaseRecordNumber xmlns="http://schemas.microsoft.com/sharepoint/v3">0</CaseRecordNumber>
    <CaseID xmlns="http://schemas.microsoft.com/sharepoint/v3">SAG-2016-06422</CaseID>
    <RegistrationDate xmlns="http://schemas.microsoft.com/sharepoint/v3" xsi:nil="true"/>
    <Related xmlns="http://schemas.microsoft.com/sharepoint/v3">false</Related>
    <CCMSystemID xmlns="http://schemas.microsoft.com/sharepoint/v3">ca7dc1c5-fc98-48bd-8345-b1ffede9fa82</CCMSystemID>
    <CCMVisualId xmlns="http://schemas.microsoft.com/sharepoint/v3">SAG-2016-06422</CCMVisualId>
    <Finalized xmlns="http://schemas.microsoft.com/sharepoint/v3">false</Finalized>
    <CCMTemplateID xmlns="http://schemas.microsoft.com/sharepoint/v3">0</CCMTemplateID>
    <Dokumenttype xmlns="92C339FE-1C1B-4E2B-BCA7-F13FBDBE7319">Andet dokument</Dokumenttype>
    <CCMAgendaDocumentStatus xmlns="92C339FE-1C1B-4E2B-BCA7-F13FBDBE7319" xsi:nil="true"/>
    <CCMMeetingCaseLink xmlns="92C339FE-1C1B-4E2B-BCA7-F13FBDBE7319">
      <Url xsi:nil="true"/>
      <Description xsi:nil="true"/>
    </CCMMeetingCaseLink>
    <CCMMeetingCaseId xmlns="92C339FE-1C1B-4E2B-BCA7-F13FBDBE7319" xsi:nil="true"/>
    <CCMAgendaItemId xmlns="92C339FE-1C1B-4E2B-BCA7-F13FBDBE7319" xsi:nil="true"/>
    <CCMMeetingCaseInstanceId xmlns="92C339FE-1C1B-4E2B-BCA7-F13FBDBE7319" xsi:nil="true"/>
    <CCMAgendaStatus xmlns="92C339FE-1C1B-4E2B-BCA7-F13FBDBE7319" xsi:nil="true"/>
    <DocumentDescription xmlns="92C339FE-1C1B-4E2B-BCA7-F13FBDBE7319" xsi:nil="true"/>
    <AgendaStatusIcon xmlns="92C339FE-1C1B-4E2B-BCA7-F13FBDBE731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8AF780B7FDF3094492319274F63E7C59" ma:contentTypeVersion="1" ma:contentTypeDescription="GetOrganized dokument" ma:contentTypeScope="" ma:versionID="7f10fb30af3203d343722202201ea256">
  <xsd:schema xmlns:xsd="http://www.w3.org/2001/XMLSchema" xmlns:xs="http://www.w3.org/2001/XMLSchema" xmlns:p="http://schemas.microsoft.com/office/2006/metadata/properties" xmlns:ns1="http://schemas.microsoft.com/sharepoint/v3" xmlns:ns2="92C339FE-1C1B-4E2B-BCA7-F13FBDBE7319" targetNamespace="http://schemas.microsoft.com/office/2006/metadata/properties" ma:root="true" ma:fieldsID="8aaf0594bc65d966a1252ee50b15a2b3" ns1:_="" ns2:_="">
    <xsd:import namespace="http://schemas.microsoft.com/sharepoint/v3"/>
    <xsd:import namespace="92C339FE-1C1B-4E2B-BCA7-F13FBDBE7319"/>
    <xsd:element name="properties">
      <xsd:complexType>
        <xsd:sequence>
          <xsd:element name="documentManagement">
            <xsd:complexType>
              <xsd:all>
                <xsd:element ref="ns2:Dokumenttype"/>
                <xsd:element ref="ns2:DocumentDescription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AgendaStatusIc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2:CCMMeetingCaseId" minOccurs="0"/>
                <xsd:element ref="ns2:CCMMeetingCaseInstanceId" minOccurs="0"/>
                <xsd:element ref="ns2:CCMAgendaItemId" minOccurs="0"/>
                <xsd:element ref="ns1:CCMTemplateID" minOccurs="0"/>
                <xsd:element ref="ns1:CCMVisualId" minOccurs="0"/>
                <xsd:element ref="ns1:CCMConversation" minOccurs="0"/>
                <xsd:element ref="ns1:CCMOriginal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ID" ma:index="14" nillable="true" ma:displayName="Sags ID" ma:default="Tildeler" ma:internalName="CaseID" ma:readOnly="true">
      <xsd:simpleType>
        <xsd:restriction base="dms:Text"/>
      </xsd:simpleType>
    </xsd:element>
    <xsd:element name="DocID" ma:index="15" nillable="true" ma:displayName="Dok ID" ma:default="Tildeler" ma:internalName="DocID" ma:readOnly="true">
      <xsd:simpleType>
        <xsd:restriction base="dms:Text"/>
      </xsd:simpleType>
    </xsd:element>
    <xsd:element name="Finalized" ma:index="16" nillable="true" ma:displayName="Endeligt" ma:default="False" ma:internalName="Finalized" ma:readOnly="true">
      <xsd:simpleType>
        <xsd:restriction base="dms:Boolean"/>
      </xsd:simpleType>
    </xsd:element>
    <xsd:element name="Related" ma:index="17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18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19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20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21" nillable="true" ma:displayName="Skabelon navn" ma:internalName="CCMTemplateName" ma:readOnly="true">
      <xsd:simpleType>
        <xsd:restriction base="dms:Text"/>
      </xsd:simpleType>
    </xsd:element>
    <xsd:element name="CCMTemplateVersion" ma:index="22" nillable="true" ma:displayName="Skabelon version" ma:internalName="CCMTemplateVersion" ma:readOnly="true">
      <xsd:simpleType>
        <xsd:restriction base="dms:Text"/>
      </xsd:simpleType>
    </xsd:element>
    <xsd:element name="CCMSystemID" ma:index="23" nillable="true" ma:displayName="CCMSystemID" ma:hidden="true" ma:internalName="CCMSystemID" ma:readOnly="true">
      <xsd:simpleType>
        <xsd:restriction base="dms:Text"/>
      </xsd:simpleType>
    </xsd:element>
    <xsd:element name="WasEncrypted" ma:index="24" nillable="true" ma:displayName="Krypteret" ma:default="False" ma:internalName="WasEncrypted" ma:readOnly="true">
      <xsd:simpleType>
        <xsd:restriction base="dms:Boolean"/>
      </xsd:simpleType>
    </xsd:element>
    <xsd:element name="WasSigned" ma:index="25" nillable="true" ma:displayName="Signeret" ma:default="False" ma:internalName="WasSigned" ma:readOnly="true">
      <xsd:simpleType>
        <xsd:restriction base="dms:Boolean"/>
      </xsd:simpleType>
    </xsd:element>
    <xsd:element name="MailHasAttachments" ma:index="26" nillable="true" ma:displayName="E-mail har vedhæftede filer" ma:default="False" ma:internalName="MailHasAttachments" ma:readOnly="true">
      <xsd:simpleType>
        <xsd:restriction base="dms:Boolean"/>
      </xsd:simpleType>
    </xsd:element>
    <xsd:element name="CCMTemplateID" ma:index="31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VisualId" ma:index="32" nillable="true" ma:displayName="Sags ID" ma:default="Tildeler" ma:internalName="CCMVisualId" ma:readOnly="true">
      <xsd:simpleType>
        <xsd:restriction base="dms:Text"/>
      </xsd:simpleType>
    </xsd:element>
    <xsd:element name="CCMConversation" ma:index="33" nillable="true" ma:displayName="Samtale" ma:internalName="CCMConversation" ma:readOnly="true">
      <xsd:simpleType>
        <xsd:restriction base="dms:Text"/>
      </xsd:simpleType>
    </xsd:element>
    <xsd:element name="CCMOriginalDocID" ma:index="35" nillable="true" ma:displayName="Originalt Dok ID" ma:description="" ma:internalName="CCMOriginal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339FE-1C1B-4E2B-BCA7-F13FBDBE7319" elementFormDefault="qualified">
    <xsd:import namespace="http://schemas.microsoft.com/office/2006/documentManagement/types"/>
    <xsd:import namespace="http://schemas.microsoft.com/office/infopath/2007/PartnerControls"/>
    <xsd:element name="Dokumenttype" ma:index="2" ma:displayName="Dokumenttype" ma:default="Notat" ma:format="Dropdown" ma:internalName="Dokumenttype">
      <xsd:simpleType>
        <xsd:restriction base="dms:Choice">
          <xsd:enumeration value="Administrativ information"/>
          <xsd:enumeration value="Andet dokument"/>
          <xsd:enumeration value="Brev"/>
          <xsd:enumeration value="Centralt modtaget post"/>
          <xsd:enumeration value="Dagsorden"/>
          <xsd:enumeration value="Fremstilling"/>
          <xsd:enumeration value="Høringssvar"/>
          <xsd:enumeration value="Kontrakt"/>
          <xsd:enumeration value="Notat"/>
          <xsd:enumeration value="Overenskomst"/>
          <xsd:enumeration value="Presseberedskab"/>
          <xsd:enumeration value="Pressemeddelelse"/>
          <xsd:enumeration value="Rapport"/>
          <xsd:enumeration value="Referat"/>
          <xsd:enumeration value="Tale"/>
          <xsd:enumeration value="Temadrøftelse"/>
          <xsd:enumeration value="Projektbeskrivelse"/>
          <xsd:enumeration value="Analysenotat"/>
        </xsd:restriction>
      </xsd:simpleType>
    </xsd:element>
    <xsd:element name="DocumentDescription" ma:index="3" nillable="true" ma:displayName="Beskrivelse" ma:internalName="DocumentDescription">
      <xsd:simpleType>
        <xsd:restriction base="dms:Note">
          <xsd:maxLength value="255"/>
        </xsd:restriction>
      </xsd:simpleType>
    </xsd:element>
    <xsd:element name="CCMAgendaDocumentStatus" ma:index="4" nillable="true" ma:displayName="Status  for manchet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CMAgendaStatus" ma:index="5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6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gendaStatusIcon" ma:index="7" nillable="true" ma:displayName="." ma:internalName="AgendaStatusIcon" ma:readOnly="false">
      <xsd:simpleType>
        <xsd:restriction base="dms:Unknown"/>
      </xsd:simpleType>
    </xsd:element>
    <xsd:element name="CCMMeetingCaseId" ma:index="2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2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29" nillable="true" ma:displayName="CCMAgendaItemId" ma:decimals="0" ma:hidden="true" ma:internalName="CCMAgendaItemId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CF9BA8-E65B-4242-9792-3B3D92CFF5B4}">
  <ds:schemaRefs>
    <ds:schemaRef ds:uri="http://purl.org/dc/dcmitype/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92C339FE-1C1B-4E2B-BCA7-F13FBDBE7319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A489168-EBB7-4041-9622-95E2A8153C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7E880F-E423-4016-9D49-8D399DABC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2C339FE-1C1B-4E2B-BCA7-F13FBDBE73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3543</TotalTime>
  <Words>549</Words>
  <Application>Microsoft Office PowerPoint</Application>
  <PresentationFormat>Widescreen</PresentationFormat>
  <Paragraphs>227</Paragraphs>
  <Slides>11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7</vt:i4>
      </vt:variant>
      <vt:variant>
        <vt:lpstr>Slidetitler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Calibri</vt:lpstr>
      <vt:lpstr>HelveticaNeueLT Std Lt Cn</vt:lpstr>
      <vt:lpstr>Blank</vt:lpstr>
      <vt:lpstr>2_KL_Streg</vt:lpstr>
      <vt:lpstr>3_KL_Streg</vt:lpstr>
      <vt:lpstr>4_KL_Streg</vt:lpstr>
      <vt:lpstr>5_KL_Streg</vt:lpstr>
      <vt:lpstr>6_KL_Streg</vt:lpstr>
      <vt:lpstr>7_KL_Streg</vt:lpstr>
      <vt:lpstr>Metamodel for domænemodellen</vt:lpstr>
      <vt:lpstr>Baggrund</vt:lpstr>
      <vt:lpstr>Formålet</vt:lpstr>
      <vt:lpstr>Struktur og principper (metamodel) </vt:lpstr>
      <vt:lpstr>… med lidt indhold! </vt:lpstr>
      <vt:lpstr>PowerPoint-præsentation</vt:lpstr>
      <vt:lpstr>PowerPoint-præsentation</vt:lpstr>
      <vt:lpstr>PowerPoint-præsentation</vt:lpstr>
      <vt:lpstr>PowerPoint-præsentation</vt:lpstr>
      <vt:lpstr>Kan vi arbejde videre med domænemodellen med udgangspunkt I den foreslåede metamodel? </vt:lpstr>
      <vt:lpstr>Videre proces… </vt:lpstr>
    </vt:vector>
  </TitlesOfParts>
  <Company>KL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FODS 6.4 Statusmøde 3</dc:title>
  <dc:creator>KL</dc:creator>
  <cp:lastModifiedBy>Thilde Krog</cp:lastModifiedBy>
  <cp:revision>301</cp:revision>
  <cp:lastPrinted>2017-03-06T13:22:55Z</cp:lastPrinted>
  <dcterms:created xsi:type="dcterms:W3CDTF">2015-09-18T12:44:32Z</dcterms:created>
  <dcterms:modified xsi:type="dcterms:W3CDTF">2018-10-18T06:42:02Z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0x010100AC085CFC53BC46CEA2EADE194AD9D482008AF780B7FDF3094492319274F63E7C59</vt:lpwstr>
  </property>
  <property fmtid="{D5CDD505-2E9C-101B-9397-08002B2CF9AE}" pid="4" name="CCMSystem">
    <vt:lpwstr> </vt:lpwstr>
  </property>
  <property fmtid="{D5CDD505-2E9C-101B-9397-08002B2CF9AE}" pid="5" name="CCMEventContext">
    <vt:lpwstr>76deb2b9-53ad-4121-8de3-156824689f39</vt:lpwstr>
  </property>
  <property fmtid="{D5CDD505-2E9C-101B-9397-08002B2CF9AE}" pid="6" name="CCMOneDriveID">
    <vt:lpwstr/>
  </property>
  <property fmtid="{D5CDD505-2E9C-101B-9397-08002B2CF9AE}" pid="7" name="xd_ProgID">
    <vt:lpwstr/>
  </property>
  <property fmtid="{D5CDD505-2E9C-101B-9397-08002B2CF9AE}" pid="8" name="CCMOneDriveOwnerID">
    <vt:lpwstr/>
  </property>
  <property fmtid="{D5CDD505-2E9C-101B-9397-08002B2CF9AE}" pid="9" name="CCMOneDriveItemID">
    <vt:lpwstr/>
  </property>
  <property fmtid="{D5CDD505-2E9C-101B-9397-08002B2CF9AE}" pid="10" name="TemplateUrl">
    <vt:lpwstr/>
  </property>
  <property fmtid="{D5CDD505-2E9C-101B-9397-08002B2CF9AE}" pid="11" name="CCMIsSharedOnOneDrive">
    <vt:bool>false</vt:bool>
  </property>
</Properties>
</file>