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4"/>
    <p:sldMasterId id="2147483697" r:id="rId5"/>
    <p:sldMasterId id="2147483710" r:id="rId6"/>
    <p:sldMasterId id="2147483722" r:id="rId7"/>
  </p:sldMasterIdLst>
  <p:notesMasterIdLst>
    <p:notesMasterId r:id="rId35"/>
  </p:notesMasterIdLst>
  <p:handoutMasterIdLst>
    <p:handoutMasterId r:id="rId36"/>
  </p:handoutMasterIdLst>
  <p:sldIdLst>
    <p:sldId id="256" r:id="rId8"/>
    <p:sldId id="294" r:id="rId9"/>
    <p:sldId id="291" r:id="rId10"/>
    <p:sldId id="266" r:id="rId11"/>
    <p:sldId id="267" r:id="rId12"/>
    <p:sldId id="269" r:id="rId13"/>
    <p:sldId id="277" r:id="rId14"/>
    <p:sldId id="278" r:id="rId15"/>
    <p:sldId id="279" r:id="rId16"/>
    <p:sldId id="271" r:id="rId17"/>
    <p:sldId id="288" r:id="rId18"/>
    <p:sldId id="273" r:id="rId19"/>
    <p:sldId id="296" r:id="rId20"/>
    <p:sldId id="281" r:id="rId21"/>
    <p:sldId id="286" r:id="rId22"/>
    <p:sldId id="297" r:id="rId23"/>
    <p:sldId id="284" r:id="rId24"/>
    <p:sldId id="282" r:id="rId25"/>
    <p:sldId id="305" r:id="rId26"/>
    <p:sldId id="292" r:id="rId27"/>
    <p:sldId id="300" r:id="rId28"/>
    <p:sldId id="306" r:id="rId29"/>
    <p:sldId id="302" r:id="rId30"/>
    <p:sldId id="301" r:id="rId31"/>
    <p:sldId id="304" r:id="rId32"/>
    <p:sldId id="299" r:id="rId33"/>
    <p:sldId id="295" r:id="rId34"/>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yst layou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96" autoAdjust="0"/>
  </p:normalViewPr>
  <p:slideViewPr>
    <p:cSldViewPr snapToGrid="0">
      <p:cViewPr varScale="1">
        <p:scale>
          <a:sx n="106" d="100"/>
          <a:sy n="106" d="100"/>
        </p:scale>
        <p:origin x="126" y="246"/>
      </p:cViewPr>
      <p:guideLst>
        <p:guide orient="horz" pos="2455"/>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 xmlns:a16="http://schemas.microsoft.com/office/drawing/2014/main" id="{ABD42552-4BD4-4509-B753-6C89B9E75EE4}"/>
              </a:ext>
            </a:extLst>
          </p:cNvPr>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 xmlns:a16="http://schemas.microsoft.com/office/drawing/2014/main" id="{B93B3E1B-4832-4B92-BB5A-A914FB9EEE84}"/>
              </a:ext>
            </a:extLst>
          </p:cNvPr>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6213FA28-95FA-4517-8B0D-306E0BB9A275}" type="datetimeFigureOut">
              <a:rPr lang="da-DK" smtClean="0"/>
              <a:t>18-10-2018</a:t>
            </a:fld>
            <a:endParaRPr lang="da-DK"/>
          </a:p>
        </p:txBody>
      </p:sp>
      <p:sp>
        <p:nvSpPr>
          <p:cNvPr id="4" name="Pladsholder til sidefod 3">
            <a:extLst>
              <a:ext uri="{FF2B5EF4-FFF2-40B4-BE49-F238E27FC236}">
                <a16:creationId xmlns="" xmlns:a16="http://schemas.microsoft.com/office/drawing/2014/main" id="{DE2F915F-7C6F-4F41-8D41-9F8E14E9B45B}"/>
              </a:ext>
            </a:extLst>
          </p:cNvPr>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 xmlns:a16="http://schemas.microsoft.com/office/drawing/2014/main" id="{E4F2D30A-B300-4CFC-ACA8-1DB64154BA6D}"/>
              </a:ext>
            </a:extLst>
          </p:cNvPr>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827CF9A9-A1F8-4042-B779-19513F6B02F4}" type="slidenum">
              <a:rPr lang="da-DK" smtClean="0"/>
              <a:t>‹nr.›</a:t>
            </a:fld>
            <a:endParaRPr lang="da-DK"/>
          </a:p>
        </p:txBody>
      </p:sp>
    </p:spTree>
    <p:extLst>
      <p:ext uri="{BB962C8B-B14F-4D97-AF65-F5344CB8AC3E}">
        <p14:creationId xmlns:p14="http://schemas.microsoft.com/office/powerpoint/2010/main" val="2007087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26E7355A-354C-47D3-89A1-C5E150BAB396}" type="datetimeFigureOut">
              <a:rPr lang="da-DK" smtClean="0"/>
              <a:t>18-10-2018</a:t>
            </a:fld>
            <a:endParaRPr lang="da-DK"/>
          </a:p>
        </p:txBody>
      </p:sp>
      <p:sp>
        <p:nvSpPr>
          <p:cNvPr id="4" name="Pladsholder til slidebillede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59DF4B77-3717-4B80-B3A9-1CDC7C741471}" type="slidenum">
              <a:rPr lang="da-DK" smtClean="0"/>
              <a:t>‹nr.›</a:t>
            </a:fld>
            <a:endParaRPr lang="da-DK"/>
          </a:p>
        </p:txBody>
      </p:sp>
    </p:spTree>
    <p:extLst>
      <p:ext uri="{BB962C8B-B14F-4D97-AF65-F5344CB8AC3E}">
        <p14:creationId xmlns:p14="http://schemas.microsoft.com/office/powerpoint/2010/main" val="321271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nuværende lovgivningsmæssigt opgavesplit</a:t>
            </a:r>
          </a:p>
          <a:p>
            <a:endParaRPr lang="da-DK" dirty="0"/>
          </a:p>
          <a:p>
            <a:pPr marL="366054" indent="-366054">
              <a:buFont typeface="Arial" panose="020B0604020202020204" pitchFamily="34" charset="0"/>
              <a:buChar char="•"/>
            </a:pPr>
            <a:r>
              <a:rPr lang="da-DK" dirty="0"/>
              <a:t>Der er en del af KMD Social Pension, som understøtter kommunale arbejdsprocesser og kommunerne har stadig adgang til dele af KMD Social Pension. </a:t>
            </a:r>
          </a:p>
          <a:p>
            <a:pPr marL="366054" indent="-366054">
              <a:buFont typeface="Arial" panose="020B0604020202020204" pitchFamily="34" charset="0"/>
              <a:buChar char="•"/>
            </a:pPr>
            <a:endParaRPr lang="da-DK" dirty="0"/>
          </a:p>
          <a:p>
            <a:pPr marL="366054" indent="-366054">
              <a:buFont typeface="Arial" panose="020B0604020202020204" pitchFamily="34" charset="0"/>
              <a:buChar char="•"/>
            </a:pPr>
            <a:r>
              <a:rPr lang="da-DK" dirty="0"/>
              <a:t>KMD Social Pension er adskilt imellem Udbetaling Danmark og Kommunerne via forskellige rettigheder, men i systemet er der tæt sammenhæng på sagsniveau. Både </a:t>
            </a:r>
            <a:r>
              <a:rPr lang="da-DK" dirty="0" err="1"/>
              <a:t>UDKs</a:t>
            </a:r>
            <a:r>
              <a:rPr lang="da-DK" dirty="0"/>
              <a:t>  og kommunernes sags og personoplysninger ligger i KMD Social Pension </a:t>
            </a:r>
            <a:br>
              <a:rPr lang="da-DK" dirty="0"/>
            </a:br>
            <a:endParaRPr lang="da-DK" dirty="0"/>
          </a:p>
          <a:p>
            <a:pPr marL="366054" indent="-366054">
              <a:buFont typeface="Arial" panose="020B0604020202020204" pitchFamily="34" charset="0"/>
              <a:buChar char="•"/>
            </a:pPr>
            <a:r>
              <a:rPr lang="da-DK" b="1" dirty="0"/>
              <a:t>Ved delingen af KMD Social Pension har man afskærmet visse dele af Udbetaling Danmarks andel af løsningen for de kommunale sagsbehandlere, men de kommunale sagsbehandlere har bibeholdt se adgang til mange dele som ikke direkte vedr. den kommunale del.</a:t>
            </a:r>
          </a:p>
          <a:p>
            <a:pPr marL="366054" indent="-366054">
              <a:buFont typeface="Arial" panose="020B0604020202020204" pitchFamily="34" charset="0"/>
              <a:buChar char="•"/>
            </a:pPr>
            <a:endParaRPr lang="da-DK" b="1" dirty="0"/>
          </a:p>
          <a:p>
            <a:endParaRPr lang="da-DK" b="1" dirty="0"/>
          </a:p>
          <a:p>
            <a:endParaRPr lang="da-DK" b="1" baseline="0" dirty="0"/>
          </a:p>
          <a:p>
            <a:pPr defTabSz="965515">
              <a:defRPr/>
            </a:pPr>
            <a:r>
              <a:rPr lang="da-DK" sz="1300" b="1" dirty="0"/>
              <a:t>Kommunal </a:t>
            </a:r>
            <a:r>
              <a:rPr lang="da-DK" sz="1300" b="1" dirty="0" err="1"/>
              <a:t>medfinanciering</a:t>
            </a:r>
            <a:r>
              <a:rPr lang="da-DK" sz="1300" b="1" dirty="0"/>
              <a:t> =</a:t>
            </a:r>
            <a:r>
              <a:rPr lang="da-DK" sz="1300" dirty="0"/>
              <a:t> UDK opgørelsen over hvad den enkelte kommune skal betale (i procent, 50, 65, etc.)</a:t>
            </a:r>
          </a:p>
          <a:p>
            <a:endParaRPr lang="da-DK" b="1" dirty="0"/>
          </a:p>
          <a:p>
            <a:pPr defTabSz="965515">
              <a:defRPr/>
            </a:pPr>
            <a:r>
              <a:rPr lang="da-DK" sz="1300" b="1" dirty="0"/>
              <a:t>Mellemkommunal afregning </a:t>
            </a:r>
            <a:r>
              <a:rPr lang="da-DK" sz="1300" dirty="0"/>
              <a:t>= Kommunerne der sender regninger på Refusion på </a:t>
            </a:r>
            <a:r>
              <a:rPr lang="da-DK" sz="1300" b="1" dirty="0"/>
              <a:t>førtidspension</a:t>
            </a:r>
            <a:r>
              <a:rPr lang="da-DK" sz="1300" dirty="0"/>
              <a:t>. KMD Social pension sender regning til </a:t>
            </a:r>
          </a:p>
          <a:p>
            <a:pPr marL="848812" lvl="1" indent="-366054" defTabSz="965515">
              <a:buFont typeface="Arial" panose="020B0604020202020204" pitchFamily="34" charset="0"/>
              <a:buChar char="•"/>
              <a:defRPr/>
            </a:pPr>
            <a:endParaRPr lang="da-DK" sz="1300" dirty="0"/>
          </a:p>
          <a:p>
            <a:r>
              <a:rPr lang="da-DK" b="0" dirty="0"/>
              <a:t>UDK &gt; sender</a:t>
            </a:r>
            <a:r>
              <a:rPr lang="da-DK" b="0" baseline="0" dirty="0"/>
              <a:t> refusionsanmodning til Bopælskommune &gt; som dernæst anmoder Fraflytningskommunen, som &gt; evt. sender den til Bevillings </a:t>
            </a:r>
            <a:r>
              <a:rPr lang="da-DK" b="0" baseline="0" dirty="0" err="1"/>
              <a:t>komunen</a:t>
            </a:r>
            <a:r>
              <a:rPr lang="da-DK" b="0" baseline="0" dirty="0"/>
              <a:t>.</a:t>
            </a:r>
          </a:p>
          <a:p>
            <a:endParaRPr lang="da-DK" b="0" dirty="0"/>
          </a:p>
        </p:txBody>
      </p:sp>
      <p:sp>
        <p:nvSpPr>
          <p:cNvPr id="4" name="Pladsholder til sli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43B92D-2183-4819-B3EB-B6EFB09EDFB1}" type="slidenum">
              <a:rPr kumimoji="0" lang="da-DK"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a-DK"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605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Vigtigt at pointere at arbejdsopgaver, der før blev varetaget i kommunalt regi, nu splittes op og deles ud på to myndigheder</a:t>
            </a:r>
          </a:p>
        </p:txBody>
      </p:sp>
      <p:sp>
        <p:nvSpPr>
          <p:cNvPr id="4" name="Pladsholder til slidenummer 3"/>
          <p:cNvSpPr>
            <a:spLocks noGrp="1"/>
          </p:cNvSpPr>
          <p:nvPr>
            <p:ph type="sldNum" sz="quarter" idx="10"/>
          </p:nvPr>
        </p:nvSpPr>
        <p:spPr/>
        <p:txBody>
          <a:bodyPr/>
          <a:lstStyle/>
          <a:p>
            <a:fld id="{59DF4B77-3717-4B80-B3A9-1CDC7C741471}" type="slidenum">
              <a:rPr lang="da-DK" smtClean="0"/>
              <a:t>16</a:t>
            </a:fld>
            <a:endParaRPr lang="da-DK"/>
          </a:p>
        </p:txBody>
      </p:sp>
    </p:spTree>
    <p:extLst>
      <p:ext uri="{BB962C8B-B14F-4D97-AF65-F5344CB8AC3E}">
        <p14:creationId xmlns:p14="http://schemas.microsoft.com/office/powerpoint/2010/main" val="2163754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slid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78947" y="3506348"/>
            <a:ext cx="8973437" cy="720080"/>
          </a:xfrm>
        </p:spPr>
        <p:txBody>
          <a:bodyPr wrap="square" anchor="b" anchorCtr="0">
            <a:normAutofit/>
          </a:bodyPr>
          <a:lstStyle>
            <a:lvl1pPr>
              <a:lnSpc>
                <a:spcPts val="4500"/>
              </a:lnSpc>
              <a:defRPr sz="4000" cap="all" baseline="0">
                <a:solidFill>
                  <a:schemeClr val="bg1"/>
                </a:solidFill>
              </a:defRPr>
            </a:lvl1pPr>
          </a:lstStyle>
          <a:p>
            <a:r>
              <a:rPr lang="en-US" dirty="0"/>
              <a:t>KLik for at tilføje titel</a:t>
            </a:r>
          </a:p>
        </p:txBody>
      </p:sp>
      <p:sp>
        <p:nvSpPr>
          <p:cNvPr id="3" name="Undertitel 2"/>
          <p:cNvSpPr>
            <a:spLocks noGrp="1"/>
          </p:cNvSpPr>
          <p:nvPr>
            <p:ph type="subTitle" idx="1" hasCustomPrompt="1"/>
          </p:nvPr>
        </p:nvSpPr>
        <p:spPr>
          <a:xfrm>
            <a:off x="587700" y="4437112"/>
            <a:ext cx="8928992" cy="1440160"/>
          </a:xfrm>
        </p:spPr>
        <p:txBody>
          <a:bodyPr>
            <a:normAutofit/>
          </a:bodyPr>
          <a:lstStyle>
            <a:lvl1pPr marL="0" indent="0" algn="l">
              <a:lnSpc>
                <a:spcPts val="3200"/>
              </a:lnSpc>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Klik for at tilføje undertitel/afsender</a:t>
            </a:r>
          </a:p>
        </p:txBody>
      </p:sp>
      <p:pic>
        <p:nvPicPr>
          <p:cNvPr id="46" name="Billed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7200" y="6055201"/>
            <a:ext cx="1526400" cy="485469"/>
          </a:xfrm>
          <a:prstGeom prst="rect">
            <a:avLst/>
          </a:prstGeom>
        </p:spPr>
      </p:pic>
      <p:grpSp>
        <p:nvGrpSpPr>
          <p:cNvPr id="12" name="KombitShape"/>
          <p:cNvGrpSpPr/>
          <p:nvPr/>
        </p:nvGrpSpPr>
        <p:grpSpPr>
          <a:xfrm>
            <a:off x="5166000" y="-143168"/>
            <a:ext cx="7637386" cy="4618506"/>
            <a:chOff x="2117378" y="-143168"/>
            <a:chExt cx="7637386" cy="4618506"/>
          </a:xfrm>
          <a:solidFill>
            <a:schemeClr val="bg1"/>
          </a:solidFill>
        </p:grpSpPr>
        <p:sp>
          <p:nvSpPr>
            <p:cNvPr id="13" name="Krans 3"/>
            <p:cNvSpPr>
              <a:spLocks noChangeAspect="1"/>
            </p:cNvSpPr>
            <p:nvPr/>
          </p:nvSpPr>
          <p:spPr>
            <a:xfrm>
              <a:off x="2117378" y="-143168"/>
              <a:ext cx="4176000" cy="2088000"/>
            </a:xfrm>
            <a:custGeom>
              <a:avLst/>
              <a:gdLst/>
              <a:ahLst/>
              <a:cxnLst/>
              <a:rect l="l" t="t" r="r" b="b"/>
              <a:pathLst>
                <a:path w="4176000" h="2088000">
                  <a:moveTo>
                    <a:pt x="0" y="0"/>
                  </a:moveTo>
                  <a:lnTo>
                    <a:pt x="4176000" y="0"/>
                  </a:lnTo>
                  <a:cubicBezTo>
                    <a:pt x="4176000" y="1153171"/>
                    <a:pt x="3241171" y="2088000"/>
                    <a:pt x="2088000" y="2088000"/>
                  </a:cubicBezTo>
                  <a:cubicBezTo>
                    <a:pt x="934829" y="2088000"/>
                    <a:pt x="0" y="1153171"/>
                    <a:pt x="0" y="0"/>
                  </a:cubicBezTo>
                  <a:close/>
                  <a:moveTo>
                    <a:pt x="651122" y="0"/>
                  </a:moveTo>
                  <a:cubicBezTo>
                    <a:pt x="651122" y="793566"/>
                    <a:pt x="1294434" y="1436878"/>
                    <a:pt x="2088000" y="1436878"/>
                  </a:cubicBezTo>
                  <a:cubicBezTo>
                    <a:pt x="2881566" y="1436878"/>
                    <a:pt x="3524878" y="793566"/>
                    <a:pt x="3524878" y="0"/>
                  </a:cubicBezTo>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14" name="Rektangel 13"/>
            <p:cNvSpPr/>
            <p:nvPr/>
          </p:nvSpPr>
          <p:spPr>
            <a:xfrm rot="2700000">
              <a:off x="4950278" y="2329983"/>
              <a:ext cx="3640764" cy="649946"/>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15" name="Rektangel 22"/>
            <p:cNvSpPr/>
            <p:nvPr/>
          </p:nvSpPr>
          <p:spPr>
            <a:xfrm rot="18900000">
              <a:off x="7227345" y="2723296"/>
              <a:ext cx="2527419" cy="652096"/>
            </a:xfrm>
            <a:custGeom>
              <a:avLst/>
              <a:gdLst/>
              <a:ahLst/>
              <a:cxnLst/>
              <a:rect l="l" t="t" r="r" b="b"/>
              <a:pathLst>
                <a:path w="2527419" h="652096">
                  <a:moveTo>
                    <a:pt x="0" y="0"/>
                  </a:moveTo>
                  <a:lnTo>
                    <a:pt x="2527419" y="0"/>
                  </a:lnTo>
                  <a:lnTo>
                    <a:pt x="1893395" y="652096"/>
                  </a:lnTo>
                  <a:lnTo>
                    <a:pt x="0" y="649946"/>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øjrestillet billede">
    <p:spTree>
      <p:nvGrpSpPr>
        <p:cNvPr id="1" name=""/>
        <p:cNvGrpSpPr/>
        <p:nvPr/>
      </p:nvGrpSpPr>
      <p:grpSpPr>
        <a:xfrm>
          <a:off x="0" y="0"/>
          <a:ext cx="0" cy="0"/>
          <a:chOff x="0" y="0"/>
          <a:chExt cx="0" cy="0"/>
        </a:xfrm>
      </p:grpSpPr>
      <p:sp>
        <p:nvSpPr>
          <p:cNvPr id="2" name="Titel 1"/>
          <p:cNvSpPr>
            <a:spLocks noGrp="1"/>
          </p:cNvSpPr>
          <p:nvPr>
            <p:ph type="title"/>
          </p:nvPr>
        </p:nvSpPr>
        <p:spPr>
          <a:xfrm>
            <a:off x="623392" y="576000"/>
            <a:ext cx="6094909" cy="841638"/>
          </a:xfrm>
        </p:spPr>
        <p:txBody>
          <a:bodyPr/>
          <a:lstStyle/>
          <a:p>
            <a:r>
              <a:rPr lang="da-DK"/>
              <a:t>Klik for at redigere titeltypografien i masteren</a:t>
            </a:r>
            <a:endParaRPr lang="en-US" dirty="0"/>
          </a:p>
        </p:txBody>
      </p:sp>
      <p:sp>
        <p:nvSpPr>
          <p:cNvPr id="3" name="Pladsholder til dato 2"/>
          <p:cNvSpPr>
            <a:spLocks noGrp="1"/>
          </p:cNvSpPr>
          <p:nvPr>
            <p:ph type="dt" sz="half" idx="10"/>
          </p:nvPr>
        </p:nvSpPr>
        <p:spPr/>
        <p:txBody>
          <a:bodyPr/>
          <a:lstStyle/>
          <a:p>
            <a:fld id="{ADF97A62-7F4D-46C3-87E1-477889CCEF12}" type="datetimeFigureOut">
              <a:rPr lang="en-US" dirty="0"/>
              <a:t>10/18/2018</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pPr/>
              <a:t>‹nr.›</a:t>
            </a:fld>
            <a:endParaRPr lang="en-US" dirty="0"/>
          </a:p>
        </p:txBody>
      </p:sp>
      <p:sp>
        <p:nvSpPr>
          <p:cNvPr id="7" name="Pladsholder til billede 6" descr="[logo:BlackWhite]"/>
          <p:cNvSpPr>
            <a:spLocks noGrp="1" noChangeAspect="1"/>
          </p:cNvSpPr>
          <p:nvPr>
            <p:ph type="pic" sz="quarter" idx="13" hasCustomPrompt="1"/>
          </p:nvPr>
        </p:nvSpPr>
        <p:spPr>
          <a:xfrm>
            <a:off x="6718301" y="0"/>
            <a:ext cx="5473700" cy="6858000"/>
          </a:xfrm>
          <a:solidFill>
            <a:schemeClr val="bg1">
              <a:lumMod val="75000"/>
            </a:schemeClr>
          </a:solidFill>
          <a:ln>
            <a:noFill/>
          </a:ln>
        </p:spPr>
        <p:txBody>
          <a:bodyPr lIns="540000" tIns="1440000" rIns="540000" anchor="t"/>
          <a:lstStyle>
            <a:lvl1pPr>
              <a:defRPr sz="1600" baseline="0"/>
            </a:lvl1pPr>
          </a:lstStyle>
          <a:p>
            <a:endParaRPr lang="en-US" dirty="0"/>
          </a:p>
        </p:txBody>
      </p:sp>
      <p:sp>
        <p:nvSpPr>
          <p:cNvPr id="10" name="Pladsholder til tekst 9"/>
          <p:cNvSpPr>
            <a:spLocks noGrp="1"/>
          </p:cNvSpPr>
          <p:nvPr>
            <p:ph type="body" sz="quarter" idx="14"/>
          </p:nvPr>
        </p:nvSpPr>
        <p:spPr>
          <a:xfrm>
            <a:off x="625477" y="1583532"/>
            <a:ext cx="5758556" cy="4104031"/>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9" name="Pladsholder til tekst 8"/>
          <p:cNvSpPr>
            <a:spLocks noGrp="1"/>
          </p:cNvSpPr>
          <p:nvPr>
            <p:ph type="body" sz="quarter" idx="15" hasCustomPrompt="1"/>
          </p:nvPr>
        </p:nvSpPr>
        <p:spPr>
          <a:xfrm>
            <a:off x="10177200" y="6066000"/>
            <a:ext cx="1512000" cy="471600"/>
          </a:xfrm>
          <a:blipFill>
            <a:blip r:embed="rId2"/>
            <a:stretch>
              <a:fillRect/>
            </a:stretch>
          </a:blipFill>
        </p:spPr>
        <p:txBody>
          <a:bodyPr/>
          <a:lstStyle>
            <a:lvl1pPr>
              <a:defRPr baseline="0"/>
            </a:lvl1pPr>
          </a:lstStyle>
          <a:p>
            <a:pPr lvl="0"/>
            <a:r>
              <a:rPr lang="en-US" dirty="0"/>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Højrestillet billede">
    <p:spTree>
      <p:nvGrpSpPr>
        <p:cNvPr id="1" name=""/>
        <p:cNvGrpSpPr/>
        <p:nvPr/>
      </p:nvGrpSpPr>
      <p:grpSpPr>
        <a:xfrm>
          <a:off x="0" y="0"/>
          <a:ext cx="0" cy="0"/>
          <a:chOff x="0" y="0"/>
          <a:chExt cx="0" cy="0"/>
        </a:xfrm>
      </p:grpSpPr>
      <p:sp>
        <p:nvSpPr>
          <p:cNvPr id="2" name="Titel 1"/>
          <p:cNvSpPr>
            <a:spLocks noGrp="1"/>
          </p:cNvSpPr>
          <p:nvPr>
            <p:ph type="title"/>
          </p:nvPr>
        </p:nvSpPr>
        <p:spPr>
          <a:xfrm>
            <a:off x="5594291" y="490341"/>
            <a:ext cx="6094909" cy="841638"/>
          </a:xfrm>
        </p:spPr>
        <p:txBody>
          <a:bodyPr/>
          <a:lstStyle/>
          <a:p>
            <a:r>
              <a:rPr lang="da-DK"/>
              <a:t>Klik for at redigere titeltypografien i masteren</a:t>
            </a:r>
            <a:endParaRPr lang="en-US" dirty="0"/>
          </a:p>
        </p:txBody>
      </p:sp>
      <p:sp>
        <p:nvSpPr>
          <p:cNvPr id="3" name="Pladsholder til dato 2"/>
          <p:cNvSpPr>
            <a:spLocks noGrp="1"/>
          </p:cNvSpPr>
          <p:nvPr>
            <p:ph type="dt" sz="half" idx="10"/>
          </p:nvPr>
        </p:nvSpPr>
        <p:spPr/>
        <p:txBody>
          <a:bodyPr/>
          <a:lstStyle/>
          <a:p>
            <a:fld id="{ADF97A62-7F4D-46C3-87E1-477889CCEF12}" type="datetimeFigureOut">
              <a:rPr lang="en-US" dirty="0"/>
              <a:t>10/18/2018</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pPr/>
              <a:t>‹nr.›</a:t>
            </a:fld>
            <a:endParaRPr lang="en-US" dirty="0"/>
          </a:p>
        </p:txBody>
      </p:sp>
      <p:sp>
        <p:nvSpPr>
          <p:cNvPr id="7" name="Pladsholder til billede 6" descr="[logo:BlackWhite]"/>
          <p:cNvSpPr>
            <a:spLocks noGrp="1" noChangeAspect="1"/>
          </p:cNvSpPr>
          <p:nvPr>
            <p:ph type="pic" sz="quarter" idx="13" hasCustomPrompt="1"/>
          </p:nvPr>
        </p:nvSpPr>
        <p:spPr>
          <a:xfrm>
            <a:off x="0" y="0"/>
            <a:ext cx="5473700" cy="6858000"/>
          </a:xfrm>
          <a:solidFill>
            <a:schemeClr val="bg1">
              <a:lumMod val="75000"/>
            </a:schemeClr>
          </a:solidFill>
          <a:ln>
            <a:noFill/>
          </a:ln>
        </p:spPr>
        <p:txBody>
          <a:bodyPr lIns="540000" tIns="1440000" rIns="540000" anchor="t"/>
          <a:lstStyle>
            <a:lvl1pPr>
              <a:defRPr sz="1600" baseline="0"/>
            </a:lvl1pPr>
          </a:lstStyle>
          <a:p>
            <a:endParaRPr lang="en-US" dirty="0"/>
          </a:p>
        </p:txBody>
      </p:sp>
      <p:sp>
        <p:nvSpPr>
          <p:cNvPr id="10" name="Pladsholder til tekst 9"/>
          <p:cNvSpPr>
            <a:spLocks noGrp="1"/>
          </p:cNvSpPr>
          <p:nvPr>
            <p:ph type="body" sz="quarter" idx="14"/>
          </p:nvPr>
        </p:nvSpPr>
        <p:spPr>
          <a:xfrm>
            <a:off x="5930644" y="1615629"/>
            <a:ext cx="5758556" cy="4104031"/>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pic>
        <p:nvPicPr>
          <p:cNvPr id="12" name="Picture 2" descr="C:\Users\kg\Desktop\KOMBIT\_Version 0.1\KOMBIT_payoff_cmyk.emf">
            <a:extLst>
              <a:ext uri="{FF2B5EF4-FFF2-40B4-BE49-F238E27FC236}">
                <a16:creationId xmlns="" xmlns:a16="http://schemas.microsoft.com/office/drawing/2014/main" id="{405F9BEB-582F-4D28-91FC-F7FAC3F11C6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77200" y="6065427"/>
            <a:ext cx="1512000" cy="47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605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Højrestillet billede">
    <p:spTree>
      <p:nvGrpSpPr>
        <p:cNvPr id="1" name=""/>
        <p:cNvGrpSpPr/>
        <p:nvPr/>
      </p:nvGrpSpPr>
      <p:grpSpPr>
        <a:xfrm>
          <a:off x="0" y="0"/>
          <a:ext cx="0" cy="0"/>
          <a:chOff x="0" y="0"/>
          <a:chExt cx="0" cy="0"/>
        </a:xfrm>
      </p:grpSpPr>
      <p:sp>
        <p:nvSpPr>
          <p:cNvPr id="2" name="Titel 1"/>
          <p:cNvSpPr>
            <a:spLocks noGrp="1"/>
          </p:cNvSpPr>
          <p:nvPr>
            <p:ph type="title"/>
          </p:nvPr>
        </p:nvSpPr>
        <p:spPr>
          <a:xfrm>
            <a:off x="623392" y="576000"/>
            <a:ext cx="11188134" cy="841638"/>
          </a:xfrm>
        </p:spPr>
        <p:txBody>
          <a:bodyPr/>
          <a:lstStyle/>
          <a:p>
            <a:r>
              <a:rPr lang="da-DK"/>
              <a:t>Klik for at redigere titeltypografien i masteren</a:t>
            </a:r>
            <a:endParaRPr lang="en-US" dirty="0"/>
          </a:p>
        </p:txBody>
      </p:sp>
      <p:sp>
        <p:nvSpPr>
          <p:cNvPr id="3" name="Pladsholder til dato 2"/>
          <p:cNvSpPr>
            <a:spLocks noGrp="1"/>
          </p:cNvSpPr>
          <p:nvPr>
            <p:ph type="dt" sz="half" idx="10"/>
          </p:nvPr>
        </p:nvSpPr>
        <p:spPr/>
        <p:txBody>
          <a:bodyPr/>
          <a:lstStyle/>
          <a:p>
            <a:fld id="{ADF97A62-7F4D-46C3-87E1-477889CCEF12}" type="datetimeFigureOut">
              <a:rPr lang="en-US" dirty="0"/>
              <a:t>10/18/2018</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pPr/>
              <a:t>‹nr.›</a:t>
            </a:fld>
            <a:endParaRPr lang="en-US" dirty="0"/>
          </a:p>
        </p:txBody>
      </p:sp>
      <p:sp>
        <p:nvSpPr>
          <p:cNvPr id="10" name="Pladsholder til tekst 9"/>
          <p:cNvSpPr>
            <a:spLocks noGrp="1"/>
          </p:cNvSpPr>
          <p:nvPr>
            <p:ph type="body" sz="quarter" idx="14"/>
          </p:nvPr>
        </p:nvSpPr>
        <p:spPr>
          <a:xfrm>
            <a:off x="625477" y="1583532"/>
            <a:ext cx="5439637" cy="4104031"/>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1" name="Pladsholder til tekst 9">
            <a:extLst>
              <a:ext uri="{FF2B5EF4-FFF2-40B4-BE49-F238E27FC236}">
                <a16:creationId xmlns="" xmlns:a16="http://schemas.microsoft.com/office/drawing/2014/main" id="{781C9D9B-D0DD-4FA5-93A7-F8525E74E0D0}"/>
              </a:ext>
            </a:extLst>
          </p:cNvPr>
          <p:cNvSpPr>
            <a:spLocks noGrp="1"/>
          </p:cNvSpPr>
          <p:nvPr>
            <p:ph type="body" sz="quarter" idx="16"/>
          </p:nvPr>
        </p:nvSpPr>
        <p:spPr>
          <a:xfrm>
            <a:off x="6433444" y="1583531"/>
            <a:ext cx="5378082" cy="4104032"/>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pic>
        <p:nvPicPr>
          <p:cNvPr id="12" name="Picture 2" descr="C:\Users\kg\Desktop\KOMBIT\_Version 0.1\KOMBIT_payoff_cmyk.emf">
            <a:extLst>
              <a:ext uri="{FF2B5EF4-FFF2-40B4-BE49-F238E27FC236}">
                <a16:creationId xmlns="" xmlns:a16="http://schemas.microsoft.com/office/drawing/2014/main" id="{D4EF052E-A28A-4B42-86AE-361415FE081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77200" y="6065427"/>
            <a:ext cx="1512000" cy="47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564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 bille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en-US" dirty="0"/>
          </a:p>
        </p:txBody>
      </p:sp>
      <p:sp>
        <p:nvSpPr>
          <p:cNvPr id="3" name="Pladsholder til dato 2"/>
          <p:cNvSpPr>
            <a:spLocks noGrp="1"/>
          </p:cNvSpPr>
          <p:nvPr>
            <p:ph type="dt" sz="half" idx="10"/>
          </p:nvPr>
        </p:nvSpPr>
        <p:spPr/>
        <p:txBody>
          <a:bodyPr/>
          <a:lstStyle/>
          <a:p>
            <a:fld id="{BDE65BA5-11A5-4F4C-AF17-2AE2E5036D36}" type="datetimeFigureOut">
              <a:rPr lang="en-US" dirty="0"/>
              <a:t>10/18/2018</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pPr/>
              <a:t>‹nr.›</a:t>
            </a:fld>
            <a:endParaRPr lang="en-US" dirty="0"/>
          </a:p>
        </p:txBody>
      </p:sp>
      <p:sp>
        <p:nvSpPr>
          <p:cNvPr id="7" name="Pladsholder til billede 6"/>
          <p:cNvSpPr>
            <a:spLocks noGrp="1" noChangeAspect="1"/>
          </p:cNvSpPr>
          <p:nvPr>
            <p:ph type="pic" sz="quarter" idx="13" hasCustomPrompt="1"/>
          </p:nvPr>
        </p:nvSpPr>
        <p:spPr>
          <a:xfrm>
            <a:off x="6240000" y="1587501"/>
            <a:ext cx="5280000" cy="4103689"/>
          </a:xfrm>
          <a:solidFill>
            <a:schemeClr val="bg1">
              <a:lumMod val="75000"/>
            </a:schemeClr>
          </a:solidFill>
          <a:ln>
            <a:noFill/>
          </a:ln>
        </p:spPr>
        <p:txBody>
          <a:bodyPr lIns="800000" tIns="1100000" rIns="800000" anchor="t"/>
          <a:lstStyle>
            <a:lvl1pPr>
              <a:defRPr sz="1600" baseline="0"/>
            </a:lvl1pPr>
          </a:lstStyle>
          <a:p>
            <a:endParaRPr lang="en-US" dirty="0"/>
          </a:p>
        </p:txBody>
      </p:sp>
      <p:sp>
        <p:nvSpPr>
          <p:cNvPr id="9" name="Pladsholder til billede 8"/>
          <p:cNvSpPr>
            <a:spLocks noGrp="1" noChangeAspect="1"/>
          </p:cNvSpPr>
          <p:nvPr>
            <p:ph type="pic" sz="quarter" idx="14" hasCustomPrompt="1"/>
          </p:nvPr>
        </p:nvSpPr>
        <p:spPr>
          <a:xfrm>
            <a:off x="623392" y="1581151"/>
            <a:ext cx="5280587" cy="4079875"/>
          </a:xfrm>
          <a:solidFill>
            <a:schemeClr val="bg1">
              <a:lumMod val="75000"/>
            </a:schemeClr>
          </a:solidFill>
          <a:ln>
            <a:noFill/>
          </a:ln>
        </p:spPr>
        <p:txBody>
          <a:bodyPr vert="horz" lIns="800000" tIns="1100000" rIns="800000" bIns="0" rtlCol="0" anchor="t" anchorCtr="0">
            <a:noAutofit/>
          </a:bodyPr>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lang="en-US" sz="1600" baseline="0"/>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da-DK"/>
              <a:t>Klik for at redigere i master</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pPr lvl="0"/>
            <a:fld id="{2718D0F2-8FCD-4AF4-AB7E-929838112E34}" type="datetime1">
              <a:rPr lang="en-US" smtClean="0"/>
              <a:pPr lvl="0"/>
              <a:t>10/18/2018</a:t>
            </a:fld>
            <a:endParaRPr lang="en-US"/>
          </a:p>
        </p:txBody>
      </p:sp>
      <p:sp>
        <p:nvSpPr>
          <p:cNvPr id="5" name="Footer Placeholder 4"/>
          <p:cNvSpPr>
            <a:spLocks noGrp="1"/>
          </p:cNvSpPr>
          <p:nvPr>
            <p:ph type="ftr" sz="quarter" idx="11"/>
          </p:nvPr>
        </p:nvSpPr>
        <p:spPr/>
        <p:txBody>
          <a:bodyPr/>
          <a:lstStyle/>
          <a:p>
            <a:pPr lvl="0"/>
            <a:r>
              <a:rPr lang="en-US"/>
              <a:t>             </a:t>
            </a:r>
          </a:p>
        </p:txBody>
      </p:sp>
      <p:sp>
        <p:nvSpPr>
          <p:cNvPr id="6" name="Slide Number Placeholder 5"/>
          <p:cNvSpPr>
            <a:spLocks noGrp="1"/>
          </p:cNvSpPr>
          <p:nvPr>
            <p:ph type="sldNum" sz="quarter" idx="12"/>
          </p:nvPr>
        </p:nvSpPr>
        <p:spPr/>
        <p:txBody>
          <a:bodyPr/>
          <a:lstStyle/>
          <a:p>
            <a:pPr lvl="0"/>
            <a:fld id="{5E35537A-AC86-4310-9367-D4C9793F1E71}" type="slidenum">
              <a:rPr lang="da-DK" smtClean="0"/>
              <a:t>‹nr.›</a:t>
            </a:fld>
            <a:endParaRPr lang="da-DK"/>
          </a:p>
        </p:txBody>
      </p:sp>
    </p:spTree>
    <p:extLst>
      <p:ext uri="{BB962C8B-B14F-4D97-AF65-F5344CB8AC3E}">
        <p14:creationId xmlns:p14="http://schemas.microsoft.com/office/powerpoint/2010/main" val="2439607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lvl="0"/>
            <a:fld id="{5F9EBAE9-FCBB-4C5A-B77A-8F44EA51C5D6}" type="datetime1">
              <a:rPr lang="en-US" smtClean="0"/>
              <a:pPr lvl="0"/>
              <a:t>10/18/2018</a:t>
            </a:fld>
            <a:endParaRPr lang="en-US"/>
          </a:p>
        </p:txBody>
      </p:sp>
      <p:sp>
        <p:nvSpPr>
          <p:cNvPr id="5" name="Footer Placeholder 4"/>
          <p:cNvSpPr>
            <a:spLocks noGrp="1"/>
          </p:cNvSpPr>
          <p:nvPr>
            <p:ph type="ftr" sz="quarter" idx="11"/>
          </p:nvPr>
        </p:nvSpPr>
        <p:spPr/>
        <p:txBody>
          <a:bodyPr/>
          <a:lstStyle/>
          <a:p>
            <a:pPr lvl="0"/>
            <a:r>
              <a:rPr lang="en-US"/>
              <a:t>             </a:t>
            </a:r>
          </a:p>
        </p:txBody>
      </p:sp>
      <p:sp>
        <p:nvSpPr>
          <p:cNvPr id="6" name="Slide Number Placeholder 5"/>
          <p:cNvSpPr>
            <a:spLocks noGrp="1"/>
          </p:cNvSpPr>
          <p:nvPr>
            <p:ph type="sldNum" sz="quarter" idx="12"/>
          </p:nvPr>
        </p:nvSpPr>
        <p:spPr/>
        <p:txBody>
          <a:bodyPr/>
          <a:lstStyle/>
          <a:p>
            <a:pPr lvl="0"/>
            <a:fld id="{327B6EE0-DCE1-4D5A-8404-A5FE57430E51}" type="slidenum">
              <a:rPr lang="da-DK" smtClean="0"/>
              <a:t>‹nr.›</a:t>
            </a:fld>
            <a:endParaRPr lang="da-DK"/>
          </a:p>
        </p:txBody>
      </p:sp>
    </p:spTree>
    <p:extLst>
      <p:ext uri="{BB962C8B-B14F-4D97-AF65-F5344CB8AC3E}">
        <p14:creationId xmlns:p14="http://schemas.microsoft.com/office/powerpoint/2010/main" val="1843496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da-DK"/>
              <a:t>Klik for at redigere i master</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pPr lvl="0"/>
            <a:fld id="{806E651A-8A5F-4F57-99A3-E0C99B992DA7}" type="datetime1">
              <a:rPr lang="en-US" smtClean="0"/>
              <a:pPr lvl="0"/>
              <a:t>10/18/2018</a:t>
            </a:fld>
            <a:endParaRPr lang="en-US"/>
          </a:p>
        </p:txBody>
      </p:sp>
      <p:sp>
        <p:nvSpPr>
          <p:cNvPr id="5" name="Footer Placeholder 4"/>
          <p:cNvSpPr>
            <a:spLocks noGrp="1"/>
          </p:cNvSpPr>
          <p:nvPr>
            <p:ph type="ftr" sz="quarter" idx="11"/>
          </p:nvPr>
        </p:nvSpPr>
        <p:spPr/>
        <p:txBody>
          <a:bodyPr/>
          <a:lstStyle/>
          <a:p>
            <a:pPr lvl="0"/>
            <a:r>
              <a:rPr lang="en-US"/>
              <a:t>             </a:t>
            </a:r>
          </a:p>
        </p:txBody>
      </p:sp>
      <p:sp>
        <p:nvSpPr>
          <p:cNvPr id="6" name="Slide Number Placeholder 5"/>
          <p:cNvSpPr>
            <a:spLocks noGrp="1"/>
          </p:cNvSpPr>
          <p:nvPr>
            <p:ph type="sldNum" sz="quarter" idx="12"/>
          </p:nvPr>
        </p:nvSpPr>
        <p:spPr/>
        <p:txBody>
          <a:bodyPr/>
          <a:lstStyle/>
          <a:p>
            <a:pPr lvl="0"/>
            <a:fld id="{31FC7B4B-6F44-401C-8354-5BA86F50E4EA}" type="slidenum">
              <a:rPr lang="da-DK" smtClean="0"/>
              <a:t>‹nr.›</a:t>
            </a:fld>
            <a:endParaRPr lang="da-DK"/>
          </a:p>
        </p:txBody>
      </p:sp>
    </p:spTree>
    <p:extLst>
      <p:ext uri="{BB962C8B-B14F-4D97-AF65-F5344CB8AC3E}">
        <p14:creationId xmlns:p14="http://schemas.microsoft.com/office/powerpoint/2010/main" val="4021907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pPr lvl="0"/>
            <a:fld id="{5F9EBAE9-FCBB-4C5A-B77A-8F44EA51C5D6}" type="datetime1">
              <a:rPr lang="en-US" smtClean="0"/>
              <a:pPr lvl="0"/>
              <a:t>10/18/2018</a:t>
            </a:fld>
            <a:endParaRPr lang="en-US"/>
          </a:p>
        </p:txBody>
      </p:sp>
      <p:sp>
        <p:nvSpPr>
          <p:cNvPr id="6" name="Footer Placeholder 5"/>
          <p:cNvSpPr>
            <a:spLocks noGrp="1"/>
          </p:cNvSpPr>
          <p:nvPr>
            <p:ph type="ftr" sz="quarter" idx="11"/>
          </p:nvPr>
        </p:nvSpPr>
        <p:spPr/>
        <p:txBody>
          <a:bodyPr/>
          <a:lstStyle/>
          <a:p>
            <a:pPr lvl="0"/>
            <a:r>
              <a:rPr lang="en-US"/>
              <a:t>             </a:t>
            </a:r>
          </a:p>
        </p:txBody>
      </p:sp>
      <p:sp>
        <p:nvSpPr>
          <p:cNvPr id="7" name="Slide Number Placeholder 6"/>
          <p:cNvSpPr>
            <a:spLocks noGrp="1"/>
          </p:cNvSpPr>
          <p:nvPr>
            <p:ph type="sldNum" sz="quarter" idx="12"/>
          </p:nvPr>
        </p:nvSpPr>
        <p:spPr/>
        <p:txBody>
          <a:bodyPr/>
          <a:lstStyle/>
          <a:p>
            <a:pPr lvl="0"/>
            <a:fld id="{327B6EE0-DCE1-4D5A-8404-A5FE57430E51}" type="slidenum">
              <a:rPr lang="da-DK" smtClean="0"/>
              <a:t>‹nr.›</a:t>
            </a:fld>
            <a:endParaRPr lang="da-DK"/>
          </a:p>
        </p:txBody>
      </p:sp>
    </p:spTree>
    <p:extLst>
      <p:ext uri="{BB962C8B-B14F-4D97-AF65-F5344CB8AC3E}">
        <p14:creationId xmlns:p14="http://schemas.microsoft.com/office/powerpoint/2010/main" val="1745663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da-DK"/>
              <a:t>Klik for at redigere i master</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Content Placeholder 3"/>
          <p:cNvSpPr>
            <a:spLocks noGrp="1"/>
          </p:cNvSpPr>
          <p:nvPr>
            <p:ph sz="half" idx="2"/>
          </p:nvPr>
        </p:nvSpPr>
        <p:spPr>
          <a:xfrm>
            <a:off x="839789"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Content Placeholder 5"/>
          <p:cNvSpPr>
            <a:spLocks noGrp="1"/>
          </p:cNvSpPr>
          <p:nvPr>
            <p:ph sz="quarter" idx="4"/>
          </p:nvPr>
        </p:nvSpPr>
        <p:spPr>
          <a:xfrm>
            <a:off x="6172201"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pPr lvl="0"/>
            <a:fld id="{5F9EBAE9-FCBB-4C5A-B77A-8F44EA51C5D6}" type="datetime1">
              <a:rPr lang="en-US" smtClean="0"/>
              <a:pPr lvl="0"/>
              <a:t>10/18/2018</a:t>
            </a:fld>
            <a:endParaRPr lang="en-US"/>
          </a:p>
        </p:txBody>
      </p:sp>
      <p:sp>
        <p:nvSpPr>
          <p:cNvPr id="8" name="Footer Placeholder 7"/>
          <p:cNvSpPr>
            <a:spLocks noGrp="1"/>
          </p:cNvSpPr>
          <p:nvPr>
            <p:ph type="ftr" sz="quarter" idx="11"/>
          </p:nvPr>
        </p:nvSpPr>
        <p:spPr/>
        <p:txBody>
          <a:bodyPr/>
          <a:lstStyle/>
          <a:p>
            <a:pPr lvl="0"/>
            <a:r>
              <a:rPr lang="en-US"/>
              <a:t>             </a:t>
            </a:r>
          </a:p>
        </p:txBody>
      </p:sp>
      <p:sp>
        <p:nvSpPr>
          <p:cNvPr id="9" name="Slide Number Placeholder 8"/>
          <p:cNvSpPr>
            <a:spLocks noGrp="1"/>
          </p:cNvSpPr>
          <p:nvPr>
            <p:ph type="sldNum" sz="quarter" idx="12"/>
          </p:nvPr>
        </p:nvSpPr>
        <p:spPr/>
        <p:txBody>
          <a:bodyPr/>
          <a:lstStyle/>
          <a:p>
            <a:pPr lvl="0"/>
            <a:fld id="{327B6EE0-DCE1-4D5A-8404-A5FE57430E51}" type="slidenum">
              <a:rPr lang="da-DK" smtClean="0"/>
              <a:t>‹nr.›</a:t>
            </a:fld>
            <a:endParaRPr lang="da-DK"/>
          </a:p>
        </p:txBody>
      </p:sp>
    </p:spTree>
    <p:extLst>
      <p:ext uri="{BB962C8B-B14F-4D97-AF65-F5344CB8AC3E}">
        <p14:creationId xmlns:p14="http://schemas.microsoft.com/office/powerpoint/2010/main" val="61284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pPr lvl="0"/>
            <a:fld id="{B346E7E6-F8FD-4756-BF24-9F7173423E10}" type="datetime1">
              <a:rPr lang="en-US" smtClean="0"/>
              <a:pPr lvl="0"/>
              <a:t>10/18/2018</a:t>
            </a:fld>
            <a:endParaRPr lang="en-US"/>
          </a:p>
        </p:txBody>
      </p:sp>
      <p:sp>
        <p:nvSpPr>
          <p:cNvPr id="4" name="Footer Placeholder 3"/>
          <p:cNvSpPr>
            <a:spLocks noGrp="1"/>
          </p:cNvSpPr>
          <p:nvPr>
            <p:ph type="ftr" sz="quarter" idx="11"/>
          </p:nvPr>
        </p:nvSpPr>
        <p:spPr/>
        <p:txBody>
          <a:bodyPr/>
          <a:lstStyle/>
          <a:p>
            <a:pPr lvl="0"/>
            <a:r>
              <a:rPr lang="en-US"/>
              <a:t>             </a:t>
            </a:r>
          </a:p>
        </p:txBody>
      </p:sp>
      <p:sp>
        <p:nvSpPr>
          <p:cNvPr id="5" name="Slide Number Placeholder 4"/>
          <p:cNvSpPr>
            <a:spLocks noGrp="1"/>
          </p:cNvSpPr>
          <p:nvPr>
            <p:ph type="sldNum" sz="quarter" idx="12"/>
          </p:nvPr>
        </p:nvSpPr>
        <p:spPr/>
        <p:txBody>
          <a:bodyPr/>
          <a:lstStyle/>
          <a:p>
            <a:pPr lvl="0"/>
            <a:fld id="{2C525F05-1079-4752-9083-32E98EF86CD4}" type="slidenum">
              <a:rPr lang="da-DK" smtClean="0"/>
              <a:t>‹nr.›</a:t>
            </a:fld>
            <a:endParaRPr lang="da-DK"/>
          </a:p>
        </p:txBody>
      </p:sp>
    </p:spTree>
    <p:extLst>
      <p:ext uri="{BB962C8B-B14F-4D97-AF65-F5344CB8AC3E}">
        <p14:creationId xmlns:p14="http://schemas.microsoft.com/office/powerpoint/2010/main" val="418368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2700"/>
              </a:lnSpc>
              <a:defRPr/>
            </a:lvl1pPr>
          </a:lstStyle>
          <a:p>
            <a:r>
              <a:rPr lang="da-DK"/>
              <a:t>Klik for at redigere titeltypografien i masteren</a:t>
            </a:r>
            <a:endParaRPr lang="en-US" dirty="0"/>
          </a:p>
        </p:txBody>
      </p:sp>
      <p:sp>
        <p:nvSpPr>
          <p:cNvPr id="3" name="Pladsholder til indhold 2"/>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Pladsholder til dato 3"/>
          <p:cNvSpPr>
            <a:spLocks noGrp="1"/>
          </p:cNvSpPr>
          <p:nvPr>
            <p:ph type="dt" sz="half" idx="10"/>
          </p:nvPr>
        </p:nvSpPr>
        <p:spPr/>
        <p:txBody>
          <a:bodyPr/>
          <a:lstStyle/>
          <a:p>
            <a:fld id="{DCB48DAC-5E6C-4D88-859D-93A0747E8277}" type="datetimeFigureOut">
              <a:rPr lang="en-US" dirty="0"/>
              <a:t>10/18/2018</a:t>
            </a:fld>
            <a:endParaRPr lang="en-US" dirty="0"/>
          </a:p>
        </p:txBody>
      </p:sp>
      <p:sp>
        <p:nvSpPr>
          <p:cNvPr id="5" name="Pladsholder til sidefod 4"/>
          <p:cNvSpPr>
            <a:spLocks noGrp="1"/>
          </p:cNvSpPr>
          <p:nvPr>
            <p:ph type="ftr" sz="quarter" idx="11"/>
          </p:nvPr>
        </p:nvSpPr>
        <p:spPr/>
        <p:txBody>
          <a:bodyPr/>
          <a:lstStyle/>
          <a:p>
            <a:r>
              <a:rPr lang="en-US" dirty="0"/>
              <a:t>
              </a:t>
            </a:r>
          </a:p>
        </p:txBody>
      </p:sp>
      <p:sp>
        <p:nvSpPr>
          <p:cNvPr id="6" name="Pladsholder til diasnummer 5"/>
          <p:cNvSpPr>
            <a:spLocks noGrp="1"/>
          </p:cNvSpPr>
          <p:nvPr>
            <p:ph type="sldNum" sz="quarter" idx="12"/>
          </p:nvPr>
        </p:nvSpPr>
        <p:spPr/>
        <p:txBody>
          <a:bodyPr/>
          <a:lstStyle/>
          <a:p>
            <a:fld id="{5D63841E-FDE4-4F95-B5AA-F5EB88A7EDBE}" type="slidenum">
              <a:rPr lang="en-US" dirty="0"/>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5F9EBAE9-FCBB-4C5A-B77A-8F44EA51C5D6}" type="datetime1">
              <a:rPr lang="en-US" smtClean="0"/>
              <a:pPr lvl="0"/>
              <a:t>10/18/2018</a:t>
            </a:fld>
            <a:endParaRPr lang="en-US"/>
          </a:p>
        </p:txBody>
      </p:sp>
      <p:sp>
        <p:nvSpPr>
          <p:cNvPr id="3" name="Footer Placeholder 2"/>
          <p:cNvSpPr>
            <a:spLocks noGrp="1"/>
          </p:cNvSpPr>
          <p:nvPr>
            <p:ph type="ftr" sz="quarter" idx="11"/>
          </p:nvPr>
        </p:nvSpPr>
        <p:spPr/>
        <p:txBody>
          <a:bodyPr/>
          <a:lstStyle/>
          <a:p>
            <a:pPr lvl="0"/>
            <a:r>
              <a:rPr lang="en-US"/>
              <a:t>             </a:t>
            </a:r>
          </a:p>
        </p:txBody>
      </p:sp>
      <p:sp>
        <p:nvSpPr>
          <p:cNvPr id="4" name="Slide Number Placeholder 3"/>
          <p:cNvSpPr>
            <a:spLocks noGrp="1"/>
          </p:cNvSpPr>
          <p:nvPr>
            <p:ph type="sldNum" sz="quarter" idx="12"/>
          </p:nvPr>
        </p:nvSpPr>
        <p:spPr/>
        <p:txBody>
          <a:bodyPr/>
          <a:lstStyle/>
          <a:p>
            <a:pPr lvl="0"/>
            <a:fld id="{327B6EE0-DCE1-4D5A-8404-A5FE57430E51}" type="slidenum">
              <a:rPr lang="da-DK" smtClean="0"/>
              <a:t>‹nr.›</a:t>
            </a:fld>
            <a:endParaRPr lang="da-DK"/>
          </a:p>
        </p:txBody>
      </p:sp>
    </p:spTree>
    <p:extLst>
      <p:ext uri="{BB962C8B-B14F-4D97-AF65-F5344CB8AC3E}">
        <p14:creationId xmlns:p14="http://schemas.microsoft.com/office/powerpoint/2010/main" val="922500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pPr lvl="0"/>
            <a:fld id="{5F9EBAE9-FCBB-4C5A-B77A-8F44EA51C5D6}" type="datetime1">
              <a:rPr lang="en-US" smtClean="0"/>
              <a:pPr lvl="0"/>
              <a:t>10/18/2018</a:t>
            </a:fld>
            <a:endParaRPr lang="en-US"/>
          </a:p>
        </p:txBody>
      </p:sp>
      <p:sp>
        <p:nvSpPr>
          <p:cNvPr id="6" name="Footer Placeholder 5"/>
          <p:cNvSpPr>
            <a:spLocks noGrp="1"/>
          </p:cNvSpPr>
          <p:nvPr>
            <p:ph type="ftr" sz="quarter" idx="11"/>
          </p:nvPr>
        </p:nvSpPr>
        <p:spPr/>
        <p:txBody>
          <a:bodyPr/>
          <a:lstStyle/>
          <a:p>
            <a:pPr lvl="0"/>
            <a:r>
              <a:rPr lang="en-US"/>
              <a:t>             </a:t>
            </a:r>
          </a:p>
        </p:txBody>
      </p:sp>
      <p:sp>
        <p:nvSpPr>
          <p:cNvPr id="7" name="Slide Number Placeholder 6"/>
          <p:cNvSpPr>
            <a:spLocks noGrp="1"/>
          </p:cNvSpPr>
          <p:nvPr>
            <p:ph type="sldNum" sz="quarter" idx="12"/>
          </p:nvPr>
        </p:nvSpPr>
        <p:spPr/>
        <p:txBody>
          <a:bodyPr/>
          <a:lstStyle/>
          <a:p>
            <a:pPr lvl="0"/>
            <a:fld id="{327B6EE0-DCE1-4D5A-8404-A5FE57430E51}" type="slidenum">
              <a:rPr lang="da-DK" smtClean="0"/>
              <a:t>‹nr.›</a:t>
            </a:fld>
            <a:endParaRPr lang="da-DK"/>
          </a:p>
        </p:txBody>
      </p:sp>
    </p:spTree>
    <p:extLst>
      <p:ext uri="{BB962C8B-B14F-4D97-AF65-F5344CB8AC3E}">
        <p14:creationId xmlns:p14="http://schemas.microsoft.com/office/powerpoint/2010/main" val="3081775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pPr lvl="0"/>
            <a:fld id="{5F9EBAE9-FCBB-4C5A-B77A-8F44EA51C5D6}" type="datetime1">
              <a:rPr lang="en-US" smtClean="0"/>
              <a:pPr lvl="0"/>
              <a:t>10/18/2018</a:t>
            </a:fld>
            <a:endParaRPr lang="en-US"/>
          </a:p>
        </p:txBody>
      </p:sp>
      <p:sp>
        <p:nvSpPr>
          <p:cNvPr id="6" name="Footer Placeholder 5"/>
          <p:cNvSpPr>
            <a:spLocks noGrp="1"/>
          </p:cNvSpPr>
          <p:nvPr>
            <p:ph type="ftr" sz="quarter" idx="11"/>
          </p:nvPr>
        </p:nvSpPr>
        <p:spPr/>
        <p:txBody>
          <a:bodyPr/>
          <a:lstStyle/>
          <a:p>
            <a:pPr lvl="0"/>
            <a:r>
              <a:rPr lang="en-US"/>
              <a:t>             </a:t>
            </a:r>
          </a:p>
        </p:txBody>
      </p:sp>
      <p:sp>
        <p:nvSpPr>
          <p:cNvPr id="7" name="Slide Number Placeholder 6"/>
          <p:cNvSpPr>
            <a:spLocks noGrp="1"/>
          </p:cNvSpPr>
          <p:nvPr>
            <p:ph type="sldNum" sz="quarter" idx="12"/>
          </p:nvPr>
        </p:nvSpPr>
        <p:spPr/>
        <p:txBody>
          <a:bodyPr/>
          <a:lstStyle/>
          <a:p>
            <a:pPr lvl="0"/>
            <a:fld id="{327B6EE0-DCE1-4D5A-8404-A5FE57430E51}" type="slidenum">
              <a:rPr lang="da-DK" smtClean="0"/>
              <a:t>‹nr.›</a:t>
            </a:fld>
            <a:endParaRPr lang="da-DK"/>
          </a:p>
        </p:txBody>
      </p:sp>
    </p:spTree>
    <p:extLst>
      <p:ext uri="{BB962C8B-B14F-4D97-AF65-F5344CB8AC3E}">
        <p14:creationId xmlns:p14="http://schemas.microsoft.com/office/powerpoint/2010/main" val="3497526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lvl="0"/>
            <a:fld id="{5F9EBAE9-FCBB-4C5A-B77A-8F44EA51C5D6}" type="datetime1">
              <a:rPr lang="en-US" smtClean="0"/>
              <a:pPr lvl="0"/>
              <a:t>10/18/2018</a:t>
            </a:fld>
            <a:endParaRPr lang="en-US"/>
          </a:p>
        </p:txBody>
      </p:sp>
      <p:sp>
        <p:nvSpPr>
          <p:cNvPr id="5" name="Footer Placeholder 4"/>
          <p:cNvSpPr>
            <a:spLocks noGrp="1"/>
          </p:cNvSpPr>
          <p:nvPr>
            <p:ph type="ftr" sz="quarter" idx="11"/>
          </p:nvPr>
        </p:nvSpPr>
        <p:spPr/>
        <p:txBody>
          <a:bodyPr/>
          <a:lstStyle/>
          <a:p>
            <a:pPr lvl="0"/>
            <a:r>
              <a:rPr lang="en-US"/>
              <a:t>             </a:t>
            </a:r>
          </a:p>
        </p:txBody>
      </p:sp>
      <p:sp>
        <p:nvSpPr>
          <p:cNvPr id="6" name="Slide Number Placeholder 5"/>
          <p:cNvSpPr>
            <a:spLocks noGrp="1"/>
          </p:cNvSpPr>
          <p:nvPr>
            <p:ph type="sldNum" sz="quarter" idx="12"/>
          </p:nvPr>
        </p:nvSpPr>
        <p:spPr/>
        <p:txBody>
          <a:bodyPr/>
          <a:lstStyle/>
          <a:p>
            <a:pPr lvl="0"/>
            <a:fld id="{327B6EE0-DCE1-4D5A-8404-A5FE57430E51}" type="slidenum">
              <a:rPr lang="da-DK" smtClean="0"/>
              <a:t>‹nr.›</a:t>
            </a:fld>
            <a:endParaRPr lang="da-DK"/>
          </a:p>
        </p:txBody>
      </p:sp>
    </p:spTree>
    <p:extLst>
      <p:ext uri="{BB962C8B-B14F-4D97-AF65-F5344CB8AC3E}">
        <p14:creationId xmlns:p14="http://schemas.microsoft.com/office/powerpoint/2010/main" val="1459719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da-DK"/>
              <a:t>Klik for at redigere i master</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lvl="0"/>
            <a:fld id="{5F9EBAE9-FCBB-4C5A-B77A-8F44EA51C5D6}" type="datetime1">
              <a:rPr lang="en-US" smtClean="0"/>
              <a:pPr lvl="0"/>
              <a:t>10/18/2018</a:t>
            </a:fld>
            <a:endParaRPr lang="en-US"/>
          </a:p>
        </p:txBody>
      </p:sp>
      <p:sp>
        <p:nvSpPr>
          <p:cNvPr id="5" name="Footer Placeholder 4"/>
          <p:cNvSpPr>
            <a:spLocks noGrp="1"/>
          </p:cNvSpPr>
          <p:nvPr>
            <p:ph type="ftr" sz="quarter" idx="11"/>
          </p:nvPr>
        </p:nvSpPr>
        <p:spPr/>
        <p:txBody>
          <a:bodyPr/>
          <a:lstStyle/>
          <a:p>
            <a:pPr lvl="0"/>
            <a:r>
              <a:rPr lang="en-US"/>
              <a:t>             </a:t>
            </a:r>
          </a:p>
        </p:txBody>
      </p:sp>
      <p:sp>
        <p:nvSpPr>
          <p:cNvPr id="6" name="Slide Number Placeholder 5"/>
          <p:cNvSpPr>
            <a:spLocks noGrp="1"/>
          </p:cNvSpPr>
          <p:nvPr>
            <p:ph type="sldNum" sz="quarter" idx="12"/>
          </p:nvPr>
        </p:nvSpPr>
        <p:spPr/>
        <p:txBody>
          <a:bodyPr/>
          <a:lstStyle/>
          <a:p>
            <a:pPr lvl="0"/>
            <a:fld id="{327B6EE0-DCE1-4D5A-8404-A5FE57430E51}" type="slidenum">
              <a:rPr lang="da-DK" smtClean="0"/>
              <a:t>‹nr.›</a:t>
            </a:fld>
            <a:endParaRPr lang="da-DK"/>
          </a:p>
        </p:txBody>
      </p:sp>
    </p:spTree>
    <p:extLst>
      <p:ext uri="{BB962C8B-B14F-4D97-AF65-F5344CB8AC3E}">
        <p14:creationId xmlns:p14="http://schemas.microsoft.com/office/powerpoint/2010/main" val="2135572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el og teks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lang="da-DK"/>
            </a:lvl1pPr>
          </a:lstStyle>
          <a:p>
            <a:pPr lvl="0"/>
            <a:r>
              <a:rPr lang="da-DK"/>
              <a:t>Klik for at redigere i master</a:t>
            </a:r>
            <a:endParaRPr lang="en-US"/>
          </a:p>
        </p:txBody>
      </p:sp>
      <p:sp>
        <p:nvSpPr>
          <p:cNvPr id="3" name="Pladsholder til indhold 2"/>
          <p:cNvSpPr txBox="1">
            <a:spLocks noGrp="1"/>
          </p:cNvSpPr>
          <p:nvPr>
            <p:ph idx="4294967295"/>
          </p:nvPr>
        </p:nvSpPr>
        <p:spPr/>
        <p:txBody>
          <a:bodyPr/>
          <a:lstStyle>
            <a:lvl1pPr>
              <a:defRPr lang="da-DK"/>
            </a:lvl1pPr>
            <a:lvl2pPr>
              <a:defRPr lang="da-DK"/>
            </a:lvl2pPr>
            <a:lvl3pPr>
              <a:defRPr lang="da-DK"/>
            </a:lvl3pPr>
            <a:lvl4pPr>
              <a:defRPr lang="da-DK"/>
            </a:lvl4pPr>
            <a:lvl5pPr>
              <a:defRPr lang="da-DK"/>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txBox="1">
            <a:spLocks noGrp="1"/>
          </p:cNvSpPr>
          <p:nvPr>
            <p:ph type="dt" sz="half" idx="7"/>
          </p:nvPr>
        </p:nvSpPr>
        <p:spPr/>
        <p:txBody>
          <a:bodyPr/>
          <a:lstStyle>
            <a:lvl1pPr>
              <a:defRPr/>
            </a:lvl1pPr>
          </a:lstStyle>
          <a:p>
            <a:pPr lvl="0"/>
            <a:fld id="{3B4F2F93-C593-4ABF-B7D9-DB984DF23638}" type="datetime1">
              <a:rPr lang="en-US"/>
              <a:pPr lvl="0"/>
              <a:t>10/18/2018</a:t>
            </a:fld>
            <a:endParaRPr lang="en-US"/>
          </a:p>
        </p:txBody>
      </p:sp>
      <p:sp>
        <p:nvSpPr>
          <p:cNvPr id="5" name="Pladsholder til sidefod 4"/>
          <p:cNvSpPr txBox="1">
            <a:spLocks noGrp="1"/>
          </p:cNvSpPr>
          <p:nvPr>
            <p:ph type="ftr" sz="quarter" idx="9"/>
          </p:nvPr>
        </p:nvSpPr>
        <p:spPr/>
        <p:txBody>
          <a:bodyPr/>
          <a:lstStyle>
            <a:lvl1pPr>
              <a:defRPr/>
            </a:lvl1pPr>
          </a:lstStyle>
          <a:p>
            <a:pPr lvl="0"/>
            <a:r>
              <a:rPr lang="en-US"/>
              <a:t>             </a:t>
            </a:r>
          </a:p>
        </p:txBody>
      </p:sp>
      <p:sp>
        <p:nvSpPr>
          <p:cNvPr id="6" name="Pladsholder til diasnummer 5"/>
          <p:cNvSpPr txBox="1">
            <a:spLocks noGrp="1"/>
          </p:cNvSpPr>
          <p:nvPr>
            <p:ph type="sldNum" sz="quarter" idx="8"/>
          </p:nvPr>
        </p:nvSpPr>
        <p:spPr/>
        <p:txBody>
          <a:bodyPr/>
          <a:lstStyle>
            <a:lvl1pPr>
              <a:defRPr/>
            </a:lvl1pPr>
          </a:lstStyle>
          <a:p>
            <a:pPr lvl="0"/>
            <a:fld id="{78E3E3FD-A75A-4158-B6A8-1D5DB30ECBB7}" type="slidenum">
              <a:t>‹nr.›</a:t>
            </a:fld>
            <a:endParaRPr lang="en-US"/>
          </a:p>
        </p:txBody>
      </p:sp>
    </p:spTree>
    <p:extLst>
      <p:ext uri="{BB962C8B-B14F-4D97-AF65-F5344CB8AC3E}">
        <p14:creationId xmlns:p14="http://schemas.microsoft.com/office/powerpoint/2010/main" val="337504067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elslide">
    <p:bg>
      <p:bgPr>
        <a:solidFill>
          <a:srgbClr val="C8102E"/>
        </a:solidFill>
        <a:effectLst/>
      </p:bgPr>
    </p:bg>
    <p:spTree>
      <p:nvGrpSpPr>
        <p:cNvPr id="1" name=""/>
        <p:cNvGrpSpPr/>
        <p:nvPr/>
      </p:nvGrpSpPr>
      <p:grpSpPr>
        <a:xfrm>
          <a:off x="0" y="0"/>
          <a:ext cx="0" cy="0"/>
          <a:chOff x="0" y="0"/>
          <a:chExt cx="0" cy="0"/>
        </a:xfrm>
      </p:grpSpPr>
      <p:sp>
        <p:nvSpPr>
          <p:cNvPr id="2" name="Titel 1"/>
          <p:cNvSpPr txBox="1">
            <a:spLocks noGrp="1"/>
          </p:cNvSpPr>
          <p:nvPr>
            <p:ph type="title"/>
          </p:nvPr>
        </p:nvSpPr>
        <p:spPr>
          <a:xfrm>
            <a:off x="578949" y="3506349"/>
            <a:ext cx="8973433" cy="720080"/>
          </a:xfrm>
        </p:spPr>
        <p:txBody>
          <a:bodyPr anchor="b"/>
          <a:lstStyle>
            <a:lvl1pPr>
              <a:lnSpc>
                <a:spcPts val="4500"/>
              </a:lnSpc>
              <a:defRPr sz="4000" cap="all">
                <a:solidFill>
                  <a:srgbClr val="FFFFFF"/>
                </a:solidFill>
              </a:defRPr>
            </a:lvl1pPr>
          </a:lstStyle>
          <a:p>
            <a:pPr lvl="0"/>
            <a:r>
              <a:rPr lang="en-US"/>
              <a:t>KLik for at tilføje titel</a:t>
            </a:r>
          </a:p>
        </p:txBody>
      </p:sp>
      <p:sp>
        <p:nvSpPr>
          <p:cNvPr id="3" name="Undertitel 2"/>
          <p:cNvSpPr txBox="1">
            <a:spLocks noGrp="1"/>
          </p:cNvSpPr>
          <p:nvPr>
            <p:ph type="subTitle" idx="4294967295"/>
          </p:nvPr>
        </p:nvSpPr>
        <p:spPr>
          <a:xfrm>
            <a:off x="587704" y="4437108"/>
            <a:ext cx="8928993" cy="1440161"/>
          </a:xfrm>
        </p:spPr>
        <p:txBody>
          <a:bodyPr>
            <a:normAutofit/>
          </a:bodyPr>
          <a:lstStyle>
            <a:lvl1pPr>
              <a:lnSpc>
                <a:spcPts val="3200"/>
              </a:lnSpc>
              <a:defRPr sz="3000">
                <a:solidFill>
                  <a:srgbClr val="FFFFFF"/>
                </a:solidFill>
              </a:defRPr>
            </a:lvl1pPr>
          </a:lstStyle>
          <a:p>
            <a:pPr lvl="0"/>
            <a:r>
              <a:rPr lang="en-US"/>
              <a:t>Klik for at tilføje undertitel/afsender</a:t>
            </a:r>
          </a:p>
        </p:txBody>
      </p:sp>
      <p:sp>
        <p:nvSpPr>
          <p:cNvPr id="4" name="Pladsholder til dato 3"/>
          <p:cNvSpPr txBox="1">
            <a:spLocks noGrp="1"/>
          </p:cNvSpPr>
          <p:nvPr>
            <p:ph type="dt" sz="half" idx="7"/>
          </p:nvPr>
        </p:nvSpPr>
        <p:spPr/>
        <p:txBody>
          <a:bodyPr/>
          <a:lstStyle>
            <a:lvl1pPr>
              <a:defRPr>
                <a:solidFill>
                  <a:srgbClr val="FFFFFF"/>
                </a:solidFill>
              </a:defRPr>
            </a:lvl1pPr>
          </a:lstStyle>
          <a:p>
            <a:pPr lvl="0"/>
            <a:fld id="{2718D0F2-8FCD-4AF4-AB7E-929838112E34}" type="datetime1">
              <a:rPr lang="en-US"/>
              <a:pPr lvl="0"/>
              <a:t>10/18/2018</a:t>
            </a:fld>
            <a:endParaRPr lang="en-US"/>
          </a:p>
        </p:txBody>
      </p:sp>
      <p:sp>
        <p:nvSpPr>
          <p:cNvPr id="5" name="Pladsholder til sidefod 4"/>
          <p:cNvSpPr txBox="1">
            <a:spLocks noGrp="1"/>
          </p:cNvSpPr>
          <p:nvPr>
            <p:ph type="ftr" sz="quarter" idx="9"/>
          </p:nvPr>
        </p:nvSpPr>
        <p:spPr/>
        <p:txBody>
          <a:bodyPr/>
          <a:lstStyle>
            <a:lvl1pPr>
              <a:defRPr>
                <a:solidFill>
                  <a:srgbClr val="FFFFFF"/>
                </a:solidFill>
              </a:defRPr>
            </a:lvl1pPr>
          </a:lstStyle>
          <a:p>
            <a:pPr lvl="0"/>
            <a:r>
              <a:rPr lang="en-US"/>
              <a:t>             </a:t>
            </a:r>
          </a:p>
        </p:txBody>
      </p:sp>
      <p:sp>
        <p:nvSpPr>
          <p:cNvPr id="6" name="Pladsholder til diasnummer 5"/>
          <p:cNvSpPr txBox="1">
            <a:spLocks noGrp="1"/>
          </p:cNvSpPr>
          <p:nvPr>
            <p:ph type="sldNum" sz="quarter" idx="8"/>
          </p:nvPr>
        </p:nvSpPr>
        <p:spPr/>
        <p:txBody>
          <a:bodyPr/>
          <a:lstStyle>
            <a:lvl1pPr>
              <a:defRPr>
                <a:solidFill>
                  <a:srgbClr val="FFFFFF"/>
                </a:solidFill>
              </a:defRPr>
            </a:lvl1pPr>
          </a:lstStyle>
          <a:p>
            <a:pPr lvl="0"/>
            <a:fld id="{5E35537A-AC86-4310-9367-D4C9793F1E71}" type="slidenum">
              <a:t>‹nr.›</a:t>
            </a:fld>
            <a:endParaRPr lang="en-US"/>
          </a:p>
        </p:txBody>
      </p:sp>
      <p:grpSp>
        <p:nvGrpSpPr>
          <p:cNvPr id="7" name="KombitShape"/>
          <p:cNvGrpSpPr/>
          <p:nvPr/>
        </p:nvGrpSpPr>
        <p:grpSpPr>
          <a:xfrm>
            <a:off x="2823168" y="-143167"/>
            <a:ext cx="10183185" cy="4618515"/>
            <a:chOff x="2117375" y="-143167"/>
            <a:chExt cx="7637389" cy="4618515"/>
          </a:xfrm>
        </p:grpSpPr>
        <p:sp>
          <p:nvSpPr>
            <p:cNvPr id="8" name="Krans 3"/>
            <p:cNvSpPr/>
            <p:nvPr/>
          </p:nvSpPr>
          <p:spPr>
            <a:xfrm>
              <a:off x="2117375" y="-143167"/>
              <a:ext cx="4176000" cy="2087995"/>
            </a:xfrm>
            <a:custGeom>
              <a:avLst/>
              <a:gdLst>
                <a:gd name="f0" fmla="val w"/>
                <a:gd name="f1" fmla="val h"/>
                <a:gd name="f2" fmla="val 0"/>
                <a:gd name="f3" fmla="val 4176000"/>
                <a:gd name="f4" fmla="val 2088000"/>
                <a:gd name="f5" fmla="val 1153171"/>
                <a:gd name="f6" fmla="val 3241171"/>
                <a:gd name="f7" fmla="val 934829"/>
                <a:gd name="f8" fmla="val 651122"/>
                <a:gd name="f9" fmla="val 793566"/>
                <a:gd name="f10" fmla="val 1294434"/>
                <a:gd name="f11" fmla="val 1436878"/>
                <a:gd name="f12" fmla="val 2881566"/>
                <a:gd name="f13" fmla="val 3524878"/>
                <a:gd name="f14" fmla="*/ f0 1 4176000"/>
                <a:gd name="f15" fmla="*/ f1 1 2088000"/>
                <a:gd name="f16" fmla="val f2"/>
                <a:gd name="f17" fmla="val f3"/>
                <a:gd name="f18" fmla="val f4"/>
                <a:gd name="f19" fmla="+- f18 0 f16"/>
                <a:gd name="f20" fmla="+- f17 0 f16"/>
                <a:gd name="f21" fmla="*/ f20 1 4176000"/>
                <a:gd name="f22" fmla="*/ f19 1 2088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76000" h="2088000">
                  <a:moveTo>
                    <a:pt x="f2" y="f2"/>
                  </a:moveTo>
                  <a:lnTo>
                    <a:pt x="f3" y="f2"/>
                  </a:lnTo>
                  <a:cubicBezTo>
                    <a:pt x="f3" y="f5"/>
                    <a:pt x="f6" y="f4"/>
                    <a:pt x="f4" y="f4"/>
                  </a:cubicBezTo>
                  <a:cubicBezTo>
                    <a:pt x="f7" y="f4"/>
                    <a:pt x="f2" y="f5"/>
                    <a:pt x="f2" y="f2"/>
                  </a:cubicBezTo>
                  <a:close/>
                  <a:moveTo>
                    <a:pt x="f8" y="f2"/>
                  </a:moveTo>
                  <a:cubicBezTo>
                    <a:pt x="f8" y="f9"/>
                    <a:pt x="f10" y="f11"/>
                    <a:pt x="f4" y="f11"/>
                  </a:cubicBezTo>
                  <a:cubicBezTo>
                    <a:pt x="f12" y="f11"/>
                    <a:pt x="f13" y="f9"/>
                    <a:pt x="f13" y="f2"/>
                  </a:cubicBezTo>
                </a:path>
              </a:pathLst>
            </a:custGeom>
            <a:noFill/>
            <a:ln>
              <a:noFill/>
              <a:prstDash val="solid"/>
            </a:ln>
          </p:spPr>
          <p:txBody>
            <a:bodyPr lIns="0" tIns="0" rIns="0" bIns="0"/>
            <a:lstStyle/>
            <a:p>
              <a:endParaRPr lang="da-DK" sz="1800"/>
            </a:p>
          </p:txBody>
        </p:sp>
        <p:sp>
          <p:nvSpPr>
            <p:cNvPr id="9" name="Rektangel 21"/>
            <p:cNvSpPr/>
            <p:nvPr/>
          </p:nvSpPr>
          <p:spPr>
            <a:xfrm rot="2700006">
              <a:off x="4950273" y="2329993"/>
              <a:ext cx="3640765" cy="649946"/>
            </a:xfrm>
            <a:prstGeom prst="rect">
              <a:avLst/>
            </a:prstGeom>
            <a:solidFill>
              <a:srgbClr val="FFFFFF"/>
            </a:solidFill>
            <a:ln>
              <a:noFill/>
              <a:prstDash val="solid"/>
            </a:ln>
          </p:spPr>
          <p:txBody>
            <a:bodyPr lIns="0" tIns="0" rIns="0" bIns="0"/>
            <a:lstStyle/>
            <a:p>
              <a:endParaRPr lang="da-DK" sz="1800"/>
            </a:p>
          </p:txBody>
        </p:sp>
        <p:sp>
          <p:nvSpPr>
            <p:cNvPr id="10" name="Rektangel 22"/>
            <p:cNvSpPr/>
            <p:nvPr/>
          </p:nvSpPr>
          <p:spPr>
            <a:xfrm rot="18900010">
              <a:off x="7227345" y="2723294"/>
              <a:ext cx="2527419" cy="652095"/>
            </a:xfrm>
            <a:custGeom>
              <a:avLst/>
              <a:gdLst>
                <a:gd name="f0" fmla="val w"/>
                <a:gd name="f1" fmla="val h"/>
                <a:gd name="f2" fmla="val 0"/>
                <a:gd name="f3" fmla="val 2527419"/>
                <a:gd name="f4" fmla="val 652096"/>
                <a:gd name="f5" fmla="val 1893395"/>
                <a:gd name="f6" fmla="val 649946"/>
                <a:gd name="f7" fmla="*/ f0 1 2527419"/>
                <a:gd name="f8" fmla="*/ f1 1 652096"/>
                <a:gd name="f9" fmla="val f2"/>
                <a:gd name="f10" fmla="val f3"/>
                <a:gd name="f11" fmla="val f4"/>
                <a:gd name="f12" fmla="+- f11 0 f9"/>
                <a:gd name="f13" fmla="+- f10 0 f9"/>
                <a:gd name="f14" fmla="*/ f13 1 2527419"/>
                <a:gd name="f15" fmla="*/ f12 1 65209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527419" h="652096">
                  <a:moveTo>
                    <a:pt x="f2" y="f2"/>
                  </a:moveTo>
                  <a:lnTo>
                    <a:pt x="f3" y="f2"/>
                  </a:lnTo>
                  <a:lnTo>
                    <a:pt x="f5" y="f4"/>
                  </a:lnTo>
                  <a:lnTo>
                    <a:pt x="f2" y="f6"/>
                  </a:lnTo>
                  <a:lnTo>
                    <a:pt x="f2" y="f2"/>
                  </a:lnTo>
                  <a:close/>
                </a:path>
              </a:pathLst>
            </a:custGeom>
            <a:solidFill>
              <a:srgbClr val="FFFFFF"/>
            </a:solidFill>
            <a:ln>
              <a:noFill/>
              <a:prstDash val="solid"/>
            </a:ln>
          </p:spPr>
          <p:txBody>
            <a:bodyPr lIns="0" tIns="0" rIns="0" bIns="0"/>
            <a:lstStyle/>
            <a:p>
              <a:endParaRPr lang="da-DK" sz="1800"/>
            </a:p>
          </p:txBody>
        </p:sp>
      </p:grpSp>
      <p:pic>
        <p:nvPicPr>
          <p:cNvPr id="11" name="Billede 45"/>
          <p:cNvPicPr>
            <a:picLocks noChangeAspect="1"/>
          </p:cNvPicPr>
          <p:nvPr/>
        </p:nvPicPr>
        <p:blipFill>
          <a:blip r:embed="rId2"/>
          <a:stretch>
            <a:fillRect/>
          </a:stretch>
        </p:blipFill>
        <p:spPr>
          <a:xfrm>
            <a:off x="9504006" y="6055203"/>
            <a:ext cx="2036977" cy="485473"/>
          </a:xfrm>
          <a:prstGeom prst="rect">
            <a:avLst/>
          </a:prstGeom>
          <a:noFill/>
          <a:ln>
            <a:noFill/>
          </a:ln>
        </p:spPr>
      </p:pic>
    </p:spTree>
    <p:extLst>
      <p:ext uri="{BB962C8B-B14F-4D97-AF65-F5344CB8AC3E}">
        <p14:creationId xmlns:p14="http://schemas.microsoft.com/office/powerpoint/2010/main" val="89950966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el og teks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lang="da-DK"/>
            </a:lvl1pPr>
          </a:lstStyle>
          <a:p>
            <a:pPr lvl="0"/>
            <a:r>
              <a:rPr lang="da-DK"/>
              <a:t>Klik for at redigere i master</a:t>
            </a:r>
            <a:endParaRPr lang="en-US"/>
          </a:p>
        </p:txBody>
      </p:sp>
      <p:sp>
        <p:nvSpPr>
          <p:cNvPr id="3" name="Pladsholder til indhold 2"/>
          <p:cNvSpPr txBox="1">
            <a:spLocks noGrp="1"/>
          </p:cNvSpPr>
          <p:nvPr>
            <p:ph idx="4294967295"/>
          </p:nvPr>
        </p:nvSpPr>
        <p:spPr/>
        <p:txBody>
          <a:bodyPr/>
          <a:lstStyle>
            <a:lvl1pPr>
              <a:defRPr lang="da-DK"/>
            </a:lvl1pPr>
            <a:lvl2pPr>
              <a:defRPr lang="da-DK"/>
            </a:lvl2pPr>
            <a:lvl3pPr>
              <a:defRPr lang="da-DK"/>
            </a:lvl3pPr>
            <a:lvl4pPr>
              <a:defRPr lang="da-DK"/>
            </a:lvl4pPr>
            <a:lvl5pPr>
              <a:defRPr lang="da-DK"/>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txBox="1">
            <a:spLocks noGrp="1"/>
          </p:cNvSpPr>
          <p:nvPr>
            <p:ph type="dt" sz="half" idx="7"/>
          </p:nvPr>
        </p:nvSpPr>
        <p:spPr/>
        <p:txBody>
          <a:bodyPr/>
          <a:lstStyle>
            <a:lvl1pPr>
              <a:defRPr/>
            </a:lvl1pPr>
          </a:lstStyle>
          <a:p>
            <a:pPr lvl="0"/>
            <a:fld id="{3B4F2F93-C593-4ABF-B7D9-DB984DF23638}" type="datetime1">
              <a:rPr lang="en-US"/>
              <a:pPr lvl="0"/>
              <a:t>10/18/2018</a:t>
            </a:fld>
            <a:endParaRPr lang="en-US"/>
          </a:p>
        </p:txBody>
      </p:sp>
      <p:sp>
        <p:nvSpPr>
          <p:cNvPr id="5" name="Pladsholder til sidefod 4"/>
          <p:cNvSpPr txBox="1">
            <a:spLocks noGrp="1"/>
          </p:cNvSpPr>
          <p:nvPr>
            <p:ph type="ftr" sz="quarter" idx="9"/>
          </p:nvPr>
        </p:nvSpPr>
        <p:spPr/>
        <p:txBody>
          <a:bodyPr/>
          <a:lstStyle>
            <a:lvl1pPr>
              <a:defRPr/>
            </a:lvl1pPr>
          </a:lstStyle>
          <a:p>
            <a:pPr lvl="0"/>
            <a:r>
              <a:rPr lang="en-US"/>
              <a:t>             </a:t>
            </a:r>
          </a:p>
        </p:txBody>
      </p:sp>
      <p:sp>
        <p:nvSpPr>
          <p:cNvPr id="6" name="Pladsholder til diasnummer 5"/>
          <p:cNvSpPr txBox="1">
            <a:spLocks noGrp="1"/>
          </p:cNvSpPr>
          <p:nvPr>
            <p:ph type="sldNum" sz="quarter" idx="8"/>
          </p:nvPr>
        </p:nvSpPr>
        <p:spPr/>
        <p:txBody>
          <a:bodyPr/>
          <a:lstStyle>
            <a:lvl1pPr>
              <a:defRPr/>
            </a:lvl1pPr>
          </a:lstStyle>
          <a:p>
            <a:pPr lvl="0"/>
            <a:fld id="{78E3E3FD-A75A-4158-B6A8-1D5DB30ECBB7}" type="slidenum">
              <a:t>‹nr.›</a:t>
            </a:fld>
            <a:endParaRPr lang="en-US"/>
          </a:p>
        </p:txBody>
      </p:sp>
    </p:spTree>
    <p:extLst>
      <p:ext uri="{BB962C8B-B14F-4D97-AF65-F5344CB8AC3E}">
        <p14:creationId xmlns:p14="http://schemas.microsoft.com/office/powerpoint/2010/main" val="78653024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fsnitsoverskrift">
    <p:bg>
      <p:bgPr>
        <a:solidFill>
          <a:srgbClr val="D7D2CB"/>
        </a:solidFill>
        <a:effectLst/>
      </p:bgPr>
    </p:bg>
    <p:spTree>
      <p:nvGrpSpPr>
        <p:cNvPr id="1" name=""/>
        <p:cNvGrpSpPr/>
        <p:nvPr/>
      </p:nvGrpSpPr>
      <p:grpSpPr>
        <a:xfrm>
          <a:off x="0" y="0"/>
          <a:ext cx="0" cy="0"/>
          <a:chOff x="0" y="0"/>
          <a:chExt cx="0" cy="0"/>
        </a:xfrm>
      </p:grpSpPr>
      <p:sp>
        <p:nvSpPr>
          <p:cNvPr id="2" name="Titel 1"/>
          <p:cNvSpPr txBox="1">
            <a:spLocks noGrp="1"/>
          </p:cNvSpPr>
          <p:nvPr>
            <p:ph type="title"/>
          </p:nvPr>
        </p:nvSpPr>
        <p:spPr>
          <a:xfrm>
            <a:off x="2255568" y="1556794"/>
            <a:ext cx="7296813" cy="3384377"/>
          </a:xfrm>
        </p:spPr>
        <p:txBody>
          <a:bodyPr anchor="ctr" anchorCtr="1"/>
          <a:lstStyle>
            <a:lvl1pPr algn="ctr">
              <a:lnSpc>
                <a:spcPts val="4500"/>
              </a:lnSpc>
              <a:defRPr sz="4000" b="1" cap="all"/>
            </a:lvl1pPr>
          </a:lstStyle>
          <a:p>
            <a:pPr lvl="0"/>
            <a:r>
              <a:rPr lang="en-US"/>
              <a:t>Klik her for at tilføje tekst</a:t>
            </a:r>
          </a:p>
        </p:txBody>
      </p:sp>
      <p:sp>
        <p:nvSpPr>
          <p:cNvPr id="3" name="Pladsholder til tekst 2"/>
          <p:cNvSpPr txBox="1">
            <a:spLocks noGrp="1"/>
          </p:cNvSpPr>
          <p:nvPr>
            <p:ph type="body" idx="4294967295"/>
          </p:nvPr>
        </p:nvSpPr>
        <p:spPr>
          <a:xfrm>
            <a:off x="2255569" y="6723135"/>
            <a:ext cx="7200801" cy="450277"/>
          </a:xfrm>
        </p:spPr>
        <p:txBody>
          <a:bodyPr anchor="b"/>
          <a:lstStyle>
            <a:lvl1pPr>
              <a:defRPr sz="2000"/>
            </a:lvl1pPr>
          </a:lstStyle>
          <a:p>
            <a:pPr lvl="0"/>
            <a:r>
              <a:rPr lang="en-US"/>
              <a:t>(Brødtekst benyttes ikke på dette dias)</a:t>
            </a:r>
          </a:p>
        </p:txBody>
      </p:sp>
      <p:sp>
        <p:nvSpPr>
          <p:cNvPr id="4" name="Pladsholder til dato 3"/>
          <p:cNvSpPr txBox="1">
            <a:spLocks noGrp="1"/>
          </p:cNvSpPr>
          <p:nvPr>
            <p:ph type="dt" sz="half" idx="7"/>
          </p:nvPr>
        </p:nvSpPr>
        <p:spPr/>
        <p:txBody>
          <a:bodyPr/>
          <a:lstStyle>
            <a:lvl1pPr>
              <a:defRPr/>
            </a:lvl1pPr>
          </a:lstStyle>
          <a:p>
            <a:pPr lvl="0"/>
            <a:fld id="{806E651A-8A5F-4F57-99A3-E0C99B992DA7}" type="datetime1">
              <a:rPr lang="en-US"/>
              <a:pPr lvl="0"/>
              <a:t>10/18/2018</a:t>
            </a:fld>
            <a:endParaRPr lang="en-US"/>
          </a:p>
        </p:txBody>
      </p:sp>
      <p:sp>
        <p:nvSpPr>
          <p:cNvPr id="5" name="Pladsholder til sidefod 4"/>
          <p:cNvSpPr txBox="1">
            <a:spLocks noGrp="1"/>
          </p:cNvSpPr>
          <p:nvPr>
            <p:ph type="ftr" sz="quarter" idx="9"/>
          </p:nvPr>
        </p:nvSpPr>
        <p:spPr/>
        <p:txBody>
          <a:bodyPr/>
          <a:lstStyle>
            <a:lvl1pPr>
              <a:defRPr/>
            </a:lvl1pPr>
          </a:lstStyle>
          <a:p>
            <a:pPr lvl="0"/>
            <a:r>
              <a:rPr lang="en-US"/>
              <a:t>             </a:t>
            </a:r>
          </a:p>
        </p:txBody>
      </p:sp>
      <p:sp>
        <p:nvSpPr>
          <p:cNvPr id="6" name="Pladsholder til diasnummer 5"/>
          <p:cNvSpPr txBox="1">
            <a:spLocks noGrp="1"/>
          </p:cNvSpPr>
          <p:nvPr>
            <p:ph type="sldNum" sz="quarter" idx="8"/>
          </p:nvPr>
        </p:nvSpPr>
        <p:spPr/>
        <p:txBody>
          <a:bodyPr/>
          <a:lstStyle>
            <a:lvl1pPr>
              <a:defRPr/>
            </a:lvl1pPr>
          </a:lstStyle>
          <a:p>
            <a:pPr lvl="0"/>
            <a:fld id="{31FC7B4B-6F44-401C-8354-5BA86F50E4EA}" type="slidenum">
              <a:t>‹nr.›</a:t>
            </a:fld>
            <a:endParaRPr lang="en-US"/>
          </a:p>
        </p:txBody>
      </p:sp>
    </p:spTree>
    <p:extLst>
      <p:ext uri="{BB962C8B-B14F-4D97-AF65-F5344CB8AC3E}">
        <p14:creationId xmlns:p14="http://schemas.microsoft.com/office/powerpoint/2010/main" val="1566352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tatement">
    <p:bg>
      <p:bgPr>
        <a:solidFill>
          <a:srgbClr val="262626"/>
        </a:solidFill>
        <a:effectLst/>
      </p:bgPr>
    </p:bg>
    <p:spTree>
      <p:nvGrpSpPr>
        <p:cNvPr id="1" name=""/>
        <p:cNvGrpSpPr/>
        <p:nvPr/>
      </p:nvGrpSpPr>
      <p:grpSpPr>
        <a:xfrm>
          <a:off x="0" y="0"/>
          <a:ext cx="0" cy="0"/>
          <a:chOff x="0" y="0"/>
          <a:chExt cx="0" cy="0"/>
        </a:xfrm>
      </p:grpSpPr>
      <p:grpSp>
        <p:nvGrpSpPr>
          <p:cNvPr id="2" name="Gruppe 42"/>
          <p:cNvGrpSpPr/>
          <p:nvPr/>
        </p:nvGrpSpPr>
        <p:grpSpPr>
          <a:xfrm>
            <a:off x="9503713" y="6063816"/>
            <a:ext cx="2006401" cy="476566"/>
            <a:chOff x="7127784" y="6063816"/>
            <a:chExt cx="1504801" cy="476566"/>
          </a:xfrm>
        </p:grpSpPr>
        <p:sp>
          <p:nvSpPr>
            <p:cNvPr id="3" name="Freeform 5"/>
            <p:cNvSpPr/>
            <p:nvPr/>
          </p:nvSpPr>
          <p:spPr>
            <a:xfrm>
              <a:off x="7127784" y="6068369"/>
              <a:ext cx="240368" cy="267516"/>
            </a:xfrm>
            <a:custGeom>
              <a:avLst/>
              <a:gdLst>
                <a:gd name="f0" fmla="val w"/>
                <a:gd name="f1" fmla="val h"/>
                <a:gd name="f2" fmla="val 0"/>
                <a:gd name="f3" fmla="val 695"/>
                <a:gd name="f4" fmla="val 764"/>
                <a:gd name="f5" fmla="val 168"/>
                <a:gd name="f6" fmla="val 334"/>
                <a:gd name="f7" fmla="val 478"/>
                <a:gd name="f8" fmla="val 680"/>
                <a:gd name="f9" fmla="val 370"/>
                <a:gd name="f10" fmla="val 324"/>
                <a:gd name="f11" fmla="val 493"/>
                <a:gd name="f12" fmla="val 256"/>
                <a:gd name="f13" fmla="val 439"/>
                <a:gd name="f14" fmla="val 530"/>
                <a:gd name="f15" fmla="*/ f0 1 695"/>
                <a:gd name="f16" fmla="*/ f1 1 764"/>
                <a:gd name="f17" fmla="val f2"/>
                <a:gd name="f18" fmla="val f3"/>
                <a:gd name="f19" fmla="val f4"/>
                <a:gd name="f20" fmla="+- f19 0 f17"/>
                <a:gd name="f21" fmla="+- f18 0 f17"/>
                <a:gd name="f22" fmla="*/ f21 1 695"/>
                <a:gd name="f23" fmla="*/ f20 1 764"/>
                <a:gd name="f24" fmla="*/ 0 1 f22"/>
                <a:gd name="f25" fmla="*/ f18 1 f22"/>
                <a:gd name="f26" fmla="*/ 0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5" h="764">
                  <a:moveTo>
                    <a:pt x="f2" y="f2"/>
                  </a:moveTo>
                  <a:lnTo>
                    <a:pt x="f5" y="f2"/>
                  </a:lnTo>
                  <a:lnTo>
                    <a:pt x="f5" y="f6"/>
                  </a:lnTo>
                  <a:lnTo>
                    <a:pt x="f7" y="f2"/>
                  </a:lnTo>
                  <a:lnTo>
                    <a:pt x="f8" y="f2"/>
                  </a:lnTo>
                  <a:lnTo>
                    <a:pt x="f9" y="f10"/>
                  </a:lnTo>
                  <a:lnTo>
                    <a:pt x="f3" y="f4"/>
                  </a:lnTo>
                  <a:lnTo>
                    <a:pt x="f11" y="f4"/>
                  </a:lnTo>
                  <a:lnTo>
                    <a:pt x="f12" y="f13"/>
                  </a:lnTo>
                  <a:lnTo>
                    <a:pt x="f5" y="f14"/>
                  </a:lnTo>
                  <a:lnTo>
                    <a:pt x="f5" y="f4"/>
                  </a:lnTo>
                  <a:lnTo>
                    <a:pt x="f2" y="f4"/>
                  </a:lnTo>
                  <a:lnTo>
                    <a:pt x="f2" y="f2"/>
                  </a:lnTo>
                  <a:close/>
                </a:path>
              </a:pathLst>
            </a:custGeom>
            <a:solidFill>
              <a:srgbClr val="FFFFFF"/>
            </a:solidFill>
            <a:ln>
              <a:noFill/>
              <a:prstDash val="solid"/>
            </a:ln>
          </p:spPr>
          <p:txBody>
            <a:bodyPr lIns="0" tIns="0" rIns="0" bIns="0"/>
            <a:lstStyle/>
            <a:p>
              <a:endParaRPr lang="da-DK" sz="1800"/>
            </a:p>
          </p:txBody>
        </p:sp>
        <p:sp>
          <p:nvSpPr>
            <p:cNvPr id="4" name="Freeform 6"/>
            <p:cNvSpPr/>
            <p:nvPr/>
          </p:nvSpPr>
          <p:spPr>
            <a:xfrm>
              <a:off x="7363654" y="6063816"/>
              <a:ext cx="280483" cy="276624"/>
            </a:xfrm>
            <a:custGeom>
              <a:avLst/>
              <a:gdLst>
                <a:gd name="f0" fmla="val w"/>
                <a:gd name="f1" fmla="val h"/>
                <a:gd name="f2" fmla="val 0"/>
                <a:gd name="f3" fmla="val 2694"/>
                <a:gd name="f4" fmla="val 2621"/>
                <a:gd name="f5" fmla="val 1318"/>
                <a:gd name="f6" fmla="val 1311"/>
                <a:gd name="f7" fmla="val 590"/>
                <a:gd name="f8" fmla="val 569"/>
                <a:gd name="f9" fmla="val 1351"/>
                <a:gd name="f10" fmla="val 2133"/>
                <a:gd name="f11" fmla="val 583"/>
                <a:gd name="f12" fmla="val 1303"/>
                <a:gd name="f13" fmla="val 2031"/>
                <a:gd name="f14" fmla="val 2126"/>
                <a:gd name="f15" fmla="val 1344"/>
                <a:gd name="f16" fmla="val 562"/>
                <a:gd name="f17" fmla="val 2038"/>
                <a:gd name="f18" fmla="val 2111"/>
                <a:gd name="f19" fmla="val 876"/>
                <a:gd name="f20" fmla="val 1793"/>
                <a:gd name="f21" fmla="val 514"/>
                <a:gd name="f22" fmla="val 895"/>
                <a:gd name="f23" fmla="val 869"/>
                <a:gd name="f24" fmla="val 1745"/>
                <a:gd name="f25" fmla="val 902"/>
                <a:gd name="f26" fmla="val 2107"/>
                <a:gd name="f27" fmla="val 1800"/>
                <a:gd name="f28" fmla="val 1752"/>
                <a:gd name="f29" fmla="*/ f0 1 2694"/>
                <a:gd name="f30" fmla="*/ f1 1 2621"/>
                <a:gd name="f31" fmla="val f2"/>
                <a:gd name="f32" fmla="val f3"/>
                <a:gd name="f33" fmla="val f4"/>
                <a:gd name="f34" fmla="+- f33 0 f31"/>
                <a:gd name="f35" fmla="+- f32 0 f31"/>
                <a:gd name="f36" fmla="*/ f35 1 2694"/>
                <a:gd name="f37" fmla="*/ f34 1 2621"/>
                <a:gd name="f38" fmla="*/ 0 1 f36"/>
                <a:gd name="f39" fmla="*/ f32 1 f36"/>
                <a:gd name="f40" fmla="*/ 0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2694" h="2621">
                  <a:moveTo>
                    <a:pt x="f2" y="f5"/>
                  </a:moveTo>
                  <a:cubicBezTo>
                    <a:pt x="f2" y="f6"/>
                    <a:pt x="f2" y="f6"/>
                    <a:pt x="f2" y="f6"/>
                  </a:cubicBezTo>
                  <a:cubicBezTo>
                    <a:pt x="f2" y="f7"/>
                    <a:pt x="f8" y="f2"/>
                    <a:pt x="f9" y="f2"/>
                  </a:cubicBezTo>
                  <a:cubicBezTo>
                    <a:pt x="f10" y="f2"/>
                    <a:pt x="f3" y="f11"/>
                    <a:pt x="f3" y="f12"/>
                  </a:cubicBezTo>
                  <a:cubicBezTo>
                    <a:pt x="f3" y="f6"/>
                    <a:pt x="f3" y="f6"/>
                    <a:pt x="f3" y="f6"/>
                  </a:cubicBezTo>
                  <a:cubicBezTo>
                    <a:pt x="f3" y="f13"/>
                    <a:pt x="f14" y="f4"/>
                    <a:pt x="f15" y="f4"/>
                  </a:cubicBezTo>
                  <a:cubicBezTo>
                    <a:pt x="f16" y="f4"/>
                    <a:pt x="f2" y="f17"/>
                    <a:pt x="f2" y="f5"/>
                  </a:cubicBezTo>
                  <a:close/>
                  <a:moveTo>
                    <a:pt x="f18" y="f5"/>
                  </a:moveTo>
                  <a:cubicBezTo>
                    <a:pt x="f18" y="f6"/>
                    <a:pt x="f18" y="f6"/>
                    <a:pt x="f18" y="f6"/>
                  </a:cubicBezTo>
                  <a:cubicBezTo>
                    <a:pt x="f18" y="f19"/>
                    <a:pt x="f20" y="f21"/>
                    <a:pt x="f15" y="f21"/>
                  </a:cubicBezTo>
                  <a:cubicBezTo>
                    <a:pt x="f22" y="f21"/>
                    <a:pt x="f11" y="f23"/>
                    <a:pt x="f11" y="f12"/>
                  </a:cubicBezTo>
                  <a:cubicBezTo>
                    <a:pt x="f11" y="f6"/>
                    <a:pt x="f11" y="f6"/>
                    <a:pt x="f11" y="f6"/>
                  </a:cubicBezTo>
                  <a:cubicBezTo>
                    <a:pt x="f11" y="f24"/>
                    <a:pt x="f25" y="f26"/>
                    <a:pt x="f9" y="f26"/>
                  </a:cubicBezTo>
                  <a:cubicBezTo>
                    <a:pt x="f27" y="f26"/>
                    <a:pt x="f18" y="f28"/>
                    <a:pt x="f18" y="f5"/>
                  </a:cubicBezTo>
                  <a:close/>
                </a:path>
              </a:pathLst>
            </a:custGeom>
            <a:solidFill>
              <a:srgbClr val="FFFFFF"/>
            </a:solidFill>
            <a:ln>
              <a:noFill/>
              <a:prstDash val="solid"/>
            </a:ln>
          </p:spPr>
          <p:txBody>
            <a:bodyPr lIns="0" tIns="0" rIns="0" bIns="0"/>
            <a:lstStyle/>
            <a:p>
              <a:endParaRPr lang="da-DK" sz="1800"/>
            </a:p>
          </p:txBody>
        </p:sp>
        <p:sp>
          <p:nvSpPr>
            <p:cNvPr id="5" name="Freeform 7"/>
            <p:cNvSpPr/>
            <p:nvPr/>
          </p:nvSpPr>
          <p:spPr>
            <a:xfrm>
              <a:off x="7693597" y="6068369"/>
              <a:ext cx="263886" cy="267516"/>
            </a:xfrm>
            <a:custGeom>
              <a:avLst/>
              <a:gdLst>
                <a:gd name="f0" fmla="val w"/>
                <a:gd name="f1" fmla="val h"/>
                <a:gd name="f2" fmla="val 0"/>
                <a:gd name="f3" fmla="val 763"/>
                <a:gd name="f4" fmla="val 764"/>
                <a:gd name="f5" fmla="val 181"/>
                <a:gd name="f6" fmla="val 381"/>
                <a:gd name="f7" fmla="val 323"/>
                <a:gd name="f8" fmla="val 582"/>
                <a:gd name="f9" fmla="val 596"/>
                <a:gd name="f10" fmla="val 265"/>
                <a:gd name="f11" fmla="val 592"/>
                <a:gd name="f12" fmla="val 377"/>
                <a:gd name="f13" fmla="val 164"/>
                <a:gd name="f14" fmla="val 269"/>
                <a:gd name="f15" fmla="*/ f0 1 763"/>
                <a:gd name="f16" fmla="*/ f1 1 764"/>
                <a:gd name="f17" fmla="val f2"/>
                <a:gd name="f18" fmla="val f3"/>
                <a:gd name="f19" fmla="val f4"/>
                <a:gd name="f20" fmla="+- f19 0 f17"/>
                <a:gd name="f21" fmla="+- f18 0 f17"/>
                <a:gd name="f22" fmla="*/ f21 1 763"/>
                <a:gd name="f23" fmla="*/ f20 1 764"/>
                <a:gd name="f24" fmla="*/ 0 1 f22"/>
                <a:gd name="f25" fmla="*/ f18 1 f22"/>
                <a:gd name="f26" fmla="*/ 0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763" h="764">
                  <a:moveTo>
                    <a:pt x="f2" y="f2"/>
                  </a:moveTo>
                  <a:lnTo>
                    <a:pt x="f5" y="f2"/>
                  </a:lnTo>
                  <a:lnTo>
                    <a:pt x="f6" y="f7"/>
                  </a:lnTo>
                  <a:lnTo>
                    <a:pt x="f8" y="f2"/>
                  </a:lnTo>
                  <a:lnTo>
                    <a:pt x="f3" y="f2"/>
                  </a:lnTo>
                  <a:lnTo>
                    <a:pt x="f3" y="f4"/>
                  </a:lnTo>
                  <a:lnTo>
                    <a:pt x="f9" y="f4"/>
                  </a:lnTo>
                  <a:lnTo>
                    <a:pt x="f9" y="f10"/>
                  </a:lnTo>
                  <a:lnTo>
                    <a:pt x="f6" y="f11"/>
                  </a:lnTo>
                  <a:lnTo>
                    <a:pt x="f12" y="f11"/>
                  </a:lnTo>
                  <a:lnTo>
                    <a:pt x="f13" y="f14"/>
                  </a:lnTo>
                  <a:lnTo>
                    <a:pt x="f13" y="f4"/>
                  </a:lnTo>
                  <a:lnTo>
                    <a:pt x="f2" y="f4"/>
                  </a:lnTo>
                  <a:lnTo>
                    <a:pt x="f2" y="f2"/>
                  </a:lnTo>
                  <a:close/>
                </a:path>
              </a:pathLst>
            </a:custGeom>
            <a:solidFill>
              <a:srgbClr val="FFFFFF"/>
            </a:solidFill>
            <a:ln>
              <a:noFill/>
              <a:prstDash val="solid"/>
            </a:ln>
          </p:spPr>
          <p:txBody>
            <a:bodyPr lIns="0" tIns="0" rIns="0" bIns="0"/>
            <a:lstStyle/>
            <a:p>
              <a:endParaRPr lang="da-DK" sz="1800"/>
            </a:p>
          </p:txBody>
        </p:sp>
        <p:sp>
          <p:nvSpPr>
            <p:cNvPr id="6" name="Freeform 8"/>
            <p:cNvSpPr/>
            <p:nvPr/>
          </p:nvSpPr>
          <p:spPr>
            <a:xfrm>
              <a:off x="8021811" y="6068369"/>
              <a:ext cx="224457" cy="267516"/>
            </a:xfrm>
            <a:custGeom>
              <a:avLst/>
              <a:gdLst>
                <a:gd name="f0" fmla="val w"/>
                <a:gd name="f1" fmla="val h"/>
                <a:gd name="f2" fmla="val 0"/>
                <a:gd name="f3" fmla="val 2155"/>
                <a:gd name="f4" fmla="val 2535"/>
                <a:gd name="f5" fmla="val 1177"/>
                <a:gd name="f6" fmla="val 1467"/>
                <a:gd name="f7" fmla="val 1695"/>
                <a:gd name="f8" fmla="val 80"/>
                <a:gd name="f9" fmla="val 1840"/>
                <a:gd name="f10" fmla="val 225"/>
                <a:gd name="f11" fmla="val 1955"/>
                <a:gd name="f12" fmla="val 341"/>
                <a:gd name="f13" fmla="val 2013"/>
                <a:gd name="f14" fmla="val 482"/>
                <a:gd name="f15" fmla="val 656"/>
                <a:gd name="f16" fmla="val 663"/>
                <a:gd name="f17" fmla="val 949"/>
                <a:gd name="f18" fmla="val 1861"/>
                <a:gd name="f19" fmla="val 1108"/>
                <a:gd name="f20" fmla="val 1680"/>
                <a:gd name="f21" fmla="val 1210"/>
                <a:gd name="f22" fmla="val 1974"/>
                <a:gd name="f23" fmla="val 1322"/>
                <a:gd name="f24" fmla="val 1492"/>
                <a:gd name="f25" fmla="val 1832"/>
                <a:gd name="f26" fmla="val 2303"/>
                <a:gd name="f27" fmla="val 1778"/>
                <a:gd name="f28" fmla="val 1206"/>
                <a:gd name="f29" fmla="val 1459"/>
                <a:gd name="f30" fmla="val 750"/>
                <a:gd name="f31" fmla="val 583"/>
                <a:gd name="f32" fmla="val 1329"/>
                <a:gd name="f33" fmla="val 489"/>
                <a:gd name="f34" fmla="val 1094"/>
                <a:gd name="f35" fmla="val 543"/>
                <a:gd name="f36" fmla="val 1025"/>
                <a:gd name="f37" fmla="val 1058"/>
                <a:gd name="f38" fmla="val 1304"/>
                <a:gd name="f39" fmla="val 945"/>
                <a:gd name="f40" fmla="val 757"/>
                <a:gd name="f41" fmla="val 1188"/>
                <a:gd name="f42" fmla="val 1488"/>
                <a:gd name="f43" fmla="val 2046"/>
                <a:gd name="f44" fmla="val 1452"/>
                <a:gd name="f45" fmla="val 1601"/>
                <a:gd name="f46" fmla="val 1959"/>
                <a:gd name="f47" fmla="val 1771"/>
                <a:gd name="f48" fmla="val 1764"/>
                <a:gd name="f49" fmla="val 1593"/>
                <a:gd name="f50" fmla="val 1474"/>
                <a:gd name="f51" fmla="*/ f0 1 2155"/>
                <a:gd name="f52" fmla="*/ f1 1 2535"/>
                <a:gd name="f53" fmla="val f2"/>
                <a:gd name="f54" fmla="val f3"/>
                <a:gd name="f55" fmla="val f4"/>
                <a:gd name="f56" fmla="+- f55 0 f53"/>
                <a:gd name="f57" fmla="+- f54 0 f53"/>
                <a:gd name="f58" fmla="*/ f57 1 2155"/>
                <a:gd name="f59" fmla="*/ f56 1 2535"/>
                <a:gd name="f60" fmla="*/ 0 1 f58"/>
                <a:gd name="f61" fmla="*/ f54 1 f58"/>
                <a:gd name="f62" fmla="*/ 0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2155" h="2535">
                  <a:moveTo>
                    <a:pt x="f2" y="f2"/>
                  </a:moveTo>
                  <a:cubicBezTo>
                    <a:pt x="f5" y="f2"/>
                    <a:pt x="f5" y="f2"/>
                    <a:pt x="f5" y="f2"/>
                  </a:cubicBezTo>
                  <a:cubicBezTo>
                    <a:pt x="f6" y="f2"/>
                    <a:pt x="f7" y="f8"/>
                    <a:pt x="f9" y="f10"/>
                  </a:cubicBezTo>
                  <a:cubicBezTo>
                    <a:pt x="f11" y="f12"/>
                    <a:pt x="f13" y="f14"/>
                    <a:pt x="f13" y="f15"/>
                  </a:cubicBezTo>
                  <a:cubicBezTo>
                    <a:pt x="f13" y="f16"/>
                    <a:pt x="f13" y="f16"/>
                    <a:pt x="f13" y="f16"/>
                  </a:cubicBezTo>
                  <a:cubicBezTo>
                    <a:pt x="f13" y="f17"/>
                    <a:pt x="f18" y="f19"/>
                    <a:pt x="f20" y="f21"/>
                  </a:cubicBezTo>
                  <a:cubicBezTo>
                    <a:pt x="f22" y="f23"/>
                    <a:pt x="f3" y="f24"/>
                    <a:pt x="f3" y="f25"/>
                  </a:cubicBezTo>
                  <a:cubicBezTo>
                    <a:pt x="f3" y="f9"/>
                    <a:pt x="f3" y="f9"/>
                    <a:pt x="f3" y="f9"/>
                  </a:cubicBezTo>
                  <a:cubicBezTo>
                    <a:pt x="f3" y="f26"/>
                    <a:pt x="f27" y="f4"/>
                    <a:pt x="f28" y="f4"/>
                  </a:cubicBezTo>
                  <a:cubicBezTo>
                    <a:pt x="f2" y="f4"/>
                    <a:pt x="f2" y="f4"/>
                    <a:pt x="f2" y="f4"/>
                  </a:cubicBezTo>
                  <a:lnTo>
                    <a:pt x="f2" y="f2"/>
                  </a:lnTo>
                  <a:close/>
                  <a:moveTo>
                    <a:pt x="f29" y="f30"/>
                  </a:moveTo>
                  <a:cubicBezTo>
                    <a:pt x="f29" y="f31"/>
                    <a:pt x="f32" y="f33"/>
                    <a:pt x="f34" y="f33"/>
                  </a:cubicBezTo>
                  <a:cubicBezTo>
                    <a:pt x="f35" y="f33"/>
                    <a:pt x="f35" y="f33"/>
                    <a:pt x="f35" y="f33"/>
                  </a:cubicBezTo>
                  <a:cubicBezTo>
                    <a:pt x="f35" y="f36"/>
                    <a:pt x="f35" y="f36"/>
                    <a:pt x="f35" y="f36"/>
                  </a:cubicBezTo>
                  <a:cubicBezTo>
                    <a:pt x="f37" y="f36"/>
                    <a:pt x="f37" y="f36"/>
                    <a:pt x="f37" y="f36"/>
                  </a:cubicBezTo>
                  <a:cubicBezTo>
                    <a:pt x="f38" y="f36"/>
                    <a:pt x="f29" y="f39"/>
                    <a:pt x="f29" y="f40"/>
                  </a:cubicBezTo>
                  <a:lnTo>
                    <a:pt x="f29" y="f30"/>
                  </a:lnTo>
                  <a:close/>
                  <a:moveTo>
                    <a:pt x="f41" y="f42"/>
                  </a:moveTo>
                  <a:cubicBezTo>
                    <a:pt x="f35" y="f42"/>
                    <a:pt x="f35" y="f42"/>
                    <a:pt x="f35" y="f42"/>
                  </a:cubicBezTo>
                  <a:cubicBezTo>
                    <a:pt x="f35" y="f43"/>
                    <a:pt x="f35" y="f43"/>
                    <a:pt x="f35" y="f43"/>
                  </a:cubicBezTo>
                  <a:cubicBezTo>
                    <a:pt x="f28" y="f43"/>
                    <a:pt x="f28" y="f43"/>
                    <a:pt x="f28" y="f43"/>
                  </a:cubicBezTo>
                  <a:cubicBezTo>
                    <a:pt x="f44" y="f43"/>
                    <a:pt x="f45" y="f46"/>
                    <a:pt x="f45" y="f47"/>
                  </a:cubicBezTo>
                  <a:cubicBezTo>
                    <a:pt x="f45" y="f48"/>
                    <a:pt x="f45" y="f48"/>
                    <a:pt x="f45" y="f48"/>
                  </a:cubicBezTo>
                  <a:cubicBezTo>
                    <a:pt x="f45" y="f49"/>
                    <a:pt x="f50" y="f42"/>
                    <a:pt x="f41" y="f42"/>
                  </a:cubicBezTo>
                  <a:close/>
                </a:path>
              </a:pathLst>
            </a:custGeom>
            <a:solidFill>
              <a:srgbClr val="FFFFFF"/>
            </a:solidFill>
            <a:ln>
              <a:noFill/>
              <a:prstDash val="solid"/>
            </a:ln>
          </p:spPr>
          <p:txBody>
            <a:bodyPr lIns="0" tIns="0" rIns="0" bIns="0"/>
            <a:lstStyle/>
            <a:p>
              <a:endParaRPr lang="da-DK" sz="1800"/>
            </a:p>
          </p:txBody>
        </p:sp>
        <p:sp>
          <p:nvSpPr>
            <p:cNvPr id="7" name="Freeform 9"/>
            <p:cNvSpPr/>
            <p:nvPr/>
          </p:nvSpPr>
          <p:spPr>
            <a:xfrm>
              <a:off x="8414007" y="6067674"/>
              <a:ext cx="218578" cy="267516"/>
            </a:xfrm>
            <a:custGeom>
              <a:avLst/>
              <a:gdLst>
                <a:gd name="f0" fmla="val w"/>
                <a:gd name="f1" fmla="val h"/>
                <a:gd name="f2" fmla="val 0"/>
                <a:gd name="f3" fmla="val 632"/>
                <a:gd name="f4" fmla="val 764"/>
                <a:gd name="f5" fmla="val 232"/>
                <a:gd name="f6" fmla="val 155"/>
                <a:gd name="f7" fmla="val 400"/>
                <a:gd name="f8" fmla="*/ f0 1 632"/>
                <a:gd name="f9" fmla="*/ f1 1 764"/>
                <a:gd name="f10" fmla="val f2"/>
                <a:gd name="f11" fmla="val f3"/>
                <a:gd name="f12" fmla="val f4"/>
                <a:gd name="f13" fmla="+- f12 0 f10"/>
                <a:gd name="f14" fmla="+- f11 0 f10"/>
                <a:gd name="f15" fmla="*/ f14 1 632"/>
                <a:gd name="f16" fmla="*/ f13 1 764"/>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632" h="764">
                  <a:moveTo>
                    <a:pt x="f5" y="f6"/>
                  </a:moveTo>
                  <a:lnTo>
                    <a:pt x="f2" y="f6"/>
                  </a:lnTo>
                  <a:lnTo>
                    <a:pt x="f2" y="f2"/>
                  </a:lnTo>
                  <a:lnTo>
                    <a:pt x="f3" y="f2"/>
                  </a:lnTo>
                  <a:lnTo>
                    <a:pt x="f3" y="f6"/>
                  </a:lnTo>
                  <a:lnTo>
                    <a:pt x="f7" y="f6"/>
                  </a:lnTo>
                  <a:lnTo>
                    <a:pt x="f7" y="f4"/>
                  </a:lnTo>
                  <a:lnTo>
                    <a:pt x="f5" y="f4"/>
                  </a:lnTo>
                  <a:lnTo>
                    <a:pt x="f5" y="f6"/>
                  </a:lnTo>
                  <a:close/>
                </a:path>
              </a:pathLst>
            </a:custGeom>
            <a:solidFill>
              <a:srgbClr val="FFFFFF"/>
            </a:solidFill>
            <a:ln>
              <a:noFill/>
              <a:prstDash val="solid"/>
            </a:ln>
          </p:spPr>
          <p:txBody>
            <a:bodyPr lIns="0" tIns="0" rIns="0" bIns="0"/>
            <a:lstStyle/>
            <a:p>
              <a:endParaRPr lang="da-DK" sz="1800"/>
            </a:p>
          </p:txBody>
        </p:sp>
        <p:sp>
          <p:nvSpPr>
            <p:cNvPr id="8" name="Rectangle 10"/>
            <p:cNvSpPr/>
            <p:nvPr/>
          </p:nvSpPr>
          <p:spPr>
            <a:xfrm>
              <a:off x="8298490" y="6277063"/>
              <a:ext cx="58100" cy="58823"/>
            </a:xfrm>
            <a:prstGeom prst="rect">
              <a:avLst/>
            </a:prstGeom>
            <a:solidFill>
              <a:srgbClr val="FFFFFF"/>
            </a:solidFill>
            <a:ln>
              <a:noFill/>
              <a:prstDash val="solid"/>
            </a:ln>
          </p:spPr>
          <p:txBody>
            <a:bodyPr lIns="0" tIns="0" rIns="0" bIns="0"/>
            <a:lstStyle/>
            <a:p>
              <a:endParaRPr lang="da-DK" sz="1800"/>
            </a:p>
          </p:txBody>
        </p:sp>
        <p:sp>
          <p:nvSpPr>
            <p:cNvPr id="9" name="Rectangle 11"/>
            <p:cNvSpPr/>
            <p:nvPr/>
          </p:nvSpPr>
          <p:spPr>
            <a:xfrm>
              <a:off x="8298490" y="6068369"/>
              <a:ext cx="58100" cy="58823"/>
            </a:xfrm>
            <a:prstGeom prst="rect">
              <a:avLst/>
            </a:prstGeom>
            <a:solidFill>
              <a:srgbClr val="FFFFFF"/>
            </a:solidFill>
            <a:ln>
              <a:noFill/>
              <a:prstDash val="solid"/>
            </a:ln>
          </p:spPr>
          <p:txBody>
            <a:bodyPr lIns="0" tIns="0" rIns="0" bIns="0"/>
            <a:lstStyle/>
            <a:p>
              <a:endParaRPr lang="da-DK" sz="1800"/>
            </a:p>
          </p:txBody>
        </p:sp>
        <p:sp>
          <p:nvSpPr>
            <p:cNvPr id="10" name="Rectangle 12"/>
            <p:cNvSpPr/>
            <p:nvPr/>
          </p:nvSpPr>
          <p:spPr>
            <a:xfrm>
              <a:off x="8298490" y="6172721"/>
              <a:ext cx="58100" cy="58823"/>
            </a:xfrm>
            <a:prstGeom prst="rect">
              <a:avLst/>
            </a:prstGeom>
            <a:solidFill>
              <a:srgbClr val="FFFFFF"/>
            </a:solidFill>
            <a:ln>
              <a:noFill/>
              <a:prstDash val="solid"/>
            </a:ln>
          </p:spPr>
          <p:txBody>
            <a:bodyPr lIns="0" tIns="0" rIns="0" bIns="0"/>
            <a:lstStyle/>
            <a:p>
              <a:endParaRPr lang="da-DK" sz="1800"/>
            </a:p>
          </p:txBody>
        </p:sp>
        <p:sp>
          <p:nvSpPr>
            <p:cNvPr id="11" name="Freeform 13"/>
            <p:cNvSpPr/>
            <p:nvPr/>
          </p:nvSpPr>
          <p:spPr>
            <a:xfrm>
              <a:off x="7129165" y="6464049"/>
              <a:ext cx="63294" cy="75282"/>
            </a:xfrm>
            <a:custGeom>
              <a:avLst/>
              <a:gdLst>
                <a:gd name="f0" fmla="val w"/>
                <a:gd name="f1" fmla="val h"/>
                <a:gd name="f2" fmla="val 0"/>
                <a:gd name="f3" fmla="val 183"/>
                <a:gd name="f4" fmla="val 215"/>
                <a:gd name="f5" fmla="val 24"/>
                <a:gd name="f6" fmla="val 128"/>
                <a:gd name="f7" fmla="val 148"/>
                <a:gd name="f8" fmla="val 179"/>
                <a:gd name="f9" fmla="val 87"/>
                <a:gd name="f10" fmla="val 94"/>
                <a:gd name="f11" fmla="val 153"/>
                <a:gd name="f12" fmla="val 70"/>
                <a:gd name="f13" fmla="val 111"/>
                <a:gd name="f14" fmla="val 157"/>
                <a:gd name="f15" fmla="*/ f0 1 183"/>
                <a:gd name="f16" fmla="*/ f1 1 215"/>
                <a:gd name="f17" fmla="val f2"/>
                <a:gd name="f18" fmla="val f3"/>
                <a:gd name="f19" fmla="val f4"/>
                <a:gd name="f20" fmla="+- f19 0 f17"/>
                <a:gd name="f21" fmla="+- f18 0 f17"/>
                <a:gd name="f22" fmla="*/ f21 1 183"/>
                <a:gd name="f23" fmla="*/ f20 1 215"/>
                <a:gd name="f24" fmla="*/ 0 1 f22"/>
                <a:gd name="f25" fmla="*/ f18 1 f22"/>
                <a:gd name="f26" fmla="*/ 0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83" h="215">
                  <a:moveTo>
                    <a:pt x="f2" y="f2"/>
                  </a:moveTo>
                  <a:lnTo>
                    <a:pt x="f5" y="f2"/>
                  </a:lnTo>
                  <a:lnTo>
                    <a:pt x="f5" y="f6"/>
                  </a:lnTo>
                  <a:lnTo>
                    <a:pt x="f7" y="f2"/>
                  </a:lnTo>
                  <a:lnTo>
                    <a:pt x="f8" y="f2"/>
                  </a:lnTo>
                  <a:lnTo>
                    <a:pt x="f9" y="f10"/>
                  </a:lnTo>
                  <a:lnTo>
                    <a:pt x="f3" y="f4"/>
                  </a:lnTo>
                  <a:lnTo>
                    <a:pt x="f11" y="f4"/>
                  </a:lnTo>
                  <a:lnTo>
                    <a:pt x="f12" y="f13"/>
                  </a:lnTo>
                  <a:lnTo>
                    <a:pt x="f5" y="f14"/>
                  </a:lnTo>
                  <a:lnTo>
                    <a:pt x="f5" y="f4"/>
                  </a:lnTo>
                  <a:lnTo>
                    <a:pt x="f2" y="f4"/>
                  </a:lnTo>
                  <a:lnTo>
                    <a:pt x="f2" y="f2"/>
                  </a:lnTo>
                  <a:close/>
                </a:path>
              </a:pathLst>
            </a:custGeom>
            <a:solidFill>
              <a:srgbClr val="FFFFFF"/>
            </a:solidFill>
            <a:ln>
              <a:noFill/>
              <a:prstDash val="solid"/>
            </a:ln>
          </p:spPr>
          <p:txBody>
            <a:bodyPr lIns="0" tIns="0" rIns="0" bIns="0"/>
            <a:lstStyle/>
            <a:p>
              <a:endParaRPr lang="da-DK" sz="1800"/>
            </a:p>
          </p:txBody>
        </p:sp>
        <p:sp>
          <p:nvSpPr>
            <p:cNvPr id="12" name="Freeform 14"/>
            <p:cNvSpPr/>
            <p:nvPr/>
          </p:nvSpPr>
          <p:spPr>
            <a:xfrm>
              <a:off x="7197644" y="6482602"/>
              <a:ext cx="57067" cy="57771"/>
            </a:xfrm>
            <a:custGeom>
              <a:avLst/>
              <a:gdLst>
                <a:gd name="f0" fmla="val w"/>
                <a:gd name="f1" fmla="val h"/>
                <a:gd name="f2" fmla="val 0"/>
                <a:gd name="f3" fmla="val 549"/>
                <a:gd name="f4" fmla="val 550"/>
                <a:gd name="f5" fmla="val 277"/>
                <a:gd name="f6" fmla="val 275"/>
                <a:gd name="f7" fmla="val 127"/>
                <a:gd name="f8" fmla="val 116"/>
                <a:gd name="f9" fmla="val 433"/>
                <a:gd name="f10" fmla="val 125"/>
                <a:gd name="f11" fmla="val 273"/>
                <a:gd name="f12" fmla="val 424"/>
                <a:gd name="f13" fmla="val 432"/>
                <a:gd name="f14" fmla="val 115"/>
                <a:gd name="f15" fmla="val 426"/>
                <a:gd name="f16" fmla="val 468"/>
                <a:gd name="f17" fmla="val 162"/>
                <a:gd name="f18" fmla="val 384"/>
                <a:gd name="f19" fmla="val 70"/>
                <a:gd name="f20" fmla="val 159"/>
                <a:gd name="f21" fmla="val 80"/>
                <a:gd name="f22" fmla="val 388"/>
                <a:gd name="f23" fmla="val 164"/>
                <a:gd name="f24" fmla="val 480"/>
                <a:gd name="f25" fmla="val 389"/>
                <a:gd name="f26" fmla="*/ f0 1 549"/>
                <a:gd name="f27" fmla="*/ f1 1 550"/>
                <a:gd name="f28" fmla="val f2"/>
                <a:gd name="f29" fmla="val f3"/>
                <a:gd name="f30" fmla="val f4"/>
                <a:gd name="f31" fmla="+- f30 0 f28"/>
                <a:gd name="f32" fmla="+- f29 0 f28"/>
                <a:gd name="f33" fmla="*/ f32 1 549"/>
                <a:gd name="f34" fmla="*/ f31 1 550"/>
                <a:gd name="f35" fmla="*/ 0 1 f33"/>
                <a:gd name="f36" fmla="*/ f29 1 f33"/>
                <a:gd name="f37" fmla="*/ 0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49" h="550">
                  <a:moveTo>
                    <a:pt x="f2" y="f5"/>
                  </a:moveTo>
                  <a:cubicBezTo>
                    <a:pt x="f2" y="f6"/>
                    <a:pt x="f2" y="f6"/>
                    <a:pt x="f2" y="f6"/>
                  </a:cubicBezTo>
                  <a:cubicBezTo>
                    <a:pt x="f2" y="f7"/>
                    <a:pt x="f8" y="f2"/>
                    <a:pt x="f6" y="f2"/>
                  </a:cubicBezTo>
                  <a:cubicBezTo>
                    <a:pt x="f9" y="f2"/>
                    <a:pt x="f3" y="f10"/>
                    <a:pt x="f3" y="f11"/>
                  </a:cubicBezTo>
                  <a:cubicBezTo>
                    <a:pt x="f3" y="f6"/>
                    <a:pt x="f3" y="f6"/>
                    <a:pt x="f3" y="f6"/>
                  </a:cubicBezTo>
                  <a:cubicBezTo>
                    <a:pt x="f3" y="f12"/>
                    <a:pt x="f13" y="f4"/>
                    <a:pt x="f11" y="f4"/>
                  </a:cubicBezTo>
                  <a:cubicBezTo>
                    <a:pt x="f14" y="f4"/>
                    <a:pt x="f2" y="f15"/>
                    <a:pt x="f2" y="f5"/>
                  </a:cubicBezTo>
                  <a:close/>
                  <a:moveTo>
                    <a:pt x="f16" y="f5"/>
                  </a:moveTo>
                  <a:cubicBezTo>
                    <a:pt x="f16" y="f6"/>
                    <a:pt x="f16" y="f6"/>
                    <a:pt x="f16" y="f6"/>
                  </a:cubicBezTo>
                  <a:cubicBezTo>
                    <a:pt x="f16" y="f17"/>
                    <a:pt x="f18" y="f19"/>
                    <a:pt x="f11" y="f19"/>
                  </a:cubicBezTo>
                  <a:cubicBezTo>
                    <a:pt x="f20" y="f19"/>
                    <a:pt x="f21" y="f17"/>
                    <a:pt x="f21" y="f11"/>
                  </a:cubicBezTo>
                  <a:cubicBezTo>
                    <a:pt x="f21" y="f6"/>
                    <a:pt x="f21" y="f6"/>
                    <a:pt x="f21" y="f6"/>
                  </a:cubicBezTo>
                  <a:cubicBezTo>
                    <a:pt x="f21" y="f22"/>
                    <a:pt x="f23" y="f24"/>
                    <a:pt x="f6" y="f24"/>
                  </a:cubicBezTo>
                  <a:cubicBezTo>
                    <a:pt x="f25" y="f24"/>
                    <a:pt x="f16" y="f22"/>
                    <a:pt x="f16" y="f5"/>
                  </a:cubicBezTo>
                  <a:close/>
                </a:path>
              </a:pathLst>
            </a:custGeom>
            <a:solidFill>
              <a:srgbClr val="FFFFFF"/>
            </a:solidFill>
            <a:ln>
              <a:noFill/>
              <a:prstDash val="solid"/>
            </a:ln>
          </p:spPr>
          <p:txBody>
            <a:bodyPr lIns="0" tIns="0" rIns="0" bIns="0"/>
            <a:lstStyle/>
            <a:p>
              <a:endParaRPr lang="da-DK" sz="1800"/>
            </a:p>
          </p:txBody>
        </p:sp>
        <p:sp>
          <p:nvSpPr>
            <p:cNvPr id="13" name="Freeform 15"/>
            <p:cNvSpPr/>
            <p:nvPr/>
          </p:nvSpPr>
          <p:spPr>
            <a:xfrm>
              <a:off x="7269242" y="6482602"/>
              <a:ext cx="83347" cy="56729"/>
            </a:xfrm>
            <a:custGeom>
              <a:avLst/>
              <a:gdLst>
                <a:gd name="f0" fmla="val w"/>
                <a:gd name="f1" fmla="val h"/>
                <a:gd name="f2" fmla="val 0"/>
                <a:gd name="f3" fmla="val 799"/>
                <a:gd name="f4" fmla="val 538"/>
                <a:gd name="f5" fmla="val 12"/>
                <a:gd name="f6" fmla="val 79"/>
                <a:gd name="f7" fmla="val 100"/>
                <a:gd name="f8" fmla="val 113"/>
                <a:gd name="f9" fmla="val 48"/>
                <a:gd name="f10" fmla="val 160"/>
                <a:gd name="f11" fmla="val 249"/>
                <a:gd name="f12" fmla="val 334"/>
                <a:gd name="f13" fmla="val 389"/>
                <a:gd name="f14" fmla="val 46"/>
                <a:gd name="f15" fmla="val 418"/>
                <a:gd name="f16" fmla="val 105"/>
                <a:gd name="f17" fmla="val 456"/>
                <a:gd name="f18" fmla="val 47"/>
                <a:gd name="f19" fmla="val 512"/>
                <a:gd name="f20" fmla="val 603"/>
                <a:gd name="f21" fmla="val 725"/>
                <a:gd name="f22" fmla="val 82"/>
                <a:gd name="f23" fmla="val 212"/>
                <a:gd name="f24" fmla="val 720"/>
                <a:gd name="f25" fmla="val 230"/>
                <a:gd name="f26" fmla="val 129"/>
                <a:gd name="f27" fmla="val 670"/>
                <a:gd name="f28" fmla="val 72"/>
                <a:gd name="f29" fmla="val 584"/>
                <a:gd name="f30" fmla="val 505"/>
                <a:gd name="f31" fmla="val 439"/>
                <a:gd name="f32" fmla="val 131"/>
                <a:gd name="f33" fmla="val 235"/>
                <a:gd name="f34" fmla="val 361"/>
                <a:gd name="f35" fmla="val 228"/>
                <a:gd name="f36" fmla="val 130"/>
                <a:gd name="f37" fmla="val 309"/>
                <a:gd name="f38" fmla="val 225"/>
                <a:gd name="f39" fmla="val 142"/>
                <a:gd name="f40" fmla="val 141"/>
                <a:gd name="f41" fmla="val 238"/>
                <a:gd name="f42" fmla="*/ f0 1 799"/>
                <a:gd name="f43" fmla="*/ f1 1 538"/>
                <a:gd name="f44" fmla="val f2"/>
                <a:gd name="f45" fmla="val f3"/>
                <a:gd name="f46" fmla="val f4"/>
                <a:gd name="f47" fmla="+- f46 0 f44"/>
                <a:gd name="f48" fmla="+- f45 0 f44"/>
                <a:gd name="f49" fmla="*/ f48 1 799"/>
                <a:gd name="f50" fmla="*/ f47 1 538"/>
                <a:gd name="f51" fmla="*/ 0 1 f49"/>
                <a:gd name="f52" fmla="*/ f45 1 f49"/>
                <a:gd name="f53" fmla="*/ 0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99" h="538">
                  <a:moveTo>
                    <a:pt x="f2" y="f5"/>
                  </a:moveTo>
                  <a:cubicBezTo>
                    <a:pt x="f6" y="f5"/>
                    <a:pt x="f6" y="f5"/>
                    <a:pt x="f6" y="f5"/>
                  </a:cubicBezTo>
                  <a:cubicBezTo>
                    <a:pt x="f6" y="f7"/>
                    <a:pt x="f6" y="f7"/>
                    <a:pt x="f6" y="f7"/>
                  </a:cubicBezTo>
                  <a:cubicBezTo>
                    <a:pt x="f8" y="f9"/>
                    <a:pt x="f10" y="f2"/>
                    <a:pt x="f11" y="f2"/>
                  </a:cubicBezTo>
                  <a:cubicBezTo>
                    <a:pt x="f12" y="f2"/>
                    <a:pt x="f13" y="f14"/>
                    <a:pt x="f15" y="f16"/>
                  </a:cubicBezTo>
                  <a:cubicBezTo>
                    <a:pt x="f17" y="f18"/>
                    <a:pt x="f19" y="f2"/>
                    <a:pt x="f20" y="f2"/>
                  </a:cubicBezTo>
                  <a:cubicBezTo>
                    <a:pt x="f21" y="f2"/>
                    <a:pt x="f3" y="f22"/>
                    <a:pt x="f3" y="f23"/>
                  </a:cubicBezTo>
                  <a:cubicBezTo>
                    <a:pt x="f3" y="f4"/>
                    <a:pt x="f3" y="f4"/>
                    <a:pt x="f3" y="f4"/>
                  </a:cubicBezTo>
                  <a:cubicBezTo>
                    <a:pt x="f24" y="f4"/>
                    <a:pt x="f24" y="f4"/>
                    <a:pt x="f24" y="f4"/>
                  </a:cubicBezTo>
                  <a:cubicBezTo>
                    <a:pt x="f24" y="f25"/>
                    <a:pt x="f24" y="f25"/>
                    <a:pt x="f24" y="f25"/>
                  </a:cubicBezTo>
                  <a:cubicBezTo>
                    <a:pt x="f24" y="f26"/>
                    <a:pt x="f27" y="f28"/>
                    <a:pt x="f29" y="f28"/>
                  </a:cubicBezTo>
                  <a:cubicBezTo>
                    <a:pt x="f30" y="f28"/>
                    <a:pt x="f31" y="f32"/>
                    <a:pt x="f31" y="f33"/>
                  </a:cubicBezTo>
                  <a:cubicBezTo>
                    <a:pt x="f31" y="f4"/>
                    <a:pt x="f31" y="f4"/>
                    <a:pt x="f31" y="f4"/>
                  </a:cubicBezTo>
                  <a:cubicBezTo>
                    <a:pt x="f34" y="f4"/>
                    <a:pt x="f34" y="f4"/>
                    <a:pt x="f34" y="f4"/>
                  </a:cubicBezTo>
                  <a:cubicBezTo>
                    <a:pt x="f34" y="f35"/>
                    <a:pt x="f34" y="f35"/>
                    <a:pt x="f34" y="f35"/>
                  </a:cubicBezTo>
                  <a:cubicBezTo>
                    <a:pt x="f34" y="f36"/>
                    <a:pt x="f37" y="f28"/>
                    <a:pt x="f38" y="f28"/>
                  </a:cubicBezTo>
                  <a:cubicBezTo>
                    <a:pt x="f39" y="f28"/>
                    <a:pt x="f6" y="f40"/>
                    <a:pt x="f6" y="f41"/>
                  </a:cubicBezTo>
                  <a:cubicBezTo>
                    <a:pt x="f6" y="f4"/>
                    <a:pt x="f6" y="f4"/>
                    <a:pt x="f6" y="f4"/>
                  </a:cubicBezTo>
                  <a:cubicBezTo>
                    <a:pt x="f2" y="f4"/>
                    <a:pt x="f2" y="f4"/>
                    <a:pt x="f2" y="f4"/>
                  </a:cubicBezTo>
                  <a:lnTo>
                    <a:pt x="f2" y="f5"/>
                  </a:lnTo>
                  <a:close/>
                </a:path>
              </a:pathLst>
            </a:custGeom>
            <a:solidFill>
              <a:srgbClr val="FFFFFF"/>
            </a:solidFill>
            <a:ln>
              <a:noFill/>
              <a:prstDash val="solid"/>
            </a:ln>
          </p:spPr>
          <p:txBody>
            <a:bodyPr lIns="0" tIns="0" rIns="0" bIns="0"/>
            <a:lstStyle/>
            <a:p>
              <a:endParaRPr lang="da-DK" sz="1800"/>
            </a:p>
          </p:txBody>
        </p:sp>
        <p:sp>
          <p:nvSpPr>
            <p:cNvPr id="14" name="Freeform 16"/>
            <p:cNvSpPr/>
            <p:nvPr/>
          </p:nvSpPr>
          <p:spPr>
            <a:xfrm>
              <a:off x="7370228" y="6482602"/>
              <a:ext cx="83347" cy="56729"/>
            </a:xfrm>
            <a:custGeom>
              <a:avLst/>
              <a:gdLst>
                <a:gd name="f0" fmla="val w"/>
                <a:gd name="f1" fmla="val h"/>
                <a:gd name="f2" fmla="val 0"/>
                <a:gd name="f3" fmla="val 799"/>
                <a:gd name="f4" fmla="val 538"/>
                <a:gd name="f5" fmla="val 12"/>
                <a:gd name="f6" fmla="val 78"/>
                <a:gd name="f7" fmla="val 100"/>
                <a:gd name="f8" fmla="val 113"/>
                <a:gd name="f9" fmla="val 48"/>
                <a:gd name="f10" fmla="val 160"/>
                <a:gd name="f11" fmla="val 249"/>
                <a:gd name="f12" fmla="val 334"/>
                <a:gd name="f13" fmla="val 389"/>
                <a:gd name="f14" fmla="val 46"/>
                <a:gd name="f15" fmla="val 418"/>
                <a:gd name="f16" fmla="val 105"/>
                <a:gd name="f17" fmla="val 455"/>
                <a:gd name="f18" fmla="val 47"/>
                <a:gd name="f19" fmla="val 511"/>
                <a:gd name="f20" fmla="val 603"/>
                <a:gd name="f21" fmla="val 724"/>
                <a:gd name="f22" fmla="val 82"/>
                <a:gd name="f23" fmla="val 212"/>
                <a:gd name="f24" fmla="val 720"/>
                <a:gd name="f25" fmla="val 230"/>
                <a:gd name="f26" fmla="val 129"/>
                <a:gd name="f27" fmla="val 669"/>
                <a:gd name="f28" fmla="val 72"/>
                <a:gd name="f29" fmla="val 584"/>
                <a:gd name="f30" fmla="val 504"/>
                <a:gd name="f31" fmla="val 439"/>
                <a:gd name="f32" fmla="val 131"/>
                <a:gd name="f33" fmla="val 235"/>
                <a:gd name="f34" fmla="val 361"/>
                <a:gd name="f35" fmla="val 228"/>
                <a:gd name="f36" fmla="val 130"/>
                <a:gd name="f37" fmla="val 309"/>
                <a:gd name="f38" fmla="val 225"/>
                <a:gd name="f39" fmla="val 142"/>
                <a:gd name="f40" fmla="val 141"/>
                <a:gd name="f41" fmla="val 238"/>
                <a:gd name="f42" fmla="*/ f0 1 799"/>
                <a:gd name="f43" fmla="*/ f1 1 538"/>
                <a:gd name="f44" fmla="val f2"/>
                <a:gd name="f45" fmla="val f3"/>
                <a:gd name="f46" fmla="val f4"/>
                <a:gd name="f47" fmla="+- f46 0 f44"/>
                <a:gd name="f48" fmla="+- f45 0 f44"/>
                <a:gd name="f49" fmla="*/ f48 1 799"/>
                <a:gd name="f50" fmla="*/ f47 1 538"/>
                <a:gd name="f51" fmla="*/ 0 1 f49"/>
                <a:gd name="f52" fmla="*/ f45 1 f49"/>
                <a:gd name="f53" fmla="*/ 0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99" h="538">
                  <a:moveTo>
                    <a:pt x="f2" y="f5"/>
                  </a:moveTo>
                  <a:cubicBezTo>
                    <a:pt x="f6" y="f5"/>
                    <a:pt x="f6" y="f5"/>
                    <a:pt x="f6" y="f5"/>
                  </a:cubicBezTo>
                  <a:cubicBezTo>
                    <a:pt x="f6" y="f7"/>
                    <a:pt x="f6" y="f7"/>
                    <a:pt x="f6" y="f7"/>
                  </a:cubicBezTo>
                  <a:cubicBezTo>
                    <a:pt x="f8" y="f9"/>
                    <a:pt x="f10" y="f2"/>
                    <a:pt x="f11" y="f2"/>
                  </a:cubicBezTo>
                  <a:cubicBezTo>
                    <a:pt x="f12" y="f2"/>
                    <a:pt x="f13" y="f14"/>
                    <a:pt x="f15" y="f16"/>
                  </a:cubicBezTo>
                  <a:cubicBezTo>
                    <a:pt x="f17" y="f18"/>
                    <a:pt x="f19" y="f2"/>
                    <a:pt x="f20" y="f2"/>
                  </a:cubicBezTo>
                  <a:cubicBezTo>
                    <a:pt x="f21" y="f2"/>
                    <a:pt x="f3" y="f22"/>
                    <a:pt x="f3" y="f23"/>
                  </a:cubicBezTo>
                  <a:cubicBezTo>
                    <a:pt x="f3" y="f4"/>
                    <a:pt x="f3" y="f4"/>
                    <a:pt x="f3" y="f4"/>
                  </a:cubicBezTo>
                  <a:cubicBezTo>
                    <a:pt x="f24" y="f4"/>
                    <a:pt x="f24" y="f4"/>
                    <a:pt x="f24" y="f4"/>
                  </a:cubicBezTo>
                  <a:cubicBezTo>
                    <a:pt x="f24" y="f25"/>
                    <a:pt x="f24" y="f25"/>
                    <a:pt x="f24" y="f25"/>
                  </a:cubicBezTo>
                  <a:cubicBezTo>
                    <a:pt x="f24" y="f26"/>
                    <a:pt x="f27" y="f28"/>
                    <a:pt x="f29" y="f28"/>
                  </a:cubicBezTo>
                  <a:cubicBezTo>
                    <a:pt x="f30" y="f28"/>
                    <a:pt x="f31" y="f32"/>
                    <a:pt x="f31" y="f33"/>
                  </a:cubicBezTo>
                  <a:cubicBezTo>
                    <a:pt x="f31" y="f4"/>
                    <a:pt x="f31" y="f4"/>
                    <a:pt x="f31" y="f4"/>
                  </a:cubicBezTo>
                  <a:cubicBezTo>
                    <a:pt x="f34" y="f4"/>
                    <a:pt x="f34" y="f4"/>
                    <a:pt x="f34" y="f4"/>
                  </a:cubicBezTo>
                  <a:cubicBezTo>
                    <a:pt x="f34" y="f35"/>
                    <a:pt x="f34" y="f35"/>
                    <a:pt x="f34" y="f35"/>
                  </a:cubicBezTo>
                  <a:cubicBezTo>
                    <a:pt x="f34" y="f36"/>
                    <a:pt x="f37" y="f28"/>
                    <a:pt x="f38" y="f28"/>
                  </a:cubicBezTo>
                  <a:cubicBezTo>
                    <a:pt x="f39" y="f28"/>
                    <a:pt x="f6" y="f40"/>
                    <a:pt x="f6" y="f41"/>
                  </a:cubicBezTo>
                  <a:cubicBezTo>
                    <a:pt x="f6" y="f4"/>
                    <a:pt x="f6" y="f4"/>
                    <a:pt x="f6" y="f4"/>
                  </a:cubicBezTo>
                  <a:cubicBezTo>
                    <a:pt x="f2" y="f4"/>
                    <a:pt x="f2" y="f4"/>
                    <a:pt x="f2" y="f4"/>
                  </a:cubicBezTo>
                  <a:lnTo>
                    <a:pt x="f2" y="f5"/>
                  </a:lnTo>
                  <a:close/>
                </a:path>
              </a:pathLst>
            </a:custGeom>
            <a:solidFill>
              <a:srgbClr val="FFFFFF"/>
            </a:solidFill>
            <a:ln>
              <a:noFill/>
              <a:prstDash val="solid"/>
            </a:ln>
          </p:spPr>
          <p:txBody>
            <a:bodyPr lIns="0" tIns="0" rIns="0" bIns="0"/>
            <a:lstStyle/>
            <a:p>
              <a:endParaRPr lang="da-DK" sz="1800"/>
            </a:p>
          </p:txBody>
        </p:sp>
        <p:sp>
          <p:nvSpPr>
            <p:cNvPr id="15" name="Freeform 17"/>
            <p:cNvSpPr/>
            <p:nvPr/>
          </p:nvSpPr>
          <p:spPr>
            <a:xfrm>
              <a:off x="7470181" y="6483653"/>
              <a:ext cx="48070" cy="56729"/>
            </a:xfrm>
            <a:custGeom>
              <a:avLst/>
              <a:gdLst>
                <a:gd name="f0" fmla="val w"/>
                <a:gd name="f1" fmla="val h"/>
                <a:gd name="f2" fmla="val 0"/>
                <a:gd name="f3" fmla="val 460"/>
                <a:gd name="f4" fmla="val 537"/>
                <a:gd name="f5" fmla="val 327"/>
                <a:gd name="f6" fmla="val 79"/>
                <a:gd name="f7" fmla="val 307"/>
                <a:gd name="f8" fmla="val 405"/>
                <a:gd name="f9" fmla="val 132"/>
                <a:gd name="f10" fmla="val 466"/>
                <a:gd name="f11" fmla="val 225"/>
                <a:gd name="f12" fmla="val 314"/>
                <a:gd name="f13" fmla="val 382"/>
                <a:gd name="f14" fmla="val 400"/>
                <a:gd name="f15" fmla="val 301"/>
                <a:gd name="f16" fmla="val 526"/>
                <a:gd name="f17" fmla="val 434"/>
                <a:gd name="f18" fmla="val 347"/>
                <a:gd name="f19" fmla="val 492"/>
                <a:gd name="f20" fmla="val 293"/>
                <a:gd name="f21" fmla="val 202"/>
                <a:gd name="f22" fmla="val 75"/>
                <a:gd name="f23" fmla="val 452"/>
                <a:gd name="f24" fmla="*/ f0 1 460"/>
                <a:gd name="f25" fmla="*/ f1 1 537"/>
                <a:gd name="f26" fmla="val f2"/>
                <a:gd name="f27" fmla="val f3"/>
                <a:gd name="f28" fmla="val f4"/>
                <a:gd name="f29" fmla="+- f28 0 f26"/>
                <a:gd name="f30" fmla="+- f27 0 f26"/>
                <a:gd name="f31" fmla="*/ f30 1 460"/>
                <a:gd name="f32" fmla="*/ f29 1 537"/>
                <a:gd name="f33" fmla="*/ 0 1 f31"/>
                <a:gd name="f34" fmla="*/ f27 1 f31"/>
                <a:gd name="f35" fmla="*/ 0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60" h="537">
                  <a:moveTo>
                    <a:pt x="f2" y="f5"/>
                  </a:moveTo>
                  <a:cubicBezTo>
                    <a:pt x="f2" y="f2"/>
                    <a:pt x="f2" y="f2"/>
                    <a:pt x="f2" y="f2"/>
                  </a:cubicBezTo>
                  <a:cubicBezTo>
                    <a:pt x="f6" y="f2"/>
                    <a:pt x="f6" y="f2"/>
                    <a:pt x="f6" y="f2"/>
                  </a:cubicBezTo>
                  <a:cubicBezTo>
                    <a:pt x="f6" y="f7"/>
                    <a:pt x="f6" y="f7"/>
                    <a:pt x="f6" y="f7"/>
                  </a:cubicBezTo>
                  <a:cubicBezTo>
                    <a:pt x="f6" y="f8"/>
                    <a:pt x="f9" y="f10"/>
                    <a:pt x="f11" y="f10"/>
                  </a:cubicBezTo>
                  <a:cubicBezTo>
                    <a:pt x="f12" y="f10"/>
                    <a:pt x="f13" y="f14"/>
                    <a:pt x="f13" y="f15"/>
                  </a:cubicBezTo>
                  <a:cubicBezTo>
                    <a:pt x="f13" y="f2"/>
                    <a:pt x="f13" y="f2"/>
                    <a:pt x="f13" y="f2"/>
                  </a:cubicBezTo>
                  <a:cubicBezTo>
                    <a:pt x="f3" y="f2"/>
                    <a:pt x="f3" y="f2"/>
                    <a:pt x="f3" y="f2"/>
                  </a:cubicBezTo>
                  <a:cubicBezTo>
                    <a:pt x="f3" y="f16"/>
                    <a:pt x="f3" y="f16"/>
                    <a:pt x="f3" y="f16"/>
                  </a:cubicBezTo>
                  <a:cubicBezTo>
                    <a:pt x="f13" y="f16"/>
                    <a:pt x="f13" y="f16"/>
                    <a:pt x="f13" y="f16"/>
                  </a:cubicBezTo>
                  <a:cubicBezTo>
                    <a:pt x="f13" y="f17"/>
                    <a:pt x="f13" y="f17"/>
                    <a:pt x="f13" y="f17"/>
                  </a:cubicBezTo>
                  <a:cubicBezTo>
                    <a:pt x="f18" y="f19"/>
                    <a:pt x="f20" y="f4"/>
                    <a:pt x="f21" y="f4"/>
                  </a:cubicBezTo>
                  <a:cubicBezTo>
                    <a:pt x="f22" y="f4"/>
                    <a:pt x="f2" y="f23"/>
                    <a:pt x="f2" y="f5"/>
                  </a:cubicBezTo>
                  <a:close/>
                </a:path>
              </a:pathLst>
            </a:custGeom>
            <a:solidFill>
              <a:srgbClr val="FFFFFF"/>
            </a:solidFill>
            <a:ln>
              <a:noFill/>
              <a:prstDash val="solid"/>
            </a:ln>
          </p:spPr>
          <p:txBody>
            <a:bodyPr lIns="0" tIns="0" rIns="0" bIns="0"/>
            <a:lstStyle/>
            <a:p>
              <a:endParaRPr lang="da-DK" sz="1800"/>
            </a:p>
          </p:txBody>
        </p:sp>
        <p:sp>
          <p:nvSpPr>
            <p:cNvPr id="16" name="Freeform 18"/>
            <p:cNvSpPr/>
            <p:nvPr/>
          </p:nvSpPr>
          <p:spPr>
            <a:xfrm>
              <a:off x="7536585" y="6482602"/>
              <a:ext cx="47731" cy="56729"/>
            </a:xfrm>
            <a:custGeom>
              <a:avLst/>
              <a:gdLst>
                <a:gd name="f0" fmla="val w"/>
                <a:gd name="f1" fmla="val h"/>
                <a:gd name="f2" fmla="val 0"/>
                <a:gd name="f3" fmla="val 460"/>
                <a:gd name="f4" fmla="val 538"/>
                <a:gd name="f5" fmla="val 12"/>
                <a:gd name="f6" fmla="val 79"/>
                <a:gd name="f7" fmla="val 103"/>
                <a:gd name="f8" fmla="val 113"/>
                <a:gd name="f9" fmla="val 46"/>
                <a:gd name="f10" fmla="val 168"/>
                <a:gd name="f11" fmla="val 259"/>
                <a:gd name="f12" fmla="val 386"/>
                <a:gd name="f13" fmla="val 86"/>
                <a:gd name="f14" fmla="val 211"/>
                <a:gd name="f15" fmla="val 382"/>
                <a:gd name="f16" fmla="val 230"/>
                <a:gd name="f17" fmla="val 133"/>
                <a:gd name="f18" fmla="val 329"/>
                <a:gd name="f19" fmla="val 72"/>
                <a:gd name="f20" fmla="val 236"/>
                <a:gd name="f21" fmla="val 146"/>
                <a:gd name="f22" fmla="val 138"/>
                <a:gd name="f23" fmla="val 237"/>
                <a:gd name="f24" fmla="*/ f0 1 460"/>
                <a:gd name="f25" fmla="*/ f1 1 538"/>
                <a:gd name="f26" fmla="val f2"/>
                <a:gd name="f27" fmla="val f3"/>
                <a:gd name="f28" fmla="val f4"/>
                <a:gd name="f29" fmla="+- f28 0 f26"/>
                <a:gd name="f30" fmla="+- f27 0 f26"/>
                <a:gd name="f31" fmla="*/ f30 1 460"/>
                <a:gd name="f32" fmla="*/ f29 1 538"/>
                <a:gd name="f33" fmla="*/ 0 1 f31"/>
                <a:gd name="f34" fmla="*/ f27 1 f31"/>
                <a:gd name="f35" fmla="*/ 0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60" h="538">
                  <a:moveTo>
                    <a:pt x="f2" y="f5"/>
                  </a:moveTo>
                  <a:cubicBezTo>
                    <a:pt x="f6" y="f5"/>
                    <a:pt x="f6" y="f5"/>
                    <a:pt x="f6" y="f5"/>
                  </a:cubicBezTo>
                  <a:cubicBezTo>
                    <a:pt x="f6" y="f7"/>
                    <a:pt x="f6" y="f7"/>
                    <a:pt x="f6" y="f7"/>
                  </a:cubicBezTo>
                  <a:cubicBezTo>
                    <a:pt x="f8" y="f9"/>
                    <a:pt x="f10" y="f2"/>
                    <a:pt x="f11" y="f2"/>
                  </a:cubicBezTo>
                  <a:cubicBezTo>
                    <a:pt x="f12" y="f2"/>
                    <a:pt x="f3" y="f13"/>
                    <a:pt x="f3" y="f14"/>
                  </a:cubicBezTo>
                  <a:cubicBezTo>
                    <a:pt x="f3" y="f4"/>
                    <a:pt x="f3" y="f4"/>
                    <a:pt x="f3" y="f4"/>
                  </a:cubicBezTo>
                  <a:cubicBezTo>
                    <a:pt x="f15" y="f4"/>
                    <a:pt x="f15" y="f4"/>
                    <a:pt x="f15" y="f4"/>
                  </a:cubicBezTo>
                  <a:cubicBezTo>
                    <a:pt x="f15" y="f16"/>
                    <a:pt x="f15" y="f16"/>
                    <a:pt x="f15" y="f16"/>
                  </a:cubicBezTo>
                  <a:cubicBezTo>
                    <a:pt x="f15" y="f17"/>
                    <a:pt x="f18" y="f19"/>
                    <a:pt x="f20" y="f19"/>
                  </a:cubicBezTo>
                  <a:cubicBezTo>
                    <a:pt x="f21" y="f19"/>
                    <a:pt x="f6" y="f22"/>
                    <a:pt x="f6" y="f23"/>
                  </a:cubicBezTo>
                  <a:cubicBezTo>
                    <a:pt x="f6" y="f4"/>
                    <a:pt x="f6" y="f4"/>
                    <a:pt x="f6" y="f4"/>
                  </a:cubicBezTo>
                  <a:cubicBezTo>
                    <a:pt x="f2" y="f4"/>
                    <a:pt x="f2" y="f4"/>
                    <a:pt x="f2" y="f4"/>
                  </a:cubicBezTo>
                  <a:lnTo>
                    <a:pt x="f2" y="f5"/>
                  </a:lnTo>
                  <a:close/>
                </a:path>
              </a:pathLst>
            </a:custGeom>
            <a:solidFill>
              <a:srgbClr val="FFFFFF"/>
            </a:solidFill>
            <a:ln>
              <a:noFill/>
              <a:prstDash val="solid"/>
            </a:ln>
          </p:spPr>
          <p:txBody>
            <a:bodyPr lIns="0" tIns="0" rIns="0" bIns="0"/>
            <a:lstStyle/>
            <a:p>
              <a:endParaRPr lang="da-DK" sz="1800"/>
            </a:p>
          </p:txBody>
        </p:sp>
        <p:sp>
          <p:nvSpPr>
            <p:cNvPr id="17" name="Freeform 19"/>
            <p:cNvSpPr/>
            <p:nvPr/>
          </p:nvSpPr>
          <p:spPr>
            <a:xfrm>
              <a:off x="7598490" y="6482602"/>
              <a:ext cx="51873" cy="57771"/>
            </a:xfrm>
            <a:custGeom>
              <a:avLst/>
              <a:gdLst>
                <a:gd name="f0" fmla="val w"/>
                <a:gd name="f1" fmla="val h"/>
                <a:gd name="f2" fmla="val 0"/>
                <a:gd name="f3" fmla="val 498"/>
                <a:gd name="f4" fmla="val 550"/>
                <a:gd name="f5" fmla="val 276"/>
                <a:gd name="f6" fmla="val 274"/>
                <a:gd name="f7" fmla="val 123"/>
                <a:gd name="f8" fmla="val 107"/>
                <a:gd name="f9" fmla="val 253"/>
                <a:gd name="f10" fmla="val 408"/>
                <a:gd name="f11" fmla="val 125"/>
                <a:gd name="f12" fmla="val 278"/>
                <a:gd name="f13" fmla="val 289"/>
                <a:gd name="f14" fmla="val 295"/>
                <a:gd name="f15" fmla="val 497"/>
                <a:gd name="f16" fmla="val 304"/>
                <a:gd name="f17" fmla="val 79"/>
                <a:gd name="f18" fmla="val 91"/>
                <a:gd name="f19" fmla="val 418"/>
                <a:gd name="f20" fmla="val 171"/>
                <a:gd name="f21" fmla="val 482"/>
                <a:gd name="f22" fmla="val 265"/>
                <a:gd name="f23" fmla="val 337"/>
                <a:gd name="f24" fmla="val 388"/>
                <a:gd name="f25" fmla="val 453"/>
                <a:gd name="f26" fmla="val 431"/>
                <a:gd name="f27" fmla="val 480"/>
                <a:gd name="f28" fmla="val 452"/>
                <a:gd name="f29" fmla="val 427"/>
                <a:gd name="f30" fmla="val 511"/>
                <a:gd name="f31" fmla="val 363"/>
                <a:gd name="f32" fmla="val 263"/>
                <a:gd name="f33" fmla="val 118"/>
                <a:gd name="f34" fmla="val 439"/>
                <a:gd name="f35" fmla="val 419"/>
                <a:gd name="f36" fmla="val 246"/>
                <a:gd name="f37" fmla="val 410"/>
                <a:gd name="f38" fmla="val 150"/>
                <a:gd name="f39" fmla="val 355"/>
                <a:gd name="f40" fmla="val 67"/>
                <a:gd name="f41" fmla="val 250"/>
                <a:gd name="f42" fmla="val 159"/>
                <a:gd name="f43" fmla="val 90"/>
                <a:gd name="f44" fmla="val 143"/>
                <a:gd name="f45" fmla="*/ f0 1 498"/>
                <a:gd name="f46" fmla="*/ f1 1 550"/>
                <a:gd name="f47" fmla="val f2"/>
                <a:gd name="f48" fmla="val f3"/>
                <a:gd name="f49" fmla="val f4"/>
                <a:gd name="f50" fmla="+- f49 0 f47"/>
                <a:gd name="f51" fmla="+- f48 0 f47"/>
                <a:gd name="f52" fmla="*/ f51 1 498"/>
                <a:gd name="f53" fmla="*/ f50 1 550"/>
                <a:gd name="f54" fmla="*/ 0 1 f52"/>
                <a:gd name="f55" fmla="*/ f48 1 f52"/>
                <a:gd name="f56" fmla="*/ 0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498" h="550">
                  <a:moveTo>
                    <a:pt x="f2" y="f5"/>
                  </a:moveTo>
                  <a:cubicBezTo>
                    <a:pt x="f2" y="f6"/>
                    <a:pt x="f2" y="f6"/>
                    <a:pt x="f2" y="f6"/>
                  </a:cubicBezTo>
                  <a:cubicBezTo>
                    <a:pt x="f2" y="f7"/>
                    <a:pt x="f8" y="f2"/>
                    <a:pt x="f9" y="f2"/>
                  </a:cubicBezTo>
                  <a:cubicBezTo>
                    <a:pt x="f10" y="f2"/>
                    <a:pt x="f3" y="f11"/>
                    <a:pt x="f3" y="f12"/>
                  </a:cubicBezTo>
                  <a:cubicBezTo>
                    <a:pt x="f3" y="f13"/>
                    <a:pt x="f3" y="f14"/>
                    <a:pt x="f15" y="f16"/>
                  </a:cubicBezTo>
                  <a:cubicBezTo>
                    <a:pt x="f17" y="f16"/>
                    <a:pt x="f17" y="f16"/>
                    <a:pt x="f17" y="f16"/>
                  </a:cubicBezTo>
                  <a:cubicBezTo>
                    <a:pt x="f18" y="f19"/>
                    <a:pt x="f20" y="f21"/>
                    <a:pt x="f22" y="f21"/>
                  </a:cubicBezTo>
                  <a:cubicBezTo>
                    <a:pt x="f23" y="f21"/>
                    <a:pt x="f24" y="f25"/>
                    <a:pt x="f26" y="f10"/>
                  </a:cubicBezTo>
                  <a:cubicBezTo>
                    <a:pt x="f27" y="f28"/>
                    <a:pt x="f27" y="f28"/>
                    <a:pt x="f27" y="f28"/>
                  </a:cubicBezTo>
                  <a:cubicBezTo>
                    <a:pt x="f29" y="f30"/>
                    <a:pt x="f31" y="f4"/>
                    <a:pt x="f32" y="f4"/>
                  </a:cubicBezTo>
                  <a:cubicBezTo>
                    <a:pt x="f33" y="f4"/>
                    <a:pt x="f2" y="f34"/>
                    <a:pt x="f2" y="f5"/>
                  </a:cubicBezTo>
                  <a:close/>
                  <a:moveTo>
                    <a:pt x="f35" y="f36"/>
                  </a:moveTo>
                  <a:cubicBezTo>
                    <a:pt x="f37" y="f38"/>
                    <a:pt x="f39" y="f40"/>
                    <a:pt x="f41" y="f40"/>
                  </a:cubicBezTo>
                  <a:cubicBezTo>
                    <a:pt x="f42" y="f40"/>
                    <a:pt x="f43" y="f44"/>
                    <a:pt x="f17" y="f36"/>
                  </a:cubicBezTo>
                  <a:lnTo>
                    <a:pt x="f35" y="f36"/>
                  </a:lnTo>
                  <a:close/>
                </a:path>
              </a:pathLst>
            </a:custGeom>
            <a:solidFill>
              <a:srgbClr val="FFFFFF"/>
            </a:solidFill>
            <a:ln>
              <a:noFill/>
              <a:prstDash val="solid"/>
            </a:ln>
          </p:spPr>
          <p:txBody>
            <a:bodyPr lIns="0" tIns="0" rIns="0" bIns="0"/>
            <a:lstStyle/>
            <a:p>
              <a:endParaRPr lang="da-DK" sz="1800"/>
            </a:p>
          </p:txBody>
        </p:sp>
        <p:sp>
          <p:nvSpPr>
            <p:cNvPr id="18" name="Freeform 20"/>
            <p:cNvSpPr/>
            <p:nvPr/>
          </p:nvSpPr>
          <p:spPr>
            <a:xfrm>
              <a:off x="7664546" y="6482254"/>
              <a:ext cx="30778" cy="57076"/>
            </a:xfrm>
            <a:custGeom>
              <a:avLst/>
              <a:gdLst>
                <a:gd name="f0" fmla="val w"/>
                <a:gd name="f1" fmla="val h"/>
                <a:gd name="f2" fmla="val 0"/>
                <a:gd name="f3" fmla="val 294"/>
                <a:gd name="f4" fmla="val 540"/>
                <a:gd name="f5" fmla="val 14"/>
                <a:gd name="f6" fmla="val 79"/>
                <a:gd name="f7" fmla="val 151"/>
                <a:gd name="f8" fmla="val 118"/>
                <a:gd name="f9" fmla="val 63"/>
                <a:gd name="f10" fmla="val 194"/>
                <a:gd name="f11" fmla="val 4"/>
                <a:gd name="f12" fmla="val 89"/>
                <a:gd name="f13" fmla="val 288"/>
                <a:gd name="f14" fmla="val 173"/>
                <a:gd name="f15" fmla="val 171"/>
                <a:gd name="f16" fmla="val 330"/>
                <a:gd name="f17" fmla="*/ f0 1 294"/>
                <a:gd name="f18" fmla="*/ f1 1 540"/>
                <a:gd name="f19" fmla="val f2"/>
                <a:gd name="f20" fmla="val f3"/>
                <a:gd name="f21" fmla="val f4"/>
                <a:gd name="f22" fmla="+- f21 0 f19"/>
                <a:gd name="f23" fmla="+- f20 0 f19"/>
                <a:gd name="f24" fmla="*/ f23 1 294"/>
                <a:gd name="f25" fmla="*/ f22 1 540"/>
                <a:gd name="f26" fmla="*/ 0 1 f24"/>
                <a:gd name="f27" fmla="*/ f20 1 f24"/>
                <a:gd name="f28" fmla="*/ 0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294" h="540">
                  <a:moveTo>
                    <a:pt x="f2" y="f5"/>
                  </a:moveTo>
                  <a:cubicBezTo>
                    <a:pt x="f6" y="f5"/>
                    <a:pt x="f6" y="f5"/>
                    <a:pt x="f6" y="f5"/>
                  </a:cubicBezTo>
                  <a:cubicBezTo>
                    <a:pt x="f6" y="f7"/>
                    <a:pt x="f6" y="f7"/>
                    <a:pt x="f6" y="f7"/>
                  </a:cubicBezTo>
                  <a:cubicBezTo>
                    <a:pt x="f8" y="f9"/>
                    <a:pt x="f10" y="f2"/>
                    <a:pt x="f3" y="f11"/>
                  </a:cubicBezTo>
                  <a:cubicBezTo>
                    <a:pt x="f3" y="f12"/>
                    <a:pt x="f3" y="f12"/>
                    <a:pt x="f3" y="f12"/>
                  </a:cubicBezTo>
                  <a:cubicBezTo>
                    <a:pt x="f13" y="f12"/>
                    <a:pt x="f13" y="f12"/>
                    <a:pt x="f13" y="f12"/>
                  </a:cubicBezTo>
                  <a:cubicBezTo>
                    <a:pt x="f14" y="f12"/>
                    <a:pt x="f6" y="f15"/>
                    <a:pt x="f6" y="f16"/>
                  </a:cubicBezTo>
                  <a:cubicBezTo>
                    <a:pt x="f6" y="f4"/>
                    <a:pt x="f6" y="f4"/>
                    <a:pt x="f6" y="f4"/>
                  </a:cubicBezTo>
                  <a:cubicBezTo>
                    <a:pt x="f2" y="f4"/>
                    <a:pt x="f2" y="f4"/>
                    <a:pt x="f2" y="f4"/>
                  </a:cubicBezTo>
                  <a:lnTo>
                    <a:pt x="f2" y="f5"/>
                  </a:lnTo>
                  <a:close/>
                </a:path>
              </a:pathLst>
            </a:custGeom>
            <a:solidFill>
              <a:srgbClr val="FFFFFF"/>
            </a:solidFill>
            <a:ln>
              <a:noFill/>
              <a:prstDash val="solid"/>
            </a:ln>
          </p:spPr>
          <p:txBody>
            <a:bodyPr lIns="0" tIns="0" rIns="0" bIns="0"/>
            <a:lstStyle/>
            <a:p>
              <a:endParaRPr lang="da-DK" sz="1800"/>
            </a:p>
          </p:txBody>
        </p:sp>
        <p:sp>
          <p:nvSpPr>
            <p:cNvPr id="19" name="Freeform 21"/>
            <p:cNvSpPr/>
            <p:nvPr/>
          </p:nvSpPr>
          <p:spPr>
            <a:xfrm>
              <a:off x="7707431" y="6482602"/>
              <a:ext cx="48070" cy="56729"/>
            </a:xfrm>
            <a:custGeom>
              <a:avLst/>
              <a:gdLst>
                <a:gd name="f0" fmla="val w"/>
                <a:gd name="f1" fmla="val h"/>
                <a:gd name="f2" fmla="val 0"/>
                <a:gd name="f3" fmla="val 460"/>
                <a:gd name="f4" fmla="val 538"/>
                <a:gd name="f5" fmla="val 12"/>
                <a:gd name="f6" fmla="val 78"/>
                <a:gd name="f7" fmla="val 103"/>
                <a:gd name="f8" fmla="val 113"/>
                <a:gd name="f9" fmla="val 46"/>
                <a:gd name="f10" fmla="val 168"/>
                <a:gd name="f11" fmla="val 259"/>
                <a:gd name="f12" fmla="val 386"/>
                <a:gd name="f13" fmla="val 86"/>
                <a:gd name="f14" fmla="val 211"/>
                <a:gd name="f15" fmla="val 382"/>
                <a:gd name="f16" fmla="val 230"/>
                <a:gd name="f17" fmla="val 133"/>
                <a:gd name="f18" fmla="val 329"/>
                <a:gd name="f19" fmla="val 72"/>
                <a:gd name="f20" fmla="val 236"/>
                <a:gd name="f21" fmla="val 146"/>
                <a:gd name="f22" fmla="val 138"/>
                <a:gd name="f23" fmla="val 237"/>
                <a:gd name="f24" fmla="*/ f0 1 460"/>
                <a:gd name="f25" fmla="*/ f1 1 538"/>
                <a:gd name="f26" fmla="val f2"/>
                <a:gd name="f27" fmla="val f3"/>
                <a:gd name="f28" fmla="val f4"/>
                <a:gd name="f29" fmla="+- f28 0 f26"/>
                <a:gd name="f30" fmla="+- f27 0 f26"/>
                <a:gd name="f31" fmla="*/ f30 1 460"/>
                <a:gd name="f32" fmla="*/ f29 1 538"/>
                <a:gd name="f33" fmla="*/ 0 1 f31"/>
                <a:gd name="f34" fmla="*/ f27 1 f31"/>
                <a:gd name="f35" fmla="*/ 0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60" h="538">
                  <a:moveTo>
                    <a:pt x="f2" y="f5"/>
                  </a:moveTo>
                  <a:cubicBezTo>
                    <a:pt x="f6" y="f5"/>
                    <a:pt x="f6" y="f5"/>
                    <a:pt x="f6" y="f5"/>
                  </a:cubicBezTo>
                  <a:cubicBezTo>
                    <a:pt x="f6" y="f7"/>
                    <a:pt x="f6" y="f7"/>
                    <a:pt x="f6" y="f7"/>
                  </a:cubicBezTo>
                  <a:cubicBezTo>
                    <a:pt x="f8" y="f9"/>
                    <a:pt x="f10" y="f2"/>
                    <a:pt x="f11" y="f2"/>
                  </a:cubicBezTo>
                  <a:cubicBezTo>
                    <a:pt x="f12" y="f2"/>
                    <a:pt x="f3" y="f13"/>
                    <a:pt x="f3" y="f14"/>
                  </a:cubicBezTo>
                  <a:cubicBezTo>
                    <a:pt x="f3" y="f4"/>
                    <a:pt x="f3" y="f4"/>
                    <a:pt x="f3" y="f4"/>
                  </a:cubicBezTo>
                  <a:cubicBezTo>
                    <a:pt x="f15" y="f4"/>
                    <a:pt x="f15" y="f4"/>
                    <a:pt x="f15" y="f4"/>
                  </a:cubicBezTo>
                  <a:cubicBezTo>
                    <a:pt x="f15" y="f16"/>
                    <a:pt x="f15" y="f16"/>
                    <a:pt x="f15" y="f16"/>
                  </a:cubicBezTo>
                  <a:cubicBezTo>
                    <a:pt x="f15" y="f17"/>
                    <a:pt x="f18" y="f19"/>
                    <a:pt x="f20" y="f19"/>
                  </a:cubicBezTo>
                  <a:cubicBezTo>
                    <a:pt x="f21" y="f19"/>
                    <a:pt x="f6" y="f22"/>
                    <a:pt x="f6" y="f23"/>
                  </a:cubicBezTo>
                  <a:cubicBezTo>
                    <a:pt x="f6" y="f4"/>
                    <a:pt x="f6" y="f4"/>
                    <a:pt x="f6" y="f4"/>
                  </a:cubicBezTo>
                  <a:cubicBezTo>
                    <a:pt x="f2" y="f4"/>
                    <a:pt x="f2" y="f4"/>
                    <a:pt x="f2" y="f4"/>
                  </a:cubicBezTo>
                  <a:lnTo>
                    <a:pt x="f2" y="f5"/>
                  </a:lnTo>
                  <a:close/>
                </a:path>
              </a:pathLst>
            </a:custGeom>
            <a:solidFill>
              <a:srgbClr val="FFFFFF"/>
            </a:solidFill>
            <a:ln>
              <a:noFill/>
              <a:prstDash val="solid"/>
            </a:ln>
          </p:spPr>
          <p:txBody>
            <a:bodyPr lIns="0" tIns="0" rIns="0" bIns="0"/>
            <a:lstStyle/>
            <a:p>
              <a:endParaRPr lang="da-DK" sz="1800"/>
            </a:p>
          </p:txBody>
        </p:sp>
        <p:sp>
          <p:nvSpPr>
            <p:cNvPr id="20" name="Freeform 22"/>
            <p:cNvSpPr/>
            <p:nvPr/>
          </p:nvSpPr>
          <p:spPr>
            <a:xfrm>
              <a:off x="7769684" y="6482602"/>
              <a:ext cx="51873" cy="57771"/>
            </a:xfrm>
            <a:custGeom>
              <a:avLst/>
              <a:gdLst>
                <a:gd name="f0" fmla="val w"/>
                <a:gd name="f1" fmla="val h"/>
                <a:gd name="f2" fmla="val 0"/>
                <a:gd name="f3" fmla="val 498"/>
                <a:gd name="f4" fmla="val 550"/>
                <a:gd name="f5" fmla="val 276"/>
                <a:gd name="f6" fmla="val 274"/>
                <a:gd name="f7" fmla="val 123"/>
                <a:gd name="f8" fmla="val 107"/>
                <a:gd name="f9" fmla="val 252"/>
                <a:gd name="f10" fmla="val 408"/>
                <a:gd name="f11" fmla="val 125"/>
                <a:gd name="f12" fmla="val 278"/>
                <a:gd name="f13" fmla="val 289"/>
                <a:gd name="f14" fmla="val 295"/>
                <a:gd name="f15" fmla="val 497"/>
                <a:gd name="f16" fmla="val 304"/>
                <a:gd name="f17" fmla="val 79"/>
                <a:gd name="f18" fmla="val 91"/>
                <a:gd name="f19" fmla="val 418"/>
                <a:gd name="f20" fmla="val 171"/>
                <a:gd name="f21" fmla="val 482"/>
                <a:gd name="f22" fmla="val 265"/>
                <a:gd name="f23" fmla="val 337"/>
                <a:gd name="f24" fmla="val 388"/>
                <a:gd name="f25" fmla="val 453"/>
                <a:gd name="f26" fmla="val 431"/>
                <a:gd name="f27" fmla="val 480"/>
                <a:gd name="f28" fmla="val 452"/>
                <a:gd name="f29" fmla="val 427"/>
                <a:gd name="f30" fmla="val 511"/>
                <a:gd name="f31" fmla="val 363"/>
                <a:gd name="f32" fmla="val 263"/>
                <a:gd name="f33" fmla="val 118"/>
                <a:gd name="f34" fmla="val 439"/>
                <a:gd name="f35" fmla="val 419"/>
                <a:gd name="f36" fmla="val 246"/>
                <a:gd name="f37" fmla="val 410"/>
                <a:gd name="f38" fmla="val 150"/>
                <a:gd name="f39" fmla="val 355"/>
                <a:gd name="f40" fmla="val 67"/>
                <a:gd name="f41" fmla="val 250"/>
                <a:gd name="f42" fmla="val 159"/>
                <a:gd name="f43" fmla="val 90"/>
                <a:gd name="f44" fmla="val 143"/>
                <a:gd name="f45" fmla="*/ f0 1 498"/>
                <a:gd name="f46" fmla="*/ f1 1 550"/>
                <a:gd name="f47" fmla="val f2"/>
                <a:gd name="f48" fmla="val f3"/>
                <a:gd name="f49" fmla="val f4"/>
                <a:gd name="f50" fmla="+- f49 0 f47"/>
                <a:gd name="f51" fmla="+- f48 0 f47"/>
                <a:gd name="f52" fmla="*/ f51 1 498"/>
                <a:gd name="f53" fmla="*/ f50 1 550"/>
                <a:gd name="f54" fmla="*/ 0 1 f52"/>
                <a:gd name="f55" fmla="*/ f48 1 f52"/>
                <a:gd name="f56" fmla="*/ 0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498" h="550">
                  <a:moveTo>
                    <a:pt x="f2" y="f5"/>
                  </a:moveTo>
                  <a:cubicBezTo>
                    <a:pt x="f2" y="f6"/>
                    <a:pt x="f2" y="f6"/>
                    <a:pt x="f2" y="f6"/>
                  </a:cubicBezTo>
                  <a:cubicBezTo>
                    <a:pt x="f2" y="f7"/>
                    <a:pt x="f8" y="f2"/>
                    <a:pt x="f9" y="f2"/>
                  </a:cubicBezTo>
                  <a:cubicBezTo>
                    <a:pt x="f10" y="f2"/>
                    <a:pt x="f3" y="f11"/>
                    <a:pt x="f3" y="f12"/>
                  </a:cubicBezTo>
                  <a:cubicBezTo>
                    <a:pt x="f3" y="f13"/>
                    <a:pt x="f3" y="f14"/>
                    <a:pt x="f15" y="f16"/>
                  </a:cubicBezTo>
                  <a:cubicBezTo>
                    <a:pt x="f17" y="f16"/>
                    <a:pt x="f17" y="f16"/>
                    <a:pt x="f17" y="f16"/>
                  </a:cubicBezTo>
                  <a:cubicBezTo>
                    <a:pt x="f18" y="f19"/>
                    <a:pt x="f20" y="f21"/>
                    <a:pt x="f22" y="f21"/>
                  </a:cubicBezTo>
                  <a:cubicBezTo>
                    <a:pt x="f23" y="f21"/>
                    <a:pt x="f24" y="f25"/>
                    <a:pt x="f26" y="f10"/>
                  </a:cubicBezTo>
                  <a:cubicBezTo>
                    <a:pt x="f27" y="f28"/>
                    <a:pt x="f27" y="f28"/>
                    <a:pt x="f27" y="f28"/>
                  </a:cubicBezTo>
                  <a:cubicBezTo>
                    <a:pt x="f29" y="f30"/>
                    <a:pt x="f31" y="f4"/>
                    <a:pt x="f32" y="f4"/>
                  </a:cubicBezTo>
                  <a:cubicBezTo>
                    <a:pt x="f33" y="f4"/>
                    <a:pt x="f2" y="f34"/>
                    <a:pt x="f2" y="f5"/>
                  </a:cubicBezTo>
                  <a:close/>
                  <a:moveTo>
                    <a:pt x="f35" y="f36"/>
                  </a:moveTo>
                  <a:cubicBezTo>
                    <a:pt x="f37" y="f38"/>
                    <a:pt x="f39" y="f40"/>
                    <a:pt x="f41" y="f40"/>
                  </a:cubicBezTo>
                  <a:cubicBezTo>
                    <a:pt x="f42" y="f40"/>
                    <a:pt x="f43" y="f44"/>
                    <a:pt x="f17" y="f36"/>
                  </a:cubicBezTo>
                  <a:lnTo>
                    <a:pt x="f35" y="f36"/>
                  </a:lnTo>
                  <a:close/>
                </a:path>
              </a:pathLst>
            </a:custGeom>
            <a:solidFill>
              <a:srgbClr val="FFFFFF"/>
            </a:solidFill>
            <a:ln>
              <a:noFill/>
              <a:prstDash val="solid"/>
            </a:ln>
          </p:spPr>
          <p:txBody>
            <a:bodyPr lIns="0" tIns="0" rIns="0" bIns="0"/>
            <a:lstStyle/>
            <a:p>
              <a:endParaRPr lang="da-DK" sz="1800"/>
            </a:p>
          </p:txBody>
        </p:sp>
        <p:sp>
          <p:nvSpPr>
            <p:cNvPr id="21" name="Freeform 23"/>
            <p:cNvSpPr/>
            <p:nvPr/>
          </p:nvSpPr>
          <p:spPr>
            <a:xfrm>
              <a:off x="7831250" y="6482602"/>
              <a:ext cx="42190" cy="57771"/>
            </a:xfrm>
            <a:custGeom>
              <a:avLst/>
              <a:gdLst>
                <a:gd name="f0" fmla="val w"/>
                <a:gd name="f1" fmla="val h"/>
                <a:gd name="f2" fmla="val 0"/>
                <a:gd name="f3" fmla="val 405"/>
                <a:gd name="f4" fmla="val 546"/>
                <a:gd name="f5" fmla="val 469"/>
                <a:gd name="f6" fmla="val 39"/>
                <a:gd name="f7" fmla="val 413"/>
                <a:gd name="f8" fmla="val 96"/>
                <a:gd name="f9" fmla="val 456"/>
                <a:gd name="f10" fmla="val 160"/>
                <a:gd name="f11" fmla="val 480"/>
                <a:gd name="f12" fmla="val 222"/>
                <a:gd name="f13" fmla="val 285"/>
                <a:gd name="f14" fmla="val 331"/>
                <a:gd name="f15" fmla="val 448"/>
                <a:gd name="f16" fmla="val 397"/>
                <a:gd name="f17" fmla="val 395"/>
                <a:gd name="f18" fmla="val 342"/>
                <a:gd name="f19" fmla="val 269"/>
                <a:gd name="f20" fmla="val 321"/>
                <a:gd name="f21" fmla="val 199"/>
                <a:gd name="f22" fmla="val 302"/>
                <a:gd name="f23" fmla="val 117"/>
                <a:gd name="f24" fmla="val 278"/>
                <a:gd name="f25" fmla="val 25"/>
                <a:gd name="f26" fmla="val 250"/>
                <a:gd name="f27" fmla="val 153"/>
                <a:gd name="f28" fmla="val 151"/>
                <a:gd name="f29" fmla="val 60"/>
                <a:gd name="f30" fmla="val 101"/>
                <a:gd name="f31" fmla="val 204"/>
                <a:gd name="f32" fmla="val 340"/>
                <a:gd name="f33" fmla="val 23"/>
                <a:gd name="f34" fmla="val 394"/>
                <a:gd name="f35" fmla="val 58"/>
                <a:gd name="f36" fmla="val 358"/>
                <a:gd name="f37" fmla="val 309"/>
                <a:gd name="f38" fmla="val 86"/>
                <a:gd name="f39" fmla="val 253"/>
                <a:gd name="f40" fmla="val 67"/>
                <a:gd name="f41" fmla="val 202"/>
                <a:gd name="f42" fmla="val 140"/>
                <a:gd name="f43" fmla="val 99"/>
                <a:gd name="f44" fmla="val 143"/>
                <a:gd name="f45" fmla="val 145"/>
                <a:gd name="f46" fmla="val 195"/>
                <a:gd name="f47" fmla="val 166"/>
                <a:gd name="f48" fmla="val 214"/>
                <a:gd name="f49" fmla="val 236"/>
                <a:gd name="f50" fmla="val 317"/>
                <a:gd name="f51" fmla="val 260"/>
                <a:gd name="f52" fmla="val 292"/>
                <a:gd name="f53" fmla="val 386"/>
                <a:gd name="f54" fmla="val 388"/>
                <a:gd name="f55" fmla="val 488"/>
                <a:gd name="f56" fmla="val 323"/>
                <a:gd name="f57" fmla="val 218"/>
                <a:gd name="f58" fmla="val 142"/>
                <a:gd name="f59" fmla="val 59"/>
                <a:gd name="f60" fmla="val 517"/>
                <a:gd name="f61" fmla="*/ f0 1 405"/>
                <a:gd name="f62" fmla="*/ f1 1 546"/>
                <a:gd name="f63" fmla="val f2"/>
                <a:gd name="f64" fmla="val f3"/>
                <a:gd name="f65" fmla="val f4"/>
                <a:gd name="f66" fmla="+- f65 0 f63"/>
                <a:gd name="f67" fmla="+- f64 0 f63"/>
                <a:gd name="f68" fmla="*/ f67 1 405"/>
                <a:gd name="f69" fmla="*/ f66 1 546"/>
                <a:gd name="f70" fmla="*/ 0 1 f68"/>
                <a:gd name="f71" fmla="*/ f64 1 f68"/>
                <a:gd name="f72" fmla="*/ 0 1 f69"/>
                <a:gd name="f73" fmla="*/ f65 1 f69"/>
                <a:gd name="f74" fmla="*/ f70 f61 1"/>
                <a:gd name="f75" fmla="*/ f71 f61 1"/>
                <a:gd name="f76" fmla="*/ f73 f62 1"/>
                <a:gd name="f77" fmla="*/ f72 f62 1"/>
              </a:gdLst>
              <a:ahLst/>
              <a:cxnLst>
                <a:cxn ang="3cd4">
                  <a:pos x="hc" y="t"/>
                </a:cxn>
                <a:cxn ang="0">
                  <a:pos x="r" y="vc"/>
                </a:cxn>
                <a:cxn ang="cd4">
                  <a:pos x="hc" y="b"/>
                </a:cxn>
                <a:cxn ang="cd2">
                  <a:pos x="l" y="vc"/>
                </a:cxn>
              </a:cxnLst>
              <a:rect l="f74" t="f77" r="f75" b="f76"/>
              <a:pathLst>
                <a:path w="405" h="546">
                  <a:moveTo>
                    <a:pt x="f2" y="f5"/>
                  </a:moveTo>
                  <a:cubicBezTo>
                    <a:pt x="f6" y="f7"/>
                    <a:pt x="f6" y="f7"/>
                    <a:pt x="f6" y="f7"/>
                  </a:cubicBezTo>
                  <a:cubicBezTo>
                    <a:pt x="f8" y="f9"/>
                    <a:pt x="f10" y="f11"/>
                    <a:pt x="f12" y="f11"/>
                  </a:cubicBezTo>
                  <a:cubicBezTo>
                    <a:pt x="f13" y="f11"/>
                    <a:pt x="f14" y="f15"/>
                    <a:pt x="f14" y="f16"/>
                  </a:cubicBezTo>
                  <a:cubicBezTo>
                    <a:pt x="f14" y="f17"/>
                    <a:pt x="f14" y="f17"/>
                    <a:pt x="f14" y="f17"/>
                  </a:cubicBezTo>
                  <a:cubicBezTo>
                    <a:pt x="f14" y="f18"/>
                    <a:pt x="f19" y="f20"/>
                    <a:pt x="f21" y="f22"/>
                  </a:cubicBezTo>
                  <a:cubicBezTo>
                    <a:pt x="f23" y="f24"/>
                    <a:pt x="f25" y="f26"/>
                    <a:pt x="f25" y="f27"/>
                  </a:cubicBezTo>
                  <a:cubicBezTo>
                    <a:pt x="f25" y="f28"/>
                    <a:pt x="f25" y="f28"/>
                    <a:pt x="f25" y="f28"/>
                  </a:cubicBezTo>
                  <a:cubicBezTo>
                    <a:pt x="f25" y="f29"/>
                    <a:pt x="f30" y="f2"/>
                    <a:pt x="f31" y="f2"/>
                  </a:cubicBezTo>
                  <a:cubicBezTo>
                    <a:pt x="f19" y="f2"/>
                    <a:pt x="f32" y="f33"/>
                    <a:pt x="f34" y="f35"/>
                  </a:cubicBezTo>
                  <a:cubicBezTo>
                    <a:pt x="f36" y="f23"/>
                    <a:pt x="f36" y="f23"/>
                    <a:pt x="f36" y="f23"/>
                  </a:cubicBezTo>
                  <a:cubicBezTo>
                    <a:pt x="f37" y="f38"/>
                    <a:pt x="f39" y="f40"/>
                    <a:pt x="f41" y="f40"/>
                  </a:cubicBezTo>
                  <a:cubicBezTo>
                    <a:pt x="f42" y="f40"/>
                    <a:pt x="f30" y="f43"/>
                    <a:pt x="f30" y="f44"/>
                  </a:cubicBezTo>
                  <a:cubicBezTo>
                    <a:pt x="f30" y="f45"/>
                    <a:pt x="f30" y="f45"/>
                    <a:pt x="f30" y="f45"/>
                  </a:cubicBezTo>
                  <a:cubicBezTo>
                    <a:pt x="f30" y="f46"/>
                    <a:pt x="f47" y="f48"/>
                    <a:pt x="f49" y="f49"/>
                  </a:cubicBezTo>
                  <a:cubicBezTo>
                    <a:pt x="f50" y="f51"/>
                    <a:pt x="f3" y="f52"/>
                    <a:pt x="f3" y="f53"/>
                  </a:cubicBezTo>
                  <a:cubicBezTo>
                    <a:pt x="f3" y="f54"/>
                    <a:pt x="f3" y="f54"/>
                    <a:pt x="f3" y="f54"/>
                  </a:cubicBezTo>
                  <a:cubicBezTo>
                    <a:pt x="f3" y="f55"/>
                    <a:pt x="f56" y="f4"/>
                    <a:pt x="f57" y="f4"/>
                  </a:cubicBezTo>
                  <a:cubicBezTo>
                    <a:pt x="f58" y="f4"/>
                    <a:pt x="f59" y="f60"/>
                    <a:pt x="f2" y="f5"/>
                  </a:cubicBezTo>
                  <a:close/>
                </a:path>
              </a:pathLst>
            </a:custGeom>
            <a:solidFill>
              <a:srgbClr val="FFFFFF"/>
            </a:solidFill>
            <a:ln>
              <a:noFill/>
              <a:prstDash val="solid"/>
            </a:ln>
          </p:spPr>
          <p:txBody>
            <a:bodyPr lIns="0" tIns="0" rIns="0" bIns="0"/>
            <a:lstStyle/>
            <a:p>
              <a:endParaRPr lang="da-DK" sz="1800"/>
            </a:p>
          </p:txBody>
        </p:sp>
        <p:sp>
          <p:nvSpPr>
            <p:cNvPr id="22" name="Freeform 24"/>
            <p:cNvSpPr/>
            <p:nvPr/>
          </p:nvSpPr>
          <p:spPr>
            <a:xfrm>
              <a:off x="7920477" y="6462293"/>
              <a:ext cx="9336" cy="77038"/>
            </a:xfrm>
            <a:custGeom>
              <a:avLst/>
              <a:gdLst>
                <a:gd name="f0" fmla="val w"/>
                <a:gd name="f1" fmla="val h"/>
                <a:gd name="f2" fmla="val 0"/>
                <a:gd name="f3" fmla="val 27"/>
                <a:gd name="f4" fmla="val 220"/>
                <a:gd name="f5" fmla="val 26"/>
                <a:gd name="f6" fmla="val 2"/>
                <a:gd name="f7" fmla="val 61"/>
                <a:gd name="f8" fmla="val 25"/>
                <a:gd name="f9" fmla="*/ f0 1 27"/>
                <a:gd name="f10" fmla="*/ f1 1 220"/>
                <a:gd name="f11" fmla="val f2"/>
                <a:gd name="f12" fmla="val f3"/>
                <a:gd name="f13" fmla="val f4"/>
                <a:gd name="f14" fmla="+- f13 0 f11"/>
                <a:gd name="f15" fmla="+- f12 0 f11"/>
                <a:gd name="f16" fmla="*/ f15 1 27"/>
                <a:gd name="f17" fmla="*/ f14 1 22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7" h="220">
                  <a:moveTo>
                    <a:pt x="f2" y="f2"/>
                  </a:moveTo>
                  <a:lnTo>
                    <a:pt x="f3" y="f2"/>
                  </a:lnTo>
                  <a:lnTo>
                    <a:pt x="f3" y="f5"/>
                  </a:lnTo>
                  <a:lnTo>
                    <a:pt x="f2" y="f5"/>
                  </a:lnTo>
                  <a:lnTo>
                    <a:pt x="f2" y="f2"/>
                  </a:lnTo>
                  <a:close/>
                  <a:moveTo>
                    <a:pt x="f6" y="f7"/>
                  </a:moveTo>
                  <a:lnTo>
                    <a:pt x="f8" y="f7"/>
                  </a:lnTo>
                  <a:lnTo>
                    <a:pt x="f8" y="f4"/>
                  </a:lnTo>
                  <a:lnTo>
                    <a:pt x="f6" y="f4"/>
                  </a:lnTo>
                  <a:lnTo>
                    <a:pt x="f6" y="f7"/>
                  </a:lnTo>
                  <a:close/>
                </a:path>
              </a:pathLst>
            </a:custGeom>
            <a:solidFill>
              <a:srgbClr val="FFFFFF"/>
            </a:solidFill>
            <a:ln>
              <a:noFill/>
              <a:prstDash val="solid"/>
            </a:ln>
          </p:spPr>
          <p:txBody>
            <a:bodyPr lIns="0" tIns="0" rIns="0" bIns="0"/>
            <a:lstStyle/>
            <a:p>
              <a:endParaRPr lang="da-DK" sz="1800"/>
            </a:p>
          </p:txBody>
        </p:sp>
        <p:sp>
          <p:nvSpPr>
            <p:cNvPr id="23" name="Freeform 25"/>
            <p:cNvSpPr/>
            <p:nvPr/>
          </p:nvSpPr>
          <p:spPr>
            <a:xfrm>
              <a:off x="7943301" y="6466847"/>
              <a:ext cx="33201" cy="73179"/>
            </a:xfrm>
            <a:custGeom>
              <a:avLst/>
              <a:gdLst>
                <a:gd name="f0" fmla="val w"/>
                <a:gd name="f1" fmla="val h"/>
                <a:gd name="f2" fmla="val 0"/>
                <a:gd name="f3" fmla="val 319"/>
                <a:gd name="f4" fmla="val 694"/>
                <a:gd name="f5" fmla="val 74"/>
                <a:gd name="f6" fmla="val 546"/>
                <a:gd name="f7" fmla="val 228"/>
                <a:gd name="f8" fmla="val 159"/>
                <a:gd name="f9" fmla="val 152"/>
                <a:gd name="f10" fmla="val 535"/>
                <a:gd name="f11" fmla="val 600"/>
                <a:gd name="f12" fmla="val 188"/>
                <a:gd name="f13" fmla="val 623"/>
                <a:gd name="f14" fmla="val 241"/>
                <a:gd name="f15" fmla="val 267"/>
                <a:gd name="f16" fmla="val 290"/>
                <a:gd name="f17" fmla="val 618"/>
                <a:gd name="f18" fmla="val 317"/>
                <a:gd name="f19" fmla="val 605"/>
                <a:gd name="f20" fmla="val 672"/>
                <a:gd name="f21" fmla="val 686"/>
                <a:gd name="f22" fmla="val 260"/>
                <a:gd name="f23" fmla="val 222"/>
                <a:gd name="f24" fmla="val 138"/>
                <a:gd name="f25" fmla="val 653"/>
                <a:gd name="f26" fmla="*/ f0 1 319"/>
                <a:gd name="f27" fmla="*/ f1 1 694"/>
                <a:gd name="f28" fmla="val f2"/>
                <a:gd name="f29" fmla="val f3"/>
                <a:gd name="f30" fmla="val f4"/>
                <a:gd name="f31" fmla="+- f30 0 f28"/>
                <a:gd name="f32" fmla="+- f29 0 f28"/>
                <a:gd name="f33" fmla="*/ f32 1 319"/>
                <a:gd name="f34" fmla="*/ f31 1 694"/>
                <a:gd name="f35" fmla="*/ 0 1 f33"/>
                <a:gd name="f36" fmla="*/ f29 1 f33"/>
                <a:gd name="f37" fmla="*/ 0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19" h="694">
                  <a:moveTo>
                    <a:pt x="f5" y="f6"/>
                  </a:moveTo>
                  <a:cubicBezTo>
                    <a:pt x="f5" y="f7"/>
                    <a:pt x="f5" y="f7"/>
                    <a:pt x="f5" y="f7"/>
                  </a:cubicBezTo>
                  <a:cubicBezTo>
                    <a:pt x="f2" y="f7"/>
                    <a:pt x="f2" y="f7"/>
                    <a:pt x="f2" y="f7"/>
                  </a:cubicBezTo>
                  <a:cubicBezTo>
                    <a:pt x="f2" y="f8"/>
                    <a:pt x="f2" y="f8"/>
                    <a:pt x="f2" y="f8"/>
                  </a:cubicBezTo>
                  <a:cubicBezTo>
                    <a:pt x="f5" y="f8"/>
                    <a:pt x="f5" y="f8"/>
                    <a:pt x="f5" y="f8"/>
                  </a:cubicBezTo>
                  <a:cubicBezTo>
                    <a:pt x="f5" y="f2"/>
                    <a:pt x="f5" y="f2"/>
                    <a:pt x="f5" y="f2"/>
                  </a:cubicBezTo>
                  <a:cubicBezTo>
                    <a:pt x="f9" y="f2"/>
                    <a:pt x="f9" y="f2"/>
                    <a:pt x="f9" y="f2"/>
                  </a:cubicBezTo>
                  <a:cubicBezTo>
                    <a:pt x="f9" y="f8"/>
                    <a:pt x="f9" y="f8"/>
                    <a:pt x="f9" y="f8"/>
                  </a:cubicBezTo>
                  <a:cubicBezTo>
                    <a:pt x="f3" y="f8"/>
                    <a:pt x="f3" y="f8"/>
                    <a:pt x="f3" y="f8"/>
                  </a:cubicBezTo>
                  <a:cubicBezTo>
                    <a:pt x="f3" y="f7"/>
                    <a:pt x="f3" y="f7"/>
                    <a:pt x="f3" y="f7"/>
                  </a:cubicBezTo>
                  <a:cubicBezTo>
                    <a:pt x="f9" y="f7"/>
                    <a:pt x="f9" y="f7"/>
                    <a:pt x="f9" y="f7"/>
                  </a:cubicBezTo>
                  <a:cubicBezTo>
                    <a:pt x="f9" y="f10"/>
                    <a:pt x="f9" y="f10"/>
                    <a:pt x="f9" y="f10"/>
                  </a:cubicBezTo>
                  <a:cubicBezTo>
                    <a:pt x="f9" y="f11"/>
                    <a:pt x="f12" y="f13"/>
                    <a:pt x="f14" y="f13"/>
                  </a:cubicBezTo>
                  <a:cubicBezTo>
                    <a:pt x="f15" y="f13"/>
                    <a:pt x="f16" y="f17"/>
                    <a:pt x="f18" y="f19"/>
                  </a:cubicBezTo>
                  <a:cubicBezTo>
                    <a:pt x="f18" y="f20"/>
                    <a:pt x="f18" y="f20"/>
                    <a:pt x="f18" y="f20"/>
                  </a:cubicBezTo>
                  <a:cubicBezTo>
                    <a:pt x="f16" y="f21"/>
                    <a:pt x="f22" y="f4"/>
                    <a:pt x="f23" y="f4"/>
                  </a:cubicBezTo>
                  <a:cubicBezTo>
                    <a:pt x="f24" y="f4"/>
                    <a:pt x="f5" y="f25"/>
                    <a:pt x="f5" y="f6"/>
                  </a:cubicBezTo>
                  <a:close/>
                </a:path>
              </a:pathLst>
            </a:custGeom>
            <a:solidFill>
              <a:srgbClr val="FFFFFF"/>
            </a:solidFill>
            <a:ln>
              <a:noFill/>
              <a:prstDash val="solid"/>
            </a:ln>
          </p:spPr>
          <p:txBody>
            <a:bodyPr lIns="0" tIns="0" rIns="0" bIns="0"/>
            <a:lstStyle/>
            <a:p>
              <a:endParaRPr lang="da-DK" sz="1800"/>
            </a:p>
          </p:txBody>
        </p:sp>
        <p:sp>
          <p:nvSpPr>
            <p:cNvPr id="24" name="Rectangle 26"/>
            <p:cNvSpPr/>
            <p:nvPr/>
          </p:nvSpPr>
          <p:spPr>
            <a:xfrm>
              <a:off x="7988957" y="6502563"/>
              <a:ext cx="29397" cy="8750"/>
            </a:xfrm>
            <a:prstGeom prst="rect">
              <a:avLst/>
            </a:prstGeom>
            <a:solidFill>
              <a:srgbClr val="FFFFFF"/>
            </a:solidFill>
            <a:ln>
              <a:noFill/>
              <a:prstDash val="solid"/>
            </a:ln>
          </p:spPr>
          <p:txBody>
            <a:bodyPr lIns="0" tIns="0" rIns="0" bIns="0"/>
            <a:lstStyle/>
            <a:p>
              <a:endParaRPr lang="da-DK" sz="1800"/>
            </a:p>
          </p:txBody>
        </p:sp>
        <p:sp>
          <p:nvSpPr>
            <p:cNvPr id="25" name="Freeform 27"/>
            <p:cNvSpPr/>
            <p:nvPr/>
          </p:nvSpPr>
          <p:spPr>
            <a:xfrm>
              <a:off x="8029767" y="6460190"/>
              <a:ext cx="33201" cy="79132"/>
            </a:xfrm>
            <a:custGeom>
              <a:avLst/>
              <a:gdLst>
                <a:gd name="f0" fmla="val w"/>
                <a:gd name="f1" fmla="val h"/>
                <a:gd name="f2" fmla="val 0"/>
                <a:gd name="f3" fmla="val 318"/>
                <a:gd name="f4" fmla="val 748"/>
                <a:gd name="f5" fmla="val 73"/>
                <a:gd name="f6" fmla="val 291"/>
                <a:gd name="f7" fmla="val 223"/>
                <a:gd name="f8" fmla="val 177"/>
                <a:gd name="f9" fmla="val 117"/>
                <a:gd name="f10" fmla="val 89"/>
                <a:gd name="f11" fmla="val 71"/>
                <a:gd name="f12" fmla="val 119"/>
                <a:gd name="f13" fmla="val 41"/>
                <a:gd name="f14" fmla="val 145"/>
                <a:gd name="f15" fmla="val 15"/>
                <a:gd name="f16" fmla="val 184"/>
                <a:gd name="f17" fmla="val 232"/>
                <a:gd name="f18" fmla="val 268"/>
                <a:gd name="f19" fmla="val 293"/>
                <a:gd name="f20" fmla="val 5"/>
                <a:gd name="f21" fmla="val 14"/>
                <a:gd name="f22" fmla="val 82"/>
                <a:gd name="f23" fmla="val 290"/>
                <a:gd name="f24" fmla="val 74"/>
                <a:gd name="f25" fmla="val 69"/>
                <a:gd name="f26" fmla="val 242"/>
                <a:gd name="f27" fmla="val 181"/>
                <a:gd name="f28" fmla="val 150"/>
                <a:gd name="f29" fmla="val 105"/>
                <a:gd name="f30" fmla="val 224"/>
                <a:gd name="f31" fmla="val 317"/>
                <a:gd name="f32" fmla="val 151"/>
                <a:gd name="f33" fmla="*/ f0 1 318"/>
                <a:gd name="f34" fmla="*/ f1 1 748"/>
                <a:gd name="f35" fmla="val f2"/>
                <a:gd name="f36" fmla="val f3"/>
                <a:gd name="f37" fmla="val f4"/>
                <a:gd name="f38" fmla="+- f37 0 f35"/>
                <a:gd name="f39" fmla="+- f36 0 f35"/>
                <a:gd name="f40" fmla="*/ f39 1 318"/>
                <a:gd name="f41" fmla="*/ f38 1 748"/>
                <a:gd name="f42" fmla="*/ 0 1 f40"/>
                <a:gd name="f43" fmla="*/ f36 1 f40"/>
                <a:gd name="f44" fmla="*/ 0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318" h="748">
                  <a:moveTo>
                    <a:pt x="f5" y="f6"/>
                  </a:moveTo>
                  <a:cubicBezTo>
                    <a:pt x="f2" y="f6"/>
                    <a:pt x="f2" y="f6"/>
                    <a:pt x="f2" y="f6"/>
                  </a:cubicBezTo>
                  <a:cubicBezTo>
                    <a:pt x="f2" y="f7"/>
                    <a:pt x="f2" y="f7"/>
                    <a:pt x="f2" y="f7"/>
                  </a:cubicBezTo>
                  <a:cubicBezTo>
                    <a:pt x="f5" y="f7"/>
                    <a:pt x="f5" y="f7"/>
                    <a:pt x="f5" y="f7"/>
                  </a:cubicBezTo>
                  <a:cubicBezTo>
                    <a:pt x="f5" y="f8"/>
                    <a:pt x="f5" y="f8"/>
                    <a:pt x="f5" y="f8"/>
                  </a:cubicBezTo>
                  <a:cubicBezTo>
                    <a:pt x="f5" y="f9"/>
                    <a:pt x="f10" y="f11"/>
                    <a:pt x="f12" y="f13"/>
                  </a:cubicBezTo>
                  <a:cubicBezTo>
                    <a:pt x="f14" y="f15"/>
                    <a:pt x="f16" y="f2"/>
                    <a:pt x="f17" y="f2"/>
                  </a:cubicBezTo>
                  <a:cubicBezTo>
                    <a:pt x="f18" y="f2"/>
                    <a:pt x="f19" y="f20"/>
                    <a:pt x="f3" y="f21"/>
                  </a:cubicBezTo>
                  <a:cubicBezTo>
                    <a:pt x="f3" y="f22"/>
                    <a:pt x="f3" y="f22"/>
                    <a:pt x="f3" y="f22"/>
                  </a:cubicBezTo>
                  <a:cubicBezTo>
                    <a:pt x="f23" y="f24"/>
                    <a:pt x="f18" y="f25"/>
                    <a:pt x="f26" y="f25"/>
                  </a:cubicBezTo>
                  <a:cubicBezTo>
                    <a:pt x="f27" y="f25"/>
                    <a:pt x="f28" y="f29"/>
                    <a:pt x="f28" y="f27"/>
                  </a:cubicBezTo>
                  <a:cubicBezTo>
                    <a:pt x="f28" y="f30"/>
                    <a:pt x="f28" y="f30"/>
                    <a:pt x="f28" y="f30"/>
                  </a:cubicBezTo>
                  <a:cubicBezTo>
                    <a:pt x="f31" y="f30"/>
                    <a:pt x="f31" y="f30"/>
                    <a:pt x="f31" y="f30"/>
                  </a:cubicBezTo>
                  <a:cubicBezTo>
                    <a:pt x="f31" y="f6"/>
                    <a:pt x="f31" y="f6"/>
                    <a:pt x="f31" y="f6"/>
                  </a:cubicBezTo>
                  <a:cubicBezTo>
                    <a:pt x="f32" y="f6"/>
                    <a:pt x="f32" y="f6"/>
                    <a:pt x="f32" y="f6"/>
                  </a:cubicBezTo>
                  <a:cubicBezTo>
                    <a:pt x="f32" y="f4"/>
                    <a:pt x="f32" y="f4"/>
                    <a:pt x="f32" y="f4"/>
                  </a:cubicBezTo>
                  <a:cubicBezTo>
                    <a:pt x="f5" y="f4"/>
                    <a:pt x="f5" y="f4"/>
                    <a:pt x="f5" y="f4"/>
                  </a:cubicBezTo>
                  <a:lnTo>
                    <a:pt x="f5" y="f6"/>
                  </a:lnTo>
                  <a:close/>
                </a:path>
              </a:pathLst>
            </a:custGeom>
            <a:solidFill>
              <a:srgbClr val="FFFFFF"/>
            </a:solidFill>
            <a:ln>
              <a:noFill/>
              <a:prstDash val="solid"/>
            </a:ln>
          </p:spPr>
          <p:txBody>
            <a:bodyPr lIns="0" tIns="0" rIns="0" bIns="0"/>
            <a:lstStyle/>
            <a:p>
              <a:endParaRPr lang="da-DK" sz="1800"/>
            </a:p>
          </p:txBody>
        </p:sp>
        <p:sp>
          <p:nvSpPr>
            <p:cNvPr id="26" name="Freeform 28"/>
            <p:cNvSpPr/>
            <p:nvPr/>
          </p:nvSpPr>
          <p:spPr>
            <a:xfrm>
              <a:off x="8067467" y="6482602"/>
              <a:ext cx="90955" cy="57771"/>
            </a:xfrm>
            <a:custGeom>
              <a:avLst/>
              <a:gdLst>
                <a:gd name="f0" fmla="val w"/>
                <a:gd name="f1" fmla="val h"/>
                <a:gd name="f2" fmla="val 0"/>
                <a:gd name="f3" fmla="val 874"/>
                <a:gd name="f4" fmla="val 550"/>
                <a:gd name="f5" fmla="val 385"/>
                <a:gd name="f6" fmla="val 383"/>
                <a:gd name="f7" fmla="val 272"/>
                <a:gd name="f8" fmla="val 92"/>
                <a:gd name="f9" fmla="val 213"/>
                <a:gd name="f10" fmla="val 221"/>
                <a:gd name="f11" fmla="val 285"/>
                <a:gd name="f12" fmla="val 330"/>
                <a:gd name="f13" fmla="val 222"/>
                <a:gd name="f14" fmla="val 377"/>
                <a:gd name="f15" fmla="val 236"/>
                <a:gd name="f16" fmla="val 217"/>
                <a:gd name="f17" fmla="val 123"/>
                <a:gd name="f18" fmla="val 322"/>
                <a:gd name="f19" fmla="val 74"/>
                <a:gd name="f20" fmla="val 225"/>
                <a:gd name="f21" fmla="val 165"/>
                <a:gd name="f22" fmla="val 119"/>
                <a:gd name="f23" fmla="val 90"/>
                <a:gd name="f24" fmla="val 70"/>
                <a:gd name="f25" fmla="val 112"/>
                <a:gd name="f26" fmla="val 47"/>
                <a:gd name="f27" fmla="val 48"/>
                <a:gd name="f28" fmla="val 105"/>
                <a:gd name="f29" fmla="val 22"/>
                <a:gd name="f30" fmla="val 158"/>
                <a:gd name="f31" fmla="val 4"/>
                <a:gd name="f32" fmla="val 233"/>
                <a:gd name="f33" fmla="val 333"/>
                <a:gd name="f34" fmla="val 400"/>
                <a:gd name="f35" fmla="val 42"/>
                <a:gd name="f36" fmla="val 427"/>
                <a:gd name="f37" fmla="val 117"/>
                <a:gd name="f38" fmla="val 469"/>
                <a:gd name="f39" fmla="val 46"/>
                <a:gd name="f40" fmla="val 542"/>
                <a:gd name="f41" fmla="val 629"/>
                <a:gd name="f42" fmla="val 783"/>
                <a:gd name="f43" fmla="val 125"/>
                <a:gd name="f44" fmla="val 278"/>
                <a:gd name="f45" fmla="val 289"/>
                <a:gd name="f46" fmla="val 873"/>
                <a:gd name="f47" fmla="val 295"/>
                <a:gd name="f48" fmla="val 872"/>
                <a:gd name="f49" fmla="val 304"/>
                <a:gd name="f50" fmla="val 455"/>
                <a:gd name="f51" fmla="val 466"/>
                <a:gd name="f52" fmla="val 418"/>
                <a:gd name="f53" fmla="val 547"/>
                <a:gd name="f54" fmla="val 482"/>
                <a:gd name="f55" fmla="val 640"/>
                <a:gd name="f56" fmla="val 713"/>
                <a:gd name="f57" fmla="val 763"/>
                <a:gd name="f58" fmla="val 453"/>
                <a:gd name="f59" fmla="val 806"/>
                <a:gd name="f60" fmla="val 408"/>
                <a:gd name="f61" fmla="val 855"/>
                <a:gd name="f62" fmla="val 452"/>
                <a:gd name="f63" fmla="val 803"/>
                <a:gd name="f64" fmla="val 511"/>
                <a:gd name="f65" fmla="val 738"/>
                <a:gd name="f66" fmla="val 638"/>
                <a:gd name="f67" fmla="val 553"/>
                <a:gd name="f68" fmla="val 476"/>
                <a:gd name="f69" fmla="val 429"/>
                <a:gd name="f70" fmla="val 444"/>
                <a:gd name="f71" fmla="val 373"/>
                <a:gd name="f72" fmla="val 502"/>
                <a:gd name="f73" fmla="val 296"/>
                <a:gd name="f74" fmla="val 549"/>
                <a:gd name="f75" fmla="val 199"/>
                <a:gd name="f76" fmla="val 97"/>
                <a:gd name="f77" fmla="val 493"/>
                <a:gd name="f78" fmla="val 397"/>
                <a:gd name="f79" fmla="val 392"/>
                <a:gd name="f80" fmla="val 362"/>
                <a:gd name="f81" fmla="val 378"/>
                <a:gd name="f82" fmla="val 329"/>
                <a:gd name="f83" fmla="val 376"/>
                <a:gd name="f84" fmla="val 293"/>
                <a:gd name="f85" fmla="val 337"/>
                <a:gd name="f86" fmla="val 282"/>
                <a:gd name="f87" fmla="val 287"/>
                <a:gd name="f88" fmla="val 271"/>
                <a:gd name="f89" fmla="val 229"/>
                <a:gd name="f90" fmla="val 133"/>
                <a:gd name="f91" fmla="val 79"/>
                <a:gd name="f92" fmla="val 314"/>
                <a:gd name="f93" fmla="val 380"/>
                <a:gd name="f94" fmla="val 382"/>
                <a:gd name="f95" fmla="val 447"/>
                <a:gd name="f96" fmla="val 138"/>
                <a:gd name="f97" fmla="val 486"/>
                <a:gd name="f98" fmla="val 208"/>
                <a:gd name="f99" fmla="val 348"/>
                <a:gd name="f100" fmla="val 794"/>
                <a:gd name="f101" fmla="val 246"/>
                <a:gd name="f102" fmla="val 785"/>
                <a:gd name="f103" fmla="val 150"/>
                <a:gd name="f104" fmla="val 730"/>
                <a:gd name="f105" fmla="val 67"/>
                <a:gd name="f106" fmla="val 627"/>
                <a:gd name="f107" fmla="val 534"/>
                <a:gd name="f108" fmla="val 465"/>
                <a:gd name="f109" fmla="val 143"/>
                <a:gd name="f110" fmla="val 454"/>
                <a:gd name="f111" fmla="*/ f0 1 874"/>
                <a:gd name="f112" fmla="*/ f1 1 550"/>
                <a:gd name="f113" fmla="val f2"/>
                <a:gd name="f114" fmla="val f3"/>
                <a:gd name="f115" fmla="val f4"/>
                <a:gd name="f116" fmla="+- f115 0 f113"/>
                <a:gd name="f117" fmla="+- f114 0 f113"/>
                <a:gd name="f118" fmla="*/ f117 1 874"/>
                <a:gd name="f119" fmla="*/ f116 1 550"/>
                <a:gd name="f120" fmla="*/ 0 1 f118"/>
                <a:gd name="f121" fmla="*/ f114 1 f118"/>
                <a:gd name="f122" fmla="*/ 0 1 f119"/>
                <a:gd name="f123" fmla="*/ f115 1 f119"/>
                <a:gd name="f124" fmla="*/ f120 f111 1"/>
                <a:gd name="f125" fmla="*/ f121 f111 1"/>
                <a:gd name="f126" fmla="*/ f123 f112 1"/>
                <a:gd name="f127" fmla="*/ f122 f112 1"/>
              </a:gdLst>
              <a:ahLst/>
              <a:cxnLst>
                <a:cxn ang="3cd4">
                  <a:pos x="hc" y="t"/>
                </a:cxn>
                <a:cxn ang="0">
                  <a:pos x="r" y="vc"/>
                </a:cxn>
                <a:cxn ang="cd4">
                  <a:pos x="hc" y="b"/>
                </a:cxn>
                <a:cxn ang="cd2">
                  <a:pos x="l" y="vc"/>
                </a:cxn>
              </a:cxnLst>
              <a:rect l="f124" t="f127" r="f125" b="f126"/>
              <a:pathLst>
                <a:path w="874" h="550">
                  <a:moveTo>
                    <a:pt x="f2" y="f5"/>
                  </a:moveTo>
                  <a:cubicBezTo>
                    <a:pt x="f2" y="f6"/>
                    <a:pt x="f2" y="f6"/>
                    <a:pt x="f2" y="f6"/>
                  </a:cubicBezTo>
                  <a:cubicBezTo>
                    <a:pt x="f2" y="f7"/>
                    <a:pt x="f8" y="f9"/>
                    <a:pt x="f10" y="f9"/>
                  </a:cubicBezTo>
                  <a:cubicBezTo>
                    <a:pt x="f11" y="f9"/>
                    <a:pt x="f12" y="f13"/>
                    <a:pt x="f14" y="f15"/>
                  </a:cubicBezTo>
                  <a:cubicBezTo>
                    <a:pt x="f14" y="f16"/>
                    <a:pt x="f14" y="f16"/>
                    <a:pt x="f14" y="f16"/>
                  </a:cubicBezTo>
                  <a:cubicBezTo>
                    <a:pt x="f14" y="f17"/>
                    <a:pt x="f18" y="f19"/>
                    <a:pt x="f20" y="f19"/>
                  </a:cubicBezTo>
                  <a:cubicBezTo>
                    <a:pt x="f21" y="f19"/>
                    <a:pt x="f22" y="f23"/>
                    <a:pt x="f24" y="f25"/>
                  </a:cubicBezTo>
                  <a:cubicBezTo>
                    <a:pt x="f26" y="f27"/>
                    <a:pt x="f26" y="f27"/>
                    <a:pt x="f26" y="f27"/>
                  </a:cubicBezTo>
                  <a:cubicBezTo>
                    <a:pt x="f28" y="f29"/>
                    <a:pt x="f30" y="f31"/>
                    <a:pt x="f32" y="f31"/>
                  </a:cubicBezTo>
                  <a:cubicBezTo>
                    <a:pt x="f33" y="f31"/>
                    <a:pt x="f34" y="f35"/>
                    <a:pt x="f36" y="f37"/>
                  </a:cubicBezTo>
                  <a:cubicBezTo>
                    <a:pt x="f38" y="f39"/>
                    <a:pt x="f40" y="f2"/>
                    <a:pt x="f41" y="f2"/>
                  </a:cubicBezTo>
                  <a:cubicBezTo>
                    <a:pt x="f42" y="f2"/>
                    <a:pt x="f3" y="f43"/>
                    <a:pt x="f3" y="f44"/>
                  </a:cubicBezTo>
                  <a:cubicBezTo>
                    <a:pt x="f3" y="f45"/>
                    <a:pt x="f46" y="f47"/>
                    <a:pt x="f48" y="f49"/>
                  </a:cubicBezTo>
                  <a:cubicBezTo>
                    <a:pt x="f50" y="f49"/>
                    <a:pt x="f50" y="f49"/>
                    <a:pt x="f50" y="f49"/>
                  </a:cubicBezTo>
                  <a:cubicBezTo>
                    <a:pt x="f51" y="f52"/>
                    <a:pt x="f53" y="f54"/>
                    <a:pt x="f55" y="f54"/>
                  </a:cubicBezTo>
                  <a:cubicBezTo>
                    <a:pt x="f56" y="f54"/>
                    <a:pt x="f57" y="f58"/>
                    <a:pt x="f59" y="f60"/>
                  </a:cubicBezTo>
                  <a:cubicBezTo>
                    <a:pt x="f61" y="f62"/>
                    <a:pt x="f61" y="f62"/>
                    <a:pt x="f61" y="f62"/>
                  </a:cubicBezTo>
                  <a:cubicBezTo>
                    <a:pt x="f63" y="f64"/>
                    <a:pt x="f65" y="f4"/>
                    <a:pt x="f66" y="f4"/>
                  </a:cubicBezTo>
                  <a:cubicBezTo>
                    <a:pt x="f67" y="f4"/>
                    <a:pt x="f68" y="f64"/>
                    <a:pt x="f69" y="f70"/>
                  </a:cubicBezTo>
                  <a:cubicBezTo>
                    <a:pt x="f71" y="f72"/>
                    <a:pt x="f73" y="f74"/>
                    <a:pt x="f75" y="f74"/>
                  </a:cubicBezTo>
                  <a:cubicBezTo>
                    <a:pt x="f76" y="f74"/>
                    <a:pt x="f2" y="f77"/>
                    <a:pt x="f2" y="f5"/>
                  </a:cubicBezTo>
                  <a:close/>
                  <a:moveTo>
                    <a:pt x="f78" y="f79"/>
                  </a:moveTo>
                  <a:cubicBezTo>
                    <a:pt x="f5" y="f80"/>
                    <a:pt x="f81" y="f82"/>
                    <a:pt x="f83" y="f84"/>
                  </a:cubicBezTo>
                  <a:cubicBezTo>
                    <a:pt x="f85" y="f86"/>
                    <a:pt x="f87" y="f88"/>
                    <a:pt x="f89" y="f88"/>
                  </a:cubicBezTo>
                  <a:cubicBezTo>
                    <a:pt x="f90" y="f88"/>
                    <a:pt x="f91" y="f92"/>
                    <a:pt x="f91" y="f93"/>
                  </a:cubicBezTo>
                  <a:cubicBezTo>
                    <a:pt x="f91" y="f94"/>
                    <a:pt x="f91" y="f94"/>
                    <a:pt x="f91" y="f94"/>
                  </a:cubicBezTo>
                  <a:cubicBezTo>
                    <a:pt x="f91" y="f95"/>
                    <a:pt x="f96" y="f97"/>
                    <a:pt x="f98" y="f97"/>
                  </a:cubicBezTo>
                  <a:cubicBezTo>
                    <a:pt x="f11" y="f97"/>
                    <a:pt x="f99" y="f95"/>
                    <a:pt x="f78" y="f79"/>
                  </a:cubicBezTo>
                  <a:close/>
                  <a:moveTo>
                    <a:pt x="f100" y="f101"/>
                  </a:moveTo>
                  <a:cubicBezTo>
                    <a:pt x="f102" y="f103"/>
                    <a:pt x="f104" y="f105"/>
                    <a:pt x="f106" y="f105"/>
                  </a:cubicBezTo>
                  <a:cubicBezTo>
                    <a:pt x="f107" y="f105"/>
                    <a:pt x="f108" y="f109"/>
                    <a:pt x="f110" y="f101"/>
                  </a:cubicBezTo>
                  <a:lnTo>
                    <a:pt x="f100" y="f101"/>
                  </a:lnTo>
                  <a:close/>
                </a:path>
              </a:pathLst>
            </a:custGeom>
            <a:solidFill>
              <a:srgbClr val="FFFFFF"/>
            </a:solidFill>
            <a:ln>
              <a:noFill/>
              <a:prstDash val="solid"/>
            </a:ln>
          </p:spPr>
          <p:txBody>
            <a:bodyPr lIns="0" tIns="0" rIns="0" bIns="0"/>
            <a:lstStyle/>
            <a:p>
              <a:endParaRPr lang="da-DK" sz="1800"/>
            </a:p>
          </p:txBody>
        </p:sp>
        <p:sp>
          <p:nvSpPr>
            <p:cNvPr id="27" name="Rectangle 29"/>
            <p:cNvSpPr/>
            <p:nvPr/>
          </p:nvSpPr>
          <p:spPr>
            <a:xfrm>
              <a:off x="8173638" y="6460894"/>
              <a:ext cx="7955" cy="78437"/>
            </a:xfrm>
            <a:prstGeom prst="rect">
              <a:avLst/>
            </a:prstGeom>
            <a:solidFill>
              <a:srgbClr val="FFFFFF"/>
            </a:solidFill>
            <a:ln>
              <a:noFill/>
              <a:prstDash val="solid"/>
            </a:ln>
          </p:spPr>
          <p:txBody>
            <a:bodyPr lIns="0" tIns="0" rIns="0" bIns="0"/>
            <a:lstStyle/>
            <a:p>
              <a:endParaRPr lang="da-DK" sz="1800"/>
            </a:p>
          </p:txBody>
        </p:sp>
        <p:sp>
          <p:nvSpPr>
            <p:cNvPr id="28" name="Rectangle 30"/>
            <p:cNvSpPr/>
            <p:nvPr/>
          </p:nvSpPr>
          <p:spPr>
            <a:xfrm>
              <a:off x="8201308" y="6460894"/>
              <a:ext cx="8302" cy="78437"/>
            </a:xfrm>
            <a:prstGeom prst="rect">
              <a:avLst/>
            </a:prstGeom>
            <a:solidFill>
              <a:srgbClr val="FFFFFF"/>
            </a:solidFill>
            <a:ln>
              <a:noFill/>
              <a:prstDash val="solid"/>
            </a:ln>
          </p:spPr>
          <p:txBody>
            <a:bodyPr lIns="0" tIns="0" rIns="0" bIns="0"/>
            <a:lstStyle/>
            <a:p>
              <a:endParaRPr lang="da-DK" sz="1800"/>
            </a:p>
          </p:txBody>
        </p:sp>
        <p:sp>
          <p:nvSpPr>
            <p:cNvPr id="29" name="Freeform 31"/>
            <p:cNvSpPr/>
            <p:nvPr/>
          </p:nvSpPr>
          <p:spPr>
            <a:xfrm>
              <a:off x="8225174" y="6482602"/>
              <a:ext cx="51873" cy="57771"/>
            </a:xfrm>
            <a:custGeom>
              <a:avLst/>
              <a:gdLst>
                <a:gd name="f0" fmla="val w"/>
                <a:gd name="f1" fmla="val h"/>
                <a:gd name="f2" fmla="val 0"/>
                <a:gd name="f3" fmla="val 498"/>
                <a:gd name="f4" fmla="val 550"/>
                <a:gd name="f5" fmla="val 276"/>
                <a:gd name="f6" fmla="val 274"/>
                <a:gd name="f7" fmla="val 123"/>
                <a:gd name="f8" fmla="val 107"/>
                <a:gd name="f9" fmla="val 252"/>
                <a:gd name="f10" fmla="val 408"/>
                <a:gd name="f11" fmla="val 125"/>
                <a:gd name="f12" fmla="val 278"/>
                <a:gd name="f13" fmla="val 289"/>
                <a:gd name="f14" fmla="val 295"/>
                <a:gd name="f15" fmla="val 497"/>
                <a:gd name="f16" fmla="val 304"/>
                <a:gd name="f17" fmla="val 79"/>
                <a:gd name="f18" fmla="val 90"/>
                <a:gd name="f19" fmla="val 418"/>
                <a:gd name="f20" fmla="val 171"/>
                <a:gd name="f21" fmla="val 482"/>
                <a:gd name="f22" fmla="val 264"/>
                <a:gd name="f23" fmla="val 337"/>
                <a:gd name="f24" fmla="val 388"/>
                <a:gd name="f25" fmla="val 453"/>
                <a:gd name="f26" fmla="val 430"/>
                <a:gd name="f27" fmla="val 479"/>
                <a:gd name="f28" fmla="val 452"/>
                <a:gd name="f29" fmla="val 426"/>
                <a:gd name="f30" fmla="val 511"/>
                <a:gd name="f31" fmla="val 362"/>
                <a:gd name="f32" fmla="val 262"/>
                <a:gd name="f33" fmla="val 118"/>
                <a:gd name="f34" fmla="val 439"/>
                <a:gd name="f35" fmla="val 246"/>
                <a:gd name="f36" fmla="val 410"/>
                <a:gd name="f37" fmla="val 150"/>
                <a:gd name="f38" fmla="val 355"/>
                <a:gd name="f39" fmla="val 67"/>
                <a:gd name="f40" fmla="val 250"/>
                <a:gd name="f41" fmla="val 158"/>
                <a:gd name="f42" fmla="val 89"/>
                <a:gd name="f43" fmla="val 143"/>
                <a:gd name="f44" fmla="*/ f0 1 498"/>
                <a:gd name="f45" fmla="*/ f1 1 550"/>
                <a:gd name="f46" fmla="val f2"/>
                <a:gd name="f47" fmla="val f3"/>
                <a:gd name="f48" fmla="val f4"/>
                <a:gd name="f49" fmla="+- f48 0 f46"/>
                <a:gd name="f50" fmla="+- f47 0 f46"/>
                <a:gd name="f51" fmla="*/ f50 1 498"/>
                <a:gd name="f52" fmla="*/ f49 1 550"/>
                <a:gd name="f53" fmla="*/ 0 1 f51"/>
                <a:gd name="f54" fmla="*/ f47 1 f51"/>
                <a:gd name="f55" fmla="*/ 0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498" h="550">
                  <a:moveTo>
                    <a:pt x="f2" y="f5"/>
                  </a:moveTo>
                  <a:cubicBezTo>
                    <a:pt x="f2" y="f6"/>
                    <a:pt x="f2" y="f6"/>
                    <a:pt x="f2" y="f6"/>
                  </a:cubicBezTo>
                  <a:cubicBezTo>
                    <a:pt x="f2" y="f7"/>
                    <a:pt x="f8" y="f2"/>
                    <a:pt x="f9" y="f2"/>
                  </a:cubicBezTo>
                  <a:cubicBezTo>
                    <a:pt x="f10" y="f2"/>
                    <a:pt x="f3" y="f11"/>
                    <a:pt x="f3" y="f12"/>
                  </a:cubicBezTo>
                  <a:cubicBezTo>
                    <a:pt x="f3" y="f13"/>
                    <a:pt x="f3" y="f14"/>
                    <a:pt x="f15" y="f16"/>
                  </a:cubicBezTo>
                  <a:cubicBezTo>
                    <a:pt x="f17" y="f16"/>
                    <a:pt x="f17" y="f16"/>
                    <a:pt x="f17" y="f16"/>
                  </a:cubicBezTo>
                  <a:cubicBezTo>
                    <a:pt x="f18" y="f19"/>
                    <a:pt x="f20" y="f21"/>
                    <a:pt x="f22" y="f21"/>
                  </a:cubicBezTo>
                  <a:cubicBezTo>
                    <a:pt x="f23" y="f21"/>
                    <a:pt x="f24" y="f25"/>
                    <a:pt x="f26" y="f10"/>
                  </a:cubicBezTo>
                  <a:cubicBezTo>
                    <a:pt x="f27" y="f28"/>
                    <a:pt x="f27" y="f28"/>
                    <a:pt x="f27" y="f28"/>
                  </a:cubicBezTo>
                  <a:cubicBezTo>
                    <a:pt x="f29" y="f30"/>
                    <a:pt x="f31" y="f4"/>
                    <a:pt x="f32" y="f4"/>
                  </a:cubicBezTo>
                  <a:cubicBezTo>
                    <a:pt x="f33" y="f4"/>
                    <a:pt x="f2" y="f34"/>
                    <a:pt x="f2" y="f5"/>
                  </a:cubicBezTo>
                  <a:close/>
                  <a:moveTo>
                    <a:pt x="f19" y="f35"/>
                  </a:moveTo>
                  <a:cubicBezTo>
                    <a:pt x="f36" y="f37"/>
                    <a:pt x="f38" y="f39"/>
                    <a:pt x="f40" y="f39"/>
                  </a:cubicBezTo>
                  <a:cubicBezTo>
                    <a:pt x="f41" y="f39"/>
                    <a:pt x="f42" y="f43"/>
                    <a:pt x="f17" y="f35"/>
                  </a:cubicBezTo>
                  <a:lnTo>
                    <a:pt x="f19" y="f35"/>
                  </a:lnTo>
                  <a:close/>
                </a:path>
              </a:pathLst>
            </a:custGeom>
            <a:solidFill>
              <a:srgbClr val="FFFFFF"/>
            </a:solidFill>
            <a:ln>
              <a:noFill/>
              <a:prstDash val="solid"/>
            </a:ln>
          </p:spPr>
          <p:txBody>
            <a:bodyPr lIns="0" tIns="0" rIns="0" bIns="0"/>
            <a:lstStyle/>
            <a:p>
              <a:endParaRPr lang="da-DK" sz="1800"/>
            </a:p>
          </p:txBody>
        </p:sp>
        <p:sp>
          <p:nvSpPr>
            <p:cNvPr id="30" name="Freeform 32"/>
            <p:cNvSpPr/>
            <p:nvPr/>
          </p:nvSpPr>
          <p:spPr>
            <a:xfrm>
              <a:off x="8286731" y="6482602"/>
              <a:ext cx="42190" cy="57771"/>
            </a:xfrm>
            <a:custGeom>
              <a:avLst/>
              <a:gdLst>
                <a:gd name="f0" fmla="val w"/>
                <a:gd name="f1" fmla="val h"/>
                <a:gd name="f2" fmla="val 0"/>
                <a:gd name="f3" fmla="val 406"/>
                <a:gd name="f4" fmla="val 546"/>
                <a:gd name="f5" fmla="val 469"/>
                <a:gd name="f6" fmla="val 40"/>
                <a:gd name="f7" fmla="val 413"/>
                <a:gd name="f8" fmla="val 97"/>
                <a:gd name="f9" fmla="val 456"/>
                <a:gd name="f10" fmla="val 160"/>
                <a:gd name="f11" fmla="val 480"/>
                <a:gd name="f12" fmla="val 222"/>
                <a:gd name="f13" fmla="val 286"/>
                <a:gd name="f14" fmla="val 331"/>
                <a:gd name="f15" fmla="val 448"/>
                <a:gd name="f16" fmla="val 397"/>
                <a:gd name="f17" fmla="val 395"/>
                <a:gd name="f18" fmla="val 342"/>
                <a:gd name="f19" fmla="val 269"/>
                <a:gd name="f20" fmla="val 321"/>
                <a:gd name="f21" fmla="val 200"/>
                <a:gd name="f22" fmla="val 302"/>
                <a:gd name="f23" fmla="val 118"/>
                <a:gd name="f24" fmla="val 278"/>
                <a:gd name="f25" fmla="val 26"/>
                <a:gd name="f26" fmla="val 250"/>
                <a:gd name="f27" fmla="val 153"/>
                <a:gd name="f28" fmla="val 151"/>
                <a:gd name="f29" fmla="val 60"/>
                <a:gd name="f30" fmla="val 101"/>
                <a:gd name="f31" fmla="val 205"/>
                <a:gd name="f32" fmla="val 341"/>
                <a:gd name="f33" fmla="val 23"/>
                <a:gd name="f34" fmla="val 58"/>
                <a:gd name="f35" fmla="val 359"/>
                <a:gd name="f36" fmla="val 117"/>
                <a:gd name="f37" fmla="val 310"/>
                <a:gd name="f38" fmla="val 86"/>
                <a:gd name="f39" fmla="val 254"/>
                <a:gd name="f40" fmla="val 67"/>
                <a:gd name="f41" fmla="val 203"/>
                <a:gd name="f42" fmla="val 141"/>
                <a:gd name="f43" fmla="val 99"/>
                <a:gd name="f44" fmla="val 143"/>
                <a:gd name="f45" fmla="val 145"/>
                <a:gd name="f46" fmla="val 195"/>
                <a:gd name="f47" fmla="val 166"/>
                <a:gd name="f48" fmla="val 214"/>
                <a:gd name="f49" fmla="val 237"/>
                <a:gd name="f50" fmla="val 236"/>
                <a:gd name="f51" fmla="val 318"/>
                <a:gd name="f52" fmla="val 260"/>
                <a:gd name="f53" fmla="val 292"/>
                <a:gd name="f54" fmla="val 386"/>
                <a:gd name="f55" fmla="val 388"/>
                <a:gd name="f56" fmla="val 488"/>
                <a:gd name="f57" fmla="val 323"/>
                <a:gd name="f58" fmla="val 218"/>
                <a:gd name="f59" fmla="val 59"/>
                <a:gd name="f60" fmla="val 517"/>
                <a:gd name="f61" fmla="*/ f0 1 406"/>
                <a:gd name="f62" fmla="*/ f1 1 546"/>
                <a:gd name="f63" fmla="val f2"/>
                <a:gd name="f64" fmla="val f3"/>
                <a:gd name="f65" fmla="val f4"/>
                <a:gd name="f66" fmla="+- f65 0 f63"/>
                <a:gd name="f67" fmla="+- f64 0 f63"/>
                <a:gd name="f68" fmla="*/ f67 1 406"/>
                <a:gd name="f69" fmla="*/ f66 1 546"/>
                <a:gd name="f70" fmla="*/ 0 1 f68"/>
                <a:gd name="f71" fmla="*/ f64 1 f68"/>
                <a:gd name="f72" fmla="*/ 0 1 f69"/>
                <a:gd name="f73" fmla="*/ f65 1 f69"/>
                <a:gd name="f74" fmla="*/ f70 f61 1"/>
                <a:gd name="f75" fmla="*/ f71 f61 1"/>
                <a:gd name="f76" fmla="*/ f73 f62 1"/>
                <a:gd name="f77" fmla="*/ f72 f62 1"/>
              </a:gdLst>
              <a:ahLst/>
              <a:cxnLst>
                <a:cxn ang="3cd4">
                  <a:pos x="hc" y="t"/>
                </a:cxn>
                <a:cxn ang="0">
                  <a:pos x="r" y="vc"/>
                </a:cxn>
                <a:cxn ang="cd4">
                  <a:pos x="hc" y="b"/>
                </a:cxn>
                <a:cxn ang="cd2">
                  <a:pos x="l" y="vc"/>
                </a:cxn>
              </a:cxnLst>
              <a:rect l="f74" t="f77" r="f75" b="f76"/>
              <a:pathLst>
                <a:path w="406" h="546">
                  <a:moveTo>
                    <a:pt x="f2" y="f5"/>
                  </a:moveTo>
                  <a:cubicBezTo>
                    <a:pt x="f6" y="f7"/>
                    <a:pt x="f6" y="f7"/>
                    <a:pt x="f6" y="f7"/>
                  </a:cubicBezTo>
                  <a:cubicBezTo>
                    <a:pt x="f8" y="f9"/>
                    <a:pt x="f10" y="f11"/>
                    <a:pt x="f12" y="f11"/>
                  </a:cubicBezTo>
                  <a:cubicBezTo>
                    <a:pt x="f13" y="f11"/>
                    <a:pt x="f14" y="f15"/>
                    <a:pt x="f14" y="f16"/>
                  </a:cubicBezTo>
                  <a:cubicBezTo>
                    <a:pt x="f14" y="f17"/>
                    <a:pt x="f14" y="f17"/>
                    <a:pt x="f14" y="f17"/>
                  </a:cubicBezTo>
                  <a:cubicBezTo>
                    <a:pt x="f14" y="f18"/>
                    <a:pt x="f19" y="f20"/>
                    <a:pt x="f21" y="f22"/>
                  </a:cubicBezTo>
                  <a:cubicBezTo>
                    <a:pt x="f23" y="f24"/>
                    <a:pt x="f25" y="f26"/>
                    <a:pt x="f25" y="f27"/>
                  </a:cubicBezTo>
                  <a:cubicBezTo>
                    <a:pt x="f25" y="f28"/>
                    <a:pt x="f25" y="f28"/>
                    <a:pt x="f25" y="f28"/>
                  </a:cubicBezTo>
                  <a:cubicBezTo>
                    <a:pt x="f25" y="f29"/>
                    <a:pt x="f30" y="f2"/>
                    <a:pt x="f31" y="f2"/>
                  </a:cubicBezTo>
                  <a:cubicBezTo>
                    <a:pt x="f19" y="f2"/>
                    <a:pt x="f32" y="f33"/>
                    <a:pt x="f17" y="f34"/>
                  </a:cubicBezTo>
                  <a:cubicBezTo>
                    <a:pt x="f35" y="f36"/>
                    <a:pt x="f35" y="f36"/>
                    <a:pt x="f35" y="f36"/>
                  </a:cubicBezTo>
                  <a:cubicBezTo>
                    <a:pt x="f37" y="f38"/>
                    <a:pt x="f39" y="f40"/>
                    <a:pt x="f41" y="f40"/>
                  </a:cubicBezTo>
                  <a:cubicBezTo>
                    <a:pt x="f42" y="f40"/>
                    <a:pt x="f30" y="f43"/>
                    <a:pt x="f30" y="f44"/>
                  </a:cubicBezTo>
                  <a:cubicBezTo>
                    <a:pt x="f30" y="f45"/>
                    <a:pt x="f30" y="f45"/>
                    <a:pt x="f30" y="f45"/>
                  </a:cubicBezTo>
                  <a:cubicBezTo>
                    <a:pt x="f30" y="f46"/>
                    <a:pt x="f47" y="f48"/>
                    <a:pt x="f49" y="f50"/>
                  </a:cubicBezTo>
                  <a:cubicBezTo>
                    <a:pt x="f51" y="f52"/>
                    <a:pt x="f3" y="f53"/>
                    <a:pt x="f3" y="f54"/>
                  </a:cubicBezTo>
                  <a:cubicBezTo>
                    <a:pt x="f3" y="f55"/>
                    <a:pt x="f3" y="f55"/>
                    <a:pt x="f3" y="f55"/>
                  </a:cubicBezTo>
                  <a:cubicBezTo>
                    <a:pt x="f3" y="f56"/>
                    <a:pt x="f57" y="f4"/>
                    <a:pt x="f58" y="f4"/>
                  </a:cubicBezTo>
                  <a:cubicBezTo>
                    <a:pt x="f44" y="f4"/>
                    <a:pt x="f59" y="f60"/>
                    <a:pt x="f2" y="f5"/>
                  </a:cubicBezTo>
                  <a:close/>
                </a:path>
              </a:pathLst>
            </a:custGeom>
            <a:solidFill>
              <a:srgbClr val="FFFFFF"/>
            </a:solidFill>
            <a:ln>
              <a:noFill/>
              <a:prstDash val="solid"/>
            </a:ln>
          </p:spPr>
          <p:txBody>
            <a:bodyPr lIns="0" tIns="0" rIns="0" bIns="0"/>
            <a:lstStyle/>
            <a:p>
              <a:endParaRPr lang="da-DK" sz="1800"/>
            </a:p>
          </p:txBody>
        </p:sp>
        <p:sp>
          <p:nvSpPr>
            <p:cNvPr id="31" name="Freeform 33"/>
            <p:cNvSpPr/>
            <p:nvPr/>
          </p:nvSpPr>
          <p:spPr>
            <a:xfrm>
              <a:off x="8338614" y="6482602"/>
              <a:ext cx="42190" cy="57771"/>
            </a:xfrm>
            <a:custGeom>
              <a:avLst/>
              <a:gdLst>
                <a:gd name="f0" fmla="val w"/>
                <a:gd name="f1" fmla="val h"/>
                <a:gd name="f2" fmla="val 0"/>
                <a:gd name="f3" fmla="val 406"/>
                <a:gd name="f4" fmla="val 546"/>
                <a:gd name="f5" fmla="val 469"/>
                <a:gd name="f6" fmla="val 40"/>
                <a:gd name="f7" fmla="val 413"/>
                <a:gd name="f8" fmla="val 97"/>
                <a:gd name="f9" fmla="val 456"/>
                <a:gd name="f10" fmla="val 160"/>
                <a:gd name="f11" fmla="val 480"/>
                <a:gd name="f12" fmla="val 223"/>
                <a:gd name="f13" fmla="val 286"/>
                <a:gd name="f14" fmla="val 332"/>
                <a:gd name="f15" fmla="val 448"/>
                <a:gd name="f16" fmla="val 397"/>
                <a:gd name="f17" fmla="val 395"/>
                <a:gd name="f18" fmla="val 342"/>
                <a:gd name="f19" fmla="val 269"/>
                <a:gd name="f20" fmla="val 321"/>
                <a:gd name="f21" fmla="val 200"/>
                <a:gd name="f22" fmla="val 302"/>
                <a:gd name="f23" fmla="val 118"/>
                <a:gd name="f24" fmla="val 278"/>
                <a:gd name="f25" fmla="val 26"/>
                <a:gd name="f26" fmla="val 250"/>
                <a:gd name="f27" fmla="val 153"/>
                <a:gd name="f28" fmla="val 151"/>
                <a:gd name="f29" fmla="val 60"/>
                <a:gd name="f30" fmla="val 101"/>
                <a:gd name="f31" fmla="val 205"/>
                <a:gd name="f32" fmla="val 341"/>
                <a:gd name="f33" fmla="val 23"/>
                <a:gd name="f34" fmla="val 58"/>
                <a:gd name="f35" fmla="val 359"/>
                <a:gd name="f36" fmla="val 117"/>
                <a:gd name="f37" fmla="val 310"/>
                <a:gd name="f38" fmla="val 86"/>
                <a:gd name="f39" fmla="val 254"/>
                <a:gd name="f40" fmla="val 67"/>
                <a:gd name="f41" fmla="val 203"/>
                <a:gd name="f42" fmla="val 141"/>
                <a:gd name="f43" fmla="val 99"/>
                <a:gd name="f44" fmla="val 143"/>
                <a:gd name="f45" fmla="val 145"/>
                <a:gd name="f46" fmla="val 195"/>
                <a:gd name="f47" fmla="val 166"/>
                <a:gd name="f48" fmla="val 214"/>
                <a:gd name="f49" fmla="val 237"/>
                <a:gd name="f50" fmla="val 236"/>
                <a:gd name="f51" fmla="val 318"/>
                <a:gd name="f52" fmla="val 260"/>
                <a:gd name="f53" fmla="val 292"/>
                <a:gd name="f54" fmla="val 386"/>
                <a:gd name="f55" fmla="val 388"/>
                <a:gd name="f56" fmla="val 488"/>
                <a:gd name="f57" fmla="val 323"/>
                <a:gd name="f58" fmla="val 218"/>
                <a:gd name="f59" fmla="val 517"/>
                <a:gd name="f60" fmla="*/ f0 1 406"/>
                <a:gd name="f61" fmla="*/ f1 1 546"/>
                <a:gd name="f62" fmla="val f2"/>
                <a:gd name="f63" fmla="val f3"/>
                <a:gd name="f64" fmla="val f4"/>
                <a:gd name="f65" fmla="+- f64 0 f62"/>
                <a:gd name="f66" fmla="+- f63 0 f62"/>
                <a:gd name="f67" fmla="*/ f66 1 406"/>
                <a:gd name="f68" fmla="*/ f65 1 546"/>
                <a:gd name="f69" fmla="*/ 0 1 f67"/>
                <a:gd name="f70" fmla="*/ f63 1 f67"/>
                <a:gd name="f71" fmla="*/ 0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406" h="546">
                  <a:moveTo>
                    <a:pt x="f2" y="f5"/>
                  </a:moveTo>
                  <a:cubicBezTo>
                    <a:pt x="f6" y="f7"/>
                    <a:pt x="f6" y="f7"/>
                    <a:pt x="f6" y="f7"/>
                  </a:cubicBezTo>
                  <a:cubicBezTo>
                    <a:pt x="f8" y="f9"/>
                    <a:pt x="f10" y="f11"/>
                    <a:pt x="f12" y="f11"/>
                  </a:cubicBezTo>
                  <a:cubicBezTo>
                    <a:pt x="f13" y="f11"/>
                    <a:pt x="f14" y="f15"/>
                    <a:pt x="f14" y="f16"/>
                  </a:cubicBezTo>
                  <a:cubicBezTo>
                    <a:pt x="f14" y="f17"/>
                    <a:pt x="f14" y="f17"/>
                    <a:pt x="f14" y="f17"/>
                  </a:cubicBezTo>
                  <a:cubicBezTo>
                    <a:pt x="f14" y="f18"/>
                    <a:pt x="f19" y="f20"/>
                    <a:pt x="f21" y="f22"/>
                  </a:cubicBezTo>
                  <a:cubicBezTo>
                    <a:pt x="f23" y="f24"/>
                    <a:pt x="f25" y="f26"/>
                    <a:pt x="f25" y="f27"/>
                  </a:cubicBezTo>
                  <a:cubicBezTo>
                    <a:pt x="f25" y="f28"/>
                    <a:pt x="f25" y="f28"/>
                    <a:pt x="f25" y="f28"/>
                  </a:cubicBezTo>
                  <a:cubicBezTo>
                    <a:pt x="f25" y="f29"/>
                    <a:pt x="f30" y="f2"/>
                    <a:pt x="f31" y="f2"/>
                  </a:cubicBezTo>
                  <a:cubicBezTo>
                    <a:pt x="f19" y="f2"/>
                    <a:pt x="f32" y="f33"/>
                    <a:pt x="f17" y="f34"/>
                  </a:cubicBezTo>
                  <a:cubicBezTo>
                    <a:pt x="f35" y="f36"/>
                    <a:pt x="f35" y="f36"/>
                    <a:pt x="f35" y="f36"/>
                  </a:cubicBezTo>
                  <a:cubicBezTo>
                    <a:pt x="f37" y="f38"/>
                    <a:pt x="f39" y="f40"/>
                    <a:pt x="f41" y="f40"/>
                  </a:cubicBezTo>
                  <a:cubicBezTo>
                    <a:pt x="f42" y="f40"/>
                    <a:pt x="f30" y="f43"/>
                    <a:pt x="f30" y="f44"/>
                  </a:cubicBezTo>
                  <a:cubicBezTo>
                    <a:pt x="f30" y="f45"/>
                    <a:pt x="f30" y="f45"/>
                    <a:pt x="f30" y="f45"/>
                  </a:cubicBezTo>
                  <a:cubicBezTo>
                    <a:pt x="f30" y="f46"/>
                    <a:pt x="f47" y="f48"/>
                    <a:pt x="f49" y="f50"/>
                  </a:cubicBezTo>
                  <a:cubicBezTo>
                    <a:pt x="f51" y="f52"/>
                    <a:pt x="f3" y="f53"/>
                    <a:pt x="f3" y="f54"/>
                  </a:cubicBezTo>
                  <a:cubicBezTo>
                    <a:pt x="f3" y="f55"/>
                    <a:pt x="f3" y="f55"/>
                    <a:pt x="f3" y="f55"/>
                  </a:cubicBezTo>
                  <a:cubicBezTo>
                    <a:pt x="f3" y="f56"/>
                    <a:pt x="f57" y="f4"/>
                    <a:pt x="f58" y="f4"/>
                  </a:cubicBezTo>
                  <a:cubicBezTo>
                    <a:pt x="f44" y="f4"/>
                    <a:pt x="f29" y="f59"/>
                    <a:pt x="f2" y="f5"/>
                  </a:cubicBezTo>
                  <a:close/>
                </a:path>
              </a:pathLst>
            </a:custGeom>
            <a:solidFill>
              <a:srgbClr val="FFFFFF"/>
            </a:solidFill>
            <a:ln>
              <a:noFill/>
              <a:prstDash val="solid"/>
            </a:ln>
          </p:spPr>
          <p:txBody>
            <a:bodyPr lIns="0" tIns="0" rIns="0" bIns="0"/>
            <a:lstStyle/>
            <a:p>
              <a:endParaRPr lang="da-DK" sz="1800"/>
            </a:p>
          </p:txBody>
        </p:sp>
        <p:sp>
          <p:nvSpPr>
            <p:cNvPr id="32" name="Freeform 34"/>
            <p:cNvSpPr/>
            <p:nvPr/>
          </p:nvSpPr>
          <p:spPr>
            <a:xfrm>
              <a:off x="8396020" y="6460894"/>
              <a:ext cx="48764" cy="78437"/>
            </a:xfrm>
            <a:custGeom>
              <a:avLst/>
              <a:gdLst>
                <a:gd name="f0" fmla="val w"/>
                <a:gd name="f1" fmla="val h"/>
                <a:gd name="f2" fmla="val 0"/>
                <a:gd name="f3" fmla="val 141"/>
                <a:gd name="f4" fmla="val 224"/>
                <a:gd name="f5" fmla="val 23"/>
                <a:gd name="f6" fmla="val 154"/>
                <a:gd name="f7" fmla="val 109"/>
                <a:gd name="f8" fmla="val 65"/>
                <a:gd name="f9" fmla="val 138"/>
                <a:gd name="f10" fmla="val 72"/>
                <a:gd name="f11" fmla="val 133"/>
                <a:gd name="f12" fmla="val 112"/>
                <a:gd name="f13" fmla="val 56"/>
                <a:gd name="f14" fmla="val 150"/>
                <a:gd name="f15" fmla="val 182"/>
                <a:gd name="f16" fmla="*/ f0 1 141"/>
                <a:gd name="f17" fmla="*/ f1 1 224"/>
                <a:gd name="f18" fmla="val f2"/>
                <a:gd name="f19" fmla="val f3"/>
                <a:gd name="f20" fmla="val f4"/>
                <a:gd name="f21" fmla="+- f20 0 f18"/>
                <a:gd name="f22" fmla="+- f19 0 f18"/>
                <a:gd name="f23" fmla="*/ f22 1 141"/>
                <a:gd name="f24" fmla="*/ f21 1 224"/>
                <a:gd name="f25" fmla="*/ 0 1 f23"/>
                <a:gd name="f26" fmla="*/ f19 1 f23"/>
                <a:gd name="f27" fmla="*/ 0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 h="224">
                  <a:moveTo>
                    <a:pt x="f2" y="f2"/>
                  </a:moveTo>
                  <a:lnTo>
                    <a:pt x="f5" y="f2"/>
                  </a:lnTo>
                  <a:lnTo>
                    <a:pt x="f5" y="f6"/>
                  </a:lnTo>
                  <a:lnTo>
                    <a:pt x="f7" y="f8"/>
                  </a:lnTo>
                  <a:lnTo>
                    <a:pt x="f9" y="f8"/>
                  </a:lnTo>
                  <a:lnTo>
                    <a:pt x="f10" y="f11"/>
                  </a:lnTo>
                  <a:lnTo>
                    <a:pt x="f3" y="f4"/>
                  </a:lnTo>
                  <a:lnTo>
                    <a:pt x="f12" y="f4"/>
                  </a:lnTo>
                  <a:lnTo>
                    <a:pt x="f13" y="f14"/>
                  </a:lnTo>
                  <a:lnTo>
                    <a:pt x="f5" y="f15"/>
                  </a:lnTo>
                  <a:lnTo>
                    <a:pt x="f5" y="f4"/>
                  </a:lnTo>
                  <a:lnTo>
                    <a:pt x="f2" y="f4"/>
                  </a:lnTo>
                  <a:lnTo>
                    <a:pt x="f2" y="f2"/>
                  </a:lnTo>
                  <a:close/>
                </a:path>
              </a:pathLst>
            </a:custGeom>
            <a:solidFill>
              <a:srgbClr val="FFFFFF"/>
            </a:solidFill>
            <a:ln>
              <a:noFill/>
              <a:prstDash val="solid"/>
            </a:ln>
          </p:spPr>
          <p:txBody>
            <a:bodyPr lIns="0" tIns="0" rIns="0" bIns="0"/>
            <a:lstStyle/>
            <a:p>
              <a:endParaRPr lang="da-DK" sz="1800"/>
            </a:p>
          </p:txBody>
        </p:sp>
        <p:sp>
          <p:nvSpPr>
            <p:cNvPr id="33" name="Freeform 35"/>
            <p:cNvSpPr/>
            <p:nvPr/>
          </p:nvSpPr>
          <p:spPr>
            <a:xfrm>
              <a:off x="8451012" y="6482949"/>
              <a:ext cx="48417" cy="57424"/>
            </a:xfrm>
            <a:custGeom>
              <a:avLst/>
              <a:gdLst>
                <a:gd name="f0" fmla="val w"/>
                <a:gd name="f1" fmla="val h"/>
                <a:gd name="f2" fmla="val 0"/>
                <a:gd name="f3" fmla="val 463"/>
                <a:gd name="f4" fmla="val 545"/>
                <a:gd name="f5" fmla="val 381"/>
                <a:gd name="f6" fmla="val 379"/>
                <a:gd name="f7" fmla="val 268"/>
                <a:gd name="f8" fmla="val 92"/>
                <a:gd name="f9" fmla="val 209"/>
                <a:gd name="f10" fmla="val 225"/>
                <a:gd name="f11" fmla="val 292"/>
                <a:gd name="f12" fmla="val 340"/>
                <a:gd name="f13" fmla="val 218"/>
                <a:gd name="f14" fmla="val 387"/>
                <a:gd name="f15" fmla="val 232"/>
                <a:gd name="f16" fmla="val 213"/>
                <a:gd name="f17" fmla="val 119"/>
                <a:gd name="f18" fmla="val 329"/>
                <a:gd name="f19" fmla="val 70"/>
                <a:gd name="f20" fmla="val 230"/>
                <a:gd name="f21" fmla="val 168"/>
                <a:gd name="f22" fmla="val 86"/>
                <a:gd name="f23" fmla="val 108"/>
                <a:gd name="f24" fmla="val 47"/>
                <a:gd name="f25" fmla="val 44"/>
                <a:gd name="f26" fmla="val 105"/>
                <a:gd name="f27" fmla="val 18"/>
                <a:gd name="f28" fmla="val 162"/>
                <a:gd name="f29" fmla="val 239"/>
                <a:gd name="f30" fmla="val 313"/>
                <a:gd name="f31" fmla="val 370"/>
                <a:gd name="f32" fmla="val 20"/>
                <a:gd name="f33" fmla="val 409"/>
                <a:gd name="f34" fmla="val 58"/>
                <a:gd name="f35" fmla="val 444"/>
                <a:gd name="f36" fmla="val 94"/>
                <a:gd name="f37" fmla="val 145"/>
                <a:gd name="f38" fmla="val 212"/>
                <a:gd name="f39" fmla="val 534"/>
                <a:gd name="f40" fmla="val 455"/>
                <a:gd name="f41" fmla="val 351"/>
                <a:gd name="f42" fmla="val 503"/>
                <a:gd name="f43" fmla="val 289"/>
                <a:gd name="f44" fmla="val 197"/>
                <a:gd name="f45" fmla="val 99"/>
                <a:gd name="f46" fmla="val 489"/>
                <a:gd name="f47" fmla="val 388"/>
                <a:gd name="f48" fmla="val 341"/>
                <a:gd name="f49" fmla="val 290"/>
                <a:gd name="f50" fmla="val 350"/>
                <a:gd name="f51" fmla="val 278"/>
                <a:gd name="f52" fmla="val 298"/>
                <a:gd name="f53" fmla="val 267"/>
                <a:gd name="f54" fmla="val 233"/>
                <a:gd name="f55" fmla="val 135"/>
                <a:gd name="f56" fmla="val 80"/>
                <a:gd name="f57" fmla="val 310"/>
                <a:gd name="f58" fmla="val 376"/>
                <a:gd name="f59" fmla="val 378"/>
                <a:gd name="f60" fmla="val 445"/>
                <a:gd name="f61" fmla="val 141"/>
                <a:gd name="f62" fmla="val 483"/>
                <a:gd name="f63" fmla="val 309"/>
                <a:gd name="f64" fmla="val 424"/>
                <a:gd name="f65" fmla="*/ f0 1 463"/>
                <a:gd name="f66" fmla="*/ f1 1 545"/>
                <a:gd name="f67" fmla="val f2"/>
                <a:gd name="f68" fmla="val f3"/>
                <a:gd name="f69" fmla="val f4"/>
                <a:gd name="f70" fmla="+- f69 0 f67"/>
                <a:gd name="f71" fmla="+- f68 0 f67"/>
                <a:gd name="f72" fmla="*/ f71 1 463"/>
                <a:gd name="f73" fmla="*/ f70 1 545"/>
                <a:gd name="f74" fmla="*/ 0 1 f72"/>
                <a:gd name="f75" fmla="*/ f68 1 f72"/>
                <a:gd name="f76" fmla="*/ 0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463" h="545">
                  <a:moveTo>
                    <a:pt x="f2" y="f5"/>
                  </a:moveTo>
                  <a:cubicBezTo>
                    <a:pt x="f2" y="f6"/>
                    <a:pt x="f2" y="f6"/>
                    <a:pt x="f2" y="f6"/>
                  </a:cubicBezTo>
                  <a:cubicBezTo>
                    <a:pt x="f2" y="f7"/>
                    <a:pt x="f8" y="f9"/>
                    <a:pt x="f10" y="f9"/>
                  </a:cubicBezTo>
                  <a:cubicBezTo>
                    <a:pt x="f11" y="f9"/>
                    <a:pt x="f12" y="f13"/>
                    <a:pt x="f14" y="f15"/>
                  </a:cubicBezTo>
                  <a:cubicBezTo>
                    <a:pt x="f14" y="f16"/>
                    <a:pt x="f14" y="f16"/>
                    <a:pt x="f14" y="f16"/>
                  </a:cubicBezTo>
                  <a:cubicBezTo>
                    <a:pt x="f14" y="f17"/>
                    <a:pt x="f18" y="f19"/>
                    <a:pt x="f20" y="f19"/>
                  </a:cubicBezTo>
                  <a:cubicBezTo>
                    <a:pt x="f21" y="f19"/>
                    <a:pt x="f17" y="f22"/>
                    <a:pt x="f19" y="f23"/>
                  </a:cubicBezTo>
                  <a:cubicBezTo>
                    <a:pt x="f24" y="f25"/>
                    <a:pt x="f24" y="f25"/>
                    <a:pt x="f24" y="f25"/>
                  </a:cubicBezTo>
                  <a:cubicBezTo>
                    <a:pt x="f26" y="f27"/>
                    <a:pt x="f28" y="f2"/>
                    <a:pt x="f29" y="f2"/>
                  </a:cubicBezTo>
                  <a:cubicBezTo>
                    <a:pt x="f30" y="f2"/>
                    <a:pt x="f31" y="f32"/>
                    <a:pt x="f33" y="f34"/>
                  </a:cubicBezTo>
                  <a:cubicBezTo>
                    <a:pt x="f35" y="f36"/>
                    <a:pt x="f3" y="f37"/>
                    <a:pt x="f3" y="f38"/>
                  </a:cubicBezTo>
                  <a:cubicBezTo>
                    <a:pt x="f3" y="f39"/>
                    <a:pt x="f3" y="f39"/>
                    <a:pt x="f3" y="f39"/>
                  </a:cubicBezTo>
                  <a:cubicBezTo>
                    <a:pt x="f14" y="f39"/>
                    <a:pt x="f14" y="f39"/>
                    <a:pt x="f14" y="f39"/>
                  </a:cubicBezTo>
                  <a:cubicBezTo>
                    <a:pt x="f14" y="f40"/>
                    <a:pt x="f14" y="f40"/>
                    <a:pt x="f14" y="f40"/>
                  </a:cubicBezTo>
                  <a:cubicBezTo>
                    <a:pt x="f41" y="f42"/>
                    <a:pt x="f43" y="f4"/>
                    <a:pt x="f44" y="f4"/>
                  </a:cubicBezTo>
                  <a:cubicBezTo>
                    <a:pt x="f45" y="f4"/>
                    <a:pt x="f2" y="f46"/>
                    <a:pt x="f2" y="f5"/>
                  </a:cubicBezTo>
                  <a:close/>
                  <a:moveTo>
                    <a:pt x="f47" y="f48"/>
                  </a:moveTo>
                  <a:cubicBezTo>
                    <a:pt x="f47" y="f49"/>
                    <a:pt x="f47" y="f49"/>
                    <a:pt x="f47" y="f49"/>
                  </a:cubicBezTo>
                  <a:cubicBezTo>
                    <a:pt x="f50" y="f51"/>
                    <a:pt x="f52" y="f53"/>
                    <a:pt x="f54" y="f53"/>
                  </a:cubicBezTo>
                  <a:cubicBezTo>
                    <a:pt x="f55" y="f53"/>
                    <a:pt x="f56" y="f57"/>
                    <a:pt x="f56" y="f58"/>
                  </a:cubicBezTo>
                  <a:cubicBezTo>
                    <a:pt x="f56" y="f59"/>
                    <a:pt x="f56" y="f59"/>
                    <a:pt x="f56" y="f59"/>
                  </a:cubicBezTo>
                  <a:cubicBezTo>
                    <a:pt x="f56" y="f60"/>
                    <a:pt x="f61" y="f62"/>
                    <a:pt x="f38" y="f62"/>
                  </a:cubicBezTo>
                  <a:cubicBezTo>
                    <a:pt x="f63" y="f62"/>
                    <a:pt x="f47" y="f64"/>
                    <a:pt x="f47" y="f48"/>
                  </a:cubicBezTo>
                  <a:close/>
                </a:path>
              </a:pathLst>
            </a:custGeom>
            <a:solidFill>
              <a:srgbClr val="FFFFFF"/>
            </a:solidFill>
            <a:ln>
              <a:noFill/>
              <a:prstDash val="solid"/>
            </a:ln>
          </p:spPr>
          <p:txBody>
            <a:bodyPr lIns="0" tIns="0" rIns="0" bIns="0"/>
            <a:lstStyle/>
            <a:p>
              <a:endParaRPr lang="da-DK" sz="1800"/>
            </a:p>
          </p:txBody>
        </p:sp>
        <p:sp>
          <p:nvSpPr>
            <p:cNvPr id="34" name="Freeform 36"/>
            <p:cNvSpPr/>
            <p:nvPr/>
          </p:nvSpPr>
          <p:spPr>
            <a:xfrm>
              <a:off x="8516721" y="6460894"/>
              <a:ext cx="55339" cy="79488"/>
            </a:xfrm>
            <a:custGeom>
              <a:avLst/>
              <a:gdLst>
                <a:gd name="f0" fmla="val w"/>
                <a:gd name="f1" fmla="val h"/>
                <a:gd name="f2" fmla="val 0"/>
                <a:gd name="f3" fmla="val 531"/>
                <a:gd name="f4" fmla="val 754"/>
                <a:gd name="f5" fmla="val 78"/>
                <a:gd name="f6" fmla="val 642"/>
                <a:gd name="f7" fmla="val 743"/>
                <a:gd name="f8" fmla="val 322"/>
                <a:gd name="f9" fmla="val 121"/>
                <a:gd name="f10" fmla="val 259"/>
                <a:gd name="f11" fmla="val 183"/>
                <a:gd name="f12" fmla="val 205"/>
                <a:gd name="f13" fmla="val 280"/>
                <a:gd name="f14" fmla="val 406"/>
                <a:gd name="f15" fmla="val 305"/>
                <a:gd name="f16" fmla="val 478"/>
                <a:gd name="f17" fmla="val 480"/>
                <a:gd name="f18" fmla="val 652"/>
                <a:gd name="f19" fmla="val 407"/>
                <a:gd name="f20" fmla="val 182"/>
                <a:gd name="f21" fmla="val 119"/>
                <a:gd name="f22" fmla="val 701"/>
                <a:gd name="f23" fmla="val 451"/>
                <a:gd name="f24" fmla="val 481"/>
                <a:gd name="f25" fmla="val 479"/>
                <a:gd name="f26" fmla="val 355"/>
                <a:gd name="f27" fmla="val 365"/>
                <a:gd name="f28" fmla="val 276"/>
                <a:gd name="f29" fmla="val 265"/>
                <a:gd name="f30" fmla="val 168"/>
                <a:gd name="f31" fmla="val 75"/>
                <a:gd name="f32" fmla="val 358"/>
                <a:gd name="f33" fmla="val 603"/>
                <a:gd name="f34" fmla="val 684"/>
                <a:gd name="f35" fmla="val 367"/>
                <a:gd name="f36" fmla="val 609"/>
                <a:gd name="f37" fmla="*/ f0 1 531"/>
                <a:gd name="f38" fmla="*/ f1 1 754"/>
                <a:gd name="f39" fmla="val f2"/>
                <a:gd name="f40" fmla="val f3"/>
                <a:gd name="f41" fmla="val f4"/>
                <a:gd name="f42" fmla="+- f41 0 f39"/>
                <a:gd name="f43" fmla="+- f40 0 f39"/>
                <a:gd name="f44" fmla="*/ f43 1 531"/>
                <a:gd name="f45" fmla="*/ f42 1 754"/>
                <a:gd name="f46" fmla="*/ 0 1 f44"/>
                <a:gd name="f47" fmla="*/ f40 1 f44"/>
                <a:gd name="f48" fmla="*/ 0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531" h="754">
                  <a:moveTo>
                    <a:pt x="f5" y="f6"/>
                  </a:moveTo>
                  <a:cubicBezTo>
                    <a:pt x="f5" y="f7"/>
                    <a:pt x="f5" y="f7"/>
                    <a:pt x="f5" y="f7"/>
                  </a:cubicBezTo>
                  <a:cubicBezTo>
                    <a:pt x="f2" y="f7"/>
                    <a:pt x="f2" y="f7"/>
                    <a:pt x="f2" y="f7"/>
                  </a:cubicBezTo>
                  <a:cubicBezTo>
                    <a:pt x="f2" y="f2"/>
                    <a:pt x="f2" y="f2"/>
                    <a:pt x="f2" y="f2"/>
                  </a:cubicBezTo>
                  <a:cubicBezTo>
                    <a:pt x="f5" y="f2"/>
                    <a:pt x="f5" y="f2"/>
                    <a:pt x="f5" y="f2"/>
                  </a:cubicBezTo>
                  <a:cubicBezTo>
                    <a:pt x="f5" y="f8"/>
                    <a:pt x="f5" y="f8"/>
                    <a:pt x="f5" y="f8"/>
                  </a:cubicBezTo>
                  <a:cubicBezTo>
                    <a:pt x="f9" y="f10"/>
                    <a:pt x="f11" y="f12"/>
                    <a:pt x="f13" y="f12"/>
                  </a:cubicBezTo>
                  <a:cubicBezTo>
                    <a:pt x="f14" y="f12"/>
                    <a:pt x="f3" y="f15"/>
                    <a:pt x="f3" y="f16"/>
                  </a:cubicBezTo>
                  <a:cubicBezTo>
                    <a:pt x="f3" y="f17"/>
                    <a:pt x="f3" y="f17"/>
                    <a:pt x="f3" y="f17"/>
                  </a:cubicBezTo>
                  <a:cubicBezTo>
                    <a:pt x="f3" y="f18"/>
                    <a:pt x="f19" y="f4"/>
                    <a:pt x="f13" y="f4"/>
                  </a:cubicBezTo>
                  <a:cubicBezTo>
                    <a:pt x="f20" y="f4"/>
                    <a:pt x="f21" y="f22"/>
                    <a:pt x="f5" y="f6"/>
                  </a:cubicBezTo>
                  <a:close/>
                  <a:moveTo>
                    <a:pt x="f23" y="f24"/>
                  </a:moveTo>
                  <a:cubicBezTo>
                    <a:pt x="f23" y="f25"/>
                    <a:pt x="f23" y="f25"/>
                    <a:pt x="f23" y="f25"/>
                  </a:cubicBezTo>
                  <a:cubicBezTo>
                    <a:pt x="f23" y="f26"/>
                    <a:pt x="f27" y="f28"/>
                    <a:pt x="f29" y="f28"/>
                  </a:cubicBezTo>
                  <a:cubicBezTo>
                    <a:pt x="f30" y="f28"/>
                    <a:pt x="f31" y="f32"/>
                    <a:pt x="f31" y="f16"/>
                  </a:cubicBezTo>
                  <a:cubicBezTo>
                    <a:pt x="f31" y="f17"/>
                    <a:pt x="f31" y="f17"/>
                    <a:pt x="f31" y="f17"/>
                  </a:cubicBezTo>
                  <a:cubicBezTo>
                    <a:pt x="f31" y="f33"/>
                    <a:pt x="f30" y="f34"/>
                    <a:pt x="f29" y="f34"/>
                  </a:cubicBezTo>
                  <a:cubicBezTo>
                    <a:pt x="f35" y="f34"/>
                    <a:pt x="f23" y="f36"/>
                    <a:pt x="f23" y="f24"/>
                  </a:cubicBezTo>
                  <a:close/>
                </a:path>
              </a:pathLst>
            </a:custGeom>
            <a:solidFill>
              <a:srgbClr val="FFFFFF"/>
            </a:solidFill>
            <a:ln>
              <a:noFill/>
              <a:prstDash val="solid"/>
            </a:ln>
          </p:spPr>
          <p:txBody>
            <a:bodyPr lIns="0" tIns="0" rIns="0" bIns="0"/>
            <a:lstStyle/>
            <a:p>
              <a:endParaRPr lang="da-DK" sz="1800"/>
            </a:p>
          </p:txBody>
        </p:sp>
      </p:grpSp>
      <p:sp>
        <p:nvSpPr>
          <p:cNvPr id="35" name="Titel 1"/>
          <p:cNvSpPr txBox="1">
            <a:spLocks noGrp="1"/>
          </p:cNvSpPr>
          <p:nvPr>
            <p:ph type="title"/>
          </p:nvPr>
        </p:nvSpPr>
        <p:spPr>
          <a:xfrm>
            <a:off x="2255568" y="1556794"/>
            <a:ext cx="7296813" cy="3384377"/>
          </a:xfrm>
        </p:spPr>
        <p:txBody>
          <a:bodyPr anchor="ctr" anchorCtr="1"/>
          <a:lstStyle>
            <a:lvl1pPr algn="ctr">
              <a:lnSpc>
                <a:spcPts val="4500"/>
              </a:lnSpc>
              <a:defRPr sz="4000" b="1" cap="all">
                <a:solidFill>
                  <a:srgbClr val="FFFFFF"/>
                </a:solidFill>
              </a:defRPr>
            </a:lvl1pPr>
          </a:lstStyle>
          <a:p>
            <a:pPr lvl="0"/>
            <a:r>
              <a:rPr lang="en-US"/>
              <a:t>Klik her for at tilføje tekst</a:t>
            </a:r>
          </a:p>
        </p:txBody>
      </p:sp>
      <p:sp>
        <p:nvSpPr>
          <p:cNvPr id="36" name="Pladsholder til dato 3"/>
          <p:cNvSpPr txBox="1">
            <a:spLocks noGrp="1"/>
          </p:cNvSpPr>
          <p:nvPr>
            <p:ph type="dt" sz="half" idx="7"/>
          </p:nvPr>
        </p:nvSpPr>
        <p:spPr/>
        <p:txBody>
          <a:bodyPr/>
          <a:lstStyle>
            <a:lvl1pPr>
              <a:defRPr>
                <a:solidFill>
                  <a:srgbClr val="FFFFFF"/>
                </a:solidFill>
              </a:defRPr>
            </a:lvl1pPr>
          </a:lstStyle>
          <a:p>
            <a:pPr lvl="0"/>
            <a:fld id="{41B87DAF-402A-43FD-9080-542002595101}" type="datetime1">
              <a:rPr lang="en-US"/>
              <a:pPr lvl="0"/>
              <a:t>10/18/2018</a:t>
            </a:fld>
            <a:endParaRPr lang="en-US"/>
          </a:p>
        </p:txBody>
      </p:sp>
      <p:sp>
        <p:nvSpPr>
          <p:cNvPr id="37" name="Pladsholder til sidefod 4"/>
          <p:cNvSpPr txBox="1">
            <a:spLocks noGrp="1"/>
          </p:cNvSpPr>
          <p:nvPr>
            <p:ph type="ftr" sz="quarter" idx="9"/>
          </p:nvPr>
        </p:nvSpPr>
        <p:spPr/>
        <p:txBody>
          <a:bodyPr/>
          <a:lstStyle>
            <a:lvl1pPr>
              <a:defRPr>
                <a:solidFill>
                  <a:srgbClr val="FFFFFF"/>
                </a:solidFill>
              </a:defRPr>
            </a:lvl1pPr>
          </a:lstStyle>
          <a:p>
            <a:pPr lvl="0"/>
            <a:r>
              <a:rPr lang="en-US"/>
              <a:t>             </a:t>
            </a:r>
          </a:p>
        </p:txBody>
      </p:sp>
      <p:sp>
        <p:nvSpPr>
          <p:cNvPr id="38" name="Pladsholder til diasnummer 5"/>
          <p:cNvSpPr txBox="1">
            <a:spLocks noGrp="1"/>
          </p:cNvSpPr>
          <p:nvPr>
            <p:ph type="sldNum" sz="quarter" idx="8"/>
          </p:nvPr>
        </p:nvSpPr>
        <p:spPr/>
        <p:txBody>
          <a:bodyPr/>
          <a:lstStyle>
            <a:lvl1pPr>
              <a:defRPr>
                <a:solidFill>
                  <a:srgbClr val="FFFFFF"/>
                </a:solidFill>
              </a:defRPr>
            </a:lvl1pPr>
          </a:lstStyle>
          <a:p>
            <a:pPr lvl="0"/>
            <a:fld id="{935A8686-9805-45DF-904B-8844C71B1DC6}" type="slidenum">
              <a:t>‹nr.›</a:t>
            </a:fld>
            <a:endParaRPr lang="en-US"/>
          </a:p>
        </p:txBody>
      </p:sp>
    </p:spTree>
    <p:extLst>
      <p:ext uri="{BB962C8B-B14F-4D97-AF65-F5344CB8AC3E}">
        <p14:creationId xmlns:p14="http://schemas.microsoft.com/office/powerpoint/2010/main" val="189122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fsnitsoverskrift">
    <p:bg>
      <p:bgPr>
        <a:solidFill>
          <a:srgbClr val="D7D2CB"/>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255573" y="1556793"/>
            <a:ext cx="7296811" cy="3384376"/>
          </a:xfrm>
        </p:spPr>
        <p:txBody>
          <a:bodyPr anchor="ctr"/>
          <a:lstStyle>
            <a:lvl1pPr algn="ctr">
              <a:lnSpc>
                <a:spcPts val="4500"/>
              </a:lnSpc>
              <a:defRPr sz="4000" b="1" cap="all">
                <a:solidFill>
                  <a:schemeClr val="tx1"/>
                </a:solidFill>
              </a:defRPr>
            </a:lvl1pPr>
          </a:lstStyle>
          <a:p>
            <a:r>
              <a:rPr lang="en-US" dirty="0"/>
              <a:t>Klik her for at tilføje tekst</a:t>
            </a:r>
          </a:p>
        </p:txBody>
      </p:sp>
      <p:sp>
        <p:nvSpPr>
          <p:cNvPr id="3" name="Pladsholder til tekst 2"/>
          <p:cNvSpPr>
            <a:spLocks noGrp="1"/>
          </p:cNvSpPr>
          <p:nvPr>
            <p:ph type="body" idx="1" hasCustomPrompt="1"/>
          </p:nvPr>
        </p:nvSpPr>
        <p:spPr>
          <a:xfrm>
            <a:off x="2255573" y="6723138"/>
            <a:ext cx="7200800" cy="450279"/>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(Brødtekst benyttes ikke på dette dias)</a:t>
            </a:r>
          </a:p>
        </p:txBody>
      </p:sp>
      <p:sp>
        <p:nvSpPr>
          <p:cNvPr id="4" name="Pladsholder til dato 3"/>
          <p:cNvSpPr>
            <a:spLocks noGrp="1"/>
          </p:cNvSpPr>
          <p:nvPr>
            <p:ph type="dt" sz="half" idx="10"/>
          </p:nvPr>
        </p:nvSpPr>
        <p:spPr/>
        <p:txBody>
          <a:bodyPr/>
          <a:lstStyle>
            <a:lvl1pPr>
              <a:defRPr>
                <a:solidFill>
                  <a:schemeClr val="tx1"/>
                </a:solidFill>
              </a:defRPr>
            </a:lvl1pPr>
          </a:lstStyle>
          <a:p>
            <a:fld id="{99B3A67A-F57C-4B34-ADD1-03E0C8523631}" type="datetimeFigureOut">
              <a:rPr lang="en-US" dirty="0"/>
              <a:t>10/18/2018</a:t>
            </a:fld>
            <a:endParaRPr lang="en-US" dirty="0"/>
          </a:p>
        </p:txBody>
      </p:sp>
      <p:sp>
        <p:nvSpPr>
          <p:cNvPr id="5" name="Pladsholder til sidefod 4"/>
          <p:cNvSpPr>
            <a:spLocks noGrp="1"/>
          </p:cNvSpPr>
          <p:nvPr>
            <p:ph type="ftr" sz="quarter" idx="11"/>
          </p:nvPr>
        </p:nvSpPr>
        <p:spPr/>
        <p:txBody>
          <a:bodyPr/>
          <a:lstStyle>
            <a:lvl1pPr>
              <a:defRPr>
                <a:solidFill>
                  <a:schemeClr val="tx1"/>
                </a:solidFill>
              </a:defRPr>
            </a:lvl1pPr>
          </a:lstStyle>
          <a:p>
            <a:r>
              <a:rPr lang="en-US" dirty="0"/>
              <a:t>
              </a:t>
            </a:r>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F3422BEA-4D31-4C39-B8C3-10D1386D54D5}" type="slidenum">
              <a:rPr lang="en-US" dirty="0"/>
              <a:pPr/>
              <a:t>‹nr.›</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lang="da-DK"/>
            </a:lvl1pPr>
          </a:lstStyle>
          <a:p>
            <a:pPr lvl="0"/>
            <a:r>
              <a:rPr lang="da-DK"/>
              <a:t>Klik for at redigere i master</a:t>
            </a:r>
            <a:endParaRPr lang="en-US"/>
          </a:p>
        </p:txBody>
      </p:sp>
      <p:sp>
        <p:nvSpPr>
          <p:cNvPr id="3" name="Pladsholder til dato 2"/>
          <p:cNvSpPr txBox="1">
            <a:spLocks noGrp="1"/>
          </p:cNvSpPr>
          <p:nvPr>
            <p:ph type="dt" sz="half" idx="7"/>
          </p:nvPr>
        </p:nvSpPr>
        <p:spPr/>
        <p:txBody>
          <a:bodyPr/>
          <a:lstStyle>
            <a:lvl1pPr>
              <a:defRPr/>
            </a:lvl1pPr>
          </a:lstStyle>
          <a:p>
            <a:pPr lvl="0"/>
            <a:fld id="{B346E7E6-F8FD-4756-BF24-9F7173423E10}" type="datetime1">
              <a:rPr lang="en-US"/>
              <a:pPr lvl="0"/>
              <a:t>10/18/2018</a:t>
            </a:fld>
            <a:endParaRPr lang="en-US"/>
          </a:p>
        </p:txBody>
      </p:sp>
      <p:sp>
        <p:nvSpPr>
          <p:cNvPr id="4" name="Pladsholder til sidefod 3"/>
          <p:cNvSpPr txBox="1">
            <a:spLocks noGrp="1"/>
          </p:cNvSpPr>
          <p:nvPr>
            <p:ph type="ftr" sz="quarter" idx="9"/>
          </p:nvPr>
        </p:nvSpPr>
        <p:spPr/>
        <p:txBody>
          <a:bodyPr/>
          <a:lstStyle>
            <a:lvl1pPr>
              <a:defRPr/>
            </a:lvl1pPr>
          </a:lstStyle>
          <a:p>
            <a:pPr lvl="0"/>
            <a:r>
              <a:rPr lang="en-US"/>
              <a:t>             </a:t>
            </a:r>
          </a:p>
        </p:txBody>
      </p:sp>
      <p:sp>
        <p:nvSpPr>
          <p:cNvPr id="5" name="Pladsholder til diasnummer 4"/>
          <p:cNvSpPr txBox="1">
            <a:spLocks noGrp="1"/>
          </p:cNvSpPr>
          <p:nvPr>
            <p:ph type="sldNum" sz="quarter" idx="8"/>
          </p:nvPr>
        </p:nvSpPr>
        <p:spPr/>
        <p:txBody>
          <a:bodyPr/>
          <a:lstStyle>
            <a:lvl1pPr>
              <a:defRPr/>
            </a:lvl1pPr>
          </a:lstStyle>
          <a:p>
            <a:pPr lvl="0"/>
            <a:fld id="{2C525F05-1079-4752-9083-32E98EF86CD4}" type="slidenum">
              <a:t>‹nr.›</a:t>
            </a:fld>
            <a:endParaRPr lang="en-US"/>
          </a:p>
        </p:txBody>
      </p:sp>
    </p:spTree>
    <p:extLst>
      <p:ext uri="{BB962C8B-B14F-4D97-AF65-F5344CB8AC3E}">
        <p14:creationId xmlns:p14="http://schemas.microsoft.com/office/powerpoint/2010/main" val="2389461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dsholder til dato 1"/>
          <p:cNvSpPr txBox="1">
            <a:spLocks noGrp="1"/>
          </p:cNvSpPr>
          <p:nvPr>
            <p:ph type="dt" sz="half" idx="7"/>
          </p:nvPr>
        </p:nvSpPr>
        <p:spPr/>
        <p:txBody>
          <a:bodyPr/>
          <a:lstStyle>
            <a:lvl1pPr>
              <a:defRPr/>
            </a:lvl1pPr>
          </a:lstStyle>
          <a:p>
            <a:pPr lvl="0"/>
            <a:fld id="{CD7EFAE5-4D28-4944-98A4-E5787D7DB0E1}" type="datetime1">
              <a:rPr lang="en-US"/>
              <a:pPr lvl="0"/>
              <a:t>10/18/2018</a:t>
            </a:fld>
            <a:endParaRPr lang="en-US"/>
          </a:p>
        </p:txBody>
      </p:sp>
      <p:sp>
        <p:nvSpPr>
          <p:cNvPr id="3" name="Pladsholder til sidefod 2"/>
          <p:cNvSpPr txBox="1">
            <a:spLocks noGrp="1"/>
          </p:cNvSpPr>
          <p:nvPr>
            <p:ph type="ftr" sz="quarter" idx="9"/>
          </p:nvPr>
        </p:nvSpPr>
        <p:spPr/>
        <p:txBody>
          <a:bodyPr/>
          <a:lstStyle>
            <a:lvl1pPr>
              <a:defRPr/>
            </a:lvl1pPr>
          </a:lstStyle>
          <a:p>
            <a:pPr lvl="0"/>
            <a:r>
              <a:rPr lang="en-US"/>
              <a:t>             </a:t>
            </a:r>
          </a:p>
        </p:txBody>
      </p:sp>
      <p:sp>
        <p:nvSpPr>
          <p:cNvPr id="4" name="Pladsholder til diasnummer 3"/>
          <p:cNvSpPr txBox="1">
            <a:spLocks noGrp="1"/>
          </p:cNvSpPr>
          <p:nvPr>
            <p:ph type="sldNum" sz="quarter" idx="8"/>
          </p:nvPr>
        </p:nvSpPr>
        <p:spPr/>
        <p:txBody>
          <a:bodyPr/>
          <a:lstStyle>
            <a:lvl1pPr>
              <a:defRPr/>
            </a:lvl1pPr>
          </a:lstStyle>
          <a:p>
            <a:pPr lvl="0"/>
            <a:fld id="{4E757EF9-CACB-4377-B7F4-E572DCD4DD69}" type="slidenum">
              <a:t>‹nr.›</a:t>
            </a:fld>
            <a:endParaRPr lang="en-US"/>
          </a:p>
        </p:txBody>
      </p:sp>
    </p:spTree>
    <p:extLst>
      <p:ext uri="{BB962C8B-B14F-4D97-AF65-F5344CB8AC3E}">
        <p14:creationId xmlns:p14="http://schemas.microsoft.com/office/powerpoint/2010/main" val="634786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aggrundsbillede og tekstboks">
    <p:bg>
      <p:bgPr>
        <a:solidFill>
          <a:srgbClr val="FFFFFF"/>
        </a:solidFill>
        <a:effectLst/>
      </p:bgPr>
    </p:bg>
    <p:spTree>
      <p:nvGrpSpPr>
        <p:cNvPr id="1" name=""/>
        <p:cNvGrpSpPr/>
        <p:nvPr/>
      </p:nvGrpSpPr>
      <p:grpSpPr>
        <a:xfrm>
          <a:off x="0" y="0"/>
          <a:ext cx="0" cy="0"/>
          <a:chOff x="0" y="0"/>
          <a:chExt cx="0" cy="0"/>
        </a:xfrm>
      </p:grpSpPr>
      <p:sp>
        <p:nvSpPr>
          <p:cNvPr id="2" name="Pladsholder til billede 6" descr="[logo:BlackWhite]&#10;[imagefolder:Background]"/>
          <p:cNvSpPr txBox="1">
            <a:spLocks noGrp="1"/>
          </p:cNvSpPr>
          <p:nvPr>
            <p:ph type="pic" idx="4294967295"/>
          </p:nvPr>
        </p:nvSpPr>
        <p:spPr>
          <a:xfrm>
            <a:off x="0" y="0"/>
            <a:ext cx="12192000" cy="6858000"/>
          </a:xfrm>
          <a:solidFill>
            <a:srgbClr val="BFBFBF"/>
          </a:solidFill>
        </p:spPr>
        <p:txBody>
          <a:bodyPr lIns="539998" rIns="5039999" anchor="ctr"/>
          <a:lstStyle>
            <a:lvl1pPr>
              <a:defRPr lang="da-DK" sz="1600"/>
            </a:lvl1pPr>
          </a:lstStyle>
          <a:p>
            <a:pPr lvl="0"/>
            <a:r>
              <a:rPr lang="da-DK"/>
              <a:t>Klik på knappen i midten for at indsætte et billede. Billedet fjernes igen ved at trykke DELETE på tastaturet. (Klik Nulstil på fanen HJEM, hvis du ikke kan se tekstboks/logo.)</a:t>
            </a:r>
            <a:endParaRPr lang="en-US"/>
          </a:p>
        </p:txBody>
      </p:sp>
      <p:sp>
        <p:nvSpPr>
          <p:cNvPr id="3" name="Pladsholder til dato 2"/>
          <p:cNvSpPr txBox="1">
            <a:spLocks noGrp="1"/>
          </p:cNvSpPr>
          <p:nvPr>
            <p:ph type="dt" sz="half" idx="7"/>
          </p:nvPr>
        </p:nvSpPr>
        <p:spPr/>
        <p:txBody>
          <a:bodyPr/>
          <a:lstStyle>
            <a:lvl1pPr>
              <a:defRPr>
                <a:solidFill>
                  <a:srgbClr val="FFFFFF"/>
                </a:solidFill>
              </a:defRPr>
            </a:lvl1pPr>
          </a:lstStyle>
          <a:p>
            <a:pPr lvl="0"/>
            <a:fld id="{68C3C4FE-304C-4F76-9064-A5F736591362}" type="datetime1">
              <a:rPr lang="en-US"/>
              <a:pPr lvl="0"/>
              <a:t>10/18/2018</a:t>
            </a:fld>
            <a:endParaRPr lang="en-US"/>
          </a:p>
        </p:txBody>
      </p:sp>
      <p:sp>
        <p:nvSpPr>
          <p:cNvPr id="4" name="Pladsholder til sidefod 3"/>
          <p:cNvSpPr txBox="1">
            <a:spLocks noGrp="1"/>
          </p:cNvSpPr>
          <p:nvPr>
            <p:ph type="ftr" sz="quarter" idx="9"/>
          </p:nvPr>
        </p:nvSpPr>
        <p:spPr/>
        <p:txBody>
          <a:bodyPr/>
          <a:lstStyle>
            <a:lvl1pPr>
              <a:defRPr>
                <a:solidFill>
                  <a:srgbClr val="FFFFFF"/>
                </a:solidFill>
              </a:defRPr>
            </a:lvl1pPr>
          </a:lstStyle>
          <a:p>
            <a:pPr lvl="0"/>
            <a:r>
              <a:rPr lang="en-US"/>
              <a:t>             </a:t>
            </a:r>
          </a:p>
        </p:txBody>
      </p:sp>
      <p:sp>
        <p:nvSpPr>
          <p:cNvPr id="5" name="Pladsholder til diasnummer 4"/>
          <p:cNvSpPr txBox="1">
            <a:spLocks noGrp="1"/>
          </p:cNvSpPr>
          <p:nvPr>
            <p:ph type="sldNum" sz="quarter" idx="8"/>
          </p:nvPr>
        </p:nvSpPr>
        <p:spPr/>
        <p:txBody>
          <a:bodyPr/>
          <a:lstStyle>
            <a:lvl1pPr>
              <a:defRPr>
                <a:solidFill>
                  <a:srgbClr val="FFFFFF"/>
                </a:solidFill>
              </a:defRPr>
            </a:lvl1pPr>
          </a:lstStyle>
          <a:p>
            <a:pPr lvl="0"/>
            <a:fld id="{5DE79D93-4A6D-4C98-AA27-C60C085C7FE2}" type="slidenum">
              <a:t>‹nr.›</a:t>
            </a:fld>
            <a:endParaRPr lang="en-US"/>
          </a:p>
        </p:txBody>
      </p:sp>
      <p:sp>
        <p:nvSpPr>
          <p:cNvPr id="6" name="Pladsholder til tekst 5"/>
          <p:cNvSpPr txBox="1">
            <a:spLocks noGrp="1"/>
          </p:cNvSpPr>
          <p:nvPr>
            <p:ph type="body" idx="4294967295"/>
          </p:nvPr>
        </p:nvSpPr>
        <p:spPr>
          <a:xfrm>
            <a:off x="6288023" y="467999"/>
            <a:ext cx="5219627" cy="5255998"/>
          </a:xfrm>
          <a:solidFill>
            <a:srgbClr val="FFFFFF">
              <a:alpha val="70000"/>
            </a:srgbClr>
          </a:solidFill>
        </p:spPr>
        <p:txBody>
          <a:bodyPr lIns="323999" tIns="270004" rIns="323999" bIns="270004"/>
          <a:lstStyle>
            <a:lvl1pPr>
              <a:defRPr lang="da-DK" sz="1800"/>
            </a:lvl1pPr>
            <a:lvl2pPr>
              <a:defRPr lang="da-DK">
                <a:solidFill>
                  <a:srgbClr val="000000"/>
                </a:solidFill>
              </a:defRPr>
            </a:lvl2pPr>
            <a:lvl3pPr>
              <a:defRPr lang="da-DK" sz="1800"/>
            </a:lvl3pPr>
            <a:lvl4pPr>
              <a:defRPr lang="da-DK" sz="1800"/>
            </a:lvl4pPr>
            <a:lvl5pPr>
              <a:defRPr lang="da-DK" sz="18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tekst 8"/>
          <p:cNvSpPr txBox="1">
            <a:spLocks noGrp="1"/>
          </p:cNvSpPr>
          <p:nvPr>
            <p:ph type="body" idx="4294967295"/>
          </p:nvPr>
        </p:nvSpPr>
        <p:spPr>
          <a:xfrm>
            <a:off x="9504005" y="6066002"/>
            <a:ext cx="2015995" cy="471601"/>
          </a:xfrm>
          <a:blipFill>
            <a:blip r:embed="rId2"/>
            <a:stretch>
              <a:fillRect/>
            </a:stretch>
          </a:blipFill>
        </p:spPr>
        <p:txBody>
          <a:bodyPr/>
          <a:lstStyle>
            <a:lvl1pPr>
              <a:defRPr/>
            </a:lvl1pPr>
          </a:lstStyle>
          <a:p>
            <a:pPr lvl="0"/>
            <a:r>
              <a:rPr lang="en-US"/>
              <a:t>             </a:t>
            </a:r>
          </a:p>
        </p:txBody>
      </p:sp>
    </p:spTree>
    <p:extLst>
      <p:ext uri="{BB962C8B-B14F-4D97-AF65-F5344CB8AC3E}">
        <p14:creationId xmlns:p14="http://schemas.microsoft.com/office/powerpoint/2010/main" val="2085506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Helsides billede">
    <p:spTree>
      <p:nvGrpSpPr>
        <p:cNvPr id="1" name=""/>
        <p:cNvGrpSpPr/>
        <p:nvPr/>
      </p:nvGrpSpPr>
      <p:grpSpPr>
        <a:xfrm>
          <a:off x="0" y="0"/>
          <a:ext cx="0" cy="0"/>
          <a:chOff x="0" y="0"/>
          <a:chExt cx="0" cy="0"/>
        </a:xfrm>
      </p:grpSpPr>
      <p:sp>
        <p:nvSpPr>
          <p:cNvPr id="2" name="Pladsholder til billede 6" descr="[logo:BlackWhite]&#10;[imagefolder:Background]"/>
          <p:cNvSpPr txBox="1">
            <a:spLocks noGrp="1"/>
          </p:cNvSpPr>
          <p:nvPr>
            <p:ph type="pic" idx="4294967295"/>
          </p:nvPr>
        </p:nvSpPr>
        <p:spPr>
          <a:xfrm>
            <a:off x="0" y="0"/>
            <a:ext cx="12192000" cy="6858000"/>
          </a:xfrm>
          <a:solidFill>
            <a:srgbClr val="BFBFBF"/>
          </a:solidFill>
        </p:spPr>
        <p:txBody>
          <a:bodyPr lIns="2340004" tIns="1655996" rIns="2340004"/>
          <a:lstStyle>
            <a:lvl1pPr>
              <a:defRPr lang="da-DK" sz="1600"/>
            </a:lvl1pPr>
          </a:lstStyle>
          <a:p>
            <a:pPr lvl="0"/>
            <a:r>
              <a:rPr lang="da-DK"/>
              <a:t>Klik på knappen i midten for at indsætte et billede. Billedet fjernes igen ved at trykke DELETE på tastaturet. (Klik Nulstil på fanen HJEM, hvis du ikke kan se logo.)</a:t>
            </a:r>
            <a:endParaRPr lang="en-US"/>
          </a:p>
        </p:txBody>
      </p:sp>
      <p:sp>
        <p:nvSpPr>
          <p:cNvPr id="3" name="Pladsholder til tekst 8"/>
          <p:cNvSpPr txBox="1">
            <a:spLocks noGrp="1"/>
          </p:cNvSpPr>
          <p:nvPr>
            <p:ph type="body" idx="4294967295"/>
          </p:nvPr>
        </p:nvSpPr>
        <p:spPr>
          <a:xfrm>
            <a:off x="9504005" y="6066002"/>
            <a:ext cx="2015995" cy="471601"/>
          </a:xfrm>
          <a:blipFill>
            <a:blip r:embed="rId2"/>
            <a:stretch>
              <a:fillRect/>
            </a:stretch>
          </a:blipFill>
        </p:spPr>
        <p:txBody>
          <a:bodyPr/>
          <a:lstStyle>
            <a:lvl1pPr>
              <a:defRPr/>
            </a:lvl1pPr>
          </a:lstStyle>
          <a:p>
            <a:pPr lvl="0"/>
            <a:r>
              <a:rPr lang="en-US"/>
              <a:t>             </a:t>
            </a:r>
          </a:p>
        </p:txBody>
      </p:sp>
      <p:sp>
        <p:nvSpPr>
          <p:cNvPr id="4" name="Pladsholder til dato 9"/>
          <p:cNvSpPr txBox="1">
            <a:spLocks noGrp="1"/>
          </p:cNvSpPr>
          <p:nvPr>
            <p:ph type="dt" sz="half" idx="7"/>
          </p:nvPr>
        </p:nvSpPr>
        <p:spPr/>
        <p:txBody>
          <a:bodyPr/>
          <a:lstStyle>
            <a:lvl1pPr>
              <a:defRPr>
                <a:solidFill>
                  <a:srgbClr val="FFFFFF"/>
                </a:solidFill>
              </a:defRPr>
            </a:lvl1pPr>
          </a:lstStyle>
          <a:p>
            <a:pPr lvl="0"/>
            <a:fld id="{AE267543-219C-435D-AE0F-43454EFE980F}" type="datetime1">
              <a:rPr lang="en-US"/>
              <a:pPr lvl="0"/>
              <a:t>10/18/2018</a:t>
            </a:fld>
            <a:endParaRPr lang="en-US"/>
          </a:p>
        </p:txBody>
      </p:sp>
      <p:sp>
        <p:nvSpPr>
          <p:cNvPr id="5" name="Pladsholder til sidefod 10"/>
          <p:cNvSpPr txBox="1">
            <a:spLocks noGrp="1"/>
          </p:cNvSpPr>
          <p:nvPr>
            <p:ph type="ftr" sz="quarter" idx="9"/>
          </p:nvPr>
        </p:nvSpPr>
        <p:spPr/>
        <p:txBody>
          <a:bodyPr/>
          <a:lstStyle>
            <a:lvl1pPr>
              <a:defRPr>
                <a:solidFill>
                  <a:srgbClr val="FFFFFF"/>
                </a:solidFill>
              </a:defRPr>
            </a:lvl1pPr>
          </a:lstStyle>
          <a:p>
            <a:pPr lvl="0"/>
            <a:r>
              <a:rPr lang="en-US"/>
              <a:t>             </a:t>
            </a:r>
          </a:p>
        </p:txBody>
      </p:sp>
      <p:sp>
        <p:nvSpPr>
          <p:cNvPr id="6" name="Pladsholder til slidenummer 11"/>
          <p:cNvSpPr txBox="1">
            <a:spLocks noGrp="1"/>
          </p:cNvSpPr>
          <p:nvPr>
            <p:ph type="sldNum" sz="quarter" idx="8"/>
          </p:nvPr>
        </p:nvSpPr>
        <p:spPr/>
        <p:txBody>
          <a:bodyPr/>
          <a:lstStyle>
            <a:lvl1pPr>
              <a:defRPr>
                <a:solidFill>
                  <a:srgbClr val="FFFFFF"/>
                </a:solidFill>
              </a:defRPr>
            </a:lvl1pPr>
          </a:lstStyle>
          <a:p>
            <a:pPr lvl="0"/>
            <a:fld id="{7D5068CB-814E-4AD9-BD2F-11E126ED84FE}" type="slidenum">
              <a:t>‹nr.›</a:t>
            </a:fld>
            <a:endParaRPr lang="en-US"/>
          </a:p>
        </p:txBody>
      </p:sp>
    </p:spTree>
    <p:extLst>
      <p:ext uri="{BB962C8B-B14F-4D97-AF65-F5344CB8AC3E}">
        <p14:creationId xmlns:p14="http://schemas.microsoft.com/office/powerpoint/2010/main" val="3773744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anorama">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lang="da-DK"/>
            </a:lvl1pPr>
          </a:lstStyle>
          <a:p>
            <a:pPr lvl="0"/>
            <a:r>
              <a:rPr lang="da-DK"/>
              <a:t>Klik for at redigere i master</a:t>
            </a:r>
            <a:endParaRPr lang="en-US"/>
          </a:p>
        </p:txBody>
      </p:sp>
      <p:sp>
        <p:nvSpPr>
          <p:cNvPr id="3" name="Pladsholder til dato 2"/>
          <p:cNvSpPr txBox="1">
            <a:spLocks noGrp="1"/>
          </p:cNvSpPr>
          <p:nvPr>
            <p:ph type="dt" sz="half" idx="7"/>
          </p:nvPr>
        </p:nvSpPr>
        <p:spPr/>
        <p:txBody>
          <a:bodyPr/>
          <a:lstStyle>
            <a:lvl1pPr>
              <a:defRPr/>
            </a:lvl1pPr>
          </a:lstStyle>
          <a:p>
            <a:pPr lvl="0"/>
            <a:fld id="{B58A2540-8045-4E9B-980D-6CC8F41BB31C}" type="datetime1">
              <a:rPr lang="en-US"/>
              <a:pPr lvl="0"/>
              <a:t>10/18/2018</a:t>
            </a:fld>
            <a:endParaRPr lang="en-US"/>
          </a:p>
        </p:txBody>
      </p:sp>
      <p:sp>
        <p:nvSpPr>
          <p:cNvPr id="4" name="Pladsholder til sidefod 3"/>
          <p:cNvSpPr txBox="1">
            <a:spLocks noGrp="1"/>
          </p:cNvSpPr>
          <p:nvPr>
            <p:ph type="ftr" sz="quarter" idx="9"/>
          </p:nvPr>
        </p:nvSpPr>
        <p:spPr/>
        <p:txBody>
          <a:bodyPr/>
          <a:lstStyle>
            <a:lvl1pPr>
              <a:defRPr/>
            </a:lvl1pPr>
          </a:lstStyle>
          <a:p>
            <a:pPr lvl="0"/>
            <a:r>
              <a:rPr lang="en-US"/>
              <a:t>             </a:t>
            </a:r>
          </a:p>
        </p:txBody>
      </p:sp>
      <p:sp>
        <p:nvSpPr>
          <p:cNvPr id="5" name="Pladsholder til diasnummer 4"/>
          <p:cNvSpPr txBox="1">
            <a:spLocks noGrp="1"/>
          </p:cNvSpPr>
          <p:nvPr>
            <p:ph type="sldNum" sz="quarter" idx="8"/>
          </p:nvPr>
        </p:nvSpPr>
        <p:spPr/>
        <p:txBody>
          <a:bodyPr/>
          <a:lstStyle>
            <a:lvl1pPr>
              <a:defRPr/>
            </a:lvl1pPr>
          </a:lstStyle>
          <a:p>
            <a:pPr lvl="0"/>
            <a:fld id="{5FF92F36-F7D8-44D5-9908-ACCE27FC4171}" type="slidenum">
              <a:t>‹nr.›</a:t>
            </a:fld>
            <a:endParaRPr lang="en-US"/>
          </a:p>
        </p:txBody>
      </p:sp>
      <p:sp>
        <p:nvSpPr>
          <p:cNvPr id="6" name="Pladsholder til billede 6" descr="[logo:BlackWhite]"/>
          <p:cNvSpPr txBox="1">
            <a:spLocks noGrp="1"/>
          </p:cNvSpPr>
          <p:nvPr>
            <p:ph type="pic" idx="4294967295"/>
          </p:nvPr>
        </p:nvSpPr>
        <p:spPr>
          <a:xfrm>
            <a:off x="0" y="3896917"/>
            <a:ext cx="12192000" cy="2988469"/>
          </a:xfrm>
          <a:solidFill>
            <a:srgbClr val="BFBFBF"/>
          </a:solidFill>
        </p:spPr>
        <p:txBody>
          <a:bodyPr lIns="539998" rIns="5039999" anchor="ctr"/>
          <a:lstStyle>
            <a:lvl1pPr>
              <a:defRPr lang="da-DK" sz="1600"/>
            </a:lvl1pPr>
          </a:lstStyle>
          <a:p>
            <a:pPr lvl="0"/>
            <a:r>
              <a:rPr lang="da-DK"/>
              <a:t>Klik på knappen i midten for at indsætte et billede. Billedet fjernes igen ved at trykke DELETE på tastaturet. (Klik Nulstil på fanen HJEM, hvis du ikke kan se logo.)</a:t>
            </a:r>
            <a:endParaRPr lang="en-US"/>
          </a:p>
        </p:txBody>
      </p:sp>
      <p:sp>
        <p:nvSpPr>
          <p:cNvPr id="7" name="Pladsholder til tekst 9"/>
          <p:cNvSpPr txBox="1">
            <a:spLocks noGrp="1"/>
          </p:cNvSpPr>
          <p:nvPr>
            <p:ph type="body" idx="4294967295"/>
          </p:nvPr>
        </p:nvSpPr>
        <p:spPr>
          <a:xfrm>
            <a:off x="625474" y="1583531"/>
            <a:ext cx="10893429" cy="2151537"/>
          </a:xfrm>
        </p:spPr>
        <p:txBody>
          <a:bodyPr/>
          <a:lstStyle>
            <a:lvl1pPr>
              <a:defRPr lang="da-DK"/>
            </a:lvl1pPr>
            <a:lvl2pPr>
              <a:defRPr lang="da-DK"/>
            </a:lvl2pPr>
            <a:lvl3pPr>
              <a:defRPr lang="da-DK"/>
            </a:lvl3pPr>
            <a:lvl4pPr>
              <a:defRPr lang="da-DK"/>
            </a:lvl4pPr>
            <a:lvl5pPr>
              <a:defRPr lang="da-DK"/>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8" name="Pladsholder til tekst 8"/>
          <p:cNvSpPr txBox="1">
            <a:spLocks noGrp="1"/>
          </p:cNvSpPr>
          <p:nvPr>
            <p:ph type="body" idx="4294967295"/>
          </p:nvPr>
        </p:nvSpPr>
        <p:spPr>
          <a:xfrm>
            <a:off x="9504005" y="6066002"/>
            <a:ext cx="2015995" cy="471601"/>
          </a:xfrm>
          <a:blipFill>
            <a:blip r:embed="rId2"/>
            <a:stretch>
              <a:fillRect/>
            </a:stretch>
          </a:blipFill>
        </p:spPr>
        <p:txBody>
          <a:bodyPr/>
          <a:lstStyle>
            <a:lvl1pPr>
              <a:defRPr/>
            </a:lvl1pPr>
          </a:lstStyle>
          <a:p>
            <a:pPr lvl="0"/>
            <a:r>
              <a:rPr lang="en-US"/>
              <a:t>             </a:t>
            </a:r>
          </a:p>
        </p:txBody>
      </p:sp>
    </p:spTree>
    <p:extLst>
      <p:ext uri="{BB962C8B-B14F-4D97-AF65-F5344CB8AC3E}">
        <p14:creationId xmlns:p14="http://schemas.microsoft.com/office/powerpoint/2010/main" val="258562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Højrestillet billede">
    <p:spTree>
      <p:nvGrpSpPr>
        <p:cNvPr id="1" name=""/>
        <p:cNvGrpSpPr/>
        <p:nvPr/>
      </p:nvGrpSpPr>
      <p:grpSpPr>
        <a:xfrm>
          <a:off x="0" y="0"/>
          <a:ext cx="0" cy="0"/>
          <a:chOff x="0" y="0"/>
          <a:chExt cx="0" cy="0"/>
        </a:xfrm>
      </p:grpSpPr>
      <p:sp>
        <p:nvSpPr>
          <p:cNvPr id="2" name="Titel 1"/>
          <p:cNvSpPr txBox="1">
            <a:spLocks noGrp="1"/>
          </p:cNvSpPr>
          <p:nvPr>
            <p:ph type="title"/>
          </p:nvPr>
        </p:nvSpPr>
        <p:spPr>
          <a:xfrm>
            <a:off x="623388" y="575999"/>
            <a:ext cx="6094915" cy="841641"/>
          </a:xfrm>
        </p:spPr>
        <p:txBody>
          <a:bodyPr/>
          <a:lstStyle>
            <a:lvl1pPr>
              <a:defRPr lang="da-DK"/>
            </a:lvl1pPr>
          </a:lstStyle>
          <a:p>
            <a:pPr lvl="0"/>
            <a:r>
              <a:rPr lang="da-DK"/>
              <a:t>Klik for at redigere i master</a:t>
            </a:r>
            <a:endParaRPr lang="en-US"/>
          </a:p>
        </p:txBody>
      </p:sp>
      <p:sp>
        <p:nvSpPr>
          <p:cNvPr id="3" name="Pladsholder til dato 2"/>
          <p:cNvSpPr txBox="1">
            <a:spLocks noGrp="1"/>
          </p:cNvSpPr>
          <p:nvPr>
            <p:ph type="dt" sz="half" idx="7"/>
          </p:nvPr>
        </p:nvSpPr>
        <p:spPr/>
        <p:txBody>
          <a:bodyPr/>
          <a:lstStyle>
            <a:lvl1pPr>
              <a:defRPr/>
            </a:lvl1pPr>
          </a:lstStyle>
          <a:p>
            <a:pPr lvl="0"/>
            <a:fld id="{F2AF3A5B-D13B-40C6-81BE-A5F0584F9756}" type="datetime1">
              <a:rPr lang="en-US"/>
              <a:pPr lvl="0"/>
              <a:t>10/18/2018</a:t>
            </a:fld>
            <a:endParaRPr lang="en-US"/>
          </a:p>
        </p:txBody>
      </p:sp>
      <p:sp>
        <p:nvSpPr>
          <p:cNvPr id="4" name="Pladsholder til sidefod 3"/>
          <p:cNvSpPr txBox="1">
            <a:spLocks noGrp="1"/>
          </p:cNvSpPr>
          <p:nvPr>
            <p:ph type="ftr" sz="quarter" idx="9"/>
          </p:nvPr>
        </p:nvSpPr>
        <p:spPr/>
        <p:txBody>
          <a:bodyPr/>
          <a:lstStyle>
            <a:lvl1pPr>
              <a:defRPr/>
            </a:lvl1pPr>
          </a:lstStyle>
          <a:p>
            <a:pPr lvl="0"/>
            <a:r>
              <a:rPr lang="en-US"/>
              <a:t>             </a:t>
            </a:r>
          </a:p>
        </p:txBody>
      </p:sp>
      <p:sp>
        <p:nvSpPr>
          <p:cNvPr id="5" name="Pladsholder til diasnummer 4"/>
          <p:cNvSpPr txBox="1">
            <a:spLocks noGrp="1"/>
          </p:cNvSpPr>
          <p:nvPr>
            <p:ph type="sldNum" sz="quarter" idx="8"/>
          </p:nvPr>
        </p:nvSpPr>
        <p:spPr/>
        <p:txBody>
          <a:bodyPr/>
          <a:lstStyle>
            <a:lvl1pPr>
              <a:defRPr/>
            </a:lvl1pPr>
          </a:lstStyle>
          <a:p>
            <a:pPr lvl="0"/>
            <a:fld id="{3B87D57D-A7DE-42A3-8F57-41E2AED09781}" type="slidenum">
              <a:t>‹nr.›</a:t>
            </a:fld>
            <a:endParaRPr lang="en-US"/>
          </a:p>
        </p:txBody>
      </p:sp>
      <p:sp>
        <p:nvSpPr>
          <p:cNvPr id="6" name="Pladsholder til billede 6" descr="[logo:BlackWhite]"/>
          <p:cNvSpPr txBox="1">
            <a:spLocks noGrp="1"/>
          </p:cNvSpPr>
          <p:nvPr>
            <p:ph type="pic" idx="4294967295"/>
          </p:nvPr>
        </p:nvSpPr>
        <p:spPr>
          <a:xfrm>
            <a:off x="6718305" y="0"/>
            <a:ext cx="5473695" cy="6858000"/>
          </a:xfrm>
          <a:solidFill>
            <a:srgbClr val="BFBFBF"/>
          </a:solidFill>
        </p:spPr>
        <p:txBody>
          <a:bodyPr lIns="323999" tIns="1439997" rIns="323999"/>
          <a:lstStyle>
            <a:lvl1pPr>
              <a:defRPr lang="da-DK" sz="1600"/>
            </a:lvl1pPr>
          </a:lstStyle>
          <a:p>
            <a:pPr lvl="0"/>
            <a:r>
              <a:rPr lang="da-DK"/>
              <a:t>Klik på knappen i midten for at indsætte et billede. Billedet fjernes igen ved at trykke DELETE på tastaturet. (Klik Nulstil på fanen HJEM, hvis du ikke kan se logo.)</a:t>
            </a:r>
            <a:endParaRPr lang="en-US"/>
          </a:p>
        </p:txBody>
      </p:sp>
      <p:sp>
        <p:nvSpPr>
          <p:cNvPr id="7" name="Pladsholder til tekst 9"/>
          <p:cNvSpPr txBox="1">
            <a:spLocks noGrp="1"/>
          </p:cNvSpPr>
          <p:nvPr>
            <p:ph type="body" idx="4294967295"/>
          </p:nvPr>
        </p:nvSpPr>
        <p:spPr>
          <a:xfrm>
            <a:off x="625474" y="1583530"/>
            <a:ext cx="5758561" cy="4104028"/>
          </a:xfrm>
        </p:spPr>
        <p:txBody>
          <a:bodyPr/>
          <a:lstStyle>
            <a:lvl1pPr>
              <a:defRPr lang="da-DK"/>
            </a:lvl1pPr>
            <a:lvl2pPr>
              <a:defRPr lang="da-DK"/>
            </a:lvl2pPr>
            <a:lvl3pPr>
              <a:defRPr lang="da-DK"/>
            </a:lvl3pPr>
            <a:lvl4pPr>
              <a:defRPr lang="da-DK"/>
            </a:lvl4pPr>
            <a:lvl5pPr>
              <a:defRPr lang="da-DK"/>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8" name="Pladsholder til tekst 8"/>
          <p:cNvSpPr txBox="1">
            <a:spLocks noGrp="1"/>
          </p:cNvSpPr>
          <p:nvPr>
            <p:ph type="body" idx="4294967295"/>
          </p:nvPr>
        </p:nvSpPr>
        <p:spPr>
          <a:xfrm>
            <a:off x="9504005" y="6066002"/>
            <a:ext cx="2015995" cy="471601"/>
          </a:xfrm>
          <a:blipFill>
            <a:blip r:embed="rId2"/>
            <a:stretch>
              <a:fillRect/>
            </a:stretch>
          </a:blipFill>
        </p:spPr>
        <p:txBody>
          <a:bodyPr/>
          <a:lstStyle>
            <a:lvl1pPr>
              <a:defRPr/>
            </a:lvl1pPr>
          </a:lstStyle>
          <a:p>
            <a:pPr lvl="0"/>
            <a:r>
              <a:rPr lang="en-US"/>
              <a:t>             </a:t>
            </a:r>
          </a:p>
        </p:txBody>
      </p:sp>
    </p:spTree>
    <p:extLst>
      <p:ext uri="{BB962C8B-B14F-4D97-AF65-F5344CB8AC3E}">
        <p14:creationId xmlns:p14="http://schemas.microsoft.com/office/powerpoint/2010/main" val="686521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o billeder">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lang="da-DK"/>
            </a:lvl1pPr>
          </a:lstStyle>
          <a:p>
            <a:pPr lvl="0"/>
            <a:r>
              <a:rPr lang="da-DK"/>
              <a:t>Klik for at redigere i master</a:t>
            </a:r>
            <a:endParaRPr lang="en-US"/>
          </a:p>
        </p:txBody>
      </p:sp>
      <p:sp>
        <p:nvSpPr>
          <p:cNvPr id="3" name="Pladsholder til dato 2"/>
          <p:cNvSpPr txBox="1">
            <a:spLocks noGrp="1"/>
          </p:cNvSpPr>
          <p:nvPr>
            <p:ph type="dt" sz="half" idx="7"/>
          </p:nvPr>
        </p:nvSpPr>
        <p:spPr/>
        <p:txBody>
          <a:bodyPr/>
          <a:lstStyle>
            <a:lvl1pPr>
              <a:defRPr/>
            </a:lvl1pPr>
          </a:lstStyle>
          <a:p>
            <a:pPr lvl="0"/>
            <a:fld id="{0E152643-3CE1-405A-9943-01B7613F88E6}" type="datetime1">
              <a:rPr lang="en-US"/>
              <a:pPr lvl="0"/>
              <a:t>10/18/2018</a:t>
            </a:fld>
            <a:endParaRPr lang="en-US"/>
          </a:p>
        </p:txBody>
      </p:sp>
      <p:sp>
        <p:nvSpPr>
          <p:cNvPr id="4" name="Pladsholder til sidefod 3"/>
          <p:cNvSpPr txBox="1">
            <a:spLocks noGrp="1"/>
          </p:cNvSpPr>
          <p:nvPr>
            <p:ph type="ftr" sz="quarter" idx="9"/>
          </p:nvPr>
        </p:nvSpPr>
        <p:spPr/>
        <p:txBody>
          <a:bodyPr/>
          <a:lstStyle>
            <a:lvl1pPr>
              <a:defRPr/>
            </a:lvl1pPr>
          </a:lstStyle>
          <a:p>
            <a:pPr lvl="0"/>
            <a:r>
              <a:rPr lang="en-US"/>
              <a:t>             </a:t>
            </a:r>
          </a:p>
        </p:txBody>
      </p:sp>
      <p:sp>
        <p:nvSpPr>
          <p:cNvPr id="5" name="Pladsholder til diasnummer 4"/>
          <p:cNvSpPr txBox="1">
            <a:spLocks noGrp="1"/>
          </p:cNvSpPr>
          <p:nvPr>
            <p:ph type="sldNum" sz="quarter" idx="8"/>
          </p:nvPr>
        </p:nvSpPr>
        <p:spPr/>
        <p:txBody>
          <a:bodyPr/>
          <a:lstStyle>
            <a:lvl1pPr>
              <a:defRPr/>
            </a:lvl1pPr>
          </a:lstStyle>
          <a:p>
            <a:pPr lvl="0"/>
            <a:fld id="{4AC6A27F-1D08-4683-B8D1-F0F240746B31}" type="slidenum">
              <a:t>‹nr.›</a:t>
            </a:fld>
            <a:endParaRPr lang="en-US"/>
          </a:p>
        </p:txBody>
      </p:sp>
      <p:sp>
        <p:nvSpPr>
          <p:cNvPr id="6" name="Pladsholder til billede 8"/>
          <p:cNvSpPr txBox="1">
            <a:spLocks noGrp="1"/>
          </p:cNvSpPr>
          <p:nvPr>
            <p:ph type="pic" idx="4294967295"/>
          </p:nvPr>
        </p:nvSpPr>
        <p:spPr>
          <a:xfrm>
            <a:off x="623388" y="1581154"/>
            <a:ext cx="5280587" cy="4079879"/>
          </a:xfrm>
          <a:solidFill>
            <a:srgbClr val="BFBFBF"/>
          </a:solidFill>
        </p:spPr>
        <p:txBody>
          <a:bodyPr lIns="251999" tIns="1079997" rIns="251999"/>
          <a:lstStyle>
            <a:lvl1pPr>
              <a:defRPr lang="da-DK" sz="1600"/>
            </a:lvl1pPr>
          </a:lstStyle>
          <a:p>
            <a:pPr lvl="0"/>
            <a:r>
              <a:rPr lang="da-DK"/>
              <a:t>Klik så her på knappen i midten for at indsætte et billede.</a:t>
            </a:r>
            <a:endParaRPr lang="en-US"/>
          </a:p>
        </p:txBody>
      </p:sp>
      <p:sp>
        <p:nvSpPr>
          <p:cNvPr id="7" name="Pladsholder til billede 6"/>
          <p:cNvSpPr txBox="1">
            <a:spLocks noGrp="1"/>
          </p:cNvSpPr>
          <p:nvPr>
            <p:ph type="pic" idx="4294967295"/>
          </p:nvPr>
        </p:nvSpPr>
        <p:spPr>
          <a:xfrm>
            <a:off x="6240000" y="1587498"/>
            <a:ext cx="5280001" cy="4103690"/>
          </a:xfrm>
          <a:solidFill>
            <a:srgbClr val="BFBFBF"/>
          </a:solidFill>
        </p:spPr>
        <p:txBody>
          <a:bodyPr lIns="251999" tIns="1079997" rIns="251999"/>
          <a:lstStyle>
            <a:lvl1pPr>
              <a:defRPr lang="da-DK" sz="1600"/>
            </a:lvl1pPr>
          </a:lstStyle>
          <a:p>
            <a:pPr lvl="0"/>
            <a:r>
              <a:rPr lang="da-DK"/>
              <a:t>Klik først her på knappen i midten for at indsætte et billede.</a:t>
            </a:r>
            <a:endParaRPr lang="en-US"/>
          </a:p>
        </p:txBody>
      </p:sp>
    </p:spTree>
    <p:extLst>
      <p:ext uri="{BB962C8B-B14F-4D97-AF65-F5344CB8AC3E}">
        <p14:creationId xmlns:p14="http://schemas.microsoft.com/office/powerpoint/2010/main" val="1359428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pPr lvl="0"/>
            <a:fld id="{2718D0F2-8FCD-4AF4-AB7E-929838112E34}" type="datetime1">
              <a:rPr lang="en-US" smtClean="0"/>
              <a:pPr lvl="0"/>
              <a:t>10/18/2018</a:t>
            </a:fld>
            <a:endParaRPr lang="en-US"/>
          </a:p>
        </p:txBody>
      </p:sp>
      <p:sp>
        <p:nvSpPr>
          <p:cNvPr id="5" name="Footer Placeholder 4"/>
          <p:cNvSpPr>
            <a:spLocks noGrp="1"/>
          </p:cNvSpPr>
          <p:nvPr>
            <p:ph type="ftr" sz="quarter" idx="11"/>
          </p:nvPr>
        </p:nvSpPr>
        <p:spPr/>
        <p:txBody>
          <a:bodyPr/>
          <a:lstStyle/>
          <a:p>
            <a:pPr lvl="0"/>
            <a:r>
              <a:rPr lang="en-US"/>
              <a:t>             </a:t>
            </a:r>
          </a:p>
        </p:txBody>
      </p:sp>
      <p:sp>
        <p:nvSpPr>
          <p:cNvPr id="6" name="Slide Number Placeholder 5"/>
          <p:cNvSpPr>
            <a:spLocks noGrp="1"/>
          </p:cNvSpPr>
          <p:nvPr>
            <p:ph type="sldNum" sz="quarter" idx="12"/>
          </p:nvPr>
        </p:nvSpPr>
        <p:spPr/>
        <p:txBody>
          <a:bodyPr/>
          <a:lstStyle/>
          <a:p>
            <a:pPr lvl="0"/>
            <a:fld id="{5E35537A-AC86-4310-9367-D4C9793F1E71}" type="slidenum">
              <a:rPr lang="da-DK" smtClean="0"/>
              <a:t>‹nr.›</a:t>
            </a:fld>
            <a:endParaRPr lang="da-DK"/>
          </a:p>
        </p:txBody>
      </p:sp>
    </p:spTree>
    <p:extLst>
      <p:ext uri="{BB962C8B-B14F-4D97-AF65-F5344CB8AC3E}">
        <p14:creationId xmlns:p14="http://schemas.microsoft.com/office/powerpoint/2010/main" val="2860977259"/>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lvl="0"/>
            <a:fld id="{5F9EBAE9-FCBB-4C5A-B77A-8F44EA51C5D6}" type="datetime1">
              <a:rPr lang="en-US" smtClean="0"/>
              <a:pPr lvl="0"/>
              <a:t>10/18/2018</a:t>
            </a:fld>
            <a:endParaRPr lang="en-US"/>
          </a:p>
        </p:txBody>
      </p:sp>
      <p:sp>
        <p:nvSpPr>
          <p:cNvPr id="5" name="Footer Placeholder 4"/>
          <p:cNvSpPr>
            <a:spLocks noGrp="1"/>
          </p:cNvSpPr>
          <p:nvPr>
            <p:ph type="ftr" sz="quarter" idx="11"/>
          </p:nvPr>
        </p:nvSpPr>
        <p:spPr/>
        <p:txBody>
          <a:bodyPr/>
          <a:lstStyle/>
          <a:p>
            <a:pPr lvl="0"/>
            <a:r>
              <a:rPr lang="en-US"/>
              <a:t>             </a:t>
            </a:r>
          </a:p>
        </p:txBody>
      </p:sp>
      <p:sp>
        <p:nvSpPr>
          <p:cNvPr id="6" name="Slide Number Placeholder 5"/>
          <p:cNvSpPr>
            <a:spLocks noGrp="1"/>
          </p:cNvSpPr>
          <p:nvPr>
            <p:ph type="sldNum" sz="quarter" idx="12"/>
          </p:nvPr>
        </p:nvSpPr>
        <p:spPr/>
        <p:txBody>
          <a:bodyPr/>
          <a:lstStyle/>
          <a:p>
            <a:pPr lvl="0"/>
            <a:fld id="{327B6EE0-DCE1-4D5A-8404-A5FE57430E51}" type="slidenum">
              <a:rPr lang="da-DK" smtClean="0"/>
              <a:t>‹nr.›</a:t>
            </a:fld>
            <a:endParaRPr lang="da-DK"/>
          </a:p>
        </p:txBody>
      </p:sp>
    </p:spTree>
    <p:extLst>
      <p:ext uri="{BB962C8B-B14F-4D97-AF65-F5344CB8AC3E}">
        <p14:creationId xmlns:p14="http://schemas.microsoft.com/office/powerpoint/2010/main" val="1164663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pPr lvl="0"/>
            <a:fld id="{806E651A-8A5F-4F57-99A3-E0C99B992DA7}" type="datetime1">
              <a:rPr lang="en-US" smtClean="0"/>
              <a:pPr lvl="0"/>
              <a:t>10/18/2018</a:t>
            </a:fld>
            <a:endParaRPr lang="en-US"/>
          </a:p>
        </p:txBody>
      </p:sp>
      <p:sp>
        <p:nvSpPr>
          <p:cNvPr id="5" name="Footer Placeholder 4"/>
          <p:cNvSpPr>
            <a:spLocks noGrp="1"/>
          </p:cNvSpPr>
          <p:nvPr>
            <p:ph type="ftr" sz="quarter" idx="11"/>
          </p:nvPr>
        </p:nvSpPr>
        <p:spPr/>
        <p:txBody>
          <a:bodyPr/>
          <a:lstStyle/>
          <a:p>
            <a:pPr lvl="0"/>
            <a:r>
              <a:rPr lang="en-US"/>
              <a:t>             </a:t>
            </a:r>
          </a:p>
        </p:txBody>
      </p:sp>
      <p:sp>
        <p:nvSpPr>
          <p:cNvPr id="6" name="Slide Number Placeholder 5"/>
          <p:cNvSpPr>
            <a:spLocks noGrp="1"/>
          </p:cNvSpPr>
          <p:nvPr>
            <p:ph type="sldNum" sz="quarter" idx="12"/>
          </p:nvPr>
        </p:nvSpPr>
        <p:spPr/>
        <p:txBody>
          <a:bodyPr/>
          <a:lstStyle/>
          <a:p>
            <a:pPr lvl="0"/>
            <a:fld id="{31FC7B4B-6F44-401C-8354-5BA86F50E4EA}" type="slidenum">
              <a:rPr lang="da-DK" smtClean="0"/>
              <a:t>‹nr.›</a:t>
            </a:fld>
            <a:endParaRPr lang="da-DK"/>
          </a:p>
        </p:txBody>
      </p:sp>
    </p:spTree>
    <p:extLst>
      <p:ext uri="{BB962C8B-B14F-4D97-AF65-F5344CB8AC3E}">
        <p14:creationId xmlns:p14="http://schemas.microsoft.com/office/powerpoint/2010/main" val="49238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tatement">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43" name="Gruppe 42"/>
          <p:cNvGrpSpPr/>
          <p:nvPr/>
        </p:nvGrpSpPr>
        <p:grpSpPr>
          <a:xfrm>
            <a:off x="10177200" y="6063820"/>
            <a:ext cx="1504800" cy="476559"/>
            <a:chOff x="0" y="0"/>
            <a:chExt cx="6907213" cy="2160588"/>
          </a:xfrm>
          <a:solidFill>
            <a:schemeClr val="bg1"/>
          </a:solidFill>
        </p:grpSpPr>
        <p:sp>
          <p:nvSpPr>
            <p:cNvPr id="11" name="Freeform 5"/>
            <p:cNvSpPr/>
            <p:nvPr/>
          </p:nvSpPr>
          <p:spPr bwMode="auto">
            <a:xfrm>
              <a:off x="0" y="20638"/>
              <a:ext cx="1103313" cy="1212850"/>
            </a:xfrm>
            <a:custGeom>
              <a:avLst/>
              <a:gdLst/>
              <a:ahLst/>
              <a:cxnLst/>
              <a:rect l="0" t="0" r="r" b="b"/>
              <a:pathLst>
                <a:path w="695" h="764">
                  <a:moveTo>
                    <a:pt x="0" y="0"/>
                  </a:moveTo>
                  <a:lnTo>
                    <a:pt x="168" y="0"/>
                  </a:lnTo>
                  <a:lnTo>
                    <a:pt x="168" y="334"/>
                  </a:lnTo>
                  <a:lnTo>
                    <a:pt x="478" y="0"/>
                  </a:lnTo>
                  <a:lnTo>
                    <a:pt x="680" y="0"/>
                  </a:lnTo>
                  <a:lnTo>
                    <a:pt x="370" y="324"/>
                  </a:lnTo>
                  <a:lnTo>
                    <a:pt x="695" y="764"/>
                  </a:lnTo>
                  <a:lnTo>
                    <a:pt x="493" y="764"/>
                  </a:lnTo>
                  <a:lnTo>
                    <a:pt x="256" y="439"/>
                  </a:lnTo>
                  <a:lnTo>
                    <a:pt x="168" y="530"/>
                  </a:lnTo>
                  <a:lnTo>
                    <a:pt x="168"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6"/>
            <p:cNvSpPr>
              <a:spLocks noEditPoints="1"/>
            </p:cNvSpPr>
            <p:nvPr/>
          </p:nvSpPr>
          <p:spPr bwMode="auto">
            <a:xfrm>
              <a:off x="1082675" y="0"/>
              <a:ext cx="1287463" cy="1254125"/>
            </a:xfrm>
            <a:custGeom>
              <a:avLst/>
              <a:gdLst/>
              <a:ahLst/>
              <a:cxnLst/>
              <a:rect l="0" t="0" r="r" b="b"/>
              <a:pathLst>
                <a:path w="2694" h="2621">
                  <a:moveTo>
                    <a:pt x="0" y="1318"/>
                  </a:moveTo>
                  <a:cubicBezTo>
                    <a:pt x="0" y="1311"/>
                    <a:pt x="0" y="1311"/>
                    <a:pt x="0" y="1311"/>
                  </a:cubicBezTo>
                  <a:cubicBezTo>
                    <a:pt x="0" y="590"/>
                    <a:pt x="569" y="0"/>
                    <a:pt x="1351" y="0"/>
                  </a:cubicBezTo>
                  <a:cubicBezTo>
                    <a:pt x="2133" y="0"/>
                    <a:pt x="2694" y="583"/>
                    <a:pt x="2694" y="1303"/>
                  </a:cubicBezTo>
                  <a:cubicBezTo>
                    <a:pt x="2694" y="1311"/>
                    <a:pt x="2694" y="1311"/>
                    <a:pt x="2694" y="1311"/>
                  </a:cubicBezTo>
                  <a:cubicBezTo>
                    <a:pt x="2694" y="2031"/>
                    <a:pt x="2126" y="2621"/>
                    <a:pt x="1344" y="2621"/>
                  </a:cubicBezTo>
                  <a:cubicBezTo>
                    <a:pt x="562" y="2621"/>
                    <a:pt x="0" y="2038"/>
                    <a:pt x="0" y="1318"/>
                  </a:cubicBezTo>
                  <a:close/>
                  <a:moveTo>
                    <a:pt x="2111" y="1318"/>
                  </a:moveTo>
                  <a:cubicBezTo>
                    <a:pt x="2111" y="1311"/>
                    <a:pt x="2111" y="1311"/>
                    <a:pt x="2111" y="1311"/>
                  </a:cubicBezTo>
                  <a:cubicBezTo>
                    <a:pt x="2111" y="876"/>
                    <a:pt x="1793" y="514"/>
                    <a:pt x="1344" y="514"/>
                  </a:cubicBezTo>
                  <a:cubicBezTo>
                    <a:pt x="895" y="514"/>
                    <a:pt x="583" y="869"/>
                    <a:pt x="583" y="1303"/>
                  </a:cubicBezTo>
                  <a:cubicBezTo>
                    <a:pt x="583" y="1311"/>
                    <a:pt x="583" y="1311"/>
                    <a:pt x="583" y="1311"/>
                  </a:cubicBezTo>
                  <a:cubicBezTo>
                    <a:pt x="583" y="1745"/>
                    <a:pt x="902" y="2107"/>
                    <a:pt x="1351" y="2107"/>
                  </a:cubicBezTo>
                  <a:cubicBezTo>
                    <a:pt x="1800" y="2107"/>
                    <a:pt x="2111" y="1752"/>
                    <a:pt x="2111" y="1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7"/>
            <p:cNvSpPr/>
            <p:nvPr/>
          </p:nvSpPr>
          <p:spPr bwMode="auto">
            <a:xfrm>
              <a:off x="2597150" y="20638"/>
              <a:ext cx="1211263" cy="1212850"/>
            </a:xfrm>
            <a:custGeom>
              <a:avLst/>
              <a:gdLst/>
              <a:ahLst/>
              <a:cxnLst/>
              <a:rect l="0" t="0" r="r" b="b"/>
              <a:pathLst>
                <a:path w="763" h="764">
                  <a:moveTo>
                    <a:pt x="0" y="0"/>
                  </a:moveTo>
                  <a:lnTo>
                    <a:pt x="181" y="0"/>
                  </a:lnTo>
                  <a:lnTo>
                    <a:pt x="381" y="323"/>
                  </a:lnTo>
                  <a:lnTo>
                    <a:pt x="582" y="0"/>
                  </a:lnTo>
                  <a:lnTo>
                    <a:pt x="763" y="0"/>
                  </a:lnTo>
                  <a:lnTo>
                    <a:pt x="763" y="764"/>
                  </a:lnTo>
                  <a:lnTo>
                    <a:pt x="596" y="764"/>
                  </a:lnTo>
                  <a:lnTo>
                    <a:pt x="596" y="265"/>
                  </a:lnTo>
                  <a:lnTo>
                    <a:pt x="381" y="592"/>
                  </a:lnTo>
                  <a:lnTo>
                    <a:pt x="377" y="592"/>
                  </a:lnTo>
                  <a:lnTo>
                    <a:pt x="164" y="269"/>
                  </a:lnTo>
                  <a:lnTo>
                    <a:pt x="164"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8"/>
            <p:cNvSpPr>
              <a:spLocks noEditPoints="1"/>
            </p:cNvSpPr>
            <p:nvPr/>
          </p:nvSpPr>
          <p:spPr bwMode="auto">
            <a:xfrm>
              <a:off x="4103688" y="20638"/>
              <a:ext cx="1030288" cy="1212850"/>
            </a:xfrm>
            <a:custGeom>
              <a:avLst/>
              <a:gdLst/>
              <a:ahLst/>
              <a:cxnLst/>
              <a:rect l="0" t="0" r="r" b="b"/>
              <a:pathLst>
                <a:path w="2155" h="2535">
                  <a:moveTo>
                    <a:pt x="0" y="0"/>
                  </a:moveTo>
                  <a:cubicBezTo>
                    <a:pt x="1177" y="0"/>
                    <a:pt x="1177" y="0"/>
                    <a:pt x="1177" y="0"/>
                  </a:cubicBezTo>
                  <a:cubicBezTo>
                    <a:pt x="1467" y="0"/>
                    <a:pt x="1695" y="80"/>
                    <a:pt x="1840" y="225"/>
                  </a:cubicBezTo>
                  <a:cubicBezTo>
                    <a:pt x="1955" y="341"/>
                    <a:pt x="2013" y="482"/>
                    <a:pt x="2013" y="656"/>
                  </a:cubicBezTo>
                  <a:cubicBezTo>
                    <a:pt x="2013" y="663"/>
                    <a:pt x="2013" y="663"/>
                    <a:pt x="2013" y="663"/>
                  </a:cubicBezTo>
                  <a:cubicBezTo>
                    <a:pt x="2013" y="949"/>
                    <a:pt x="1861" y="1108"/>
                    <a:pt x="1680" y="1210"/>
                  </a:cubicBezTo>
                  <a:cubicBezTo>
                    <a:pt x="1974" y="1322"/>
                    <a:pt x="2155" y="1492"/>
                    <a:pt x="2155" y="1832"/>
                  </a:cubicBezTo>
                  <a:cubicBezTo>
                    <a:pt x="2155" y="1840"/>
                    <a:pt x="2155" y="1840"/>
                    <a:pt x="2155" y="1840"/>
                  </a:cubicBezTo>
                  <a:cubicBezTo>
                    <a:pt x="2155" y="2303"/>
                    <a:pt x="1778" y="2535"/>
                    <a:pt x="1206" y="2535"/>
                  </a:cubicBezTo>
                  <a:cubicBezTo>
                    <a:pt x="0" y="2535"/>
                    <a:pt x="0" y="2535"/>
                    <a:pt x="0" y="2535"/>
                  </a:cubicBezTo>
                  <a:lnTo>
                    <a:pt x="0" y="0"/>
                  </a:lnTo>
                  <a:close/>
                  <a:moveTo>
                    <a:pt x="1459" y="750"/>
                  </a:moveTo>
                  <a:cubicBezTo>
                    <a:pt x="1459" y="583"/>
                    <a:pt x="1329" y="489"/>
                    <a:pt x="1094" y="489"/>
                  </a:cubicBezTo>
                  <a:cubicBezTo>
                    <a:pt x="543" y="489"/>
                    <a:pt x="543" y="489"/>
                    <a:pt x="543" y="489"/>
                  </a:cubicBezTo>
                  <a:cubicBezTo>
                    <a:pt x="543" y="1025"/>
                    <a:pt x="543" y="1025"/>
                    <a:pt x="543" y="1025"/>
                  </a:cubicBezTo>
                  <a:cubicBezTo>
                    <a:pt x="1058" y="1025"/>
                    <a:pt x="1058" y="1025"/>
                    <a:pt x="1058" y="1025"/>
                  </a:cubicBezTo>
                  <a:cubicBezTo>
                    <a:pt x="1304" y="1025"/>
                    <a:pt x="1459" y="945"/>
                    <a:pt x="1459" y="757"/>
                  </a:cubicBezTo>
                  <a:lnTo>
                    <a:pt x="1459" y="750"/>
                  </a:lnTo>
                  <a:close/>
                  <a:moveTo>
                    <a:pt x="1188" y="1488"/>
                  </a:moveTo>
                  <a:cubicBezTo>
                    <a:pt x="543" y="1488"/>
                    <a:pt x="543" y="1488"/>
                    <a:pt x="543" y="1488"/>
                  </a:cubicBezTo>
                  <a:cubicBezTo>
                    <a:pt x="543" y="2046"/>
                    <a:pt x="543" y="2046"/>
                    <a:pt x="543" y="2046"/>
                  </a:cubicBezTo>
                  <a:cubicBezTo>
                    <a:pt x="1206" y="2046"/>
                    <a:pt x="1206" y="2046"/>
                    <a:pt x="1206" y="2046"/>
                  </a:cubicBezTo>
                  <a:cubicBezTo>
                    <a:pt x="1452" y="2046"/>
                    <a:pt x="1601" y="1959"/>
                    <a:pt x="1601" y="1771"/>
                  </a:cubicBezTo>
                  <a:cubicBezTo>
                    <a:pt x="1601" y="1764"/>
                    <a:pt x="1601" y="1764"/>
                    <a:pt x="1601" y="1764"/>
                  </a:cubicBezTo>
                  <a:cubicBezTo>
                    <a:pt x="1601" y="1593"/>
                    <a:pt x="1474" y="1488"/>
                    <a:pt x="1188" y="14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9"/>
            <p:cNvSpPr/>
            <p:nvPr/>
          </p:nvSpPr>
          <p:spPr bwMode="auto">
            <a:xfrm>
              <a:off x="5903913" y="17463"/>
              <a:ext cx="1003300" cy="1212850"/>
            </a:xfrm>
            <a:custGeom>
              <a:avLst/>
              <a:gdLst/>
              <a:ahLst/>
              <a:cxnLst/>
              <a:rect l="0" t="0" r="r" b="b"/>
              <a:pathLst>
                <a:path w="632" h="764">
                  <a:moveTo>
                    <a:pt x="232" y="155"/>
                  </a:moveTo>
                  <a:lnTo>
                    <a:pt x="0" y="155"/>
                  </a:lnTo>
                  <a:lnTo>
                    <a:pt x="0" y="0"/>
                  </a:lnTo>
                  <a:lnTo>
                    <a:pt x="632" y="0"/>
                  </a:lnTo>
                  <a:lnTo>
                    <a:pt x="632" y="155"/>
                  </a:lnTo>
                  <a:lnTo>
                    <a:pt x="400" y="155"/>
                  </a:lnTo>
                  <a:lnTo>
                    <a:pt x="400" y="764"/>
                  </a:lnTo>
                  <a:lnTo>
                    <a:pt x="232" y="764"/>
                  </a:lnTo>
                  <a:lnTo>
                    <a:pt x="232"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Rectangle 10"/>
            <p:cNvSpPr>
              <a:spLocks noChangeArrowheads="1"/>
            </p:cNvSpPr>
            <p:nvPr/>
          </p:nvSpPr>
          <p:spPr bwMode="auto">
            <a:xfrm>
              <a:off x="5373688" y="96678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7" name="Rectangle 11"/>
            <p:cNvSpPr>
              <a:spLocks noChangeArrowheads="1"/>
            </p:cNvSpPr>
            <p:nvPr/>
          </p:nvSpPr>
          <p:spPr bwMode="auto">
            <a:xfrm>
              <a:off x="5373688" y="2063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8" name="Rectangle 12"/>
            <p:cNvSpPr>
              <a:spLocks noChangeArrowheads="1"/>
            </p:cNvSpPr>
            <p:nvPr/>
          </p:nvSpPr>
          <p:spPr bwMode="auto">
            <a:xfrm>
              <a:off x="5373688" y="493713"/>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9" name="Freeform 13"/>
            <p:cNvSpPr/>
            <p:nvPr/>
          </p:nvSpPr>
          <p:spPr bwMode="auto">
            <a:xfrm>
              <a:off x="6350" y="1814513"/>
              <a:ext cx="290513" cy="341313"/>
            </a:xfrm>
            <a:custGeom>
              <a:avLst/>
              <a:gdLst/>
              <a:ahLst/>
              <a:cxnLst/>
              <a:rect l="0" t="0" r="r" b="b"/>
              <a:pathLst>
                <a:path w="183" h="215">
                  <a:moveTo>
                    <a:pt x="0" y="0"/>
                  </a:moveTo>
                  <a:lnTo>
                    <a:pt x="24" y="0"/>
                  </a:lnTo>
                  <a:lnTo>
                    <a:pt x="24" y="128"/>
                  </a:lnTo>
                  <a:lnTo>
                    <a:pt x="148" y="0"/>
                  </a:lnTo>
                  <a:lnTo>
                    <a:pt x="179" y="0"/>
                  </a:lnTo>
                  <a:lnTo>
                    <a:pt x="87" y="94"/>
                  </a:lnTo>
                  <a:lnTo>
                    <a:pt x="183" y="215"/>
                  </a:lnTo>
                  <a:lnTo>
                    <a:pt x="153" y="215"/>
                  </a:lnTo>
                  <a:lnTo>
                    <a:pt x="70" y="111"/>
                  </a:lnTo>
                  <a:lnTo>
                    <a:pt x="24" y="157"/>
                  </a:lnTo>
                  <a:lnTo>
                    <a:pt x="24" y="215"/>
                  </a:lnTo>
                  <a:lnTo>
                    <a:pt x="0" y="21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4"/>
            <p:cNvSpPr>
              <a:spLocks noEditPoints="1"/>
            </p:cNvSpPr>
            <p:nvPr/>
          </p:nvSpPr>
          <p:spPr bwMode="auto">
            <a:xfrm>
              <a:off x="320675" y="1898650"/>
              <a:ext cx="261938" cy="261938"/>
            </a:xfrm>
            <a:custGeom>
              <a:avLst/>
              <a:gdLst/>
              <a:ahLst/>
              <a:cxnLst/>
              <a:rect l="0" t="0" r="r" b="b"/>
              <a:pathLst>
                <a:path w="549" h="550">
                  <a:moveTo>
                    <a:pt x="0" y="277"/>
                  </a:moveTo>
                  <a:cubicBezTo>
                    <a:pt x="0" y="275"/>
                    <a:pt x="0" y="275"/>
                    <a:pt x="0" y="275"/>
                  </a:cubicBezTo>
                  <a:cubicBezTo>
                    <a:pt x="0" y="127"/>
                    <a:pt x="116" y="0"/>
                    <a:pt x="275" y="0"/>
                  </a:cubicBezTo>
                  <a:cubicBezTo>
                    <a:pt x="433" y="0"/>
                    <a:pt x="549" y="125"/>
                    <a:pt x="549" y="273"/>
                  </a:cubicBezTo>
                  <a:cubicBezTo>
                    <a:pt x="549" y="275"/>
                    <a:pt x="549" y="275"/>
                    <a:pt x="549" y="275"/>
                  </a:cubicBezTo>
                  <a:cubicBezTo>
                    <a:pt x="549" y="424"/>
                    <a:pt x="432" y="550"/>
                    <a:pt x="273" y="550"/>
                  </a:cubicBezTo>
                  <a:cubicBezTo>
                    <a:pt x="115" y="550"/>
                    <a:pt x="0" y="426"/>
                    <a:pt x="0" y="277"/>
                  </a:cubicBezTo>
                  <a:close/>
                  <a:moveTo>
                    <a:pt x="468" y="277"/>
                  </a:moveTo>
                  <a:cubicBezTo>
                    <a:pt x="468" y="275"/>
                    <a:pt x="468" y="275"/>
                    <a:pt x="468" y="275"/>
                  </a:cubicBezTo>
                  <a:cubicBezTo>
                    <a:pt x="468" y="162"/>
                    <a:pt x="384" y="70"/>
                    <a:pt x="273" y="70"/>
                  </a:cubicBezTo>
                  <a:cubicBezTo>
                    <a:pt x="159" y="70"/>
                    <a:pt x="80" y="162"/>
                    <a:pt x="80" y="273"/>
                  </a:cubicBezTo>
                  <a:cubicBezTo>
                    <a:pt x="80" y="275"/>
                    <a:pt x="80" y="275"/>
                    <a:pt x="80" y="275"/>
                  </a:cubicBezTo>
                  <a:cubicBezTo>
                    <a:pt x="80" y="388"/>
                    <a:pt x="164" y="480"/>
                    <a:pt x="275" y="480"/>
                  </a:cubicBezTo>
                  <a:cubicBezTo>
                    <a:pt x="389" y="480"/>
                    <a:pt x="468" y="388"/>
                    <a:pt x="468"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5"/>
            <p:cNvSpPr/>
            <p:nvPr/>
          </p:nvSpPr>
          <p:spPr bwMode="auto">
            <a:xfrm>
              <a:off x="649288" y="1898650"/>
              <a:ext cx="382588" cy="257175"/>
            </a:xfrm>
            <a:custGeom>
              <a:avLst/>
              <a:gdLst/>
              <a:ahLst/>
              <a:cxnLst/>
              <a:rect l="0" t="0" r="r" b="b"/>
              <a:pathLst>
                <a:path w="799" h="538">
                  <a:moveTo>
                    <a:pt x="0" y="12"/>
                  </a:moveTo>
                  <a:cubicBezTo>
                    <a:pt x="79" y="12"/>
                    <a:pt x="79" y="12"/>
                    <a:pt x="79" y="12"/>
                  </a:cubicBezTo>
                  <a:cubicBezTo>
                    <a:pt x="79" y="100"/>
                    <a:pt x="79" y="100"/>
                    <a:pt x="79" y="100"/>
                  </a:cubicBezTo>
                  <a:cubicBezTo>
                    <a:pt x="113" y="48"/>
                    <a:pt x="160" y="0"/>
                    <a:pt x="249" y="0"/>
                  </a:cubicBezTo>
                  <a:cubicBezTo>
                    <a:pt x="334" y="0"/>
                    <a:pt x="389" y="46"/>
                    <a:pt x="418" y="105"/>
                  </a:cubicBezTo>
                  <a:cubicBezTo>
                    <a:pt x="456" y="47"/>
                    <a:pt x="512" y="0"/>
                    <a:pt x="603" y="0"/>
                  </a:cubicBezTo>
                  <a:cubicBezTo>
                    <a:pt x="725" y="0"/>
                    <a:pt x="799" y="82"/>
                    <a:pt x="799" y="212"/>
                  </a:cubicBezTo>
                  <a:cubicBezTo>
                    <a:pt x="799" y="538"/>
                    <a:pt x="799" y="538"/>
                    <a:pt x="799" y="538"/>
                  </a:cubicBezTo>
                  <a:cubicBezTo>
                    <a:pt x="720" y="538"/>
                    <a:pt x="720" y="538"/>
                    <a:pt x="720" y="538"/>
                  </a:cubicBezTo>
                  <a:cubicBezTo>
                    <a:pt x="720" y="230"/>
                    <a:pt x="720" y="230"/>
                    <a:pt x="720" y="230"/>
                  </a:cubicBezTo>
                  <a:cubicBezTo>
                    <a:pt x="720" y="129"/>
                    <a:pt x="670" y="72"/>
                    <a:pt x="584" y="72"/>
                  </a:cubicBezTo>
                  <a:cubicBezTo>
                    <a:pt x="505"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9" y="141"/>
                    <a:pt x="79" y="238"/>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6"/>
            <p:cNvSpPr/>
            <p:nvPr/>
          </p:nvSpPr>
          <p:spPr bwMode="auto">
            <a:xfrm>
              <a:off x="1112838" y="1898650"/>
              <a:ext cx="382588" cy="257175"/>
            </a:xfrm>
            <a:custGeom>
              <a:avLst/>
              <a:gdLst/>
              <a:ahLst/>
              <a:cxnLst/>
              <a:rect l="0" t="0" r="r" b="b"/>
              <a:pathLst>
                <a:path w="799" h="538">
                  <a:moveTo>
                    <a:pt x="0" y="12"/>
                  </a:moveTo>
                  <a:cubicBezTo>
                    <a:pt x="78" y="12"/>
                    <a:pt x="78" y="12"/>
                    <a:pt x="78" y="12"/>
                  </a:cubicBezTo>
                  <a:cubicBezTo>
                    <a:pt x="78" y="100"/>
                    <a:pt x="78" y="100"/>
                    <a:pt x="78" y="100"/>
                  </a:cubicBezTo>
                  <a:cubicBezTo>
                    <a:pt x="113" y="48"/>
                    <a:pt x="160" y="0"/>
                    <a:pt x="249" y="0"/>
                  </a:cubicBezTo>
                  <a:cubicBezTo>
                    <a:pt x="334" y="0"/>
                    <a:pt x="389" y="46"/>
                    <a:pt x="418" y="105"/>
                  </a:cubicBezTo>
                  <a:cubicBezTo>
                    <a:pt x="455" y="47"/>
                    <a:pt x="511" y="0"/>
                    <a:pt x="603" y="0"/>
                  </a:cubicBezTo>
                  <a:cubicBezTo>
                    <a:pt x="724" y="0"/>
                    <a:pt x="799" y="82"/>
                    <a:pt x="799" y="212"/>
                  </a:cubicBezTo>
                  <a:cubicBezTo>
                    <a:pt x="799" y="538"/>
                    <a:pt x="799" y="538"/>
                    <a:pt x="799" y="538"/>
                  </a:cubicBezTo>
                  <a:cubicBezTo>
                    <a:pt x="720" y="538"/>
                    <a:pt x="720" y="538"/>
                    <a:pt x="720" y="538"/>
                  </a:cubicBezTo>
                  <a:cubicBezTo>
                    <a:pt x="720" y="230"/>
                    <a:pt x="720" y="230"/>
                    <a:pt x="720" y="230"/>
                  </a:cubicBezTo>
                  <a:cubicBezTo>
                    <a:pt x="720" y="129"/>
                    <a:pt x="669" y="72"/>
                    <a:pt x="584" y="72"/>
                  </a:cubicBezTo>
                  <a:cubicBezTo>
                    <a:pt x="504"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8" y="141"/>
                    <a:pt x="78" y="238"/>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7"/>
            <p:cNvSpPr/>
            <p:nvPr/>
          </p:nvSpPr>
          <p:spPr bwMode="auto">
            <a:xfrm>
              <a:off x="1571625" y="1903413"/>
              <a:ext cx="220663" cy="257175"/>
            </a:xfrm>
            <a:custGeom>
              <a:avLst/>
              <a:gdLst/>
              <a:ahLst/>
              <a:cxnLst/>
              <a:rect l="0" t="0" r="r" b="b"/>
              <a:pathLst>
                <a:path w="460" h="537">
                  <a:moveTo>
                    <a:pt x="0" y="327"/>
                  </a:moveTo>
                  <a:cubicBezTo>
                    <a:pt x="0" y="0"/>
                    <a:pt x="0" y="0"/>
                    <a:pt x="0" y="0"/>
                  </a:cubicBezTo>
                  <a:cubicBezTo>
                    <a:pt x="79" y="0"/>
                    <a:pt x="79" y="0"/>
                    <a:pt x="79" y="0"/>
                  </a:cubicBezTo>
                  <a:cubicBezTo>
                    <a:pt x="79" y="307"/>
                    <a:pt x="79" y="307"/>
                    <a:pt x="79" y="307"/>
                  </a:cubicBezTo>
                  <a:cubicBezTo>
                    <a:pt x="79" y="405"/>
                    <a:pt x="132" y="466"/>
                    <a:pt x="225" y="466"/>
                  </a:cubicBezTo>
                  <a:cubicBezTo>
                    <a:pt x="314" y="466"/>
                    <a:pt x="382" y="400"/>
                    <a:pt x="382" y="301"/>
                  </a:cubicBezTo>
                  <a:cubicBezTo>
                    <a:pt x="382" y="0"/>
                    <a:pt x="382" y="0"/>
                    <a:pt x="382" y="0"/>
                  </a:cubicBezTo>
                  <a:cubicBezTo>
                    <a:pt x="460" y="0"/>
                    <a:pt x="460" y="0"/>
                    <a:pt x="460" y="0"/>
                  </a:cubicBezTo>
                  <a:cubicBezTo>
                    <a:pt x="460" y="526"/>
                    <a:pt x="460" y="526"/>
                    <a:pt x="460" y="526"/>
                  </a:cubicBezTo>
                  <a:cubicBezTo>
                    <a:pt x="382" y="526"/>
                    <a:pt x="382" y="526"/>
                    <a:pt x="382" y="526"/>
                  </a:cubicBezTo>
                  <a:cubicBezTo>
                    <a:pt x="382" y="434"/>
                    <a:pt x="382" y="434"/>
                    <a:pt x="382" y="434"/>
                  </a:cubicBezTo>
                  <a:cubicBezTo>
                    <a:pt x="347" y="492"/>
                    <a:pt x="293" y="537"/>
                    <a:pt x="202" y="537"/>
                  </a:cubicBezTo>
                  <a:cubicBezTo>
                    <a:pt x="75" y="537"/>
                    <a:pt x="0" y="452"/>
                    <a:pt x="0"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8"/>
            <p:cNvSpPr/>
            <p:nvPr/>
          </p:nvSpPr>
          <p:spPr bwMode="auto">
            <a:xfrm>
              <a:off x="1876425" y="1898650"/>
              <a:ext cx="219075" cy="257175"/>
            </a:xfrm>
            <a:custGeom>
              <a:avLst/>
              <a:gdLst/>
              <a:ahLst/>
              <a:cxnLst/>
              <a:rect l="0" t="0" r="r" b="b"/>
              <a:pathLst>
                <a:path w="460" h="538">
                  <a:moveTo>
                    <a:pt x="0" y="12"/>
                  </a:moveTo>
                  <a:cubicBezTo>
                    <a:pt x="79" y="12"/>
                    <a:pt x="79" y="12"/>
                    <a:pt x="79" y="12"/>
                  </a:cubicBezTo>
                  <a:cubicBezTo>
                    <a:pt x="79" y="103"/>
                    <a:pt x="79" y="103"/>
                    <a:pt x="79"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9" y="138"/>
                    <a:pt x="79" y="237"/>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9"/>
            <p:cNvSpPr>
              <a:spLocks noEditPoints="1"/>
            </p:cNvSpPr>
            <p:nvPr/>
          </p:nvSpPr>
          <p:spPr bwMode="auto">
            <a:xfrm>
              <a:off x="2160588" y="1898650"/>
              <a:ext cx="238125" cy="261938"/>
            </a:xfrm>
            <a:custGeom>
              <a:avLst/>
              <a:gdLst/>
              <a:ahLst/>
              <a:cxnLst/>
              <a:rect l="0" t="0" r="r" b="b"/>
              <a:pathLst>
                <a:path w="498" h="550">
                  <a:moveTo>
                    <a:pt x="0" y="276"/>
                  </a:moveTo>
                  <a:cubicBezTo>
                    <a:pt x="0" y="274"/>
                    <a:pt x="0" y="274"/>
                    <a:pt x="0" y="274"/>
                  </a:cubicBezTo>
                  <a:cubicBezTo>
                    <a:pt x="0" y="123"/>
                    <a:pt x="107" y="0"/>
                    <a:pt x="253"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20"/>
            <p:cNvSpPr/>
            <p:nvPr/>
          </p:nvSpPr>
          <p:spPr bwMode="auto">
            <a:xfrm>
              <a:off x="2463800" y="1897063"/>
              <a:ext cx="141288" cy="258763"/>
            </a:xfrm>
            <a:custGeom>
              <a:avLst/>
              <a:gdLst/>
              <a:ahLst/>
              <a:cxnLst/>
              <a:rect l="0" t="0" r="r" b="b"/>
              <a:pathLst>
                <a:path w="294" h="540">
                  <a:moveTo>
                    <a:pt x="0" y="14"/>
                  </a:moveTo>
                  <a:cubicBezTo>
                    <a:pt x="79" y="14"/>
                    <a:pt x="79" y="14"/>
                    <a:pt x="79" y="14"/>
                  </a:cubicBezTo>
                  <a:cubicBezTo>
                    <a:pt x="79" y="151"/>
                    <a:pt x="79" y="151"/>
                    <a:pt x="79" y="151"/>
                  </a:cubicBezTo>
                  <a:cubicBezTo>
                    <a:pt x="118" y="63"/>
                    <a:pt x="194" y="0"/>
                    <a:pt x="294" y="4"/>
                  </a:cubicBezTo>
                  <a:cubicBezTo>
                    <a:pt x="294" y="89"/>
                    <a:pt x="294" y="89"/>
                    <a:pt x="294" y="89"/>
                  </a:cubicBezTo>
                  <a:cubicBezTo>
                    <a:pt x="288" y="89"/>
                    <a:pt x="288" y="89"/>
                    <a:pt x="288" y="89"/>
                  </a:cubicBezTo>
                  <a:cubicBezTo>
                    <a:pt x="173" y="89"/>
                    <a:pt x="79" y="171"/>
                    <a:pt x="79" y="330"/>
                  </a:cubicBezTo>
                  <a:cubicBezTo>
                    <a:pt x="79" y="540"/>
                    <a:pt x="79" y="540"/>
                    <a:pt x="79" y="540"/>
                  </a:cubicBezTo>
                  <a:cubicBezTo>
                    <a:pt x="0" y="540"/>
                    <a:pt x="0" y="540"/>
                    <a:pt x="0" y="540"/>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1"/>
            <p:cNvSpPr/>
            <p:nvPr/>
          </p:nvSpPr>
          <p:spPr bwMode="auto">
            <a:xfrm>
              <a:off x="2660650" y="1898650"/>
              <a:ext cx="220663" cy="257175"/>
            </a:xfrm>
            <a:custGeom>
              <a:avLst/>
              <a:gdLst/>
              <a:ahLst/>
              <a:cxnLst/>
              <a:rect l="0" t="0" r="r" b="b"/>
              <a:pathLst>
                <a:path w="460" h="538">
                  <a:moveTo>
                    <a:pt x="0" y="12"/>
                  </a:moveTo>
                  <a:cubicBezTo>
                    <a:pt x="78" y="12"/>
                    <a:pt x="78" y="12"/>
                    <a:pt x="78" y="12"/>
                  </a:cubicBezTo>
                  <a:cubicBezTo>
                    <a:pt x="78" y="103"/>
                    <a:pt x="78" y="103"/>
                    <a:pt x="78"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8" y="138"/>
                    <a:pt x="78" y="237"/>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2"/>
            <p:cNvSpPr>
              <a:spLocks noEditPoints="1"/>
            </p:cNvSpPr>
            <p:nvPr/>
          </p:nvSpPr>
          <p:spPr bwMode="auto">
            <a:xfrm>
              <a:off x="2946400"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3"/>
            <p:cNvSpPr/>
            <p:nvPr/>
          </p:nvSpPr>
          <p:spPr bwMode="auto">
            <a:xfrm>
              <a:off x="3228975" y="1898650"/>
              <a:ext cx="193675" cy="261938"/>
            </a:xfrm>
            <a:custGeom>
              <a:avLst/>
              <a:gdLst/>
              <a:ahLst/>
              <a:cxnLst/>
              <a:rect l="0" t="0" r="r" b="b"/>
              <a:pathLst>
                <a:path w="405" h="546">
                  <a:moveTo>
                    <a:pt x="0" y="469"/>
                  </a:moveTo>
                  <a:cubicBezTo>
                    <a:pt x="39" y="413"/>
                    <a:pt x="39" y="413"/>
                    <a:pt x="39" y="413"/>
                  </a:cubicBezTo>
                  <a:cubicBezTo>
                    <a:pt x="96" y="456"/>
                    <a:pt x="160" y="480"/>
                    <a:pt x="222" y="480"/>
                  </a:cubicBezTo>
                  <a:cubicBezTo>
                    <a:pt x="285" y="480"/>
                    <a:pt x="331" y="448"/>
                    <a:pt x="331" y="397"/>
                  </a:cubicBezTo>
                  <a:cubicBezTo>
                    <a:pt x="331" y="395"/>
                    <a:pt x="331" y="395"/>
                    <a:pt x="331" y="395"/>
                  </a:cubicBezTo>
                  <a:cubicBezTo>
                    <a:pt x="331" y="342"/>
                    <a:pt x="269" y="321"/>
                    <a:pt x="199" y="302"/>
                  </a:cubicBezTo>
                  <a:cubicBezTo>
                    <a:pt x="117" y="278"/>
                    <a:pt x="25" y="250"/>
                    <a:pt x="25" y="153"/>
                  </a:cubicBezTo>
                  <a:cubicBezTo>
                    <a:pt x="25" y="151"/>
                    <a:pt x="25" y="151"/>
                    <a:pt x="25" y="151"/>
                  </a:cubicBezTo>
                  <a:cubicBezTo>
                    <a:pt x="25" y="60"/>
                    <a:pt x="101" y="0"/>
                    <a:pt x="204" y="0"/>
                  </a:cubicBezTo>
                  <a:cubicBezTo>
                    <a:pt x="269" y="0"/>
                    <a:pt x="340" y="23"/>
                    <a:pt x="394" y="58"/>
                  </a:cubicBezTo>
                  <a:cubicBezTo>
                    <a:pt x="358" y="117"/>
                    <a:pt x="358" y="117"/>
                    <a:pt x="358" y="117"/>
                  </a:cubicBezTo>
                  <a:cubicBezTo>
                    <a:pt x="309" y="86"/>
                    <a:pt x="253" y="67"/>
                    <a:pt x="202" y="67"/>
                  </a:cubicBezTo>
                  <a:cubicBezTo>
                    <a:pt x="140" y="67"/>
                    <a:pt x="101" y="99"/>
                    <a:pt x="101" y="143"/>
                  </a:cubicBezTo>
                  <a:cubicBezTo>
                    <a:pt x="101" y="145"/>
                    <a:pt x="101" y="145"/>
                    <a:pt x="101" y="145"/>
                  </a:cubicBezTo>
                  <a:cubicBezTo>
                    <a:pt x="101" y="195"/>
                    <a:pt x="166" y="214"/>
                    <a:pt x="236" y="236"/>
                  </a:cubicBezTo>
                  <a:cubicBezTo>
                    <a:pt x="317" y="260"/>
                    <a:pt x="405" y="292"/>
                    <a:pt x="405" y="386"/>
                  </a:cubicBezTo>
                  <a:cubicBezTo>
                    <a:pt x="405" y="388"/>
                    <a:pt x="405" y="388"/>
                    <a:pt x="405" y="388"/>
                  </a:cubicBezTo>
                  <a:cubicBezTo>
                    <a:pt x="405" y="488"/>
                    <a:pt x="323" y="546"/>
                    <a:pt x="218" y="546"/>
                  </a:cubicBezTo>
                  <a:cubicBezTo>
                    <a:pt x="142"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4"/>
            <p:cNvSpPr>
              <a:spLocks noEditPoints="1"/>
            </p:cNvSpPr>
            <p:nvPr/>
          </p:nvSpPr>
          <p:spPr bwMode="auto">
            <a:xfrm>
              <a:off x="3638550" y="1806575"/>
              <a:ext cx="42863" cy="349250"/>
            </a:xfrm>
            <a:custGeom>
              <a:avLst/>
              <a:gdLst/>
              <a:ahLst/>
              <a:cxnLst/>
              <a:rect l="0" t="0" r="r" b="b"/>
              <a:pathLst>
                <a:path w="27" h="220">
                  <a:moveTo>
                    <a:pt x="0" y="0"/>
                  </a:moveTo>
                  <a:lnTo>
                    <a:pt x="27" y="0"/>
                  </a:lnTo>
                  <a:lnTo>
                    <a:pt x="27" y="26"/>
                  </a:lnTo>
                  <a:lnTo>
                    <a:pt x="0" y="26"/>
                  </a:lnTo>
                  <a:lnTo>
                    <a:pt x="0" y="0"/>
                  </a:lnTo>
                  <a:close/>
                  <a:moveTo>
                    <a:pt x="2" y="61"/>
                  </a:moveTo>
                  <a:lnTo>
                    <a:pt x="25" y="61"/>
                  </a:lnTo>
                  <a:lnTo>
                    <a:pt x="25" y="220"/>
                  </a:lnTo>
                  <a:lnTo>
                    <a:pt x="2" y="220"/>
                  </a:lnTo>
                  <a:lnTo>
                    <a:pt x="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5"/>
            <p:cNvSpPr/>
            <p:nvPr/>
          </p:nvSpPr>
          <p:spPr bwMode="auto">
            <a:xfrm>
              <a:off x="3743325" y="1827213"/>
              <a:ext cx="152400" cy="331788"/>
            </a:xfrm>
            <a:custGeom>
              <a:avLst/>
              <a:gdLst/>
              <a:ahLst/>
              <a:cxnLst/>
              <a:rect l="0" t="0" r="r" b="b"/>
              <a:pathLst>
                <a:path w="319" h="694">
                  <a:moveTo>
                    <a:pt x="74" y="546"/>
                  </a:moveTo>
                  <a:cubicBezTo>
                    <a:pt x="74" y="228"/>
                    <a:pt x="74" y="228"/>
                    <a:pt x="74" y="228"/>
                  </a:cubicBezTo>
                  <a:cubicBezTo>
                    <a:pt x="0" y="228"/>
                    <a:pt x="0" y="228"/>
                    <a:pt x="0" y="228"/>
                  </a:cubicBezTo>
                  <a:cubicBezTo>
                    <a:pt x="0" y="159"/>
                    <a:pt x="0" y="159"/>
                    <a:pt x="0" y="159"/>
                  </a:cubicBezTo>
                  <a:cubicBezTo>
                    <a:pt x="74" y="159"/>
                    <a:pt x="74" y="159"/>
                    <a:pt x="74" y="159"/>
                  </a:cubicBezTo>
                  <a:cubicBezTo>
                    <a:pt x="74" y="0"/>
                    <a:pt x="74" y="0"/>
                    <a:pt x="74" y="0"/>
                  </a:cubicBezTo>
                  <a:cubicBezTo>
                    <a:pt x="152" y="0"/>
                    <a:pt x="152" y="0"/>
                    <a:pt x="152" y="0"/>
                  </a:cubicBezTo>
                  <a:cubicBezTo>
                    <a:pt x="152" y="159"/>
                    <a:pt x="152" y="159"/>
                    <a:pt x="152" y="159"/>
                  </a:cubicBezTo>
                  <a:cubicBezTo>
                    <a:pt x="319" y="159"/>
                    <a:pt x="319" y="159"/>
                    <a:pt x="319" y="159"/>
                  </a:cubicBezTo>
                  <a:cubicBezTo>
                    <a:pt x="319" y="228"/>
                    <a:pt x="319" y="228"/>
                    <a:pt x="319" y="228"/>
                  </a:cubicBezTo>
                  <a:cubicBezTo>
                    <a:pt x="152" y="228"/>
                    <a:pt x="152" y="228"/>
                    <a:pt x="152" y="228"/>
                  </a:cubicBezTo>
                  <a:cubicBezTo>
                    <a:pt x="152" y="535"/>
                    <a:pt x="152" y="535"/>
                    <a:pt x="152" y="535"/>
                  </a:cubicBezTo>
                  <a:cubicBezTo>
                    <a:pt x="152" y="600"/>
                    <a:pt x="188" y="623"/>
                    <a:pt x="241" y="623"/>
                  </a:cubicBezTo>
                  <a:cubicBezTo>
                    <a:pt x="267" y="623"/>
                    <a:pt x="290" y="618"/>
                    <a:pt x="317" y="605"/>
                  </a:cubicBezTo>
                  <a:cubicBezTo>
                    <a:pt x="317" y="672"/>
                    <a:pt x="317" y="672"/>
                    <a:pt x="317" y="672"/>
                  </a:cubicBezTo>
                  <a:cubicBezTo>
                    <a:pt x="290" y="686"/>
                    <a:pt x="260" y="694"/>
                    <a:pt x="222" y="694"/>
                  </a:cubicBezTo>
                  <a:cubicBezTo>
                    <a:pt x="138" y="694"/>
                    <a:pt x="74" y="653"/>
                    <a:pt x="74"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Rectangle 26"/>
            <p:cNvSpPr>
              <a:spLocks noChangeArrowheads="1"/>
            </p:cNvSpPr>
            <p:nvPr/>
          </p:nvSpPr>
          <p:spPr bwMode="auto">
            <a:xfrm>
              <a:off x="3952875" y="1989138"/>
              <a:ext cx="134938"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3" name="Freeform 27"/>
            <p:cNvSpPr/>
            <p:nvPr/>
          </p:nvSpPr>
          <p:spPr bwMode="auto">
            <a:xfrm>
              <a:off x="4140200" y="1797050"/>
              <a:ext cx="152400" cy="358775"/>
            </a:xfrm>
            <a:custGeom>
              <a:avLst/>
              <a:gdLst/>
              <a:ahLst/>
              <a:cxnLst/>
              <a:rect l="0" t="0" r="r" b="b"/>
              <a:pathLst>
                <a:path w="318" h="748">
                  <a:moveTo>
                    <a:pt x="73" y="291"/>
                  </a:moveTo>
                  <a:cubicBezTo>
                    <a:pt x="0" y="291"/>
                    <a:pt x="0" y="291"/>
                    <a:pt x="0" y="291"/>
                  </a:cubicBezTo>
                  <a:cubicBezTo>
                    <a:pt x="0" y="223"/>
                    <a:pt x="0" y="223"/>
                    <a:pt x="0" y="223"/>
                  </a:cubicBezTo>
                  <a:cubicBezTo>
                    <a:pt x="73" y="223"/>
                    <a:pt x="73" y="223"/>
                    <a:pt x="73" y="223"/>
                  </a:cubicBezTo>
                  <a:cubicBezTo>
                    <a:pt x="73" y="177"/>
                    <a:pt x="73" y="177"/>
                    <a:pt x="73" y="177"/>
                  </a:cubicBezTo>
                  <a:cubicBezTo>
                    <a:pt x="73" y="117"/>
                    <a:pt x="89" y="71"/>
                    <a:pt x="119" y="41"/>
                  </a:cubicBezTo>
                  <a:cubicBezTo>
                    <a:pt x="145" y="15"/>
                    <a:pt x="184" y="0"/>
                    <a:pt x="232" y="0"/>
                  </a:cubicBezTo>
                  <a:cubicBezTo>
                    <a:pt x="268" y="0"/>
                    <a:pt x="293" y="5"/>
                    <a:pt x="318" y="14"/>
                  </a:cubicBezTo>
                  <a:cubicBezTo>
                    <a:pt x="318" y="82"/>
                    <a:pt x="318" y="82"/>
                    <a:pt x="318" y="82"/>
                  </a:cubicBezTo>
                  <a:cubicBezTo>
                    <a:pt x="290" y="74"/>
                    <a:pt x="268" y="69"/>
                    <a:pt x="242" y="69"/>
                  </a:cubicBezTo>
                  <a:cubicBezTo>
                    <a:pt x="181" y="69"/>
                    <a:pt x="150" y="105"/>
                    <a:pt x="150" y="181"/>
                  </a:cubicBezTo>
                  <a:cubicBezTo>
                    <a:pt x="150" y="224"/>
                    <a:pt x="150" y="224"/>
                    <a:pt x="150" y="224"/>
                  </a:cubicBezTo>
                  <a:cubicBezTo>
                    <a:pt x="317" y="224"/>
                    <a:pt x="317" y="224"/>
                    <a:pt x="317" y="224"/>
                  </a:cubicBezTo>
                  <a:cubicBezTo>
                    <a:pt x="317" y="291"/>
                    <a:pt x="317" y="291"/>
                    <a:pt x="317" y="291"/>
                  </a:cubicBezTo>
                  <a:cubicBezTo>
                    <a:pt x="151" y="291"/>
                    <a:pt x="151" y="291"/>
                    <a:pt x="151" y="291"/>
                  </a:cubicBezTo>
                  <a:cubicBezTo>
                    <a:pt x="151" y="748"/>
                    <a:pt x="151" y="748"/>
                    <a:pt x="151" y="748"/>
                  </a:cubicBezTo>
                  <a:cubicBezTo>
                    <a:pt x="73" y="748"/>
                    <a:pt x="73" y="748"/>
                    <a:pt x="73" y="748"/>
                  </a:cubicBezTo>
                  <a:lnTo>
                    <a:pt x="73"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8"/>
            <p:cNvSpPr>
              <a:spLocks noEditPoints="1"/>
            </p:cNvSpPr>
            <p:nvPr/>
          </p:nvSpPr>
          <p:spPr bwMode="auto">
            <a:xfrm>
              <a:off x="4313238" y="1898650"/>
              <a:ext cx="417513" cy="261938"/>
            </a:xfrm>
            <a:custGeom>
              <a:avLst/>
              <a:gdLst/>
              <a:ahLst/>
              <a:cxnLst/>
              <a:rect l="0" t="0" r="r" b="b"/>
              <a:pathLst>
                <a:path w="874" h="550">
                  <a:moveTo>
                    <a:pt x="0" y="385"/>
                  </a:moveTo>
                  <a:cubicBezTo>
                    <a:pt x="0" y="383"/>
                    <a:pt x="0" y="383"/>
                    <a:pt x="0" y="383"/>
                  </a:cubicBezTo>
                  <a:cubicBezTo>
                    <a:pt x="0" y="272"/>
                    <a:pt x="92" y="213"/>
                    <a:pt x="221" y="213"/>
                  </a:cubicBezTo>
                  <a:cubicBezTo>
                    <a:pt x="285" y="213"/>
                    <a:pt x="330" y="222"/>
                    <a:pt x="377" y="236"/>
                  </a:cubicBezTo>
                  <a:cubicBezTo>
                    <a:pt x="377" y="217"/>
                    <a:pt x="377" y="217"/>
                    <a:pt x="377" y="217"/>
                  </a:cubicBezTo>
                  <a:cubicBezTo>
                    <a:pt x="377" y="123"/>
                    <a:pt x="322" y="74"/>
                    <a:pt x="225" y="74"/>
                  </a:cubicBezTo>
                  <a:cubicBezTo>
                    <a:pt x="165" y="74"/>
                    <a:pt x="119" y="90"/>
                    <a:pt x="70" y="112"/>
                  </a:cubicBezTo>
                  <a:cubicBezTo>
                    <a:pt x="47" y="48"/>
                    <a:pt x="47" y="48"/>
                    <a:pt x="47" y="48"/>
                  </a:cubicBezTo>
                  <a:cubicBezTo>
                    <a:pt x="105" y="22"/>
                    <a:pt x="158" y="4"/>
                    <a:pt x="233" y="4"/>
                  </a:cubicBezTo>
                  <a:cubicBezTo>
                    <a:pt x="333" y="4"/>
                    <a:pt x="400" y="42"/>
                    <a:pt x="427" y="117"/>
                  </a:cubicBezTo>
                  <a:cubicBezTo>
                    <a:pt x="469" y="46"/>
                    <a:pt x="542" y="0"/>
                    <a:pt x="629" y="0"/>
                  </a:cubicBezTo>
                  <a:cubicBezTo>
                    <a:pt x="783" y="0"/>
                    <a:pt x="874" y="125"/>
                    <a:pt x="874" y="278"/>
                  </a:cubicBezTo>
                  <a:cubicBezTo>
                    <a:pt x="874" y="289"/>
                    <a:pt x="873" y="295"/>
                    <a:pt x="872" y="304"/>
                  </a:cubicBezTo>
                  <a:cubicBezTo>
                    <a:pt x="455" y="304"/>
                    <a:pt x="455" y="304"/>
                    <a:pt x="455" y="304"/>
                  </a:cubicBezTo>
                  <a:cubicBezTo>
                    <a:pt x="466" y="418"/>
                    <a:pt x="547" y="482"/>
                    <a:pt x="640" y="482"/>
                  </a:cubicBezTo>
                  <a:cubicBezTo>
                    <a:pt x="713" y="482"/>
                    <a:pt x="763" y="453"/>
                    <a:pt x="806" y="408"/>
                  </a:cubicBezTo>
                  <a:cubicBezTo>
                    <a:pt x="855" y="452"/>
                    <a:pt x="855" y="452"/>
                    <a:pt x="855" y="452"/>
                  </a:cubicBezTo>
                  <a:cubicBezTo>
                    <a:pt x="803" y="511"/>
                    <a:pt x="738" y="550"/>
                    <a:pt x="638" y="550"/>
                  </a:cubicBezTo>
                  <a:cubicBezTo>
                    <a:pt x="553" y="550"/>
                    <a:pt x="476" y="511"/>
                    <a:pt x="429" y="444"/>
                  </a:cubicBezTo>
                  <a:cubicBezTo>
                    <a:pt x="373" y="502"/>
                    <a:pt x="296" y="549"/>
                    <a:pt x="199" y="549"/>
                  </a:cubicBezTo>
                  <a:cubicBezTo>
                    <a:pt x="97" y="549"/>
                    <a:pt x="0" y="493"/>
                    <a:pt x="0" y="385"/>
                  </a:cubicBezTo>
                  <a:close/>
                  <a:moveTo>
                    <a:pt x="397" y="392"/>
                  </a:moveTo>
                  <a:cubicBezTo>
                    <a:pt x="385" y="362"/>
                    <a:pt x="378" y="329"/>
                    <a:pt x="376" y="293"/>
                  </a:cubicBezTo>
                  <a:cubicBezTo>
                    <a:pt x="337" y="282"/>
                    <a:pt x="287" y="271"/>
                    <a:pt x="229" y="271"/>
                  </a:cubicBezTo>
                  <a:cubicBezTo>
                    <a:pt x="133" y="271"/>
                    <a:pt x="79" y="314"/>
                    <a:pt x="79" y="380"/>
                  </a:cubicBezTo>
                  <a:cubicBezTo>
                    <a:pt x="79" y="382"/>
                    <a:pt x="79" y="382"/>
                    <a:pt x="79" y="382"/>
                  </a:cubicBezTo>
                  <a:cubicBezTo>
                    <a:pt x="79" y="447"/>
                    <a:pt x="138" y="486"/>
                    <a:pt x="208" y="486"/>
                  </a:cubicBezTo>
                  <a:cubicBezTo>
                    <a:pt x="285" y="486"/>
                    <a:pt x="348" y="447"/>
                    <a:pt x="397" y="392"/>
                  </a:cubicBezTo>
                  <a:close/>
                  <a:moveTo>
                    <a:pt x="794" y="246"/>
                  </a:moveTo>
                  <a:cubicBezTo>
                    <a:pt x="785" y="150"/>
                    <a:pt x="730" y="67"/>
                    <a:pt x="627" y="67"/>
                  </a:cubicBezTo>
                  <a:cubicBezTo>
                    <a:pt x="534" y="67"/>
                    <a:pt x="465" y="143"/>
                    <a:pt x="454" y="246"/>
                  </a:cubicBezTo>
                  <a:lnTo>
                    <a:pt x="79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Rectangle 29"/>
            <p:cNvSpPr>
              <a:spLocks noChangeArrowheads="1"/>
            </p:cNvSpPr>
            <p:nvPr/>
          </p:nvSpPr>
          <p:spPr bwMode="auto">
            <a:xfrm>
              <a:off x="4800600" y="1800225"/>
              <a:ext cx="36513"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6" name="Rectangle 30"/>
            <p:cNvSpPr>
              <a:spLocks noChangeArrowheads="1"/>
            </p:cNvSpPr>
            <p:nvPr/>
          </p:nvSpPr>
          <p:spPr bwMode="auto">
            <a:xfrm>
              <a:off x="4927600" y="1800225"/>
              <a:ext cx="38100"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7" name="Freeform 31"/>
            <p:cNvSpPr>
              <a:spLocks noEditPoints="1"/>
            </p:cNvSpPr>
            <p:nvPr/>
          </p:nvSpPr>
          <p:spPr bwMode="auto">
            <a:xfrm>
              <a:off x="5037138"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0" y="418"/>
                    <a:pt x="171" y="482"/>
                    <a:pt x="264" y="482"/>
                  </a:cubicBezTo>
                  <a:cubicBezTo>
                    <a:pt x="337" y="482"/>
                    <a:pt x="388" y="453"/>
                    <a:pt x="430" y="408"/>
                  </a:cubicBezTo>
                  <a:cubicBezTo>
                    <a:pt x="479" y="452"/>
                    <a:pt x="479" y="452"/>
                    <a:pt x="479" y="452"/>
                  </a:cubicBezTo>
                  <a:cubicBezTo>
                    <a:pt x="426" y="511"/>
                    <a:pt x="362" y="550"/>
                    <a:pt x="262" y="550"/>
                  </a:cubicBezTo>
                  <a:cubicBezTo>
                    <a:pt x="118" y="550"/>
                    <a:pt x="0" y="439"/>
                    <a:pt x="0" y="276"/>
                  </a:cubicBezTo>
                  <a:close/>
                  <a:moveTo>
                    <a:pt x="418" y="246"/>
                  </a:moveTo>
                  <a:cubicBezTo>
                    <a:pt x="410" y="150"/>
                    <a:pt x="355" y="67"/>
                    <a:pt x="250" y="67"/>
                  </a:cubicBezTo>
                  <a:cubicBezTo>
                    <a:pt x="158" y="67"/>
                    <a:pt x="89" y="143"/>
                    <a:pt x="79" y="246"/>
                  </a:cubicBezTo>
                  <a:lnTo>
                    <a:pt x="418"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2"/>
            <p:cNvSpPr/>
            <p:nvPr/>
          </p:nvSpPr>
          <p:spPr bwMode="auto">
            <a:xfrm>
              <a:off x="5319713" y="1898650"/>
              <a:ext cx="193675" cy="261938"/>
            </a:xfrm>
            <a:custGeom>
              <a:avLst/>
              <a:gdLst/>
              <a:ahLst/>
              <a:cxnLst/>
              <a:rect l="0" t="0" r="r" b="b"/>
              <a:pathLst>
                <a:path w="406" h="546">
                  <a:moveTo>
                    <a:pt x="0" y="469"/>
                  </a:moveTo>
                  <a:cubicBezTo>
                    <a:pt x="40" y="413"/>
                    <a:pt x="40" y="413"/>
                    <a:pt x="40" y="413"/>
                  </a:cubicBezTo>
                  <a:cubicBezTo>
                    <a:pt x="97" y="456"/>
                    <a:pt x="160" y="480"/>
                    <a:pt x="222" y="480"/>
                  </a:cubicBezTo>
                  <a:cubicBezTo>
                    <a:pt x="286" y="480"/>
                    <a:pt x="331" y="448"/>
                    <a:pt x="331" y="397"/>
                  </a:cubicBezTo>
                  <a:cubicBezTo>
                    <a:pt x="331" y="395"/>
                    <a:pt x="331" y="395"/>
                    <a:pt x="331" y="395"/>
                  </a:cubicBezTo>
                  <a:cubicBezTo>
                    <a:pt x="331"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3"/>
            <p:cNvSpPr/>
            <p:nvPr/>
          </p:nvSpPr>
          <p:spPr bwMode="auto">
            <a:xfrm>
              <a:off x="5557838" y="1898650"/>
              <a:ext cx="193675" cy="261938"/>
            </a:xfrm>
            <a:custGeom>
              <a:avLst/>
              <a:gdLst/>
              <a:ahLst/>
              <a:cxnLst/>
              <a:rect l="0" t="0" r="r" b="b"/>
              <a:pathLst>
                <a:path w="406" h="546">
                  <a:moveTo>
                    <a:pt x="0" y="469"/>
                  </a:moveTo>
                  <a:cubicBezTo>
                    <a:pt x="40" y="413"/>
                    <a:pt x="40" y="413"/>
                    <a:pt x="40" y="413"/>
                  </a:cubicBezTo>
                  <a:cubicBezTo>
                    <a:pt x="97" y="456"/>
                    <a:pt x="160" y="480"/>
                    <a:pt x="223" y="480"/>
                  </a:cubicBezTo>
                  <a:cubicBezTo>
                    <a:pt x="286" y="480"/>
                    <a:pt x="332" y="448"/>
                    <a:pt x="332" y="397"/>
                  </a:cubicBezTo>
                  <a:cubicBezTo>
                    <a:pt x="332" y="395"/>
                    <a:pt x="332" y="395"/>
                    <a:pt x="332" y="395"/>
                  </a:cubicBezTo>
                  <a:cubicBezTo>
                    <a:pt x="332"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60"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34"/>
            <p:cNvSpPr/>
            <p:nvPr/>
          </p:nvSpPr>
          <p:spPr bwMode="auto">
            <a:xfrm>
              <a:off x="5821363" y="1800225"/>
              <a:ext cx="223838" cy="355600"/>
            </a:xfrm>
            <a:custGeom>
              <a:avLst/>
              <a:gdLst/>
              <a:ahLst/>
              <a:cxnLst/>
              <a:rect l="0" t="0" r="r" b="b"/>
              <a:pathLst>
                <a:path w="141" h="224">
                  <a:moveTo>
                    <a:pt x="0" y="0"/>
                  </a:moveTo>
                  <a:lnTo>
                    <a:pt x="23" y="0"/>
                  </a:lnTo>
                  <a:lnTo>
                    <a:pt x="23" y="154"/>
                  </a:lnTo>
                  <a:lnTo>
                    <a:pt x="109" y="65"/>
                  </a:lnTo>
                  <a:lnTo>
                    <a:pt x="138" y="65"/>
                  </a:lnTo>
                  <a:lnTo>
                    <a:pt x="72" y="133"/>
                  </a:lnTo>
                  <a:lnTo>
                    <a:pt x="141" y="224"/>
                  </a:lnTo>
                  <a:lnTo>
                    <a:pt x="112" y="224"/>
                  </a:lnTo>
                  <a:lnTo>
                    <a:pt x="56" y="150"/>
                  </a:lnTo>
                  <a:lnTo>
                    <a:pt x="23" y="182"/>
                  </a:lnTo>
                  <a:lnTo>
                    <a:pt x="23" y="224"/>
                  </a:lnTo>
                  <a:lnTo>
                    <a:pt x="0" y="22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35"/>
            <p:cNvSpPr>
              <a:spLocks noEditPoints="1"/>
            </p:cNvSpPr>
            <p:nvPr/>
          </p:nvSpPr>
          <p:spPr bwMode="auto">
            <a:xfrm>
              <a:off x="6073775" y="1900238"/>
              <a:ext cx="222250" cy="260350"/>
            </a:xfrm>
            <a:custGeom>
              <a:avLst/>
              <a:gdLst/>
              <a:ahLst/>
              <a:cxnLst/>
              <a:rect l="0" t="0" r="r" b="b"/>
              <a:pathLst>
                <a:path w="463" h="545">
                  <a:moveTo>
                    <a:pt x="0" y="381"/>
                  </a:moveTo>
                  <a:cubicBezTo>
                    <a:pt x="0" y="379"/>
                    <a:pt x="0" y="379"/>
                    <a:pt x="0" y="379"/>
                  </a:cubicBezTo>
                  <a:cubicBezTo>
                    <a:pt x="0" y="268"/>
                    <a:pt x="92" y="209"/>
                    <a:pt x="225" y="209"/>
                  </a:cubicBezTo>
                  <a:cubicBezTo>
                    <a:pt x="292" y="209"/>
                    <a:pt x="340" y="218"/>
                    <a:pt x="387" y="232"/>
                  </a:cubicBezTo>
                  <a:cubicBezTo>
                    <a:pt x="387" y="213"/>
                    <a:pt x="387" y="213"/>
                    <a:pt x="387" y="213"/>
                  </a:cubicBezTo>
                  <a:cubicBezTo>
                    <a:pt x="387" y="119"/>
                    <a:pt x="329" y="70"/>
                    <a:pt x="230" y="70"/>
                  </a:cubicBezTo>
                  <a:cubicBezTo>
                    <a:pt x="168" y="70"/>
                    <a:pt x="119" y="86"/>
                    <a:pt x="70" y="108"/>
                  </a:cubicBezTo>
                  <a:cubicBezTo>
                    <a:pt x="47" y="44"/>
                    <a:pt x="47" y="44"/>
                    <a:pt x="47" y="44"/>
                  </a:cubicBezTo>
                  <a:cubicBezTo>
                    <a:pt x="105" y="18"/>
                    <a:pt x="162" y="0"/>
                    <a:pt x="239" y="0"/>
                  </a:cubicBezTo>
                  <a:cubicBezTo>
                    <a:pt x="313" y="0"/>
                    <a:pt x="370" y="20"/>
                    <a:pt x="409" y="58"/>
                  </a:cubicBezTo>
                  <a:cubicBezTo>
                    <a:pt x="444" y="94"/>
                    <a:pt x="463" y="145"/>
                    <a:pt x="463" y="212"/>
                  </a:cubicBezTo>
                  <a:cubicBezTo>
                    <a:pt x="463" y="534"/>
                    <a:pt x="463" y="534"/>
                    <a:pt x="463" y="534"/>
                  </a:cubicBezTo>
                  <a:cubicBezTo>
                    <a:pt x="387" y="534"/>
                    <a:pt x="387" y="534"/>
                    <a:pt x="387" y="534"/>
                  </a:cubicBezTo>
                  <a:cubicBezTo>
                    <a:pt x="387" y="455"/>
                    <a:pt x="387" y="455"/>
                    <a:pt x="387" y="455"/>
                  </a:cubicBezTo>
                  <a:cubicBezTo>
                    <a:pt x="351" y="503"/>
                    <a:pt x="289" y="545"/>
                    <a:pt x="197" y="545"/>
                  </a:cubicBezTo>
                  <a:cubicBezTo>
                    <a:pt x="99" y="545"/>
                    <a:pt x="0" y="489"/>
                    <a:pt x="0" y="381"/>
                  </a:cubicBezTo>
                  <a:close/>
                  <a:moveTo>
                    <a:pt x="388" y="341"/>
                  </a:moveTo>
                  <a:cubicBezTo>
                    <a:pt x="388" y="290"/>
                    <a:pt x="388" y="290"/>
                    <a:pt x="388" y="290"/>
                  </a:cubicBezTo>
                  <a:cubicBezTo>
                    <a:pt x="350" y="278"/>
                    <a:pt x="298" y="267"/>
                    <a:pt x="233" y="267"/>
                  </a:cubicBezTo>
                  <a:cubicBezTo>
                    <a:pt x="135" y="267"/>
                    <a:pt x="80" y="310"/>
                    <a:pt x="80" y="376"/>
                  </a:cubicBezTo>
                  <a:cubicBezTo>
                    <a:pt x="80" y="378"/>
                    <a:pt x="80" y="378"/>
                    <a:pt x="80" y="378"/>
                  </a:cubicBezTo>
                  <a:cubicBezTo>
                    <a:pt x="80" y="445"/>
                    <a:pt x="141" y="483"/>
                    <a:pt x="212" y="483"/>
                  </a:cubicBezTo>
                  <a:cubicBezTo>
                    <a:pt x="309" y="483"/>
                    <a:pt x="388" y="424"/>
                    <a:pt x="388"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6"/>
            <p:cNvSpPr>
              <a:spLocks noEditPoints="1"/>
            </p:cNvSpPr>
            <p:nvPr/>
          </p:nvSpPr>
          <p:spPr bwMode="auto">
            <a:xfrm>
              <a:off x="6375400" y="1800225"/>
              <a:ext cx="254000" cy="360363"/>
            </a:xfrm>
            <a:custGeom>
              <a:avLst/>
              <a:gdLst/>
              <a:ahLst/>
              <a:cxnLst/>
              <a:rect l="0" t="0" r="r" b="b"/>
              <a:pathLst>
                <a:path w="531" h="754">
                  <a:moveTo>
                    <a:pt x="78" y="642"/>
                  </a:moveTo>
                  <a:cubicBezTo>
                    <a:pt x="78" y="743"/>
                    <a:pt x="78" y="743"/>
                    <a:pt x="78" y="743"/>
                  </a:cubicBezTo>
                  <a:cubicBezTo>
                    <a:pt x="0" y="743"/>
                    <a:pt x="0" y="743"/>
                    <a:pt x="0" y="743"/>
                  </a:cubicBezTo>
                  <a:cubicBezTo>
                    <a:pt x="0" y="0"/>
                    <a:pt x="0" y="0"/>
                    <a:pt x="0" y="0"/>
                  </a:cubicBezTo>
                  <a:cubicBezTo>
                    <a:pt x="78" y="0"/>
                    <a:pt x="78" y="0"/>
                    <a:pt x="78" y="0"/>
                  </a:cubicBezTo>
                  <a:cubicBezTo>
                    <a:pt x="78" y="322"/>
                    <a:pt x="78" y="322"/>
                    <a:pt x="78" y="322"/>
                  </a:cubicBezTo>
                  <a:cubicBezTo>
                    <a:pt x="121" y="259"/>
                    <a:pt x="183" y="205"/>
                    <a:pt x="280" y="205"/>
                  </a:cubicBezTo>
                  <a:cubicBezTo>
                    <a:pt x="406" y="205"/>
                    <a:pt x="531" y="305"/>
                    <a:pt x="531" y="478"/>
                  </a:cubicBezTo>
                  <a:cubicBezTo>
                    <a:pt x="531" y="480"/>
                    <a:pt x="531" y="480"/>
                    <a:pt x="531" y="480"/>
                  </a:cubicBezTo>
                  <a:cubicBezTo>
                    <a:pt x="531" y="652"/>
                    <a:pt x="407" y="754"/>
                    <a:pt x="280" y="754"/>
                  </a:cubicBezTo>
                  <a:cubicBezTo>
                    <a:pt x="182" y="754"/>
                    <a:pt x="119" y="701"/>
                    <a:pt x="78" y="642"/>
                  </a:cubicBezTo>
                  <a:close/>
                  <a:moveTo>
                    <a:pt x="451" y="481"/>
                  </a:moveTo>
                  <a:cubicBezTo>
                    <a:pt x="451" y="479"/>
                    <a:pt x="451" y="479"/>
                    <a:pt x="451" y="479"/>
                  </a:cubicBezTo>
                  <a:cubicBezTo>
                    <a:pt x="451" y="355"/>
                    <a:pt x="365" y="276"/>
                    <a:pt x="265" y="276"/>
                  </a:cubicBezTo>
                  <a:cubicBezTo>
                    <a:pt x="168" y="276"/>
                    <a:pt x="75" y="358"/>
                    <a:pt x="75" y="478"/>
                  </a:cubicBezTo>
                  <a:cubicBezTo>
                    <a:pt x="75" y="480"/>
                    <a:pt x="75" y="480"/>
                    <a:pt x="75" y="480"/>
                  </a:cubicBezTo>
                  <a:cubicBezTo>
                    <a:pt x="75" y="603"/>
                    <a:pt x="168" y="684"/>
                    <a:pt x="265" y="684"/>
                  </a:cubicBezTo>
                  <a:cubicBezTo>
                    <a:pt x="367" y="684"/>
                    <a:pt x="451" y="609"/>
                    <a:pt x="451"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el 1"/>
          <p:cNvSpPr>
            <a:spLocks noGrp="1"/>
          </p:cNvSpPr>
          <p:nvPr>
            <p:ph type="title" hasCustomPrompt="1"/>
          </p:nvPr>
        </p:nvSpPr>
        <p:spPr>
          <a:xfrm>
            <a:off x="2255573" y="1556793"/>
            <a:ext cx="7296811" cy="3384376"/>
          </a:xfrm>
        </p:spPr>
        <p:txBody>
          <a:bodyPr anchor="ctr"/>
          <a:lstStyle>
            <a:lvl1pPr algn="ctr">
              <a:lnSpc>
                <a:spcPts val="4500"/>
              </a:lnSpc>
              <a:defRPr sz="4000" b="1" cap="all">
                <a:solidFill>
                  <a:schemeClr val="bg1"/>
                </a:solidFill>
              </a:defRPr>
            </a:lvl1pPr>
          </a:lstStyle>
          <a:p>
            <a:r>
              <a:rPr lang="en-US" dirty="0"/>
              <a:t>Klik her for at tilføje tekst</a:t>
            </a:r>
          </a:p>
        </p:txBody>
      </p:sp>
      <p:sp>
        <p:nvSpPr>
          <p:cNvPr id="4" name="Pladsholder til dato 3"/>
          <p:cNvSpPr>
            <a:spLocks noGrp="1"/>
          </p:cNvSpPr>
          <p:nvPr>
            <p:ph type="dt" sz="half" idx="10"/>
          </p:nvPr>
        </p:nvSpPr>
        <p:spPr/>
        <p:txBody>
          <a:bodyPr/>
          <a:lstStyle>
            <a:lvl1pPr>
              <a:defRPr>
                <a:solidFill>
                  <a:schemeClr val="bg1"/>
                </a:solidFill>
              </a:defRPr>
            </a:lvl1pPr>
          </a:lstStyle>
          <a:p>
            <a:fld id="{174915F8-A416-466B-97B4-3E8E02D262CD}" type="datetimeFigureOut">
              <a:rPr lang="en-US" dirty="0"/>
              <a:t>10/18/2018</a:t>
            </a:fld>
            <a:endParaRPr lang="en-US"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US" dirty="0"/>
              <a:t>
              </a:t>
            </a:r>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F3422BEA-4D31-4C39-B8C3-10D1386D54D5}" type="slidenum">
              <a:rPr lang="en-US" dirty="0"/>
              <a:pPr/>
              <a:t>‹nr.›</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pPr lvl="0"/>
            <a:fld id="{5F9EBAE9-FCBB-4C5A-B77A-8F44EA51C5D6}" type="datetime1">
              <a:rPr lang="en-US" smtClean="0"/>
              <a:pPr lvl="0"/>
              <a:t>10/18/2018</a:t>
            </a:fld>
            <a:endParaRPr lang="en-US"/>
          </a:p>
        </p:txBody>
      </p:sp>
      <p:sp>
        <p:nvSpPr>
          <p:cNvPr id="6" name="Footer Placeholder 5"/>
          <p:cNvSpPr>
            <a:spLocks noGrp="1"/>
          </p:cNvSpPr>
          <p:nvPr>
            <p:ph type="ftr" sz="quarter" idx="11"/>
          </p:nvPr>
        </p:nvSpPr>
        <p:spPr/>
        <p:txBody>
          <a:bodyPr/>
          <a:lstStyle/>
          <a:p>
            <a:pPr lvl="0"/>
            <a:r>
              <a:rPr lang="en-US"/>
              <a:t>             </a:t>
            </a:r>
          </a:p>
        </p:txBody>
      </p:sp>
      <p:sp>
        <p:nvSpPr>
          <p:cNvPr id="7" name="Slide Number Placeholder 6"/>
          <p:cNvSpPr>
            <a:spLocks noGrp="1"/>
          </p:cNvSpPr>
          <p:nvPr>
            <p:ph type="sldNum" sz="quarter" idx="12"/>
          </p:nvPr>
        </p:nvSpPr>
        <p:spPr/>
        <p:txBody>
          <a:bodyPr/>
          <a:lstStyle/>
          <a:p>
            <a:pPr lvl="0"/>
            <a:fld id="{327B6EE0-DCE1-4D5A-8404-A5FE57430E51}" type="slidenum">
              <a:rPr lang="da-DK" smtClean="0"/>
              <a:t>‹nr.›</a:t>
            </a:fld>
            <a:endParaRPr lang="da-DK"/>
          </a:p>
        </p:txBody>
      </p:sp>
    </p:spTree>
    <p:extLst>
      <p:ext uri="{BB962C8B-B14F-4D97-AF65-F5344CB8AC3E}">
        <p14:creationId xmlns:p14="http://schemas.microsoft.com/office/powerpoint/2010/main" val="1900232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da-DK"/>
              <a:t>Rediger teksttypografien i masteren</a:t>
            </a:r>
          </a:p>
        </p:txBody>
      </p:sp>
      <p:sp>
        <p:nvSpPr>
          <p:cNvPr id="4" name="Content Placeholder 3"/>
          <p:cNvSpPr>
            <a:spLocks noGrp="1"/>
          </p:cNvSpPr>
          <p:nvPr>
            <p:ph sz="half" idx="2"/>
          </p:nvPr>
        </p:nvSpPr>
        <p:spPr>
          <a:xfrm>
            <a:off x="839789"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da-DK"/>
              <a:t>Rediger teksttypografien i masteren</a:t>
            </a:r>
          </a:p>
        </p:txBody>
      </p:sp>
      <p:sp>
        <p:nvSpPr>
          <p:cNvPr id="6" name="Content Placeholder 5"/>
          <p:cNvSpPr>
            <a:spLocks noGrp="1"/>
          </p:cNvSpPr>
          <p:nvPr>
            <p:ph sz="quarter" idx="4"/>
          </p:nvPr>
        </p:nvSpPr>
        <p:spPr>
          <a:xfrm>
            <a:off x="6172201"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pPr lvl="0"/>
            <a:fld id="{5F9EBAE9-FCBB-4C5A-B77A-8F44EA51C5D6}" type="datetime1">
              <a:rPr lang="en-US" smtClean="0"/>
              <a:pPr lvl="0"/>
              <a:t>10/18/2018</a:t>
            </a:fld>
            <a:endParaRPr lang="en-US"/>
          </a:p>
        </p:txBody>
      </p:sp>
      <p:sp>
        <p:nvSpPr>
          <p:cNvPr id="8" name="Footer Placeholder 7"/>
          <p:cNvSpPr>
            <a:spLocks noGrp="1"/>
          </p:cNvSpPr>
          <p:nvPr>
            <p:ph type="ftr" sz="quarter" idx="11"/>
          </p:nvPr>
        </p:nvSpPr>
        <p:spPr/>
        <p:txBody>
          <a:bodyPr/>
          <a:lstStyle/>
          <a:p>
            <a:pPr lvl="0"/>
            <a:r>
              <a:rPr lang="en-US"/>
              <a:t>             </a:t>
            </a:r>
          </a:p>
        </p:txBody>
      </p:sp>
      <p:sp>
        <p:nvSpPr>
          <p:cNvPr id="9" name="Slide Number Placeholder 8"/>
          <p:cNvSpPr>
            <a:spLocks noGrp="1"/>
          </p:cNvSpPr>
          <p:nvPr>
            <p:ph type="sldNum" sz="quarter" idx="12"/>
          </p:nvPr>
        </p:nvSpPr>
        <p:spPr/>
        <p:txBody>
          <a:bodyPr/>
          <a:lstStyle/>
          <a:p>
            <a:pPr lvl="0"/>
            <a:fld id="{327B6EE0-DCE1-4D5A-8404-A5FE57430E51}" type="slidenum">
              <a:rPr lang="da-DK" smtClean="0"/>
              <a:t>‹nr.›</a:t>
            </a:fld>
            <a:endParaRPr lang="da-DK"/>
          </a:p>
        </p:txBody>
      </p:sp>
    </p:spTree>
    <p:extLst>
      <p:ext uri="{BB962C8B-B14F-4D97-AF65-F5344CB8AC3E}">
        <p14:creationId xmlns:p14="http://schemas.microsoft.com/office/powerpoint/2010/main" val="2198470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pPr lvl="0"/>
            <a:fld id="{B346E7E6-F8FD-4756-BF24-9F7173423E10}" type="datetime1">
              <a:rPr lang="en-US" smtClean="0"/>
              <a:pPr lvl="0"/>
              <a:t>10/18/2018</a:t>
            </a:fld>
            <a:endParaRPr lang="en-US"/>
          </a:p>
        </p:txBody>
      </p:sp>
      <p:sp>
        <p:nvSpPr>
          <p:cNvPr id="4" name="Footer Placeholder 3"/>
          <p:cNvSpPr>
            <a:spLocks noGrp="1"/>
          </p:cNvSpPr>
          <p:nvPr>
            <p:ph type="ftr" sz="quarter" idx="11"/>
          </p:nvPr>
        </p:nvSpPr>
        <p:spPr/>
        <p:txBody>
          <a:bodyPr/>
          <a:lstStyle/>
          <a:p>
            <a:pPr lvl="0"/>
            <a:r>
              <a:rPr lang="en-US"/>
              <a:t>             </a:t>
            </a:r>
          </a:p>
        </p:txBody>
      </p:sp>
      <p:sp>
        <p:nvSpPr>
          <p:cNvPr id="5" name="Slide Number Placeholder 4"/>
          <p:cNvSpPr>
            <a:spLocks noGrp="1"/>
          </p:cNvSpPr>
          <p:nvPr>
            <p:ph type="sldNum" sz="quarter" idx="12"/>
          </p:nvPr>
        </p:nvSpPr>
        <p:spPr/>
        <p:txBody>
          <a:bodyPr/>
          <a:lstStyle/>
          <a:p>
            <a:pPr lvl="0"/>
            <a:fld id="{2C525F05-1079-4752-9083-32E98EF86CD4}" type="slidenum">
              <a:rPr lang="da-DK" smtClean="0"/>
              <a:t>‹nr.›</a:t>
            </a:fld>
            <a:endParaRPr lang="da-DK"/>
          </a:p>
        </p:txBody>
      </p:sp>
    </p:spTree>
    <p:extLst>
      <p:ext uri="{BB962C8B-B14F-4D97-AF65-F5344CB8AC3E}">
        <p14:creationId xmlns:p14="http://schemas.microsoft.com/office/powerpoint/2010/main" val="2744000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5F9EBAE9-FCBB-4C5A-B77A-8F44EA51C5D6}" type="datetime1">
              <a:rPr lang="en-US" smtClean="0"/>
              <a:pPr lvl="0"/>
              <a:t>10/18/2018</a:t>
            </a:fld>
            <a:endParaRPr lang="en-US"/>
          </a:p>
        </p:txBody>
      </p:sp>
      <p:sp>
        <p:nvSpPr>
          <p:cNvPr id="3" name="Footer Placeholder 2"/>
          <p:cNvSpPr>
            <a:spLocks noGrp="1"/>
          </p:cNvSpPr>
          <p:nvPr>
            <p:ph type="ftr" sz="quarter" idx="11"/>
          </p:nvPr>
        </p:nvSpPr>
        <p:spPr/>
        <p:txBody>
          <a:bodyPr/>
          <a:lstStyle/>
          <a:p>
            <a:pPr lvl="0"/>
            <a:r>
              <a:rPr lang="en-US"/>
              <a:t>             </a:t>
            </a:r>
          </a:p>
        </p:txBody>
      </p:sp>
      <p:sp>
        <p:nvSpPr>
          <p:cNvPr id="4" name="Slide Number Placeholder 3"/>
          <p:cNvSpPr>
            <a:spLocks noGrp="1"/>
          </p:cNvSpPr>
          <p:nvPr>
            <p:ph type="sldNum" sz="quarter" idx="12"/>
          </p:nvPr>
        </p:nvSpPr>
        <p:spPr/>
        <p:txBody>
          <a:bodyPr/>
          <a:lstStyle/>
          <a:p>
            <a:pPr lvl="0"/>
            <a:fld id="{327B6EE0-DCE1-4D5A-8404-A5FE57430E51}" type="slidenum">
              <a:rPr lang="da-DK" smtClean="0"/>
              <a:t>‹nr.›</a:t>
            </a:fld>
            <a:endParaRPr lang="da-DK"/>
          </a:p>
        </p:txBody>
      </p:sp>
    </p:spTree>
    <p:extLst>
      <p:ext uri="{BB962C8B-B14F-4D97-AF65-F5344CB8AC3E}">
        <p14:creationId xmlns:p14="http://schemas.microsoft.com/office/powerpoint/2010/main" val="21579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da-DK"/>
              <a:t>Rediger teksttypografien i masteren</a:t>
            </a:r>
          </a:p>
        </p:txBody>
      </p:sp>
      <p:sp>
        <p:nvSpPr>
          <p:cNvPr id="5" name="Date Placeholder 4"/>
          <p:cNvSpPr>
            <a:spLocks noGrp="1"/>
          </p:cNvSpPr>
          <p:nvPr>
            <p:ph type="dt" sz="half" idx="10"/>
          </p:nvPr>
        </p:nvSpPr>
        <p:spPr/>
        <p:txBody>
          <a:bodyPr/>
          <a:lstStyle/>
          <a:p>
            <a:pPr lvl="0"/>
            <a:fld id="{5F9EBAE9-FCBB-4C5A-B77A-8F44EA51C5D6}" type="datetime1">
              <a:rPr lang="en-US" smtClean="0"/>
              <a:pPr lvl="0"/>
              <a:t>10/18/2018</a:t>
            </a:fld>
            <a:endParaRPr lang="en-US"/>
          </a:p>
        </p:txBody>
      </p:sp>
      <p:sp>
        <p:nvSpPr>
          <p:cNvPr id="6" name="Footer Placeholder 5"/>
          <p:cNvSpPr>
            <a:spLocks noGrp="1"/>
          </p:cNvSpPr>
          <p:nvPr>
            <p:ph type="ftr" sz="quarter" idx="11"/>
          </p:nvPr>
        </p:nvSpPr>
        <p:spPr/>
        <p:txBody>
          <a:bodyPr/>
          <a:lstStyle/>
          <a:p>
            <a:pPr lvl="0"/>
            <a:r>
              <a:rPr lang="en-US"/>
              <a:t>             </a:t>
            </a:r>
          </a:p>
        </p:txBody>
      </p:sp>
      <p:sp>
        <p:nvSpPr>
          <p:cNvPr id="7" name="Slide Number Placeholder 6"/>
          <p:cNvSpPr>
            <a:spLocks noGrp="1"/>
          </p:cNvSpPr>
          <p:nvPr>
            <p:ph type="sldNum" sz="quarter" idx="12"/>
          </p:nvPr>
        </p:nvSpPr>
        <p:spPr/>
        <p:txBody>
          <a:bodyPr/>
          <a:lstStyle/>
          <a:p>
            <a:pPr lvl="0"/>
            <a:fld id="{327B6EE0-DCE1-4D5A-8404-A5FE57430E51}" type="slidenum">
              <a:rPr lang="da-DK" smtClean="0"/>
              <a:t>‹nr.›</a:t>
            </a:fld>
            <a:endParaRPr lang="da-DK"/>
          </a:p>
        </p:txBody>
      </p:sp>
    </p:spTree>
    <p:extLst>
      <p:ext uri="{BB962C8B-B14F-4D97-AF65-F5344CB8AC3E}">
        <p14:creationId xmlns:p14="http://schemas.microsoft.com/office/powerpoint/2010/main" val="1005536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da-DK"/>
              <a:t>Rediger teksttypografien i masteren</a:t>
            </a:r>
          </a:p>
        </p:txBody>
      </p:sp>
      <p:sp>
        <p:nvSpPr>
          <p:cNvPr id="5" name="Date Placeholder 4"/>
          <p:cNvSpPr>
            <a:spLocks noGrp="1"/>
          </p:cNvSpPr>
          <p:nvPr>
            <p:ph type="dt" sz="half" idx="10"/>
          </p:nvPr>
        </p:nvSpPr>
        <p:spPr/>
        <p:txBody>
          <a:bodyPr/>
          <a:lstStyle/>
          <a:p>
            <a:pPr lvl="0"/>
            <a:fld id="{5F9EBAE9-FCBB-4C5A-B77A-8F44EA51C5D6}" type="datetime1">
              <a:rPr lang="en-US" smtClean="0"/>
              <a:pPr lvl="0"/>
              <a:t>10/18/2018</a:t>
            </a:fld>
            <a:endParaRPr lang="en-US"/>
          </a:p>
        </p:txBody>
      </p:sp>
      <p:sp>
        <p:nvSpPr>
          <p:cNvPr id="6" name="Footer Placeholder 5"/>
          <p:cNvSpPr>
            <a:spLocks noGrp="1"/>
          </p:cNvSpPr>
          <p:nvPr>
            <p:ph type="ftr" sz="quarter" idx="11"/>
          </p:nvPr>
        </p:nvSpPr>
        <p:spPr/>
        <p:txBody>
          <a:bodyPr/>
          <a:lstStyle/>
          <a:p>
            <a:pPr lvl="0"/>
            <a:r>
              <a:rPr lang="en-US"/>
              <a:t>             </a:t>
            </a:r>
          </a:p>
        </p:txBody>
      </p:sp>
      <p:sp>
        <p:nvSpPr>
          <p:cNvPr id="7" name="Slide Number Placeholder 6"/>
          <p:cNvSpPr>
            <a:spLocks noGrp="1"/>
          </p:cNvSpPr>
          <p:nvPr>
            <p:ph type="sldNum" sz="quarter" idx="12"/>
          </p:nvPr>
        </p:nvSpPr>
        <p:spPr/>
        <p:txBody>
          <a:bodyPr/>
          <a:lstStyle/>
          <a:p>
            <a:pPr lvl="0"/>
            <a:fld id="{327B6EE0-DCE1-4D5A-8404-A5FE57430E51}" type="slidenum">
              <a:rPr lang="da-DK" smtClean="0"/>
              <a:t>‹nr.›</a:t>
            </a:fld>
            <a:endParaRPr lang="da-DK"/>
          </a:p>
        </p:txBody>
      </p:sp>
    </p:spTree>
    <p:extLst>
      <p:ext uri="{BB962C8B-B14F-4D97-AF65-F5344CB8AC3E}">
        <p14:creationId xmlns:p14="http://schemas.microsoft.com/office/powerpoint/2010/main" val="7028792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lvl="0"/>
            <a:fld id="{5F9EBAE9-FCBB-4C5A-B77A-8F44EA51C5D6}" type="datetime1">
              <a:rPr lang="en-US" smtClean="0"/>
              <a:pPr lvl="0"/>
              <a:t>10/18/2018</a:t>
            </a:fld>
            <a:endParaRPr lang="en-US"/>
          </a:p>
        </p:txBody>
      </p:sp>
      <p:sp>
        <p:nvSpPr>
          <p:cNvPr id="5" name="Footer Placeholder 4"/>
          <p:cNvSpPr>
            <a:spLocks noGrp="1"/>
          </p:cNvSpPr>
          <p:nvPr>
            <p:ph type="ftr" sz="quarter" idx="11"/>
          </p:nvPr>
        </p:nvSpPr>
        <p:spPr/>
        <p:txBody>
          <a:bodyPr/>
          <a:lstStyle/>
          <a:p>
            <a:pPr lvl="0"/>
            <a:r>
              <a:rPr lang="en-US"/>
              <a:t>             </a:t>
            </a:r>
          </a:p>
        </p:txBody>
      </p:sp>
      <p:sp>
        <p:nvSpPr>
          <p:cNvPr id="6" name="Slide Number Placeholder 5"/>
          <p:cNvSpPr>
            <a:spLocks noGrp="1"/>
          </p:cNvSpPr>
          <p:nvPr>
            <p:ph type="sldNum" sz="quarter" idx="12"/>
          </p:nvPr>
        </p:nvSpPr>
        <p:spPr/>
        <p:txBody>
          <a:bodyPr/>
          <a:lstStyle/>
          <a:p>
            <a:pPr lvl="0"/>
            <a:fld id="{327B6EE0-DCE1-4D5A-8404-A5FE57430E51}" type="slidenum">
              <a:rPr lang="da-DK" smtClean="0"/>
              <a:t>‹nr.›</a:t>
            </a:fld>
            <a:endParaRPr lang="da-DK"/>
          </a:p>
        </p:txBody>
      </p:sp>
    </p:spTree>
    <p:extLst>
      <p:ext uri="{BB962C8B-B14F-4D97-AF65-F5344CB8AC3E}">
        <p14:creationId xmlns:p14="http://schemas.microsoft.com/office/powerpoint/2010/main" val="272823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lvl="0"/>
            <a:fld id="{5F9EBAE9-FCBB-4C5A-B77A-8F44EA51C5D6}" type="datetime1">
              <a:rPr lang="en-US" smtClean="0"/>
              <a:pPr lvl="0"/>
              <a:t>10/18/2018</a:t>
            </a:fld>
            <a:endParaRPr lang="en-US"/>
          </a:p>
        </p:txBody>
      </p:sp>
      <p:sp>
        <p:nvSpPr>
          <p:cNvPr id="5" name="Footer Placeholder 4"/>
          <p:cNvSpPr>
            <a:spLocks noGrp="1"/>
          </p:cNvSpPr>
          <p:nvPr>
            <p:ph type="ftr" sz="quarter" idx="11"/>
          </p:nvPr>
        </p:nvSpPr>
        <p:spPr/>
        <p:txBody>
          <a:bodyPr/>
          <a:lstStyle/>
          <a:p>
            <a:pPr lvl="0"/>
            <a:r>
              <a:rPr lang="en-US"/>
              <a:t>             </a:t>
            </a:r>
          </a:p>
        </p:txBody>
      </p:sp>
      <p:sp>
        <p:nvSpPr>
          <p:cNvPr id="6" name="Slide Number Placeholder 5"/>
          <p:cNvSpPr>
            <a:spLocks noGrp="1"/>
          </p:cNvSpPr>
          <p:nvPr>
            <p:ph type="sldNum" sz="quarter" idx="12"/>
          </p:nvPr>
        </p:nvSpPr>
        <p:spPr/>
        <p:txBody>
          <a:bodyPr/>
          <a:lstStyle/>
          <a:p>
            <a:pPr lvl="0"/>
            <a:fld id="{327B6EE0-DCE1-4D5A-8404-A5FE57430E51}" type="slidenum">
              <a:rPr lang="da-DK" smtClean="0"/>
              <a:t>‹nr.›</a:t>
            </a:fld>
            <a:endParaRPr lang="da-DK"/>
          </a:p>
        </p:txBody>
      </p:sp>
    </p:spTree>
    <p:extLst>
      <p:ext uri="{BB962C8B-B14F-4D97-AF65-F5344CB8AC3E}">
        <p14:creationId xmlns:p14="http://schemas.microsoft.com/office/powerpoint/2010/main" val="104057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en-US" dirty="0"/>
          </a:p>
        </p:txBody>
      </p:sp>
      <p:sp>
        <p:nvSpPr>
          <p:cNvPr id="3" name="Pladsholder til dato 2"/>
          <p:cNvSpPr>
            <a:spLocks noGrp="1"/>
          </p:cNvSpPr>
          <p:nvPr>
            <p:ph type="dt" sz="half" idx="10"/>
          </p:nvPr>
        </p:nvSpPr>
        <p:spPr/>
        <p:txBody>
          <a:bodyPr/>
          <a:lstStyle/>
          <a:p>
            <a:r>
              <a:rPr lang="da-DK" dirty="0"/>
              <a:t>30-04-2018</a:t>
            </a:r>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8930363-84F5-4813-953F-82ED69AC572F}" type="datetimeFigureOut">
              <a:rPr lang="en-US" dirty="0"/>
              <a:t>10/18/2018</a:t>
            </a:fld>
            <a:endParaRPr lang="en-US" dirty="0"/>
          </a:p>
        </p:txBody>
      </p:sp>
      <p:sp>
        <p:nvSpPr>
          <p:cNvPr id="3" name="Pladsholder til sidefod 2"/>
          <p:cNvSpPr>
            <a:spLocks noGrp="1"/>
          </p:cNvSpPr>
          <p:nvPr>
            <p:ph type="ftr" sz="quarter" idx="11"/>
          </p:nvPr>
        </p:nvSpPr>
        <p:spPr/>
        <p:txBody>
          <a:bodyPr/>
          <a:lstStyle/>
          <a:p>
            <a:r>
              <a:rPr lang="en-US" dirty="0"/>
              <a:t>
              </a:t>
            </a:r>
          </a:p>
        </p:txBody>
      </p:sp>
      <p:sp>
        <p:nvSpPr>
          <p:cNvPr id="4" name="Pladsholder til diasnummer 3"/>
          <p:cNvSpPr>
            <a:spLocks noGrp="1"/>
          </p:cNvSpPr>
          <p:nvPr>
            <p:ph type="sldNum" sz="quarter" idx="12"/>
          </p:nvPr>
        </p:nvSpPr>
        <p:spPr/>
        <p:txBody>
          <a:bodyPr/>
          <a:lstStyle/>
          <a:p>
            <a:fld id="{5D63841E-FDE4-4F95-B5AA-F5EB88A7EDBE}"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aggrundsbillede og tekstboks">
    <p:bg>
      <p:bgPr>
        <a:solidFill>
          <a:schemeClr val="bg1"/>
        </a:solidFill>
        <a:effectLst/>
      </p:bgPr>
    </p:bg>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5" hasCustomPrompt="1"/>
          </p:nvPr>
        </p:nvSpPr>
        <p:spPr>
          <a:xfrm>
            <a:off x="0" y="1"/>
            <a:ext cx="12192000" cy="6858000"/>
          </a:xfrm>
          <a:solidFill>
            <a:schemeClr val="bg1">
              <a:lumMod val="75000"/>
            </a:schemeClr>
          </a:solidFill>
        </p:spPr>
        <p:txBody>
          <a:bodyPr lIns="540000" rIns="6480000" anchor="t" anchorCtr="0"/>
          <a:lstStyle>
            <a:lvl1pPr algn="l">
              <a:tabLst/>
              <a:defRPr sz="1600" baseline="0"/>
            </a:lvl1pPr>
          </a:lstStyle>
          <a:p>
            <a:endParaRPr lang="en-US" dirty="0"/>
          </a:p>
        </p:txBody>
      </p:sp>
      <p:sp>
        <p:nvSpPr>
          <p:cNvPr id="3" name="Pladsholder til dato 2"/>
          <p:cNvSpPr>
            <a:spLocks noGrp="1"/>
          </p:cNvSpPr>
          <p:nvPr>
            <p:ph type="dt" sz="half" idx="10"/>
          </p:nvPr>
        </p:nvSpPr>
        <p:spPr/>
        <p:txBody>
          <a:bodyPr/>
          <a:lstStyle>
            <a:lvl1pPr>
              <a:defRPr>
                <a:solidFill>
                  <a:schemeClr val="bg1"/>
                </a:solidFill>
              </a:defRPr>
            </a:lvl1pPr>
          </a:lstStyle>
          <a:p>
            <a:fld id="{ECE0649F-FA7C-4CDA-B758-7821CB283D70}" type="datetimeFigureOut">
              <a:rPr lang="en-US" dirty="0"/>
              <a:t>10/18/2018</a:t>
            </a:fld>
            <a:endParaRPr lang="en-US"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en-US" dirty="0"/>
              <a:t>
              </a:t>
            </a:r>
          </a:p>
        </p:txBody>
      </p:sp>
      <p:sp>
        <p:nvSpPr>
          <p:cNvPr id="5" name="Pladsholder til diasnummer 4"/>
          <p:cNvSpPr>
            <a:spLocks noGrp="1"/>
          </p:cNvSpPr>
          <p:nvPr>
            <p:ph type="sldNum" sz="quarter" idx="12"/>
          </p:nvPr>
        </p:nvSpPr>
        <p:spPr/>
        <p:txBody>
          <a:bodyPr/>
          <a:lstStyle>
            <a:lvl1pPr>
              <a:defRPr>
                <a:solidFill>
                  <a:schemeClr val="bg1"/>
                </a:solidFill>
              </a:defRPr>
            </a:lvl1pPr>
          </a:lstStyle>
          <a:p>
            <a:fld id="{5D63841E-FDE4-4F95-B5AA-F5EB88A7EDBE}" type="slidenum">
              <a:rPr lang="en-US" dirty="0"/>
              <a:pPr/>
              <a:t>‹nr.›</a:t>
            </a:fld>
            <a:endParaRPr lang="en-US" dirty="0"/>
          </a:p>
        </p:txBody>
      </p:sp>
      <p:sp>
        <p:nvSpPr>
          <p:cNvPr id="6" name="Pladsholder til tekst 5"/>
          <p:cNvSpPr>
            <a:spLocks noGrp="1"/>
          </p:cNvSpPr>
          <p:nvPr>
            <p:ph type="body" sz="quarter" idx="17"/>
          </p:nvPr>
        </p:nvSpPr>
        <p:spPr>
          <a:xfrm>
            <a:off x="6288021" y="468000"/>
            <a:ext cx="5219627" cy="5256000"/>
          </a:xfrm>
          <a:solidFill>
            <a:schemeClr val="bg1">
              <a:alpha val="70000"/>
            </a:schemeClr>
          </a:solidFill>
        </p:spPr>
        <p:txBody>
          <a:bodyPr lIns="324000" tIns="270000" rIns="324000" bIns="270000"/>
          <a:lstStyle>
            <a:lvl1pPr>
              <a:defRPr sz="1800"/>
            </a:lvl1pPr>
            <a:lvl2pPr>
              <a:defRPr>
                <a:solidFill>
                  <a:schemeClr val="tx1"/>
                </a:solidFill>
              </a:defRPr>
            </a:lvl2pPr>
            <a:lvl3pPr>
              <a:defRPr sz="1800"/>
            </a:lvl3pPr>
            <a:lvl4pPr>
              <a:defRPr sz="1800"/>
            </a:lvl4pPr>
            <a:lvl5pPr>
              <a:defRPr sz="1800"/>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2" name="Pladsholder til tekst 8"/>
          <p:cNvSpPr>
            <a:spLocks noGrp="1"/>
          </p:cNvSpPr>
          <p:nvPr>
            <p:ph type="body" sz="quarter" idx="16" hasCustomPrompt="1"/>
          </p:nvPr>
        </p:nvSpPr>
        <p:spPr>
          <a:xfrm>
            <a:off x="10177200" y="6066000"/>
            <a:ext cx="1504800" cy="471600"/>
          </a:xfrm>
          <a:blipFill>
            <a:blip r:embed="rId2"/>
            <a:stretch>
              <a:fillRect/>
            </a:stretch>
          </a:blipFill>
        </p:spPr>
        <p:txBody>
          <a:bodyPr/>
          <a:lstStyle>
            <a:lvl1pPr>
              <a:defRPr baseline="0"/>
            </a:lvl1pPr>
          </a:lstStyle>
          <a:p>
            <a:pPr lvl="0"/>
            <a:r>
              <a:rPr lang="en-US" dirty="0"/>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elsides billede">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3" hasCustomPrompt="1"/>
          </p:nvPr>
        </p:nvSpPr>
        <p:spPr>
          <a:xfrm>
            <a:off x="0" y="0"/>
            <a:ext cx="12192000" cy="6858000"/>
          </a:xfrm>
          <a:solidFill>
            <a:schemeClr val="bg1">
              <a:lumMod val="75000"/>
            </a:schemeClr>
          </a:solidFill>
          <a:ln>
            <a:noFill/>
          </a:ln>
        </p:spPr>
        <p:txBody>
          <a:bodyPr lIns="3240000" tIns="1800000" rIns="3240000" anchor="t"/>
          <a:lstStyle>
            <a:lvl1pPr>
              <a:defRPr sz="1600" baseline="0"/>
            </a:lvl1pPr>
          </a:lstStyle>
          <a:p>
            <a:endParaRPr lang="en-US" dirty="0"/>
          </a:p>
        </p:txBody>
      </p:sp>
      <p:sp>
        <p:nvSpPr>
          <p:cNvPr id="9" name="Pladsholder til tekst 8"/>
          <p:cNvSpPr>
            <a:spLocks noGrp="1"/>
          </p:cNvSpPr>
          <p:nvPr>
            <p:ph type="body" sz="quarter" idx="14" hasCustomPrompt="1"/>
          </p:nvPr>
        </p:nvSpPr>
        <p:spPr>
          <a:xfrm>
            <a:off x="10177200" y="6066000"/>
            <a:ext cx="1512000" cy="471600"/>
          </a:xfrm>
          <a:blipFill>
            <a:blip r:embed="rId2"/>
            <a:stretch>
              <a:fillRect/>
            </a:stretch>
          </a:blipFill>
        </p:spPr>
        <p:txBody>
          <a:bodyPr/>
          <a:lstStyle>
            <a:lvl1pPr>
              <a:defRPr baseline="0"/>
            </a:lvl1pPr>
          </a:lstStyle>
          <a:p>
            <a:pPr lvl="0"/>
            <a:r>
              <a:rPr lang="en-US" dirty="0"/>
              <a:t>
              </a:t>
            </a:r>
          </a:p>
        </p:txBody>
      </p:sp>
      <p:sp>
        <p:nvSpPr>
          <p:cNvPr id="10" name="Pladsholder til dato 9"/>
          <p:cNvSpPr>
            <a:spLocks noGrp="1"/>
          </p:cNvSpPr>
          <p:nvPr>
            <p:ph type="dt" sz="half" idx="15"/>
          </p:nvPr>
        </p:nvSpPr>
        <p:spPr/>
        <p:txBody>
          <a:bodyPr/>
          <a:lstStyle>
            <a:lvl1pPr>
              <a:defRPr>
                <a:solidFill>
                  <a:schemeClr val="bg1"/>
                </a:solidFill>
              </a:defRPr>
            </a:lvl1pPr>
          </a:lstStyle>
          <a:p>
            <a:fld id="{D157D2ED-A7A4-49AD-BE39-819836AD64E5}" type="datetimeFigureOut">
              <a:rPr lang="en-US" dirty="0"/>
              <a:t>10/18/2018</a:t>
            </a:fld>
            <a:endParaRPr lang="en-US" dirty="0"/>
          </a:p>
        </p:txBody>
      </p:sp>
      <p:sp>
        <p:nvSpPr>
          <p:cNvPr id="11" name="Pladsholder til sidefod 10"/>
          <p:cNvSpPr>
            <a:spLocks noGrp="1"/>
          </p:cNvSpPr>
          <p:nvPr>
            <p:ph type="ftr" sz="quarter" idx="16"/>
          </p:nvPr>
        </p:nvSpPr>
        <p:spPr/>
        <p:txBody>
          <a:bodyPr/>
          <a:lstStyle>
            <a:lvl1pPr>
              <a:defRPr>
                <a:solidFill>
                  <a:schemeClr val="bg1"/>
                </a:solidFill>
              </a:defRPr>
            </a:lvl1pPr>
          </a:lstStyle>
          <a:p>
            <a:r>
              <a:rPr lang="en-US" dirty="0"/>
              <a:t>
              </a:t>
            </a:r>
          </a:p>
        </p:txBody>
      </p:sp>
      <p:sp>
        <p:nvSpPr>
          <p:cNvPr id="12" name="Pladsholder til slidenummer 11"/>
          <p:cNvSpPr>
            <a:spLocks noGrp="1"/>
          </p:cNvSpPr>
          <p:nvPr>
            <p:ph type="sldNum" sz="quarter" idx="17"/>
          </p:nvPr>
        </p:nvSpPr>
        <p:spPr/>
        <p:txBody>
          <a:bodyPr/>
          <a:lstStyle>
            <a:lvl1pPr>
              <a:defRPr>
                <a:solidFill>
                  <a:schemeClr val="bg1"/>
                </a:solidFill>
              </a:defRPr>
            </a:lvl1pPr>
          </a:lstStyle>
          <a:p>
            <a:fld id="{5D63841E-FDE4-4F95-B5AA-F5EB88A7EDBE}"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anoram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en-US" dirty="0"/>
          </a:p>
        </p:txBody>
      </p:sp>
      <p:sp>
        <p:nvSpPr>
          <p:cNvPr id="3" name="Pladsholder til dato 2"/>
          <p:cNvSpPr>
            <a:spLocks noGrp="1"/>
          </p:cNvSpPr>
          <p:nvPr>
            <p:ph type="dt" sz="half" idx="10"/>
          </p:nvPr>
        </p:nvSpPr>
        <p:spPr/>
        <p:txBody>
          <a:bodyPr/>
          <a:lstStyle/>
          <a:p>
            <a:fld id="{B70F6228-FF53-4EA0-9E17-08F7BB684761}" type="datetimeFigureOut">
              <a:rPr lang="en-US" dirty="0"/>
              <a:t>10/18/2018</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pPr/>
              <a:t>‹nr.›</a:t>
            </a:fld>
            <a:endParaRPr lang="en-US" dirty="0"/>
          </a:p>
        </p:txBody>
      </p:sp>
      <p:sp>
        <p:nvSpPr>
          <p:cNvPr id="7" name="Pladsholder til billede 6" descr="[logo:BlackWhite]"/>
          <p:cNvSpPr>
            <a:spLocks noGrp="1" noChangeAspect="1"/>
          </p:cNvSpPr>
          <p:nvPr>
            <p:ph type="pic" sz="quarter" idx="13" hasCustomPrompt="1"/>
          </p:nvPr>
        </p:nvSpPr>
        <p:spPr>
          <a:xfrm>
            <a:off x="0" y="3896916"/>
            <a:ext cx="12192000" cy="2988469"/>
          </a:xfrm>
          <a:solidFill>
            <a:schemeClr val="bg1">
              <a:lumMod val="75000"/>
            </a:schemeClr>
          </a:solidFill>
          <a:ln>
            <a:noFill/>
          </a:ln>
        </p:spPr>
        <p:txBody>
          <a:bodyPr lIns="540000" tIns="0" rIns="6480000" anchor="t" anchorCtr="0"/>
          <a:lstStyle>
            <a:lvl1pPr>
              <a:defRPr sz="1600" baseline="0"/>
            </a:lvl1pPr>
          </a:lstStyle>
          <a:p>
            <a:endParaRPr lang="en-US" dirty="0"/>
          </a:p>
        </p:txBody>
      </p:sp>
      <p:sp>
        <p:nvSpPr>
          <p:cNvPr id="10" name="Pladsholder til tekst 9"/>
          <p:cNvSpPr>
            <a:spLocks noGrp="1"/>
          </p:cNvSpPr>
          <p:nvPr>
            <p:ph type="body" sz="quarter" idx="14"/>
          </p:nvPr>
        </p:nvSpPr>
        <p:spPr>
          <a:xfrm>
            <a:off x="625476" y="1583531"/>
            <a:ext cx="10893424" cy="2151542"/>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8" name="Pladsholder til tekst 8"/>
          <p:cNvSpPr>
            <a:spLocks noGrp="1"/>
          </p:cNvSpPr>
          <p:nvPr>
            <p:ph type="body" sz="quarter" idx="15" hasCustomPrompt="1"/>
          </p:nvPr>
        </p:nvSpPr>
        <p:spPr>
          <a:xfrm>
            <a:off x="10173600" y="6066000"/>
            <a:ext cx="1512000" cy="471600"/>
          </a:xfrm>
          <a:blipFill>
            <a:blip r:embed="rId2"/>
            <a:stretch>
              <a:fillRect/>
            </a:stretch>
          </a:blipFill>
        </p:spPr>
        <p:txBody>
          <a:bodyPr/>
          <a:lstStyle>
            <a:lvl1pPr>
              <a:defRPr baseline="0"/>
            </a:lvl1pPr>
          </a:lstStyle>
          <a:p>
            <a:pPr lvl="0"/>
            <a:r>
              <a:rPr lang="en-US"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e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3391" y="576000"/>
            <a:ext cx="10896607" cy="841638"/>
          </a:xfrm>
          <a:prstGeom prst="rect">
            <a:avLst/>
          </a:prstGeom>
          <a:noFill/>
          <a:ln>
            <a:noFill/>
          </a:ln>
        </p:spPr>
        <p:txBody>
          <a:bodyPr vert="horz" lIns="0" tIns="0" rIns="0" bIns="0" rtlCol="0" anchor="t" anchorCtr="0">
            <a:normAutofit/>
          </a:bodyPr>
          <a:lstStyle/>
          <a:p>
            <a:r>
              <a:rPr lang="en-US" dirty="0"/>
              <a:t>Klik for at redigere i master</a:t>
            </a:r>
          </a:p>
        </p:txBody>
      </p:sp>
      <p:sp>
        <p:nvSpPr>
          <p:cNvPr id="3" name="Pladsholder til tekst 2"/>
          <p:cNvSpPr>
            <a:spLocks noGrp="1"/>
          </p:cNvSpPr>
          <p:nvPr>
            <p:ph type="body" idx="1"/>
          </p:nvPr>
        </p:nvSpPr>
        <p:spPr>
          <a:xfrm>
            <a:off x="623999" y="1584001"/>
            <a:ext cx="10895999" cy="4106304"/>
          </a:xfrm>
          <a:prstGeom prst="rect">
            <a:avLst/>
          </a:prstGeom>
          <a:noFill/>
          <a:ln>
            <a:noFill/>
          </a:ln>
        </p:spPr>
        <p:txBody>
          <a:bodyPr vert="horz" lIns="0" tIns="0" rIns="0" bIns="0" rtlCol="0" anchor="t" anchorCtr="0">
            <a:noAutofit/>
          </a:bodyPr>
          <a:lstStyle/>
          <a:p>
            <a:pPr lvl="0"/>
            <a:r>
              <a:rPr lang="en-US" dirty="0"/>
              <a:t>Klik for at redigere i master</a:t>
            </a:r>
          </a:p>
          <a:p>
            <a:pPr lvl="1"/>
            <a:r>
              <a:rPr lang="en-US" dirty="0"/>
              <a:t>Andet niveau</a:t>
            </a:r>
          </a:p>
          <a:p>
            <a:pPr lvl="2"/>
            <a:r>
              <a:rPr lang="en-US" dirty="0"/>
              <a:t>Tredje niveau</a:t>
            </a:r>
          </a:p>
          <a:p>
            <a:pPr lvl="3"/>
            <a:r>
              <a:rPr lang="en-US" dirty="0"/>
              <a:t>Fjerde niveau</a:t>
            </a:r>
          </a:p>
          <a:p>
            <a:pPr lvl="4"/>
            <a:r>
              <a:rPr lang="en-US" dirty="0"/>
              <a:t>Femte niveau</a:t>
            </a:r>
          </a:p>
          <a:p>
            <a:pPr lvl="5"/>
            <a:r>
              <a:rPr lang="en-US" dirty="0"/>
              <a:t>Sjette niveau</a:t>
            </a:r>
          </a:p>
          <a:p>
            <a:pPr lvl="6"/>
            <a:r>
              <a:rPr lang="en-US" dirty="0"/>
              <a:t>(syvende)</a:t>
            </a:r>
          </a:p>
          <a:p>
            <a:pPr lvl="7"/>
            <a:r>
              <a:rPr lang="en-US" dirty="0"/>
              <a:t>(ottende)</a:t>
            </a:r>
          </a:p>
          <a:p>
            <a:pPr lvl="8"/>
            <a:r>
              <a:rPr lang="en-US" dirty="0"/>
              <a:t>(niende)</a:t>
            </a:r>
          </a:p>
        </p:txBody>
      </p:sp>
      <p:sp>
        <p:nvSpPr>
          <p:cNvPr id="4" name="Pladsholder til dato 3"/>
          <p:cNvSpPr>
            <a:spLocks noGrp="1"/>
          </p:cNvSpPr>
          <p:nvPr>
            <p:ph type="dt" sz="half" idx="2"/>
          </p:nvPr>
        </p:nvSpPr>
        <p:spPr>
          <a:xfrm>
            <a:off x="1104000" y="6215560"/>
            <a:ext cx="864000"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r>
              <a:rPr lang="da-DK" dirty="0"/>
              <a:t>30-04-2018</a:t>
            </a:r>
            <a:endParaRPr lang="en-US" dirty="0"/>
          </a:p>
        </p:txBody>
      </p:sp>
      <p:sp>
        <p:nvSpPr>
          <p:cNvPr id="5" name="Pladsholder til sidefod 4"/>
          <p:cNvSpPr>
            <a:spLocks noGrp="1"/>
          </p:cNvSpPr>
          <p:nvPr>
            <p:ph type="ftr" sz="quarter" idx="3"/>
          </p:nvPr>
        </p:nvSpPr>
        <p:spPr>
          <a:xfrm>
            <a:off x="2257422" y="6214350"/>
            <a:ext cx="5902577"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r>
              <a:rPr lang="en-US" dirty="0"/>
              <a:t>
              </a:t>
            </a:r>
          </a:p>
        </p:txBody>
      </p:sp>
      <p:sp>
        <p:nvSpPr>
          <p:cNvPr id="6" name="Pladsholder til diasnummer 5"/>
          <p:cNvSpPr>
            <a:spLocks noGrp="1"/>
          </p:cNvSpPr>
          <p:nvPr>
            <p:ph type="sldNum" sz="quarter" idx="4"/>
          </p:nvPr>
        </p:nvSpPr>
        <p:spPr>
          <a:xfrm>
            <a:off x="625589" y="6215923"/>
            <a:ext cx="477857" cy="360000"/>
          </a:xfrm>
          <a:prstGeom prst="rect">
            <a:avLst/>
          </a:prstGeom>
        </p:spPr>
        <p:txBody>
          <a:bodyPr vert="horz" lIns="0" tIns="0" rIns="0" bIns="0" rtlCol="0" anchor="b" anchorCtr="0">
            <a:noAutofit/>
          </a:bodyPr>
          <a:lstStyle>
            <a:lvl1pPr algn="l">
              <a:lnSpc>
                <a:spcPts val="1300"/>
              </a:lnSpc>
              <a:defRPr sz="1000" b="1">
                <a:solidFill>
                  <a:schemeClr val="tx1"/>
                </a:solidFill>
                <a:latin typeface="Trebuchet MS" panose="020B0603020202020204" pitchFamily="34" charset="0"/>
              </a:defRPr>
            </a:lvl1pPr>
          </a:lstStyle>
          <a:p>
            <a:fld id="{5D63841E-FDE4-4F95-B5AA-F5EB88A7EDBE}" type="slidenum">
              <a:rPr lang="en-US" dirty="0"/>
              <a:pPr/>
              <a:t>‹nr.›</a:t>
            </a:fld>
            <a:endParaRPr lang="en-US" dirty="0"/>
          </a:p>
        </p:txBody>
      </p:sp>
      <p:pic>
        <p:nvPicPr>
          <p:cNvPr id="1026" name="Picture 2" descr="C:\Users\kg\Desktop\KOMBIT\_Version 0.1\KOMBIT_payoff_cmyk.e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177200" y="6065427"/>
            <a:ext cx="1512000" cy="47219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6" r:id="rId11"/>
    <p:sldLayoutId id="2147483695" r:id="rId12"/>
    <p:sldLayoutId id="2147483694" r:id="rId13"/>
  </p:sldLayoutIdLst>
  <p:hf sldNum="0" hdr="0" ftr="0" dt="0"/>
  <p:txStyles>
    <p:title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p:titleStyle>
    <p:body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07CC2-C8BF-48C6-B09C-DB92AB0CBD2A}" type="datetimeFigureOut">
              <a:rPr lang="en-US" smtClean="0"/>
              <a:t>10/18/2018</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3841E-FDE4-4F95-B5AA-F5EB88A7EDBE}" type="slidenum">
              <a:rPr lang="en-US" smtClean="0"/>
              <a:pPr/>
              <a:t>‹nr.›</a:t>
            </a:fld>
            <a:endParaRPr lang="en-US" dirty="0"/>
          </a:p>
        </p:txBody>
      </p:sp>
    </p:spTree>
    <p:extLst>
      <p:ext uri="{BB962C8B-B14F-4D97-AF65-F5344CB8AC3E}">
        <p14:creationId xmlns:p14="http://schemas.microsoft.com/office/powerpoint/2010/main" val="122884974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dsholder til titel 1"/>
          <p:cNvSpPr txBox="1">
            <a:spLocks noGrp="1"/>
          </p:cNvSpPr>
          <p:nvPr>
            <p:ph type="title"/>
          </p:nvPr>
        </p:nvSpPr>
        <p:spPr>
          <a:xfrm>
            <a:off x="623389" y="575999"/>
            <a:ext cx="10896612" cy="841641"/>
          </a:xfrm>
          <a:prstGeom prst="rect">
            <a:avLst/>
          </a:prstGeom>
          <a:noFill/>
          <a:ln>
            <a:noFill/>
          </a:ln>
        </p:spPr>
        <p:txBody>
          <a:bodyPr vert="horz" wrap="square" lIns="0" tIns="0" rIns="0" bIns="0" anchor="t" anchorCtr="0" compatLnSpc="1">
            <a:normAutofit/>
          </a:bodyPr>
          <a:lstStyle/>
          <a:p>
            <a:pPr lvl="0"/>
            <a:r>
              <a:rPr lang="en-US"/>
              <a:t>Klik for at redigere i master</a:t>
            </a:r>
          </a:p>
        </p:txBody>
      </p:sp>
      <p:sp>
        <p:nvSpPr>
          <p:cNvPr id="3" name="Pladsholder til tekst 2"/>
          <p:cNvSpPr txBox="1">
            <a:spLocks noGrp="1"/>
          </p:cNvSpPr>
          <p:nvPr>
            <p:ph type="body" idx="1"/>
          </p:nvPr>
        </p:nvSpPr>
        <p:spPr>
          <a:xfrm>
            <a:off x="624000" y="1583997"/>
            <a:ext cx="10896001" cy="4106305"/>
          </a:xfrm>
          <a:prstGeom prst="rect">
            <a:avLst/>
          </a:prstGeom>
          <a:noFill/>
          <a:ln>
            <a:noFill/>
          </a:ln>
        </p:spPr>
        <p:txBody>
          <a:bodyPr vert="horz" wrap="square" lIns="0" tIns="0" rIns="0" bIns="0" anchor="t" anchorCtr="0" compatLnSpc="1">
            <a:noAutofit/>
          </a:bodyPr>
          <a:lstStyle/>
          <a:p>
            <a:pPr lvl="0"/>
            <a:r>
              <a:rPr lang="en-US"/>
              <a:t>Klik for at redigere i master</a:t>
            </a:r>
          </a:p>
          <a:p>
            <a:pPr lvl="1"/>
            <a:r>
              <a:rPr lang="en-US"/>
              <a:t>Andet niveau</a:t>
            </a:r>
          </a:p>
          <a:p>
            <a:pPr lvl="2"/>
            <a:r>
              <a:rPr lang="en-US"/>
              <a:t>Tredje niveau</a:t>
            </a:r>
          </a:p>
          <a:p>
            <a:pPr lvl="3"/>
            <a:r>
              <a:rPr lang="en-US"/>
              <a:t>Fjerde niveau</a:t>
            </a:r>
          </a:p>
          <a:p>
            <a:pPr lvl="4"/>
            <a:r>
              <a:rPr lang="en-US"/>
              <a:t>Femte niveau</a:t>
            </a:r>
          </a:p>
          <a:p>
            <a:pPr lvl="5"/>
            <a:r>
              <a:rPr lang="en-US"/>
              <a:t>Sjette niveau</a:t>
            </a:r>
          </a:p>
          <a:p>
            <a:pPr lvl="6"/>
            <a:r>
              <a:rPr lang="en-US"/>
              <a:t>(syvende)</a:t>
            </a:r>
          </a:p>
          <a:p>
            <a:pPr lvl="7"/>
            <a:r>
              <a:rPr lang="en-US"/>
              <a:t>(ottende)</a:t>
            </a:r>
          </a:p>
          <a:p>
            <a:pPr lvl="8"/>
            <a:r>
              <a:rPr lang="en-US"/>
              <a:t>(niende)</a:t>
            </a:r>
          </a:p>
        </p:txBody>
      </p:sp>
      <p:sp>
        <p:nvSpPr>
          <p:cNvPr id="4" name="Pladsholder til dato 3"/>
          <p:cNvSpPr txBox="1">
            <a:spLocks noGrp="1"/>
          </p:cNvSpPr>
          <p:nvPr>
            <p:ph type="dt" sz="half" idx="2"/>
          </p:nvPr>
        </p:nvSpPr>
        <p:spPr>
          <a:xfrm>
            <a:off x="1103998" y="6215561"/>
            <a:ext cx="863997" cy="359999"/>
          </a:xfrm>
          <a:prstGeom prst="rect">
            <a:avLst/>
          </a:prstGeom>
          <a:noFill/>
          <a:ln>
            <a:noFill/>
          </a:ln>
        </p:spPr>
        <p:txBody>
          <a:bodyPr vert="horz" wrap="square" lIns="0" tIns="0" rIns="0" bIns="0" anchor="b" anchorCtr="0" compatLnSpc="1">
            <a:noAutofit/>
          </a:bodyPr>
          <a:lstStyle>
            <a:lvl1pPr marL="0" marR="0" lvl="0" indent="0" algn="l" defTabSz="457200" rtl="0" fontAlgn="auto" hangingPunct="1">
              <a:lnSpc>
                <a:spcPts val="1300"/>
              </a:lnSpc>
              <a:spcBef>
                <a:spcPts val="0"/>
              </a:spcBef>
              <a:spcAft>
                <a:spcPts val="0"/>
              </a:spcAft>
              <a:buNone/>
              <a:tabLst/>
              <a:defRPr lang="en-US" sz="900" b="0" i="0" u="none" strike="noStrike" kern="1200" cap="none" spc="0" baseline="0">
                <a:solidFill>
                  <a:srgbClr val="000000"/>
                </a:solidFill>
                <a:uFillTx/>
                <a:latin typeface="Trebuchet MS" pitchFamily="34"/>
              </a:defRPr>
            </a:lvl1pPr>
          </a:lstStyle>
          <a:p>
            <a:pPr lvl="0"/>
            <a:fld id="{5F9EBAE9-FCBB-4C5A-B77A-8F44EA51C5D6}" type="datetime1">
              <a:rPr lang="en-US"/>
              <a:pPr lvl="0"/>
              <a:t>10/18/2018</a:t>
            </a:fld>
            <a:endParaRPr lang="en-US"/>
          </a:p>
        </p:txBody>
      </p:sp>
      <p:sp>
        <p:nvSpPr>
          <p:cNvPr id="5" name="Pladsholder til sidefod 4"/>
          <p:cNvSpPr txBox="1">
            <a:spLocks noGrp="1"/>
          </p:cNvSpPr>
          <p:nvPr>
            <p:ph type="ftr" sz="quarter" idx="3"/>
          </p:nvPr>
        </p:nvSpPr>
        <p:spPr>
          <a:xfrm>
            <a:off x="2257422" y="6214354"/>
            <a:ext cx="5902573" cy="359999"/>
          </a:xfrm>
          <a:prstGeom prst="rect">
            <a:avLst/>
          </a:prstGeom>
          <a:noFill/>
          <a:ln>
            <a:noFill/>
          </a:ln>
        </p:spPr>
        <p:txBody>
          <a:bodyPr vert="horz" wrap="square" lIns="0" tIns="0" rIns="0" bIns="0" anchor="b" anchorCtr="0" compatLnSpc="1">
            <a:noAutofit/>
          </a:bodyPr>
          <a:lstStyle>
            <a:lvl1pPr marL="0" marR="0" lvl="0" indent="0" algn="l" defTabSz="457200" rtl="0" fontAlgn="auto" hangingPunct="1">
              <a:lnSpc>
                <a:spcPts val="1300"/>
              </a:lnSpc>
              <a:spcBef>
                <a:spcPts val="0"/>
              </a:spcBef>
              <a:spcAft>
                <a:spcPts val="0"/>
              </a:spcAft>
              <a:buNone/>
              <a:tabLst/>
              <a:defRPr lang="en-US" sz="900" b="0" i="0" u="none" strike="noStrike" kern="1200" cap="none" spc="0" baseline="0">
                <a:solidFill>
                  <a:srgbClr val="000000"/>
                </a:solidFill>
                <a:uFillTx/>
                <a:latin typeface="Trebuchet MS" pitchFamily="34"/>
              </a:defRPr>
            </a:lvl1pPr>
          </a:lstStyle>
          <a:p>
            <a:pPr lvl="0"/>
            <a:r>
              <a:rPr lang="en-US"/>
              <a:t>             </a:t>
            </a:r>
          </a:p>
        </p:txBody>
      </p:sp>
      <p:sp>
        <p:nvSpPr>
          <p:cNvPr id="6" name="Pladsholder til diasnummer 5"/>
          <p:cNvSpPr txBox="1">
            <a:spLocks noGrp="1"/>
          </p:cNvSpPr>
          <p:nvPr>
            <p:ph type="sldNum" sz="quarter" idx="4"/>
          </p:nvPr>
        </p:nvSpPr>
        <p:spPr>
          <a:xfrm>
            <a:off x="625583" y="6215927"/>
            <a:ext cx="477852" cy="359999"/>
          </a:xfrm>
          <a:prstGeom prst="rect">
            <a:avLst/>
          </a:prstGeom>
          <a:noFill/>
          <a:ln>
            <a:noFill/>
          </a:ln>
        </p:spPr>
        <p:txBody>
          <a:bodyPr vert="horz" wrap="square" lIns="0" tIns="0" rIns="0" bIns="0" anchor="b" anchorCtr="0" compatLnSpc="1">
            <a:noAutofit/>
          </a:bodyPr>
          <a:lstStyle>
            <a:lvl1pPr marL="0" marR="0" lvl="0" indent="0" algn="l" defTabSz="457200" rtl="0" fontAlgn="auto" hangingPunct="1">
              <a:lnSpc>
                <a:spcPts val="1300"/>
              </a:lnSpc>
              <a:spcBef>
                <a:spcPts val="0"/>
              </a:spcBef>
              <a:spcAft>
                <a:spcPts val="0"/>
              </a:spcAft>
              <a:buNone/>
              <a:tabLst/>
              <a:defRPr lang="en-US" sz="1000" b="1" i="0" u="none" strike="noStrike" kern="1200" cap="none" spc="0" baseline="0">
                <a:solidFill>
                  <a:srgbClr val="000000"/>
                </a:solidFill>
                <a:uFillTx/>
                <a:latin typeface="Trebuchet MS" pitchFamily="34"/>
              </a:defRPr>
            </a:lvl1pPr>
          </a:lstStyle>
          <a:p>
            <a:pPr lvl="0"/>
            <a:fld id="{327B6EE0-DCE1-4D5A-8404-A5FE57430E51}" type="slidenum">
              <a:t>‹nr.›</a:t>
            </a:fld>
            <a:endParaRPr lang="en-US"/>
          </a:p>
        </p:txBody>
      </p:sp>
      <p:pic>
        <p:nvPicPr>
          <p:cNvPr id="7" name="Picture 2" descr="C:\Users\kg\Desktop\KOMBIT\_Version 0.1\KOMBIT_payoff_cmyk.emf"/>
          <p:cNvPicPr>
            <a:picLocks noChangeAspect="1"/>
          </p:cNvPicPr>
          <p:nvPr/>
        </p:nvPicPr>
        <p:blipFill>
          <a:blip r:embed="rId13"/>
          <a:srcRect/>
          <a:stretch>
            <a:fillRect/>
          </a:stretch>
        </p:blipFill>
        <p:spPr>
          <a:xfrm>
            <a:off x="9505821" y="6065425"/>
            <a:ext cx="2014179" cy="472196"/>
          </a:xfrm>
          <a:prstGeom prst="rect">
            <a:avLst/>
          </a:prstGeom>
          <a:noFill/>
          <a:ln>
            <a:noFill/>
          </a:ln>
        </p:spPr>
      </p:pic>
    </p:spTree>
    <p:extLst>
      <p:ext uri="{BB962C8B-B14F-4D97-AF65-F5344CB8AC3E}">
        <p14:creationId xmlns:p14="http://schemas.microsoft.com/office/powerpoint/2010/main" val="267580123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marL="0" marR="0" lvl="0" indent="0" algn="l" defTabSz="914400" rtl="0" fontAlgn="auto" hangingPunct="1">
        <a:lnSpc>
          <a:spcPts val="2700"/>
        </a:lnSpc>
        <a:spcBef>
          <a:spcPts val="0"/>
        </a:spcBef>
        <a:spcAft>
          <a:spcPts val="0"/>
        </a:spcAft>
        <a:buNone/>
        <a:tabLst/>
        <a:defRPr lang="en-US" sz="3000" b="0" i="0" u="none" strike="noStrike" kern="1200" cap="none" spc="0" baseline="0">
          <a:solidFill>
            <a:srgbClr val="000000"/>
          </a:solidFill>
          <a:uFillTx/>
          <a:latin typeface="Trebuchet MS" pitchFamily="34"/>
        </a:defRPr>
      </a:lvl1pPr>
    </p:titleStyle>
    <p:bodyStyle>
      <a:lvl1pPr marL="0" marR="0" lvl="0" indent="0" algn="l" defTabSz="914400" rtl="0" fontAlgn="auto" hangingPunct="1">
        <a:lnSpc>
          <a:spcPts val="2600"/>
        </a:lnSpc>
        <a:spcBef>
          <a:spcPts val="0"/>
        </a:spcBef>
        <a:spcAft>
          <a:spcPts val="0"/>
        </a:spcAft>
        <a:buNone/>
        <a:tabLst/>
        <a:defRPr lang="en-US" sz="2200" b="0" i="0" u="none" strike="noStrike" kern="1200" cap="none" spc="0" baseline="0">
          <a:solidFill>
            <a:srgbClr val="000000"/>
          </a:solidFill>
          <a:uFillTx/>
          <a:latin typeface="Trebuchet MS" pitchFamily="34"/>
        </a:defRPr>
      </a:lvl1pPr>
      <a:lvl2pPr marL="0" marR="0" lvl="1" indent="0" algn="l" defTabSz="914400" rtl="0" fontAlgn="auto" hangingPunct="1">
        <a:lnSpc>
          <a:spcPts val="2600"/>
        </a:lnSpc>
        <a:spcBef>
          <a:spcPts val="0"/>
        </a:spcBef>
        <a:spcAft>
          <a:spcPts val="0"/>
        </a:spcAft>
        <a:buNone/>
        <a:tabLst/>
        <a:defRPr lang="en-US" sz="2200" b="1" i="0" u="none" strike="noStrike" kern="1200" cap="none" spc="0" baseline="0">
          <a:solidFill>
            <a:srgbClr val="C8102E"/>
          </a:solidFill>
          <a:uFillTx/>
          <a:latin typeface="Trebuchet MS" pitchFamily="34"/>
        </a:defRPr>
      </a:lvl2pPr>
      <a:lvl3pPr marL="179999" marR="0" lvl="2" indent="-179999" algn="l" defTabSz="359999" rtl="0" fontAlgn="auto" hangingPunct="1">
        <a:lnSpc>
          <a:spcPct val="100000"/>
        </a:lnSpc>
        <a:spcBef>
          <a:spcPts val="0"/>
        </a:spcBef>
        <a:spcAft>
          <a:spcPts val="0"/>
        </a:spcAft>
        <a:buSzPct val="100000"/>
        <a:buFont typeface="Arial" pitchFamily="34"/>
        <a:buChar char="•"/>
        <a:tabLst/>
        <a:defRPr lang="en-US" sz="2200" b="0" i="0" u="none" strike="noStrike" kern="1200" cap="none" spc="0" baseline="0">
          <a:solidFill>
            <a:srgbClr val="000000"/>
          </a:solidFill>
          <a:uFillTx/>
          <a:latin typeface="Trebuchet MS" pitchFamily="34"/>
        </a:defRPr>
      </a:lvl3pPr>
      <a:lvl4pPr marL="538160" marR="0" lvl="3" indent="-180978" algn="l" defTabSz="914400" rtl="0" fontAlgn="auto" hangingPunct="1">
        <a:lnSpc>
          <a:spcPts val="2400"/>
        </a:lnSpc>
        <a:spcBef>
          <a:spcPts val="0"/>
        </a:spcBef>
        <a:spcAft>
          <a:spcPts val="0"/>
        </a:spcAft>
        <a:buSzPct val="100000"/>
        <a:buFont typeface="Arial" pitchFamily="34"/>
        <a:buChar char="•"/>
        <a:tabLst/>
        <a:defRPr lang="en-US" sz="2000" b="0" i="0" u="none" strike="noStrike" kern="1200" cap="none" spc="0" baseline="0">
          <a:solidFill>
            <a:srgbClr val="000000"/>
          </a:solidFill>
          <a:uFillTx/>
          <a:latin typeface="Trebuchet MS" pitchFamily="34"/>
        </a:defRPr>
      </a:lvl4pPr>
      <a:lvl5pPr marL="899998" marR="0" lvl="4" indent="-179999" algn="l" defTabSz="914400" rtl="0" fontAlgn="auto" hangingPunct="1">
        <a:lnSpc>
          <a:spcPts val="2000"/>
        </a:lnSpc>
        <a:spcBef>
          <a:spcPts val="0"/>
        </a:spcBef>
        <a:spcAft>
          <a:spcPts val="0"/>
        </a:spcAft>
        <a:buSzPct val="100000"/>
        <a:buFont typeface="Arial" pitchFamily="34"/>
        <a:buChar char="•"/>
        <a:tabLst/>
        <a:defRPr lang="en-US" sz="1700" b="0" i="0" u="none" strike="noStrike" kern="1200" cap="none" spc="0" baseline="0">
          <a:solidFill>
            <a:srgbClr val="000000"/>
          </a:solidFill>
          <a:uFillTx/>
          <a:latin typeface="Trebuchet MS" pitchFamily="34"/>
        </a:defRPr>
      </a:lvl5pPr>
      <a:lvl6pPr marL="1187997" marR="0" lvl="5" indent="-179999" algn="l" defTabSz="914400" rtl="0" fontAlgn="auto" hangingPunct="1">
        <a:lnSpc>
          <a:spcPts val="2200"/>
        </a:lnSpc>
        <a:spcBef>
          <a:spcPts val="0"/>
        </a:spcBef>
        <a:spcAft>
          <a:spcPts val="0"/>
        </a:spcAft>
        <a:buSzPct val="100000"/>
        <a:buFont typeface="Arial" pitchFamily="34"/>
        <a:buChar char="•"/>
        <a:tabLst/>
        <a:defRPr lang="en-US" sz="1500" b="0" i="0" u="none" strike="noStrike" kern="1200" cap="none" spc="0" baseline="0">
          <a:solidFill>
            <a:srgbClr val="000000"/>
          </a:solidFill>
          <a:uFillTx/>
          <a:latin typeface="Arial"/>
        </a:defRPr>
      </a:lvl6pPr>
      <a:lvl7pPr marL="1524003" marR="0" lvl="6" indent="-228600" algn="l" defTabSz="914400" rtl="0" fontAlgn="auto" hangingPunct="1">
        <a:lnSpc>
          <a:spcPct val="100000"/>
        </a:lnSpc>
        <a:spcBef>
          <a:spcPts val="400"/>
        </a:spcBef>
        <a:spcAft>
          <a:spcPts val="0"/>
        </a:spcAft>
        <a:buSzPct val="100000"/>
        <a:buFont typeface="Arial" pitchFamily="34"/>
        <a:buChar char="•"/>
        <a:tabLst/>
        <a:defRPr lang="en-US" sz="1500" b="0" i="0" u="none" strike="noStrike" kern="1200" cap="none" spc="0" baseline="0">
          <a:solidFill>
            <a:srgbClr val="000000"/>
          </a:solidFill>
          <a:uFillTx/>
          <a:latin typeface="Arial"/>
        </a:defRPr>
      </a:lvl7pPr>
      <a:lvl8pPr marL="1884358" marR="0" lvl="7" indent="-228600" algn="l" defTabSz="914400" rtl="0" fontAlgn="auto" hangingPunct="1">
        <a:lnSpc>
          <a:spcPct val="100000"/>
        </a:lnSpc>
        <a:spcBef>
          <a:spcPts val="400"/>
        </a:spcBef>
        <a:spcAft>
          <a:spcPts val="0"/>
        </a:spcAft>
        <a:buSzPct val="100000"/>
        <a:buFont typeface="Arial" pitchFamily="34"/>
        <a:buChar char="•"/>
        <a:tabLst/>
        <a:defRPr lang="en-US" sz="1500" b="0" i="0" u="none" strike="noStrike" kern="1200" cap="none" spc="0" baseline="0">
          <a:solidFill>
            <a:srgbClr val="000000"/>
          </a:solidFill>
          <a:uFillTx/>
          <a:latin typeface="Arial"/>
        </a:defRPr>
      </a:lvl8pPr>
      <a:lvl9pPr marL="2246315" marR="0" lvl="8" indent="-228600" algn="l" defTabSz="914400" rtl="0" fontAlgn="auto" hangingPunct="1">
        <a:lnSpc>
          <a:spcPct val="100000"/>
        </a:lnSpc>
        <a:spcBef>
          <a:spcPts val="400"/>
        </a:spcBef>
        <a:spcAft>
          <a:spcPts val="0"/>
        </a:spcAft>
        <a:buSzPct val="100000"/>
        <a:buFont typeface="Arial" pitchFamily="34"/>
        <a:buChar char="•"/>
        <a:tabLst/>
        <a:defRPr lang="en-US" sz="1500" b="0" i="0" u="none" strike="noStrike" kern="1200" cap="none" spc="0" baseline="0">
          <a:solidFill>
            <a:srgbClr val="000000"/>
          </a:solidFill>
          <a:uFillTx/>
          <a:latin typeface="Arial"/>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5F9EBAE9-FCBB-4C5A-B77A-8F44EA51C5D6}" type="datetime1">
              <a:rPr lang="en-US" smtClean="0"/>
              <a:pPr lvl="0"/>
              <a:t>10/18/2018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r>
              <a:rPr lang="en-US"/>
              <a:t>             </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327B6EE0-DCE1-4D5A-8404-A5FE57430E51}" type="slidenum">
              <a:rPr lang="da-DK" smtClean="0"/>
              <a:t>‹nr.›</a:t>
            </a:fld>
            <a:endParaRPr lang="da-DK"/>
          </a:p>
        </p:txBody>
      </p:sp>
    </p:spTree>
    <p:extLst>
      <p:ext uri="{BB962C8B-B14F-4D97-AF65-F5344CB8AC3E}">
        <p14:creationId xmlns:p14="http://schemas.microsoft.com/office/powerpoint/2010/main" val="28543907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3.sv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1.svg"/><Relationship Id="rId5" Type="http://schemas.openxmlformats.org/officeDocument/2006/relationships/tags" Target="../tags/tag5.xml"/><Relationship Id="rId10" Type="http://schemas.openxmlformats.org/officeDocument/2006/relationships/image" Target="../media/image10.png"/><Relationship Id="rId4" Type="http://schemas.openxmlformats.org/officeDocument/2006/relationships/tags" Target="../tags/tag4.xml"/><Relationship Id="rId9"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a-DK" dirty="0"/>
              <a:t>IT-arkitekturrådet</a:t>
            </a:r>
          </a:p>
        </p:txBody>
      </p:sp>
      <p:sp>
        <p:nvSpPr>
          <p:cNvPr id="3" name="Subtitle 2"/>
          <p:cNvSpPr>
            <a:spLocks noGrp="1"/>
          </p:cNvSpPr>
          <p:nvPr>
            <p:ph type="subTitle" idx="1"/>
          </p:nvPr>
        </p:nvSpPr>
        <p:spPr/>
        <p:txBody>
          <a:bodyPr/>
          <a:lstStyle/>
          <a:p>
            <a:r>
              <a:rPr lang="da-DK" dirty="0"/>
              <a:t>Udfasning af KMD Social Pension</a:t>
            </a:r>
          </a:p>
          <a:p>
            <a:r>
              <a:rPr lang="da-DK" dirty="0"/>
              <a:t>Problematikker og udfordringer</a:t>
            </a:r>
          </a:p>
          <a:p>
            <a:r>
              <a:rPr lang="da-DK" dirty="0"/>
              <a:t>KL og KOMBITs taskforce</a:t>
            </a:r>
          </a:p>
          <a:p>
            <a:endParaRPr lang="da-DK" dirty="0"/>
          </a:p>
        </p:txBody>
      </p:sp>
    </p:spTree>
    <p:extLst>
      <p:ext uri="{BB962C8B-B14F-4D97-AF65-F5344CB8AC3E}">
        <p14:creationId xmlns:p14="http://schemas.microsoft.com/office/powerpoint/2010/main" val="4145795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C95E528-E4E8-48D7-9419-76379C5CCE67}"/>
              </a:ext>
            </a:extLst>
          </p:cNvPr>
          <p:cNvSpPr>
            <a:spLocks noGrp="1"/>
          </p:cNvSpPr>
          <p:nvPr>
            <p:ph type="title"/>
          </p:nvPr>
        </p:nvSpPr>
        <p:spPr/>
        <p:txBody>
          <a:bodyPr>
            <a:normAutofit/>
          </a:bodyPr>
          <a:lstStyle/>
          <a:p>
            <a:pPr>
              <a:lnSpc>
                <a:spcPct val="100000"/>
              </a:lnSpc>
            </a:pPr>
            <a:r>
              <a:rPr lang="da-DK" sz="2700" dirty="0"/>
              <a:t>Meget omfattende </a:t>
            </a:r>
            <a:r>
              <a:rPr lang="da-DK" sz="2700" dirty="0" err="1"/>
              <a:t>datagovernance</a:t>
            </a:r>
            <a:r>
              <a:rPr lang="da-DK" dirty="0"/>
              <a:t/>
            </a:r>
            <a:br>
              <a:rPr lang="da-DK" dirty="0"/>
            </a:br>
            <a:endParaRPr lang="da-DK" sz="1600" i="1" dirty="0"/>
          </a:p>
        </p:txBody>
      </p:sp>
      <p:pic>
        <p:nvPicPr>
          <p:cNvPr id="5" name="Billede 4">
            <a:extLst>
              <a:ext uri="{FF2B5EF4-FFF2-40B4-BE49-F238E27FC236}">
                <a16:creationId xmlns="" xmlns:a16="http://schemas.microsoft.com/office/drawing/2014/main" id="{81759EF3-D72A-4924-97A8-CF99F9B02BFA}"/>
              </a:ext>
            </a:extLst>
          </p:cNvPr>
          <p:cNvPicPr>
            <a:picLocks noChangeAspect="1"/>
          </p:cNvPicPr>
          <p:nvPr/>
        </p:nvPicPr>
        <p:blipFill rotWithShape="1">
          <a:blip r:embed="rId2"/>
          <a:srcRect l="23942" t="12906" r="7308" b="13419"/>
          <a:stretch/>
        </p:blipFill>
        <p:spPr>
          <a:xfrm>
            <a:off x="1887130" y="2007694"/>
            <a:ext cx="7936206" cy="4644498"/>
          </a:xfrm>
          <a:prstGeom prst="rect">
            <a:avLst/>
          </a:prstGeom>
        </p:spPr>
      </p:pic>
      <p:sp>
        <p:nvSpPr>
          <p:cNvPr id="6" name="Tekstfelt 5">
            <a:extLst>
              <a:ext uri="{FF2B5EF4-FFF2-40B4-BE49-F238E27FC236}">
                <a16:creationId xmlns="" xmlns:a16="http://schemas.microsoft.com/office/drawing/2014/main" id="{2F44BFCF-47D4-4DCA-91D8-C3C25C1D0D69}"/>
              </a:ext>
            </a:extLst>
          </p:cNvPr>
          <p:cNvSpPr txBox="1"/>
          <p:nvPr/>
        </p:nvSpPr>
        <p:spPr>
          <a:xfrm>
            <a:off x="623391" y="1109861"/>
            <a:ext cx="3946585" cy="646331"/>
          </a:xfrm>
          <a:prstGeom prst="rect">
            <a:avLst/>
          </a:prstGeom>
          <a:noFill/>
        </p:spPr>
        <p:txBody>
          <a:bodyPr wrap="square" rtlCol="0">
            <a:spAutoFit/>
          </a:bodyPr>
          <a:lstStyle/>
          <a:p>
            <a:pPr marL="465749" lvl="2" indent="-285750">
              <a:buFont typeface="Arial" panose="020B0604020202020204" pitchFamily="34" charset="0"/>
              <a:buChar char="•"/>
            </a:pPr>
            <a:r>
              <a:rPr lang="da-DK" sz="1200" dirty="0"/>
              <a:t>Sagsbehandlerne hos UDK og kommunerne skal ofte handle på baggrund af de samme oplysninger. </a:t>
            </a:r>
          </a:p>
        </p:txBody>
      </p:sp>
      <p:sp>
        <p:nvSpPr>
          <p:cNvPr id="7" name="Tekstfelt 6">
            <a:extLst>
              <a:ext uri="{FF2B5EF4-FFF2-40B4-BE49-F238E27FC236}">
                <a16:creationId xmlns="" xmlns:a16="http://schemas.microsoft.com/office/drawing/2014/main" id="{D3C50929-14E2-4D67-AE14-92A400AF7646}"/>
              </a:ext>
            </a:extLst>
          </p:cNvPr>
          <p:cNvSpPr txBox="1"/>
          <p:nvPr/>
        </p:nvSpPr>
        <p:spPr>
          <a:xfrm>
            <a:off x="4486085" y="1109861"/>
            <a:ext cx="3606380" cy="646331"/>
          </a:xfrm>
          <a:prstGeom prst="rect">
            <a:avLst/>
          </a:prstGeom>
          <a:noFill/>
        </p:spPr>
        <p:txBody>
          <a:bodyPr wrap="square" rtlCol="0">
            <a:spAutoFit/>
          </a:bodyPr>
          <a:lstStyle/>
          <a:p>
            <a:pPr marL="465749" lvl="2" indent="-285750">
              <a:buFont typeface="Arial" panose="020B0604020202020204" pitchFamily="34" charset="0"/>
              <a:buChar char="•"/>
            </a:pPr>
            <a:r>
              <a:rPr lang="da-DK" sz="1200" dirty="0"/>
              <a:t>Ca. 1/3 af alle dataobjekter er overlappende for de to systemer, men der er ikke ”fælles data” eller rigtig ”synkronisering”. </a:t>
            </a:r>
          </a:p>
        </p:txBody>
      </p:sp>
      <p:sp>
        <p:nvSpPr>
          <p:cNvPr id="8" name="Tekstfelt 7">
            <a:extLst>
              <a:ext uri="{FF2B5EF4-FFF2-40B4-BE49-F238E27FC236}">
                <a16:creationId xmlns="" xmlns:a16="http://schemas.microsoft.com/office/drawing/2014/main" id="{4FA0B75C-046D-4D49-AA6B-ADD116B0014F}"/>
              </a:ext>
            </a:extLst>
          </p:cNvPr>
          <p:cNvSpPr txBox="1"/>
          <p:nvPr/>
        </p:nvSpPr>
        <p:spPr>
          <a:xfrm>
            <a:off x="8432670" y="1109861"/>
            <a:ext cx="3336180" cy="646331"/>
          </a:xfrm>
          <a:prstGeom prst="rect">
            <a:avLst/>
          </a:prstGeom>
          <a:noFill/>
        </p:spPr>
        <p:txBody>
          <a:bodyPr wrap="square" rtlCol="0">
            <a:spAutoFit/>
          </a:bodyPr>
          <a:lstStyle/>
          <a:p>
            <a:pPr marL="465749" lvl="2" indent="-285750">
              <a:buFont typeface="Arial" panose="020B0604020202020204" pitchFamily="34" charset="0"/>
              <a:buChar char="•"/>
            </a:pPr>
            <a:r>
              <a:rPr lang="da-DK" sz="1200" dirty="0"/>
              <a:t>Hvis data ikke er overlappende data er ens vil sagsbehandlingen ske på et fejlagtigt grundlag </a:t>
            </a:r>
          </a:p>
        </p:txBody>
      </p:sp>
    </p:spTree>
    <p:extLst>
      <p:ext uri="{BB962C8B-B14F-4D97-AF65-F5344CB8AC3E}">
        <p14:creationId xmlns:p14="http://schemas.microsoft.com/office/powerpoint/2010/main" val="21219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Eksempel på dataudveksling i forbindelse med opgaver på førtidspension.</a:t>
            </a:r>
          </a:p>
        </p:txBody>
      </p:sp>
      <p:pic>
        <p:nvPicPr>
          <p:cNvPr id="4" name="Pladsholder til indhold 3"/>
          <p:cNvPicPr>
            <a:picLocks noGrp="1" noChangeAspect="1"/>
          </p:cNvPicPr>
          <p:nvPr>
            <p:ph idx="1"/>
          </p:nvPr>
        </p:nvPicPr>
        <p:blipFill>
          <a:blip r:embed="rId2"/>
          <a:stretch>
            <a:fillRect/>
          </a:stretch>
        </p:blipFill>
        <p:spPr>
          <a:xfrm>
            <a:off x="629055" y="1394238"/>
            <a:ext cx="11160869" cy="4591364"/>
          </a:xfrm>
          <a:prstGeom prst="rect">
            <a:avLst/>
          </a:prstGeom>
        </p:spPr>
      </p:pic>
    </p:spTree>
    <p:extLst>
      <p:ext uri="{BB962C8B-B14F-4D97-AF65-F5344CB8AC3E}">
        <p14:creationId xmlns:p14="http://schemas.microsoft.com/office/powerpoint/2010/main" val="1193099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Systemet sammenlignet med andre systemer</a:t>
            </a:r>
            <a:endParaRPr lang="da-DK" sz="1800" dirty="0"/>
          </a:p>
        </p:txBody>
      </p:sp>
      <p:graphicFrame>
        <p:nvGraphicFramePr>
          <p:cNvPr id="4" name="Tabel 3"/>
          <p:cNvGraphicFramePr>
            <a:graphicFrameLocks noGrp="1"/>
          </p:cNvGraphicFramePr>
          <p:nvPr>
            <p:extLst>
              <p:ext uri="{D42A27DB-BD31-4B8C-83A1-F6EECF244321}">
                <p14:modId xmlns:p14="http://schemas.microsoft.com/office/powerpoint/2010/main" val="994688742"/>
              </p:ext>
            </p:extLst>
          </p:nvPr>
        </p:nvGraphicFramePr>
        <p:xfrm>
          <a:off x="1991541" y="1604258"/>
          <a:ext cx="7644198" cy="3856741"/>
        </p:xfrm>
        <a:graphic>
          <a:graphicData uri="http://schemas.openxmlformats.org/drawingml/2006/table">
            <a:tbl>
              <a:tblPr firstRow="1" firstCol="1" bandRow="1">
                <a:tableStyleId>{5C22544A-7EE6-4342-B048-85BDC9FD1C3A}</a:tableStyleId>
              </a:tblPr>
              <a:tblGrid>
                <a:gridCol w="3606642">
                  <a:extLst>
                    <a:ext uri="{9D8B030D-6E8A-4147-A177-3AD203B41FA5}">
                      <a16:colId xmlns="" xmlns:a16="http://schemas.microsoft.com/office/drawing/2014/main" val="20000"/>
                    </a:ext>
                  </a:extLst>
                </a:gridCol>
                <a:gridCol w="1345852">
                  <a:extLst>
                    <a:ext uri="{9D8B030D-6E8A-4147-A177-3AD203B41FA5}">
                      <a16:colId xmlns="" xmlns:a16="http://schemas.microsoft.com/office/drawing/2014/main" val="20002"/>
                    </a:ext>
                  </a:extLst>
                </a:gridCol>
                <a:gridCol w="1345852">
                  <a:extLst>
                    <a:ext uri="{9D8B030D-6E8A-4147-A177-3AD203B41FA5}">
                      <a16:colId xmlns="" xmlns:a16="http://schemas.microsoft.com/office/drawing/2014/main" val="20003"/>
                    </a:ext>
                  </a:extLst>
                </a:gridCol>
                <a:gridCol w="1345852">
                  <a:extLst>
                    <a:ext uri="{9D8B030D-6E8A-4147-A177-3AD203B41FA5}">
                      <a16:colId xmlns="" xmlns:a16="http://schemas.microsoft.com/office/drawing/2014/main" val="20004"/>
                    </a:ext>
                  </a:extLst>
                </a:gridCol>
              </a:tblGrid>
              <a:tr h="784636">
                <a:tc>
                  <a:txBody>
                    <a:bodyPr/>
                    <a:lstStyle/>
                    <a:p>
                      <a:pPr>
                        <a:lnSpc>
                          <a:spcPct val="107000"/>
                        </a:lnSpc>
                        <a:spcAft>
                          <a:spcPts val="0"/>
                        </a:spcAft>
                      </a:pPr>
                      <a:r>
                        <a:rPr lang="fo-FO" sz="1200" dirty="0">
                          <a:effectLst/>
                        </a:rPr>
                        <a:t> </a:t>
                      </a:r>
                      <a:endParaRPr lang="da-DK" sz="1200" dirty="0">
                        <a:effectLst/>
                        <a:latin typeface="Arial" panose="020B0604020202020204" pitchFamily="34" charset="0"/>
                        <a:ea typeface="Arial" panose="020B0604020202020204" pitchFamily="34" charset="0"/>
                        <a:cs typeface="Times New Roman" panose="02020603050405020304" pitchFamily="18" charset="0"/>
                      </a:endParaRPr>
                    </a:p>
                  </a:txBody>
                  <a:tcPr marL="52315" marR="52315" marT="0" marB="0"/>
                </a:tc>
                <a:tc>
                  <a:txBody>
                    <a:bodyPr/>
                    <a:lstStyle/>
                    <a:p>
                      <a:pPr algn="ctr">
                        <a:lnSpc>
                          <a:spcPct val="107000"/>
                        </a:lnSpc>
                        <a:spcAft>
                          <a:spcPts val="0"/>
                        </a:spcAft>
                      </a:pPr>
                      <a:r>
                        <a:rPr lang="fo-FO" sz="1400" dirty="0">
                          <a:effectLst/>
                        </a:rPr>
                        <a:t>KSD</a:t>
                      </a:r>
                    </a:p>
                    <a:p>
                      <a:pPr algn="ctr">
                        <a:lnSpc>
                          <a:spcPct val="107000"/>
                        </a:lnSpc>
                        <a:spcAft>
                          <a:spcPts val="0"/>
                        </a:spcAft>
                      </a:pPr>
                      <a:r>
                        <a:rPr lang="fo-FO" sz="1200" dirty="0">
                          <a:effectLst/>
                          <a:latin typeface="Arial" panose="020B0604020202020204" pitchFamily="34" charset="0"/>
                          <a:ea typeface="Arial" panose="020B0604020202020204" pitchFamily="34" charset="0"/>
                          <a:cs typeface="Times New Roman" panose="02020603050405020304" pitchFamily="18" charset="0"/>
                        </a:rPr>
                        <a:t>(Kommunernes Sygedagpenge-system)</a:t>
                      </a:r>
                      <a:endParaRPr lang="da-DK" sz="1200" dirty="0">
                        <a:effectLst/>
                        <a:latin typeface="Arial" panose="020B0604020202020204" pitchFamily="34" charset="0"/>
                        <a:ea typeface="Arial" panose="020B0604020202020204" pitchFamily="34" charset="0"/>
                        <a:cs typeface="Times New Roman" panose="02020603050405020304" pitchFamily="18" charset="0"/>
                      </a:endParaRPr>
                    </a:p>
                  </a:txBody>
                  <a:tcPr marL="52315" marR="52315" marT="0" marB="0" anchor="ctr"/>
                </a:tc>
                <a:tc>
                  <a:txBody>
                    <a:bodyPr/>
                    <a:lstStyle/>
                    <a:p>
                      <a:pPr algn="ctr">
                        <a:lnSpc>
                          <a:spcPct val="107000"/>
                        </a:lnSpc>
                        <a:spcAft>
                          <a:spcPts val="0"/>
                        </a:spcAft>
                      </a:pPr>
                      <a:r>
                        <a:rPr lang="fo-FO" sz="1400" dirty="0">
                          <a:effectLst/>
                        </a:rPr>
                        <a:t>KY</a:t>
                      </a:r>
                    </a:p>
                    <a:p>
                      <a:pPr algn="ctr">
                        <a:lnSpc>
                          <a:spcPct val="107000"/>
                        </a:lnSpc>
                        <a:spcAft>
                          <a:spcPts val="0"/>
                        </a:spcAft>
                      </a:pPr>
                      <a:r>
                        <a:rPr lang="fo-FO" sz="1200" dirty="0">
                          <a:effectLst/>
                          <a:latin typeface="Arial" panose="020B0604020202020204" pitchFamily="34" charset="0"/>
                          <a:ea typeface="Arial" panose="020B0604020202020204" pitchFamily="34" charset="0"/>
                          <a:cs typeface="Times New Roman" panose="02020603050405020304" pitchFamily="18" charset="0"/>
                        </a:rPr>
                        <a:t>(Kommunernes Ydelsessystem)</a:t>
                      </a:r>
                      <a:endParaRPr lang="da-DK" sz="1200" dirty="0">
                        <a:effectLst/>
                        <a:latin typeface="Arial" panose="020B0604020202020204" pitchFamily="34" charset="0"/>
                        <a:ea typeface="Arial" panose="020B0604020202020204" pitchFamily="34" charset="0"/>
                        <a:cs typeface="Times New Roman" panose="02020603050405020304" pitchFamily="18" charset="0"/>
                      </a:endParaRPr>
                    </a:p>
                  </a:txBody>
                  <a:tcPr marL="52315" marR="52315" marT="0" marB="0" anchor="ctr"/>
                </a:tc>
                <a:tc>
                  <a:txBody>
                    <a:bodyPr/>
                    <a:lstStyle/>
                    <a:p>
                      <a:pPr algn="ctr">
                        <a:lnSpc>
                          <a:spcPct val="107000"/>
                        </a:lnSpc>
                        <a:spcAft>
                          <a:spcPts val="0"/>
                        </a:spcAft>
                      </a:pPr>
                      <a:r>
                        <a:rPr lang="fo-FO" sz="1400" dirty="0">
                          <a:effectLst/>
                        </a:rPr>
                        <a:t>Social Pension Kommune</a:t>
                      </a:r>
                      <a:endParaRPr lang="da-DK" sz="1400" dirty="0">
                        <a:effectLst/>
                        <a:latin typeface="Arial" panose="020B0604020202020204" pitchFamily="34" charset="0"/>
                        <a:ea typeface="Arial" panose="020B0604020202020204" pitchFamily="34" charset="0"/>
                        <a:cs typeface="Times New Roman" panose="02020603050405020304" pitchFamily="18" charset="0"/>
                      </a:endParaRPr>
                    </a:p>
                  </a:txBody>
                  <a:tcPr marL="52315" marR="52315" marT="0" marB="0" anchor="ctr"/>
                </a:tc>
                <a:extLst>
                  <a:ext uri="{0D108BD9-81ED-4DB2-BD59-A6C34878D82A}">
                    <a16:rowId xmlns="" xmlns:a16="http://schemas.microsoft.com/office/drawing/2014/main" val="10000"/>
                  </a:ext>
                </a:extLst>
              </a:tr>
              <a:tr h="634226">
                <a:tc>
                  <a:txBody>
                    <a:bodyPr/>
                    <a:lstStyle/>
                    <a:p>
                      <a:pPr>
                        <a:lnSpc>
                          <a:spcPct val="107000"/>
                        </a:lnSpc>
                        <a:spcAft>
                          <a:spcPts val="0"/>
                        </a:spcAft>
                      </a:pPr>
                      <a:r>
                        <a:rPr lang="fo-FO" sz="1400" dirty="0">
                          <a:effectLst/>
                        </a:rPr>
                        <a:t>Antal brugeraktører</a:t>
                      </a:r>
                      <a:endParaRPr lang="da-DK" sz="1400" dirty="0">
                        <a:effectLst/>
                        <a:latin typeface="Arial" panose="020B0604020202020204" pitchFamily="34" charset="0"/>
                        <a:ea typeface="Arial" panose="020B0604020202020204" pitchFamily="34" charset="0"/>
                        <a:cs typeface="Times New Roman" panose="02020603050405020304" pitchFamily="18" charset="0"/>
                      </a:endParaRPr>
                    </a:p>
                  </a:txBody>
                  <a:tcPr marL="52315" marR="52315" marT="0" marB="0" anchor="ctr"/>
                </a:tc>
                <a:tc>
                  <a:txBody>
                    <a:bodyPr/>
                    <a:lstStyle/>
                    <a:p>
                      <a:pPr algn="ctr">
                        <a:lnSpc>
                          <a:spcPct val="100000"/>
                        </a:lnSpc>
                        <a:spcAft>
                          <a:spcPts val="0"/>
                        </a:spcAft>
                      </a:pPr>
                      <a:r>
                        <a:rPr lang="fo-FO" sz="1400" b="0" i="0" u="none" strike="noStrike" kern="1200" dirty="0">
                          <a:solidFill>
                            <a:srgbClr val="000000"/>
                          </a:solidFill>
                          <a:effectLst/>
                          <a:latin typeface="Calibri" panose="020F0502020204030204" pitchFamily="34" charset="0"/>
                          <a:ea typeface="+mn-ea"/>
                          <a:cs typeface="+mn-cs"/>
                        </a:rPr>
                        <a:t>4</a:t>
                      </a:r>
                      <a:endParaRPr lang="da-DK" sz="1400" b="0" i="0" u="none" strike="noStrike" kern="1200" dirty="0">
                        <a:solidFill>
                          <a:srgbClr val="000000"/>
                        </a:solidFill>
                        <a:effectLst/>
                        <a:latin typeface="Calibri" panose="020F0502020204030204" pitchFamily="34" charset="0"/>
                        <a:ea typeface="+mn-ea"/>
                        <a:cs typeface="+mn-cs"/>
                      </a:endParaRPr>
                    </a:p>
                  </a:txBody>
                  <a:tcPr marL="52315" marR="52315" marT="0" marB="0" anchor="ctr"/>
                </a:tc>
                <a:tc>
                  <a:txBody>
                    <a:bodyPr/>
                    <a:lstStyle/>
                    <a:p>
                      <a:pPr algn="ctr">
                        <a:lnSpc>
                          <a:spcPct val="100000"/>
                        </a:lnSpc>
                        <a:spcAft>
                          <a:spcPts val="0"/>
                        </a:spcAft>
                      </a:pPr>
                      <a:r>
                        <a:rPr lang="fo-FO" sz="1400" b="0" i="0" u="none" strike="noStrike" kern="1200">
                          <a:solidFill>
                            <a:srgbClr val="000000"/>
                          </a:solidFill>
                          <a:effectLst/>
                          <a:latin typeface="Calibri" panose="020F0502020204030204" pitchFamily="34" charset="0"/>
                          <a:ea typeface="+mn-ea"/>
                          <a:cs typeface="+mn-cs"/>
                        </a:rPr>
                        <a:t>9</a:t>
                      </a:r>
                      <a:endParaRPr lang="da-DK" sz="1400" b="0" i="0" u="none" strike="noStrike" kern="1200">
                        <a:solidFill>
                          <a:srgbClr val="000000"/>
                        </a:solidFill>
                        <a:effectLst/>
                        <a:latin typeface="Calibri" panose="020F0502020204030204" pitchFamily="34" charset="0"/>
                        <a:ea typeface="+mn-ea"/>
                        <a:cs typeface="+mn-cs"/>
                      </a:endParaRPr>
                    </a:p>
                  </a:txBody>
                  <a:tcPr marL="52315" marR="52315" marT="0" marB="0" anchor="ctr"/>
                </a:tc>
                <a:tc>
                  <a:txBody>
                    <a:bodyPr/>
                    <a:lstStyle/>
                    <a:p>
                      <a:pPr algn="ctr">
                        <a:lnSpc>
                          <a:spcPct val="100000"/>
                        </a:lnSpc>
                        <a:spcAft>
                          <a:spcPts val="0"/>
                        </a:spcAft>
                      </a:pPr>
                      <a:r>
                        <a:rPr lang="fo-FO" sz="1400" b="0" i="0" u="none" strike="noStrike" kern="1200" dirty="0">
                          <a:solidFill>
                            <a:srgbClr val="000000"/>
                          </a:solidFill>
                          <a:effectLst/>
                          <a:latin typeface="Calibri" panose="020F0502020204030204" pitchFamily="34" charset="0"/>
                          <a:ea typeface="+mn-ea"/>
                          <a:cs typeface="+mn-cs"/>
                        </a:rPr>
                        <a:t>10</a:t>
                      </a:r>
                      <a:endParaRPr lang="da-DK" sz="1400" b="0" i="0" u="none" strike="noStrike" kern="1200" dirty="0">
                        <a:solidFill>
                          <a:srgbClr val="000000"/>
                        </a:solidFill>
                        <a:effectLst/>
                        <a:latin typeface="Calibri" panose="020F0502020204030204" pitchFamily="34" charset="0"/>
                        <a:ea typeface="+mn-ea"/>
                        <a:cs typeface="+mn-cs"/>
                      </a:endParaRPr>
                    </a:p>
                  </a:txBody>
                  <a:tcPr marL="52315" marR="52315" marT="0" marB="0" anchor="ctr">
                    <a:solidFill>
                      <a:srgbClr val="FFC000"/>
                    </a:solidFill>
                  </a:tcPr>
                </a:tc>
                <a:extLst>
                  <a:ext uri="{0D108BD9-81ED-4DB2-BD59-A6C34878D82A}">
                    <a16:rowId xmlns="" xmlns:a16="http://schemas.microsoft.com/office/drawing/2014/main" val="10002"/>
                  </a:ext>
                </a:extLst>
              </a:tr>
              <a:tr h="668545">
                <a:tc>
                  <a:txBody>
                    <a:bodyPr/>
                    <a:lstStyle/>
                    <a:p>
                      <a:pPr>
                        <a:lnSpc>
                          <a:spcPct val="107000"/>
                        </a:lnSpc>
                        <a:spcAft>
                          <a:spcPts val="0"/>
                        </a:spcAft>
                      </a:pPr>
                      <a:r>
                        <a:rPr lang="fo-FO" sz="1400" dirty="0">
                          <a:effectLst/>
                        </a:rPr>
                        <a:t>Antal sager pr. år</a:t>
                      </a:r>
                      <a:endParaRPr lang="da-DK" sz="1400" dirty="0">
                        <a:effectLst/>
                        <a:latin typeface="Arial" panose="020B0604020202020204" pitchFamily="34" charset="0"/>
                        <a:ea typeface="Arial" panose="020B0604020202020204" pitchFamily="34" charset="0"/>
                        <a:cs typeface="Times New Roman" panose="02020603050405020304" pitchFamily="18" charset="0"/>
                      </a:endParaRPr>
                    </a:p>
                  </a:txBody>
                  <a:tcPr marL="52315" marR="52315" marT="0" marB="0" anchor="ctr"/>
                </a:tc>
                <a:tc>
                  <a:txBody>
                    <a:bodyPr/>
                    <a:lstStyle/>
                    <a:p>
                      <a:pPr algn="ctr">
                        <a:lnSpc>
                          <a:spcPct val="100000"/>
                        </a:lnSpc>
                        <a:spcAft>
                          <a:spcPts val="0"/>
                        </a:spcAft>
                      </a:pPr>
                      <a:r>
                        <a:rPr lang="da-DK" sz="1400" b="0" i="0" u="none" strike="noStrike" kern="1200" dirty="0">
                          <a:solidFill>
                            <a:srgbClr val="000000"/>
                          </a:solidFill>
                          <a:effectLst/>
                          <a:latin typeface="Calibri" panose="020F0502020204030204" pitchFamily="34" charset="0"/>
                          <a:ea typeface="+mn-ea"/>
                          <a:cs typeface="+mn-cs"/>
                        </a:rPr>
                        <a:t>Ca. 860.000</a:t>
                      </a:r>
                    </a:p>
                  </a:txBody>
                  <a:tcPr marL="52315" marR="52315" marT="0" marB="0" anchor="ctr"/>
                </a:tc>
                <a:tc>
                  <a:txBody>
                    <a:bodyPr/>
                    <a:lstStyle/>
                    <a:p>
                      <a:pPr algn="ctr">
                        <a:lnSpc>
                          <a:spcPct val="100000"/>
                        </a:lnSpc>
                        <a:spcAft>
                          <a:spcPts val="0"/>
                        </a:spcAft>
                      </a:pPr>
                      <a:r>
                        <a:rPr lang="fo-FO" sz="1400" b="0" i="0" u="none" strike="noStrike" kern="1200" dirty="0">
                          <a:solidFill>
                            <a:srgbClr val="000000"/>
                          </a:solidFill>
                          <a:effectLst/>
                          <a:latin typeface="Calibri" panose="020F0502020204030204" pitchFamily="34" charset="0"/>
                          <a:ea typeface="+mn-ea"/>
                          <a:cs typeface="+mn-cs"/>
                        </a:rPr>
                        <a:t>400.000</a:t>
                      </a:r>
                      <a:endParaRPr lang="da-DK" sz="1400" b="0" i="0" u="none" strike="noStrike" kern="1200" dirty="0">
                        <a:solidFill>
                          <a:srgbClr val="000000"/>
                        </a:solidFill>
                        <a:effectLst/>
                        <a:latin typeface="Calibri" panose="020F0502020204030204" pitchFamily="34" charset="0"/>
                        <a:ea typeface="+mn-ea"/>
                        <a:cs typeface="+mn-cs"/>
                      </a:endParaRPr>
                    </a:p>
                  </a:txBody>
                  <a:tcPr marL="52315" marR="52315" marT="0" marB="0" anchor="ctr"/>
                </a:tc>
                <a:tc>
                  <a:txBody>
                    <a:bodyPr/>
                    <a:lstStyle/>
                    <a:p>
                      <a:pPr algn="ctr">
                        <a:lnSpc>
                          <a:spcPct val="100000"/>
                        </a:lnSpc>
                        <a:spcAft>
                          <a:spcPts val="0"/>
                        </a:spcAft>
                      </a:pPr>
                      <a:r>
                        <a:rPr lang="fo-FO" sz="1400" b="0" i="0" u="none" strike="noStrike" kern="1200" dirty="0">
                          <a:solidFill>
                            <a:srgbClr val="000000"/>
                          </a:solidFill>
                          <a:effectLst/>
                          <a:latin typeface="Calibri" panose="020F0502020204030204" pitchFamily="34" charset="0"/>
                          <a:ea typeface="+mn-ea"/>
                          <a:cs typeface="+mn-cs"/>
                        </a:rPr>
                        <a:t>Ca. 3 millioner*</a:t>
                      </a:r>
                      <a:endParaRPr lang="da-DK" sz="1400" b="0" i="0" u="none" strike="noStrike" kern="1200" dirty="0">
                        <a:solidFill>
                          <a:srgbClr val="000000"/>
                        </a:solidFill>
                        <a:effectLst/>
                        <a:latin typeface="Calibri" panose="020F0502020204030204" pitchFamily="34" charset="0"/>
                        <a:ea typeface="+mn-ea"/>
                        <a:cs typeface="+mn-cs"/>
                      </a:endParaRPr>
                    </a:p>
                  </a:txBody>
                  <a:tcPr marL="52315" marR="52315" marT="0" marB="0" anchor="ctr">
                    <a:solidFill>
                      <a:srgbClr val="FFC000"/>
                    </a:solidFill>
                  </a:tcPr>
                </a:tc>
                <a:extLst>
                  <a:ext uri="{0D108BD9-81ED-4DB2-BD59-A6C34878D82A}">
                    <a16:rowId xmlns="" xmlns:a16="http://schemas.microsoft.com/office/drawing/2014/main" val="10003"/>
                  </a:ext>
                </a:extLst>
              </a:tr>
              <a:tr h="657710">
                <a:tc>
                  <a:txBody>
                    <a:bodyPr/>
                    <a:lstStyle/>
                    <a:p>
                      <a:pPr>
                        <a:lnSpc>
                          <a:spcPct val="107000"/>
                        </a:lnSpc>
                        <a:spcAft>
                          <a:spcPts val="0"/>
                        </a:spcAft>
                      </a:pPr>
                      <a:r>
                        <a:rPr lang="fo-FO" sz="1400" dirty="0">
                          <a:effectLst/>
                        </a:rPr>
                        <a:t>Love, bekendtgørelser og vejledninger (antal sider i følge Jurainformation)</a:t>
                      </a:r>
                      <a:endParaRPr lang="da-DK" sz="1400" dirty="0">
                        <a:effectLst/>
                      </a:endParaRPr>
                    </a:p>
                  </a:txBody>
                  <a:tcPr marL="52315" marR="52315" marT="0" marB="0" anchor="ctr"/>
                </a:tc>
                <a:tc>
                  <a:txBody>
                    <a:bodyPr/>
                    <a:lstStyle/>
                    <a:p>
                      <a:pPr algn="ctr">
                        <a:lnSpc>
                          <a:spcPct val="100000"/>
                        </a:lnSpc>
                        <a:spcAft>
                          <a:spcPts val="0"/>
                        </a:spcAft>
                      </a:pPr>
                      <a:r>
                        <a:rPr lang="fo-FO" sz="1400" b="0" i="0" u="none" strike="noStrike" kern="1200" dirty="0">
                          <a:solidFill>
                            <a:srgbClr val="000000"/>
                          </a:solidFill>
                          <a:effectLst/>
                          <a:latin typeface="Calibri" panose="020F0502020204030204" pitchFamily="34" charset="0"/>
                          <a:ea typeface="+mn-ea"/>
                          <a:cs typeface="+mn-cs"/>
                        </a:rPr>
                        <a:t>300 </a:t>
                      </a:r>
                      <a:endParaRPr lang="da-DK" sz="1400" b="0" i="0" u="none" strike="noStrike" kern="1200" dirty="0">
                        <a:solidFill>
                          <a:srgbClr val="000000"/>
                        </a:solidFill>
                        <a:effectLst/>
                        <a:latin typeface="Calibri" panose="020F0502020204030204" pitchFamily="34" charset="0"/>
                        <a:ea typeface="+mn-ea"/>
                        <a:cs typeface="+mn-cs"/>
                      </a:endParaRPr>
                    </a:p>
                  </a:txBody>
                  <a:tcPr marL="52315" marR="52315" marT="0" marB="0" anchor="ctr"/>
                </a:tc>
                <a:tc>
                  <a:txBody>
                    <a:bodyPr/>
                    <a:lstStyle/>
                    <a:p>
                      <a:pPr algn="ctr">
                        <a:lnSpc>
                          <a:spcPct val="100000"/>
                        </a:lnSpc>
                        <a:spcAft>
                          <a:spcPts val="0"/>
                        </a:spcAft>
                      </a:pPr>
                      <a:r>
                        <a:rPr lang="fo-FO" sz="1400" b="0" i="0" u="none" strike="noStrike" kern="1200" dirty="0">
                          <a:solidFill>
                            <a:srgbClr val="000000"/>
                          </a:solidFill>
                          <a:effectLst/>
                          <a:latin typeface="Calibri" panose="020F0502020204030204" pitchFamily="34" charset="0"/>
                          <a:ea typeface="+mn-ea"/>
                          <a:cs typeface="+mn-cs"/>
                        </a:rPr>
                        <a:t>400</a:t>
                      </a:r>
                      <a:endParaRPr lang="da-DK" sz="1400" b="0" i="0" u="none" strike="noStrike" kern="1200" dirty="0">
                        <a:solidFill>
                          <a:srgbClr val="000000"/>
                        </a:solidFill>
                        <a:effectLst/>
                        <a:latin typeface="Calibri" panose="020F0502020204030204" pitchFamily="34" charset="0"/>
                        <a:ea typeface="+mn-ea"/>
                        <a:cs typeface="+mn-cs"/>
                      </a:endParaRPr>
                    </a:p>
                  </a:txBody>
                  <a:tcPr marL="52315" marR="52315" marT="0" marB="0" anchor="ctr"/>
                </a:tc>
                <a:tc>
                  <a:txBody>
                    <a:bodyPr/>
                    <a:lstStyle/>
                    <a:p>
                      <a:pPr algn="ctr">
                        <a:lnSpc>
                          <a:spcPct val="100000"/>
                        </a:lnSpc>
                        <a:spcAft>
                          <a:spcPts val="0"/>
                        </a:spcAft>
                      </a:pPr>
                      <a:r>
                        <a:rPr lang="fo-FO" sz="1400" b="0" i="0" u="none" strike="noStrike" kern="1200" dirty="0">
                          <a:solidFill>
                            <a:srgbClr val="000000"/>
                          </a:solidFill>
                          <a:effectLst/>
                          <a:latin typeface="Calibri" panose="020F0502020204030204" pitchFamily="34" charset="0"/>
                          <a:ea typeface="+mn-ea"/>
                          <a:cs typeface="+mn-cs"/>
                        </a:rPr>
                        <a:t>270+ UDK-loven</a:t>
                      </a:r>
                      <a:endParaRPr lang="da-DK" sz="1400" b="0" i="0" u="none" strike="noStrike" kern="1200" dirty="0">
                        <a:solidFill>
                          <a:srgbClr val="000000"/>
                        </a:solidFill>
                        <a:effectLst/>
                        <a:latin typeface="Calibri" panose="020F0502020204030204" pitchFamily="34" charset="0"/>
                        <a:ea typeface="+mn-ea"/>
                        <a:cs typeface="+mn-cs"/>
                      </a:endParaRPr>
                    </a:p>
                  </a:txBody>
                  <a:tcPr marL="52315" marR="52315" marT="0" marB="0" anchor="ctr">
                    <a:solidFill>
                      <a:srgbClr val="FFC000"/>
                    </a:solidFill>
                  </a:tcPr>
                </a:tc>
                <a:extLst>
                  <a:ext uri="{0D108BD9-81ED-4DB2-BD59-A6C34878D82A}">
                    <a16:rowId xmlns="" xmlns:a16="http://schemas.microsoft.com/office/drawing/2014/main" val="10004"/>
                  </a:ext>
                </a:extLst>
              </a:tr>
              <a:tr h="682844">
                <a:tc>
                  <a:txBody>
                    <a:bodyPr/>
                    <a:lstStyle/>
                    <a:p>
                      <a:pPr>
                        <a:lnSpc>
                          <a:spcPct val="107000"/>
                        </a:lnSpc>
                        <a:spcAft>
                          <a:spcPts val="0"/>
                        </a:spcAft>
                      </a:pPr>
                      <a:r>
                        <a:rPr lang="fo-FO" sz="1400" dirty="0">
                          <a:effectLst/>
                        </a:rPr>
                        <a:t>Love, bekendtgørelser og vejledninger (antal)</a:t>
                      </a:r>
                      <a:endParaRPr lang="da-DK" sz="1400" dirty="0">
                        <a:effectLst/>
                        <a:latin typeface="Arial" panose="020B0604020202020204" pitchFamily="34" charset="0"/>
                        <a:ea typeface="Arial" panose="020B0604020202020204" pitchFamily="34" charset="0"/>
                        <a:cs typeface="Times New Roman" panose="02020603050405020304" pitchFamily="18" charset="0"/>
                      </a:endParaRPr>
                    </a:p>
                  </a:txBody>
                  <a:tcPr marL="52315" marR="52315" marT="0" marB="0" anchor="ctr"/>
                </a:tc>
                <a:tc>
                  <a:txBody>
                    <a:bodyPr/>
                    <a:lstStyle/>
                    <a:p>
                      <a:pPr algn="ctr">
                        <a:lnSpc>
                          <a:spcPct val="100000"/>
                        </a:lnSpc>
                        <a:spcAft>
                          <a:spcPts val="0"/>
                        </a:spcAft>
                      </a:pPr>
                      <a:r>
                        <a:rPr lang="fo-FO" sz="1400" b="0" i="0" u="none" strike="noStrike" kern="1200" dirty="0">
                          <a:solidFill>
                            <a:srgbClr val="000000"/>
                          </a:solidFill>
                          <a:effectLst/>
                          <a:latin typeface="Calibri" panose="020F0502020204030204" pitchFamily="34" charset="0"/>
                          <a:ea typeface="+mn-ea"/>
                          <a:cs typeface="+mn-cs"/>
                        </a:rPr>
                        <a:t>50</a:t>
                      </a:r>
                      <a:endParaRPr lang="da-DK" sz="1400" b="0" i="0" u="none" strike="noStrike" kern="1200" dirty="0">
                        <a:solidFill>
                          <a:srgbClr val="000000"/>
                        </a:solidFill>
                        <a:effectLst/>
                        <a:latin typeface="Calibri" panose="020F0502020204030204" pitchFamily="34" charset="0"/>
                        <a:ea typeface="+mn-ea"/>
                        <a:cs typeface="+mn-cs"/>
                      </a:endParaRPr>
                    </a:p>
                  </a:txBody>
                  <a:tcPr marL="52315" marR="52315" marT="0" marB="0" anchor="ctr"/>
                </a:tc>
                <a:tc>
                  <a:txBody>
                    <a:bodyPr/>
                    <a:lstStyle/>
                    <a:p>
                      <a:pPr algn="ctr">
                        <a:lnSpc>
                          <a:spcPct val="100000"/>
                        </a:lnSpc>
                        <a:spcAft>
                          <a:spcPts val="0"/>
                        </a:spcAft>
                      </a:pPr>
                      <a:r>
                        <a:rPr lang="fo-FO" sz="1400" b="0" i="0" u="none" strike="noStrike" kern="1200" dirty="0">
                          <a:solidFill>
                            <a:srgbClr val="000000"/>
                          </a:solidFill>
                          <a:effectLst/>
                          <a:latin typeface="Calibri" panose="020F0502020204030204" pitchFamily="34" charset="0"/>
                          <a:ea typeface="+mn-ea"/>
                          <a:cs typeface="+mn-cs"/>
                        </a:rPr>
                        <a:t>72</a:t>
                      </a:r>
                      <a:endParaRPr lang="da-DK" sz="1400" b="0" i="0" u="none" strike="noStrike" kern="1200" dirty="0">
                        <a:solidFill>
                          <a:srgbClr val="000000"/>
                        </a:solidFill>
                        <a:effectLst/>
                        <a:latin typeface="Calibri" panose="020F0502020204030204" pitchFamily="34" charset="0"/>
                        <a:ea typeface="+mn-ea"/>
                        <a:cs typeface="+mn-cs"/>
                      </a:endParaRPr>
                    </a:p>
                  </a:txBody>
                  <a:tcPr marL="52315" marR="52315" marT="0" marB="0" anchor="ctr"/>
                </a:tc>
                <a:tc>
                  <a:txBody>
                    <a:bodyPr/>
                    <a:lstStyle/>
                    <a:p>
                      <a:pPr algn="ctr">
                        <a:lnSpc>
                          <a:spcPct val="100000"/>
                        </a:lnSpc>
                        <a:spcAft>
                          <a:spcPts val="0"/>
                        </a:spcAft>
                      </a:pPr>
                      <a:r>
                        <a:rPr lang="fo-FO" sz="1400" b="0" i="0" u="none" strike="noStrike" kern="1200" dirty="0">
                          <a:solidFill>
                            <a:srgbClr val="000000"/>
                          </a:solidFill>
                          <a:effectLst/>
                          <a:latin typeface="Calibri" panose="020F0502020204030204" pitchFamily="34" charset="0"/>
                          <a:ea typeface="+mn-ea"/>
                          <a:cs typeface="+mn-cs"/>
                        </a:rPr>
                        <a:t>37</a:t>
                      </a:r>
                      <a:endParaRPr lang="da-DK" sz="1400" b="0" i="0" u="none" strike="noStrike" kern="1200" dirty="0">
                        <a:solidFill>
                          <a:srgbClr val="000000"/>
                        </a:solidFill>
                        <a:effectLst/>
                        <a:latin typeface="Calibri" panose="020F0502020204030204" pitchFamily="34" charset="0"/>
                        <a:ea typeface="+mn-ea"/>
                        <a:cs typeface="+mn-cs"/>
                      </a:endParaRPr>
                    </a:p>
                  </a:txBody>
                  <a:tcPr marL="52315" marR="52315" marT="0" marB="0" anchor="ctr">
                    <a:solidFill>
                      <a:srgbClr val="FFC000"/>
                    </a:solidFill>
                  </a:tcPr>
                </a:tc>
                <a:extLst>
                  <a:ext uri="{0D108BD9-81ED-4DB2-BD59-A6C34878D82A}">
                    <a16:rowId xmlns="" xmlns:a16="http://schemas.microsoft.com/office/drawing/2014/main" val="10005"/>
                  </a:ext>
                </a:extLst>
              </a:tr>
              <a:tr h="398012">
                <a:tc>
                  <a:txBody>
                    <a:bodyPr/>
                    <a:lstStyle/>
                    <a:p>
                      <a:pPr>
                        <a:lnSpc>
                          <a:spcPct val="107000"/>
                        </a:lnSpc>
                        <a:spcAft>
                          <a:spcPts val="0"/>
                        </a:spcAft>
                      </a:pPr>
                      <a:r>
                        <a:rPr lang="fo-FO" sz="1400" dirty="0">
                          <a:effectLst/>
                        </a:rPr>
                        <a:t>Antal eksterne snitflader</a:t>
                      </a:r>
                      <a:endParaRPr lang="da-DK" sz="1400" dirty="0">
                        <a:effectLst/>
                      </a:endParaRPr>
                    </a:p>
                  </a:txBody>
                  <a:tcPr marL="52315" marR="52315" marT="0" marB="0" anchor="ctr"/>
                </a:tc>
                <a:tc>
                  <a:txBody>
                    <a:bodyPr/>
                    <a:lstStyle/>
                    <a:p>
                      <a:pPr algn="ctr">
                        <a:lnSpc>
                          <a:spcPct val="100000"/>
                        </a:lnSpc>
                        <a:spcAft>
                          <a:spcPts val="0"/>
                        </a:spcAft>
                      </a:pPr>
                      <a:r>
                        <a:rPr lang="fo-FO" sz="1400" b="0" i="0" u="none" strike="noStrike" kern="1200" dirty="0">
                          <a:solidFill>
                            <a:srgbClr val="000000"/>
                          </a:solidFill>
                          <a:effectLst/>
                          <a:latin typeface="Calibri" panose="020F0502020204030204" pitchFamily="34" charset="0"/>
                          <a:ea typeface="+mn-ea"/>
                          <a:cs typeface="+mn-cs"/>
                        </a:rPr>
                        <a:t>46</a:t>
                      </a:r>
                      <a:endParaRPr lang="da-DK" sz="1400" b="0" i="0" u="none" strike="noStrike" kern="1200" dirty="0">
                        <a:solidFill>
                          <a:srgbClr val="000000"/>
                        </a:solidFill>
                        <a:effectLst/>
                        <a:latin typeface="Calibri" panose="020F0502020204030204" pitchFamily="34" charset="0"/>
                        <a:ea typeface="+mn-ea"/>
                        <a:cs typeface="+mn-cs"/>
                      </a:endParaRPr>
                    </a:p>
                  </a:txBody>
                  <a:tcPr marL="52315" marR="52315" marT="0" marB="0" anchor="ctr"/>
                </a:tc>
                <a:tc>
                  <a:txBody>
                    <a:bodyPr/>
                    <a:lstStyle/>
                    <a:p>
                      <a:pPr algn="ctr">
                        <a:lnSpc>
                          <a:spcPct val="100000"/>
                        </a:lnSpc>
                        <a:spcAft>
                          <a:spcPts val="0"/>
                        </a:spcAft>
                      </a:pPr>
                      <a:r>
                        <a:rPr lang="fo-FO" sz="1400" b="0" i="0" u="none" strike="noStrike" kern="1200" dirty="0">
                          <a:solidFill>
                            <a:srgbClr val="000000"/>
                          </a:solidFill>
                          <a:effectLst/>
                          <a:latin typeface="Calibri" panose="020F0502020204030204" pitchFamily="34" charset="0"/>
                          <a:ea typeface="+mn-ea"/>
                          <a:cs typeface="+mn-cs"/>
                        </a:rPr>
                        <a:t>50</a:t>
                      </a:r>
                      <a:endParaRPr lang="da-DK" sz="1400" b="0" i="0" u="none" strike="noStrike" kern="1200" dirty="0">
                        <a:solidFill>
                          <a:srgbClr val="000000"/>
                        </a:solidFill>
                        <a:effectLst/>
                        <a:latin typeface="Calibri" panose="020F0502020204030204" pitchFamily="34" charset="0"/>
                        <a:ea typeface="+mn-ea"/>
                        <a:cs typeface="+mn-cs"/>
                      </a:endParaRPr>
                    </a:p>
                  </a:txBody>
                  <a:tcPr marL="52315" marR="52315" marT="0" marB="0" anchor="ctr"/>
                </a:tc>
                <a:tc>
                  <a:txBody>
                    <a:bodyPr/>
                    <a:lstStyle/>
                    <a:p>
                      <a:pPr algn="ctr">
                        <a:lnSpc>
                          <a:spcPct val="100000"/>
                        </a:lnSpc>
                        <a:spcAft>
                          <a:spcPts val="0"/>
                        </a:spcAft>
                      </a:pPr>
                      <a:r>
                        <a:rPr lang="fo-FO" sz="1400" b="0" i="0" u="none" strike="noStrike" kern="1200" dirty="0">
                          <a:solidFill>
                            <a:srgbClr val="000000"/>
                          </a:solidFill>
                          <a:effectLst/>
                          <a:latin typeface="Calibri" panose="020F0502020204030204" pitchFamily="34" charset="0"/>
                          <a:ea typeface="+mn-ea"/>
                          <a:cs typeface="+mn-cs"/>
                        </a:rPr>
                        <a:t>~69**</a:t>
                      </a:r>
                      <a:endParaRPr lang="da-DK" sz="1400" b="0" i="0" u="none" strike="noStrike" kern="1200" dirty="0">
                        <a:solidFill>
                          <a:srgbClr val="000000"/>
                        </a:solidFill>
                        <a:effectLst/>
                        <a:latin typeface="Calibri" panose="020F0502020204030204" pitchFamily="34" charset="0"/>
                        <a:ea typeface="+mn-ea"/>
                        <a:cs typeface="+mn-cs"/>
                      </a:endParaRPr>
                    </a:p>
                  </a:txBody>
                  <a:tcPr marL="52315" marR="52315" marT="0" marB="0" anchor="ctr">
                    <a:solidFill>
                      <a:srgbClr val="FFC000"/>
                    </a:solidFill>
                  </a:tcPr>
                </a:tc>
                <a:extLst>
                  <a:ext uri="{0D108BD9-81ED-4DB2-BD59-A6C34878D82A}">
                    <a16:rowId xmlns="" xmlns:a16="http://schemas.microsoft.com/office/drawing/2014/main" val="3181597695"/>
                  </a:ext>
                </a:extLst>
              </a:tr>
            </a:tbl>
          </a:graphicData>
        </a:graphic>
      </p:graphicFrame>
      <p:sp>
        <p:nvSpPr>
          <p:cNvPr id="7" name="Tekstfelt 6"/>
          <p:cNvSpPr txBox="1"/>
          <p:nvPr/>
        </p:nvSpPr>
        <p:spPr>
          <a:xfrm>
            <a:off x="1919658" y="5613654"/>
            <a:ext cx="7283437" cy="615553"/>
          </a:xfrm>
          <a:prstGeom prst="rect">
            <a:avLst/>
          </a:prstGeom>
          <a:noFill/>
        </p:spPr>
        <p:txBody>
          <a:bodyPr wrap="square" rtlCol="0">
            <a:spAutoFit/>
          </a:bodyPr>
          <a:lstStyle/>
          <a:p>
            <a:pPr>
              <a:defRPr/>
            </a:pPr>
            <a:r>
              <a:rPr lang="da-DK" sz="1200" i="1" dirty="0">
                <a:solidFill>
                  <a:prstClr val="black"/>
                </a:solidFill>
              </a:rPr>
              <a:t>* S</a:t>
            </a:r>
            <a:r>
              <a:rPr lang="fo-FO" sz="1200" i="1" dirty="0">
                <a:solidFill>
                  <a:prstClr val="black"/>
                </a:solidFill>
              </a:rPr>
              <a:t>kønnet pba. af beløbudbetalinger</a:t>
            </a:r>
            <a:endParaRPr lang="da-DK" sz="1200" i="1" dirty="0">
              <a:solidFill>
                <a:prstClr val="black"/>
              </a:solidFill>
            </a:endParaRPr>
          </a:p>
          <a:p>
            <a:pPr defTabSz="914400">
              <a:defRPr/>
            </a:pPr>
            <a:r>
              <a:rPr lang="da-DK" sz="1200" i="1" dirty="0">
                <a:solidFill>
                  <a:prstClr val="black"/>
                </a:solidFill>
                <a:latin typeface="Calibri" panose="020F0502020204030204"/>
              </a:rPr>
              <a:t>** Endelige omfang af snitflader er ikke fastlagt, da der udestår analyser samt dialog med UDK </a:t>
            </a:r>
          </a:p>
          <a:p>
            <a:pPr defTabSz="914400">
              <a:defRPr/>
            </a:pPr>
            <a:endParaRPr lang="da-DK" sz="1000" i="1" dirty="0">
              <a:solidFill>
                <a:prstClr val="black"/>
              </a:solidFill>
              <a:latin typeface="Calibri" panose="020F0502020204030204"/>
            </a:endParaRPr>
          </a:p>
        </p:txBody>
      </p:sp>
    </p:spTree>
    <p:extLst>
      <p:ext uri="{BB962C8B-B14F-4D97-AF65-F5344CB8AC3E}">
        <p14:creationId xmlns:p14="http://schemas.microsoft.com/office/powerpoint/2010/main" val="182506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BF7D039-2A23-4FAE-95D8-811C56ED8C0E}"/>
              </a:ext>
            </a:extLst>
          </p:cNvPr>
          <p:cNvSpPr>
            <a:spLocks noGrp="1"/>
          </p:cNvSpPr>
          <p:nvPr>
            <p:ph type="title"/>
          </p:nvPr>
        </p:nvSpPr>
        <p:spPr/>
        <p:txBody>
          <a:bodyPr/>
          <a:lstStyle/>
          <a:p>
            <a:r>
              <a:rPr lang="da-DK" dirty="0"/>
              <a:t>På overfladen ser det småt og ukompliceret ud…</a:t>
            </a:r>
          </a:p>
        </p:txBody>
      </p:sp>
      <p:pic>
        <p:nvPicPr>
          <p:cNvPr id="4" name="Picture 2" descr="Image result for small house on island">
            <a:extLst>
              <a:ext uri="{FF2B5EF4-FFF2-40B4-BE49-F238E27FC236}">
                <a16:creationId xmlns="" xmlns:a16="http://schemas.microsoft.com/office/drawing/2014/main" id="{9F19787F-623C-47A4-A3F4-12F30A4B6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1" y="1558131"/>
            <a:ext cx="6448080" cy="4678363"/>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 xmlns:a16="http://schemas.microsoft.com/office/drawing/2014/main" id="{8C231BF4-92BF-4DDB-80B5-B9BD848255A2}"/>
              </a:ext>
            </a:extLst>
          </p:cNvPr>
          <p:cNvSpPr txBox="1"/>
          <p:nvPr/>
        </p:nvSpPr>
        <p:spPr>
          <a:xfrm>
            <a:off x="7576071" y="1632022"/>
            <a:ext cx="3943927" cy="1815882"/>
          </a:xfrm>
          <a:prstGeom prst="rect">
            <a:avLst/>
          </a:prstGeom>
          <a:noFill/>
        </p:spPr>
        <p:txBody>
          <a:bodyPr wrap="square" rtlCol="0">
            <a:spAutoFit/>
          </a:bodyPr>
          <a:lstStyle/>
          <a:p>
            <a:r>
              <a:rPr lang="da-DK" sz="2800" i="1" dirty="0">
                <a:solidFill>
                  <a:srgbClr val="7030A0"/>
                </a:solidFill>
                <a:latin typeface="Trebuchet MS" panose="020B0603020202020204" pitchFamily="34" charset="0"/>
              </a:rPr>
              <a:t>Men det er dyrt og besværligt, hvis man også skal anlægge klippegrunden først…</a:t>
            </a:r>
          </a:p>
        </p:txBody>
      </p:sp>
    </p:spTree>
    <p:extLst>
      <p:ext uri="{BB962C8B-B14F-4D97-AF65-F5344CB8AC3E}">
        <p14:creationId xmlns:p14="http://schemas.microsoft.com/office/powerpoint/2010/main" val="1907251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A85E8B8F-49DC-4DA7-AF97-80E0CEB0A732}"/>
              </a:ext>
            </a:extLst>
          </p:cNvPr>
          <p:cNvSpPr>
            <a:spLocks noGrp="1"/>
          </p:cNvSpPr>
          <p:nvPr>
            <p:ph type="title"/>
          </p:nvPr>
        </p:nvSpPr>
        <p:spPr/>
        <p:txBody>
          <a:bodyPr>
            <a:normAutofit fontScale="90000"/>
          </a:bodyPr>
          <a:lstStyle/>
          <a:p>
            <a:pPr>
              <a:lnSpc>
                <a:spcPct val="100000"/>
              </a:lnSpc>
            </a:pPr>
            <a:r>
              <a:rPr lang="da-DK" dirty="0"/>
              <a:t>Task Force – </a:t>
            </a:r>
            <a:br>
              <a:rPr lang="da-DK" dirty="0"/>
            </a:br>
            <a:r>
              <a:rPr lang="da-DK" dirty="0"/>
              <a:t/>
            </a:r>
            <a:br>
              <a:rPr lang="da-DK" dirty="0"/>
            </a:br>
            <a:r>
              <a:rPr lang="da-DK" sz="2700" i="1" dirty="0"/>
              <a:t>hvordan arbejder KL og </a:t>
            </a:r>
            <a:r>
              <a:rPr lang="da-DK" sz="2700" i="1" dirty="0" err="1"/>
              <a:t>KOMBIt</a:t>
            </a:r>
            <a:r>
              <a:rPr lang="da-DK" sz="2700" i="1" dirty="0"/>
              <a:t/>
            </a:r>
            <a:br>
              <a:rPr lang="da-DK" sz="2700" i="1" dirty="0"/>
            </a:br>
            <a:r>
              <a:rPr lang="da-DK" sz="2700" i="1" dirty="0"/>
              <a:t>med forsimpling af området</a:t>
            </a:r>
          </a:p>
        </p:txBody>
      </p:sp>
    </p:spTree>
    <p:extLst>
      <p:ext uri="{BB962C8B-B14F-4D97-AF65-F5344CB8AC3E}">
        <p14:creationId xmlns:p14="http://schemas.microsoft.com/office/powerpoint/2010/main" val="31949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941A06B3-6383-4730-8F9E-8275ED4F83B5}"/>
              </a:ext>
            </a:extLst>
          </p:cNvPr>
          <p:cNvSpPr>
            <a:spLocks noGrp="1"/>
          </p:cNvSpPr>
          <p:nvPr>
            <p:ph type="title"/>
          </p:nvPr>
        </p:nvSpPr>
        <p:spPr/>
        <p:txBody>
          <a:bodyPr/>
          <a:lstStyle/>
          <a:p>
            <a:r>
              <a:rPr lang="da-DK" dirty="0"/>
              <a:t>Baggrund for Task Forcen</a:t>
            </a:r>
          </a:p>
        </p:txBody>
      </p:sp>
      <p:sp>
        <p:nvSpPr>
          <p:cNvPr id="7" name="Pladsholder til indhold 6">
            <a:extLst>
              <a:ext uri="{FF2B5EF4-FFF2-40B4-BE49-F238E27FC236}">
                <a16:creationId xmlns="" xmlns:a16="http://schemas.microsoft.com/office/drawing/2014/main" id="{6E4DA2B7-6D49-44A5-A880-C87DD2AA512D}"/>
              </a:ext>
            </a:extLst>
          </p:cNvPr>
          <p:cNvSpPr>
            <a:spLocks noGrp="1"/>
          </p:cNvSpPr>
          <p:nvPr>
            <p:ph idx="1"/>
          </p:nvPr>
        </p:nvSpPr>
        <p:spPr>
          <a:xfrm>
            <a:off x="623391" y="1538606"/>
            <a:ext cx="4719729" cy="4106304"/>
          </a:xfrm>
          <a:solidFill>
            <a:schemeClr val="bg1">
              <a:lumMod val="95000"/>
            </a:schemeClr>
          </a:solidFill>
        </p:spPr>
        <p:txBody>
          <a:bodyPr>
            <a:normAutofit fontScale="77500" lnSpcReduction="20000"/>
          </a:bodyPr>
          <a:lstStyle/>
          <a:p>
            <a:r>
              <a:rPr lang="da-DK" dirty="0"/>
              <a:t>Hvis ikke der ændres på de grundlæggende forudsætninger og strukturer vil konsekvensen være en omkostningstung </a:t>
            </a:r>
            <a:r>
              <a:rPr lang="da-DK" dirty="0" err="1"/>
              <a:t>governance</a:t>
            </a:r>
            <a:r>
              <a:rPr lang="da-DK" dirty="0"/>
              <a:t>, It-understøttelse og sagshåndtering af området for kommunerne, samt forringede muligheder for at procesoptimere og udvikle området i kommunerne. </a:t>
            </a:r>
          </a:p>
          <a:p>
            <a:r>
              <a:rPr lang="da-DK" dirty="0"/>
              <a:t> </a:t>
            </a:r>
          </a:p>
          <a:p>
            <a:r>
              <a:rPr lang="da-DK" dirty="0"/>
              <a:t>På baggrund heraf har KL og KOMBIT besluttet at etablere en task force, som skal arbejde med at sikre rammerne for en mere effektiv håndtering af kommunal pension. </a:t>
            </a:r>
          </a:p>
          <a:p>
            <a:endParaRPr lang="da-DK" dirty="0"/>
          </a:p>
        </p:txBody>
      </p:sp>
      <p:pic>
        <p:nvPicPr>
          <p:cNvPr id="50" name="Billede 49">
            <a:extLst>
              <a:ext uri="{FF2B5EF4-FFF2-40B4-BE49-F238E27FC236}">
                <a16:creationId xmlns="" xmlns:a16="http://schemas.microsoft.com/office/drawing/2014/main" id="{1CE1E7D6-9DBC-442A-9309-44FF09B18AEF}"/>
              </a:ext>
            </a:extLst>
          </p:cNvPr>
          <p:cNvPicPr>
            <a:picLocks noChangeAspect="1"/>
          </p:cNvPicPr>
          <p:nvPr/>
        </p:nvPicPr>
        <p:blipFill>
          <a:blip r:embed="rId2"/>
          <a:stretch>
            <a:fillRect/>
          </a:stretch>
        </p:blipFill>
        <p:spPr>
          <a:xfrm>
            <a:off x="6214660" y="1718774"/>
            <a:ext cx="5305338" cy="4044717"/>
          </a:xfrm>
          <a:prstGeom prst="rect">
            <a:avLst/>
          </a:prstGeom>
        </p:spPr>
      </p:pic>
    </p:spTree>
    <p:extLst>
      <p:ext uri="{BB962C8B-B14F-4D97-AF65-F5344CB8AC3E}">
        <p14:creationId xmlns:p14="http://schemas.microsoft.com/office/powerpoint/2010/main" val="2958564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4" y="226415"/>
            <a:ext cx="8172459" cy="841641"/>
          </a:xfrm>
        </p:spPr>
        <p:txBody>
          <a:bodyPr>
            <a:normAutofit/>
          </a:bodyPr>
          <a:lstStyle/>
          <a:p>
            <a:pPr>
              <a:lnSpc>
                <a:spcPct val="100000"/>
              </a:lnSpc>
            </a:pPr>
            <a:r>
              <a:rPr lang="da-DK" dirty="0"/>
              <a:t>Eksempel på en ‘gå over åen efter vand’ proces</a:t>
            </a:r>
          </a:p>
        </p:txBody>
      </p:sp>
      <p:grpSp>
        <p:nvGrpSpPr>
          <p:cNvPr id="5" name="Gruppe 4">
            <a:extLst>
              <a:ext uri="{FF2B5EF4-FFF2-40B4-BE49-F238E27FC236}">
                <a16:creationId xmlns="" xmlns:a16="http://schemas.microsoft.com/office/drawing/2014/main" id="{38F6FFBC-E945-4B57-983E-18FDD495C4B8}"/>
              </a:ext>
            </a:extLst>
          </p:cNvPr>
          <p:cNvGrpSpPr/>
          <p:nvPr/>
        </p:nvGrpSpPr>
        <p:grpSpPr>
          <a:xfrm>
            <a:off x="1684768" y="1719381"/>
            <a:ext cx="8475150" cy="3914605"/>
            <a:chOff x="307732" y="1776009"/>
            <a:chExt cx="8475150" cy="3914605"/>
          </a:xfrm>
        </p:grpSpPr>
        <p:pic>
          <p:nvPicPr>
            <p:cNvPr id="4" name="Billede 3"/>
            <p:cNvPicPr>
              <a:picLocks noChangeAspect="1"/>
            </p:cNvPicPr>
            <p:nvPr/>
          </p:nvPicPr>
          <p:blipFill>
            <a:blip r:embed="rId3"/>
            <a:stretch>
              <a:fillRect/>
            </a:stretch>
          </p:blipFill>
          <p:spPr>
            <a:xfrm>
              <a:off x="307732" y="1776009"/>
              <a:ext cx="8475150" cy="3914605"/>
            </a:xfrm>
            <a:prstGeom prst="rect">
              <a:avLst/>
            </a:prstGeom>
          </p:spPr>
        </p:pic>
        <p:pic>
          <p:nvPicPr>
            <p:cNvPr id="6" name="Billede 5">
              <a:extLst>
                <a:ext uri="{FF2B5EF4-FFF2-40B4-BE49-F238E27FC236}">
                  <a16:creationId xmlns="" xmlns:a16="http://schemas.microsoft.com/office/drawing/2014/main" id="{5E8BFF36-C25B-4A6D-B2AE-6E7F1A87A542}"/>
                </a:ext>
              </a:extLst>
            </p:cNvPr>
            <p:cNvPicPr>
              <a:picLocks noChangeAspect="1"/>
            </p:cNvPicPr>
            <p:nvPr/>
          </p:nvPicPr>
          <p:blipFill rotWithShape="1">
            <a:blip r:embed="rId3"/>
            <a:srcRect l="9537" t="79660" r="62189" b="799"/>
            <a:stretch/>
          </p:blipFill>
          <p:spPr>
            <a:xfrm>
              <a:off x="639526" y="3874770"/>
              <a:ext cx="1224224" cy="1002030"/>
            </a:xfrm>
            <a:prstGeom prst="rect">
              <a:avLst/>
            </a:prstGeom>
          </p:spPr>
        </p:pic>
        <p:pic>
          <p:nvPicPr>
            <p:cNvPr id="7" name="Billede 6">
              <a:extLst>
                <a:ext uri="{FF2B5EF4-FFF2-40B4-BE49-F238E27FC236}">
                  <a16:creationId xmlns="" xmlns:a16="http://schemas.microsoft.com/office/drawing/2014/main" id="{6A4A8B7B-1754-4E2D-9093-58C0A04C49C5}"/>
                </a:ext>
              </a:extLst>
            </p:cNvPr>
            <p:cNvPicPr>
              <a:picLocks noChangeAspect="1"/>
            </p:cNvPicPr>
            <p:nvPr/>
          </p:nvPicPr>
          <p:blipFill rotWithShape="1">
            <a:blip r:embed="rId3"/>
            <a:srcRect l="9537" t="93975" r="62189" b="799"/>
            <a:stretch/>
          </p:blipFill>
          <p:spPr>
            <a:xfrm>
              <a:off x="1479404" y="3606800"/>
              <a:ext cx="885689" cy="256540"/>
            </a:xfrm>
            <a:prstGeom prst="rect">
              <a:avLst/>
            </a:prstGeom>
          </p:spPr>
        </p:pic>
        <p:sp>
          <p:nvSpPr>
            <p:cNvPr id="8" name="Rektangel 7">
              <a:extLst>
                <a:ext uri="{FF2B5EF4-FFF2-40B4-BE49-F238E27FC236}">
                  <a16:creationId xmlns="" xmlns:a16="http://schemas.microsoft.com/office/drawing/2014/main" id="{E2D8DE21-DA03-4A2F-AF0C-9747C9B13A19}"/>
                </a:ext>
              </a:extLst>
            </p:cNvPr>
            <p:cNvSpPr/>
            <p:nvPr/>
          </p:nvSpPr>
          <p:spPr>
            <a:xfrm>
              <a:off x="379457" y="3820160"/>
              <a:ext cx="1725566" cy="1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0" name="Tekstfelt 9">
            <a:extLst>
              <a:ext uri="{FF2B5EF4-FFF2-40B4-BE49-F238E27FC236}">
                <a16:creationId xmlns="" xmlns:a16="http://schemas.microsoft.com/office/drawing/2014/main" id="{3C36192B-393C-4D20-A035-6CAAE66EAFF2}"/>
              </a:ext>
            </a:extLst>
          </p:cNvPr>
          <p:cNvSpPr txBox="1"/>
          <p:nvPr/>
        </p:nvSpPr>
        <p:spPr>
          <a:xfrm rot="16200000">
            <a:off x="446697" y="2575180"/>
            <a:ext cx="2236510" cy="307777"/>
          </a:xfrm>
          <a:prstGeom prst="rect">
            <a:avLst/>
          </a:prstGeom>
          <a:noFill/>
        </p:spPr>
        <p:txBody>
          <a:bodyPr wrap="none" rtlCol="0">
            <a:spAutoFit/>
          </a:bodyPr>
          <a:lstStyle/>
          <a:p>
            <a:r>
              <a:rPr lang="da-DK" sz="1400" dirty="0"/>
              <a:t>Social Pension Kommune</a:t>
            </a:r>
          </a:p>
        </p:txBody>
      </p:sp>
      <p:sp>
        <p:nvSpPr>
          <p:cNvPr id="13" name="Tekstfelt 12">
            <a:extLst>
              <a:ext uri="{FF2B5EF4-FFF2-40B4-BE49-F238E27FC236}">
                <a16:creationId xmlns="" xmlns:a16="http://schemas.microsoft.com/office/drawing/2014/main" id="{5EA22369-5943-4333-873D-5D48587D2058}"/>
              </a:ext>
            </a:extLst>
          </p:cNvPr>
          <p:cNvSpPr txBox="1"/>
          <p:nvPr/>
        </p:nvSpPr>
        <p:spPr>
          <a:xfrm rot="16200000">
            <a:off x="905990" y="4154160"/>
            <a:ext cx="1317925" cy="307777"/>
          </a:xfrm>
          <a:prstGeom prst="rect">
            <a:avLst/>
          </a:prstGeom>
          <a:noFill/>
        </p:spPr>
        <p:txBody>
          <a:bodyPr wrap="none" rtlCol="0">
            <a:spAutoFit/>
          </a:bodyPr>
          <a:lstStyle/>
          <a:p>
            <a:r>
              <a:rPr lang="da-DK" sz="1400" dirty="0"/>
              <a:t>UDK’s løsning</a:t>
            </a:r>
          </a:p>
        </p:txBody>
      </p:sp>
      <p:sp>
        <p:nvSpPr>
          <p:cNvPr id="14" name="Tekstfelt 13">
            <a:extLst>
              <a:ext uri="{FF2B5EF4-FFF2-40B4-BE49-F238E27FC236}">
                <a16:creationId xmlns="" xmlns:a16="http://schemas.microsoft.com/office/drawing/2014/main" id="{0A76E23F-C650-4CE2-A9F7-41D70E2FEA07}"/>
              </a:ext>
            </a:extLst>
          </p:cNvPr>
          <p:cNvSpPr txBox="1"/>
          <p:nvPr/>
        </p:nvSpPr>
        <p:spPr>
          <a:xfrm rot="16200000">
            <a:off x="1219345" y="5071421"/>
            <a:ext cx="691215" cy="307777"/>
          </a:xfrm>
          <a:prstGeom prst="rect">
            <a:avLst/>
          </a:prstGeom>
          <a:noFill/>
        </p:spPr>
        <p:txBody>
          <a:bodyPr wrap="none" rtlCol="0">
            <a:spAutoFit/>
          </a:bodyPr>
          <a:lstStyle/>
          <a:p>
            <a:r>
              <a:rPr lang="da-DK" sz="1400" dirty="0"/>
              <a:t>3. part</a:t>
            </a:r>
          </a:p>
        </p:txBody>
      </p:sp>
    </p:spTree>
    <p:extLst>
      <p:ext uri="{BB962C8B-B14F-4D97-AF65-F5344CB8AC3E}">
        <p14:creationId xmlns:p14="http://schemas.microsoft.com/office/powerpoint/2010/main" val="2931069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9D2DF0B-A078-46D8-8476-E196311C08AB}"/>
              </a:ext>
            </a:extLst>
          </p:cNvPr>
          <p:cNvSpPr>
            <a:spLocks noGrp="1"/>
          </p:cNvSpPr>
          <p:nvPr>
            <p:ph type="title"/>
          </p:nvPr>
        </p:nvSpPr>
        <p:spPr/>
        <p:txBody>
          <a:bodyPr/>
          <a:lstStyle/>
          <a:p>
            <a:r>
              <a:rPr lang="da-DK" dirty="0"/>
              <a:t>Oversigt over løsningsforslag til behandling på beslutningsworkshop</a:t>
            </a:r>
          </a:p>
        </p:txBody>
      </p:sp>
      <p:pic>
        <p:nvPicPr>
          <p:cNvPr id="4" name="Billede 3">
            <a:extLst>
              <a:ext uri="{FF2B5EF4-FFF2-40B4-BE49-F238E27FC236}">
                <a16:creationId xmlns="" xmlns:a16="http://schemas.microsoft.com/office/drawing/2014/main" id="{E9907840-7C0D-47CF-A42A-338642959313}"/>
              </a:ext>
            </a:extLst>
          </p:cNvPr>
          <p:cNvPicPr>
            <a:picLocks noChangeAspect="1"/>
          </p:cNvPicPr>
          <p:nvPr/>
        </p:nvPicPr>
        <p:blipFill>
          <a:blip r:embed="rId2"/>
          <a:stretch>
            <a:fillRect/>
          </a:stretch>
        </p:blipFill>
        <p:spPr>
          <a:xfrm>
            <a:off x="623391" y="1559585"/>
            <a:ext cx="10286779" cy="4756841"/>
          </a:xfrm>
          <a:prstGeom prst="rect">
            <a:avLst/>
          </a:prstGeom>
        </p:spPr>
      </p:pic>
    </p:spTree>
    <p:extLst>
      <p:ext uri="{BB962C8B-B14F-4D97-AF65-F5344CB8AC3E}">
        <p14:creationId xmlns:p14="http://schemas.microsoft.com/office/powerpoint/2010/main" val="163250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FDF189D-2A6C-4E4D-9DBA-3B5E64501036}"/>
              </a:ext>
            </a:extLst>
          </p:cNvPr>
          <p:cNvSpPr>
            <a:spLocks noGrp="1"/>
          </p:cNvSpPr>
          <p:nvPr>
            <p:ph type="title"/>
          </p:nvPr>
        </p:nvSpPr>
        <p:spPr/>
        <p:txBody>
          <a:bodyPr/>
          <a:lstStyle/>
          <a:p>
            <a:r>
              <a:rPr lang="da-DK" dirty="0"/>
              <a:t>Emner til behandling på en kommende beslutningsworkshop</a:t>
            </a:r>
          </a:p>
        </p:txBody>
      </p:sp>
      <p:sp>
        <p:nvSpPr>
          <p:cNvPr id="4" name="Titel 1">
            <a:extLst>
              <a:ext uri="{FF2B5EF4-FFF2-40B4-BE49-F238E27FC236}">
                <a16:creationId xmlns="" xmlns:a16="http://schemas.microsoft.com/office/drawing/2014/main" id="{51D7C280-39A7-449A-8B12-783A76CDEA4E}"/>
              </a:ext>
            </a:extLst>
          </p:cNvPr>
          <p:cNvSpPr txBox="1">
            <a:spLocks noGrp="1"/>
          </p:cNvSpPr>
          <p:nvPr>
            <p:ph idx="1"/>
          </p:nvPr>
        </p:nvSpPr>
        <p:spPr>
          <a:prstGeom prst="rect">
            <a:avLst/>
          </a:prstGeom>
          <a:noFill/>
          <a:ln>
            <a:noFill/>
          </a:ln>
        </p:spPr>
        <p:txBody>
          <a:bodyPr vert="horz" lIns="0" tIns="0" rIns="0" bIns="0" rtlCol="0" anchor="t" anchorCtr="0">
            <a:noAutofit/>
          </a:bodyPr>
          <a:lst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a:lstStyle>
          <a:p>
            <a:r>
              <a:rPr lang="da-DK" sz="2000" dirty="0"/>
              <a:t>Kommende løsningsforslag som vedr. it- (og regel)forenkling</a:t>
            </a:r>
          </a:p>
          <a:p>
            <a:pPr marL="465750" lvl="2" indent="-285750"/>
            <a:r>
              <a:rPr lang="da-DK" sz="1400" dirty="0"/>
              <a:t>Husleje under fængsling</a:t>
            </a:r>
          </a:p>
          <a:p>
            <a:pPr marL="465750" lvl="2" indent="-285750"/>
            <a:r>
              <a:rPr lang="da-DK" sz="1400" dirty="0"/>
              <a:t>Supplement til brøkpension</a:t>
            </a:r>
          </a:p>
          <a:p>
            <a:pPr marL="465750" lvl="2" indent="-285750"/>
            <a:r>
              <a:rPr lang="da-DK" sz="1400" dirty="0"/>
              <a:t>Bistands- og plejetillæg</a:t>
            </a:r>
          </a:p>
          <a:p>
            <a:pPr marL="465750" lvl="2" indent="-285750"/>
            <a:r>
              <a:rPr lang="da-DK" sz="1400" dirty="0"/>
              <a:t>Institutionsregister </a:t>
            </a:r>
          </a:p>
          <a:p>
            <a:pPr marL="465750" lvl="2" indent="-285750"/>
            <a:r>
              <a:rPr lang="da-DK" sz="1400" dirty="0"/>
              <a:t>Budgetlægning – budgetstøtte og prognoser</a:t>
            </a:r>
          </a:p>
          <a:p>
            <a:pPr marL="522900" lvl="2" indent="-342900">
              <a:buFontTx/>
              <a:buChar char="-"/>
            </a:pPr>
            <a:endParaRPr lang="da-DK" dirty="0"/>
          </a:p>
          <a:p>
            <a:r>
              <a:rPr lang="da-DK" sz="2000" dirty="0"/>
              <a:t>Kommende løsningsforslag til administrativ lettelse og  afbureaukratisering</a:t>
            </a:r>
          </a:p>
          <a:p>
            <a:pPr marL="522900" lvl="2" indent="-342900"/>
            <a:r>
              <a:rPr lang="da-DK" sz="1400" dirty="0">
                <a:solidFill>
                  <a:prstClr val="black"/>
                </a:solidFill>
                <a:ea typeface="+mn-ea"/>
                <a:cs typeface="+mn-cs"/>
              </a:rPr>
              <a:t>Adgang til bedre afstemningsdata til den kommunal medfinansiering før 2014</a:t>
            </a:r>
          </a:p>
          <a:p>
            <a:pPr marL="522900" lvl="2" indent="-342900"/>
            <a:r>
              <a:rPr lang="da-DK" sz="1400" dirty="0">
                <a:solidFill>
                  <a:prstClr val="black"/>
                </a:solidFill>
                <a:ea typeface="+mn-ea"/>
                <a:cs typeface="+mn-cs"/>
              </a:rPr>
              <a:t>Adgang til bedre datagrundlag vedr. mellemkommunal afregning</a:t>
            </a:r>
          </a:p>
          <a:p>
            <a:pPr marL="522900" lvl="2" indent="-342900"/>
            <a:r>
              <a:rPr lang="da-DK" sz="1400" dirty="0">
                <a:solidFill>
                  <a:prstClr val="black"/>
                </a:solidFill>
                <a:ea typeface="+mn-ea"/>
                <a:cs typeface="+mn-cs"/>
              </a:rPr>
              <a:t>Kalenderårsmodellen</a:t>
            </a:r>
          </a:p>
          <a:p>
            <a:pPr marL="522900" lvl="2" indent="-342900"/>
            <a:r>
              <a:rPr lang="da-DK" sz="1400" dirty="0">
                <a:solidFill>
                  <a:prstClr val="black"/>
                </a:solidFill>
                <a:ea typeface="+mn-ea"/>
                <a:cs typeface="+mn-cs"/>
              </a:rPr>
              <a:t>Evt. forenkling af 6 årsreglen</a:t>
            </a:r>
          </a:p>
          <a:p>
            <a:pPr marL="522900" lvl="2" indent="-342900"/>
            <a:endParaRPr lang="da-DK" sz="1600" dirty="0">
              <a:solidFill>
                <a:prstClr val="black"/>
              </a:solidFill>
              <a:ea typeface="+mn-ea"/>
              <a:cs typeface="+mn-cs"/>
            </a:endParaRPr>
          </a:p>
          <a:p>
            <a:r>
              <a:rPr lang="da-DK" sz="2000" dirty="0"/>
              <a:t>Løsningsforslag, som er/bliver sendt og håndteret af KL</a:t>
            </a:r>
          </a:p>
          <a:p>
            <a:pPr marL="522900" lvl="2" indent="-342900"/>
            <a:r>
              <a:rPr lang="da-DK" sz="1400" b="0" dirty="0">
                <a:solidFill>
                  <a:prstClr val="black"/>
                </a:solidFill>
                <a:ea typeface="+mn-ea"/>
                <a:cs typeface="+mn-cs"/>
              </a:rPr>
              <a:t>Helbredstillæg på høreapparater</a:t>
            </a:r>
          </a:p>
          <a:p>
            <a:pPr marL="522900" lvl="2" indent="-342900"/>
            <a:r>
              <a:rPr lang="da-DK" sz="1400" b="0" dirty="0">
                <a:solidFill>
                  <a:prstClr val="black"/>
                </a:solidFill>
                <a:ea typeface="+mn-ea"/>
                <a:cs typeface="+mn-cs"/>
              </a:rPr>
              <a:t>Pensionsudbetaling under surrogatfængsling</a:t>
            </a:r>
          </a:p>
          <a:p>
            <a:pPr marL="522900" lvl="2" indent="-342900"/>
            <a:r>
              <a:rPr lang="da-DK" sz="1400" b="0" dirty="0">
                <a:solidFill>
                  <a:prstClr val="black"/>
                </a:solidFill>
                <a:ea typeface="+mn-ea"/>
                <a:cs typeface="+mn-cs"/>
              </a:rPr>
              <a:t>Udstilling af helbredstillægsprocent til behandlere/serviceleverandører (parkeret)</a:t>
            </a:r>
          </a:p>
          <a:p>
            <a:pPr marL="522900" lvl="2" indent="-342900"/>
            <a:r>
              <a:rPr lang="da-DK" sz="1400" b="0" dirty="0">
                <a:solidFill>
                  <a:prstClr val="black"/>
                </a:solidFill>
                <a:ea typeface="+mn-ea"/>
                <a:cs typeface="+mn-cs"/>
              </a:rPr>
              <a:t>Ændret afregningspraksis, ankestyrelsens praksisændring – jf. notat fra KBH/KL’s arbejdsgruppe</a:t>
            </a:r>
          </a:p>
        </p:txBody>
      </p:sp>
    </p:spTree>
    <p:extLst>
      <p:ext uri="{BB962C8B-B14F-4D97-AF65-F5344CB8AC3E}">
        <p14:creationId xmlns:p14="http://schemas.microsoft.com/office/powerpoint/2010/main" val="974216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 xmlns:a16="http://schemas.microsoft.com/office/drawing/2014/main" id="{F73CCE72-DF8F-4F52-AEC0-91B946378762}"/>
              </a:ext>
            </a:extLst>
          </p:cNvPr>
          <p:cNvGraphicFramePr>
            <a:graphicFrameLocks noGrp="1"/>
          </p:cNvGraphicFramePr>
          <p:nvPr>
            <p:extLst/>
          </p:nvPr>
        </p:nvGraphicFramePr>
        <p:xfrm>
          <a:off x="961080" y="991515"/>
          <a:ext cx="10118810" cy="3852334"/>
        </p:xfrm>
        <a:graphic>
          <a:graphicData uri="http://schemas.openxmlformats.org/drawingml/2006/table">
            <a:tbl>
              <a:tblPr firstRow="1" bandRow="1">
                <a:tableStyleId>{073A0DAA-6AF3-43AB-8588-CEC1D06C72B9}</a:tableStyleId>
              </a:tblPr>
              <a:tblGrid>
                <a:gridCol w="1011881">
                  <a:extLst>
                    <a:ext uri="{9D8B030D-6E8A-4147-A177-3AD203B41FA5}">
                      <a16:colId xmlns="" xmlns:a16="http://schemas.microsoft.com/office/drawing/2014/main" val="3816749584"/>
                    </a:ext>
                  </a:extLst>
                </a:gridCol>
                <a:gridCol w="1011881">
                  <a:extLst>
                    <a:ext uri="{9D8B030D-6E8A-4147-A177-3AD203B41FA5}">
                      <a16:colId xmlns="" xmlns:a16="http://schemas.microsoft.com/office/drawing/2014/main" val="2419208871"/>
                    </a:ext>
                  </a:extLst>
                </a:gridCol>
                <a:gridCol w="1011881">
                  <a:extLst>
                    <a:ext uri="{9D8B030D-6E8A-4147-A177-3AD203B41FA5}">
                      <a16:colId xmlns="" xmlns:a16="http://schemas.microsoft.com/office/drawing/2014/main" val="3273443455"/>
                    </a:ext>
                  </a:extLst>
                </a:gridCol>
                <a:gridCol w="1011881">
                  <a:extLst>
                    <a:ext uri="{9D8B030D-6E8A-4147-A177-3AD203B41FA5}">
                      <a16:colId xmlns="" xmlns:a16="http://schemas.microsoft.com/office/drawing/2014/main" val="3022726480"/>
                    </a:ext>
                  </a:extLst>
                </a:gridCol>
                <a:gridCol w="1011881">
                  <a:extLst>
                    <a:ext uri="{9D8B030D-6E8A-4147-A177-3AD203B41FA5}">
                      <a16:colId xmlns="" xmlns:a16="http://schemas.microsoft.com/office/drawing/2014/main" val="44390348"/>
                    </a:ext>
                  </a:extLst>
                </a:gridCol>
                <a:gridCol w="1011881">
                  <a:extLst>
                    <a:ext uri="{9D8B030D-6E8A-4147-A177-3AD203B41FA5}">
                      <a16:colId xmlns="" xmlns:a16="http://schemas.microsoft.com/office/drawing/2014/main" val="2922763197"/>
                    </a:ext>
                  </a:extLst>
                </a:gridCol>
                <a:gridCol w="1011881">
                  <a:extLst>
                    <a:ext uri="{9D8B030D-6E8A-4147-A177-3AD203B41FA5}">
                      <a16:colId xmlns="" xmlns:a16="http://schemas.microsoft.com/office/drawing/2014/main" val="1144670677"/>
                    </a:ext>
                  </a:extLst>
                </a:gridCol>
                <a:gridCol w="1011881">
                  <a:extLst>
                    <a:ext uri="{9D8B030D-6E8A-4147-A177-3AD203B41FA5}">
                      <a16:colId xmlns="" xmlns:a16="http://schemas.microsoft.com/office/drawing/2014/main" val="594312285"/>
                    </a:ext>
                  </a:extLst>
                </a:gridCol>
                <a:gridCol w="1011881">
                  <a:extLst>
                    <a:ext uri="{9D8B030D-6E8A-4147-A177-3AD203B41FA5}">
                      <a16:colId xmlns="" xmlns:a16="http://schemas.microsoft.com/office/drawing/2014/main" val="921798587"/>
                    </a:ext>
                  </a:extLst>
                </a:gridCol>
                <a:gridCol w="1011881">
                  <a:extLst>
                    <a:ext uri="{9D8B030D-6E8A-4147-A177-3AD203B41FA5}">
                      <a16:colId xmlns="" xmlns:a16="http://schemas.microsoft.com/office/drawing/2014/main" val="664389773"/>
                    </a:ext>
                  </a:extLst>
                </a:gridCol>
              </a:tblGrid>
              <a:tr h="370840">
                <a:tc>
                  <a:txBody>
                    <a:bodyPr/>
                    <a:lstStyle/>
                    <a:p>
                      <a:r>
                        <a:rPr lang="da-DK" sz="1200" dirty="0"/>
                        <a:t>Januar</a:t>
                      </a:r>
                    </a:p>
                  </a:txBody>
                  <a:tcPr/>
                </a:tc>
                <a:tc>
                  <a:txBody>
                    <a:bodyPr/>
                    <a:lstStyle/>
                    <a:p>
                      <a:r>
                        <a:rPr lang="da-DK" sz="1200" dirty="0"/>
                        <a:t>Februar</a:t>
                      </a:r>
                    </a:p>
                  </a:txBody>
                  <a:tcPr/>
                </a:tc>
                <a:tc>
                  <a:txBody>
                    <a:bodyPr/>
                    <a:lstStyle/>
                    <a:p>
                      <a:r>
                        <a:rPr lang="da-DK" sz="1200" dirty="0"/>
                        <a:t>Marts</a:t>
                      </a:r>
                    </a:p>
                  </a:txBody>
                  <a:tcPr/>
                </a:tc>
                <a:tc>
                  <a:txBody>
                    <a:bodyPr/>
                    <a:lstStyle/>
                    <a:p>
                      <a:r>
                        <a:rPr lang="da-DK" sz="1200" dirty="0"/>
                        <a:t>April</a:t>
                      </a:r>
                    </a:p>
                  </a:txBody>
                  <a:tcPr/>
                </a:tc>
                <a:tc>
                  <a:txBody>
                    <a:bodyPr/>
                    <a:lstStyle/>
                    <a:p>
                      <a:r>
                        <a:rPr lang="da-DK" sz="1200" dirty="0"/>
                        <a:t>Maj</a:t>
                      </a:r>
                    </a:p>
                  </a:txBody>
                  <a:tcPr/>
                </a:tc>
                <a:tc>
                  <a:txBody>
                    <a:bodyPr/>
                    <a:lstStyle/>
                    <a:p>
                      <a:r>
                        <a:rPr lang="da-DK" sz="1200" dirty="0"/>
                        <a:t>Juni</a:t>
                      </a:r>
                    </a:p>
                  </a:txBody>
                  <a:tcPr/>
                </a:tc>
                <a:tc>
                  <a:txBody>
                    <a:bodyPr/>
                    <a:lstStyle/>
                    <a:p>
                      <a:r>
                        <a:rPr lang="da-DK" sz="1200" dirty="0"/>
                        <a:t>Juli</a:t>
                      </a:r>
                    </a:p>
                  </a:txBody>
                  <a:tcPr/>
                </a:tc>
                <a:tc>
                  <a:txBody>
                    <a:bodyPr/>
                    <a:lstStyle/>
                    <a:p>
                      <a:r>
                        <a:rPr lang="da-DK" sz="1200" dirty="0"/>
                        <a:t>August</a:t>
                      </a:r>
                    </a:p>
                  </a:txBody>
                  <a:tcPr/>
                </a:tc>
                <a:tc>
                  <a:txBody>
                    <a:bodyPr/>
                    <a:lstStyle/>
                    <a:p>
                      <a:r>
                        <a:rPr lang="da-DK" sz="1200" dirty="0"/>
                        <a:t>September</a:t>
                      </a:r>
                    </a:p>
                  </a:txBody>
                  <a:tcPr/>
                </a:tc>
                <a:tc>
                  <a:txBody>
                    <a:bodyPr/>
                    <a:lstStyle/>
                    <a:p>
                      <a:r>
                        <a:rPr lang="da-DK" sz="1200" dirty="0"/>
                        <a:t>Oktober</a:t>
                      </a:r>
                    </a:p>
                  </a:txBody>
                  <a:tcPr/>
                </a:tc>
                <a:extLst>
                  <a:ext uri="{0D108BD9-81ED-4DB2-BD59-A6C34878D82A}">
                    <a16:rowId xmlns="" xmlns:a16="http://schemas.microsoft.com/office/drawing/2014/main" val="2852404303"/>
                  </a:ext>
                </a:extLst>
              </a:tr>
              <a:tr h="3481494">
                <a:tc>
                  <a:txBody>
                    <a:bodyPr/>
                    <a:lstStyle/>
                    <a:p>
                      <a:endParaRPr lang="da-DK" dirty="0"/>
                    </a:p>
                  </a:txBody>
                  <a:tcPr/>
                </a:tc>
                <a:tc>
                  <a:txBody>
                    <a:bodyPr/>
                    <a:lstStyle/>
                    <a:p>
                      <a:endParaRPr lang="da-DK"/>
                    </a:p>
                  </a:txBody>
                  <a:tcPr/>
                </a:tc>
                <a:tc>
                  <a:txBody>
                    <a:bodyPr/>
                    <a:lstStyle/>
                    <a:p>
                      <a:endParaRPr lang="da-DK" dirty="0"/>
                    </a:p>
                  </a:txBody>
                  <a:tcPr/>
                </a:tc>
                <a:tc>
                  <a:txBody>
                    <a:bodyPr/>
                    <a:lstStyle/>
                    <a:p>
                      <a:endParaRPr lang="da-DK"/>
                    </a:p>
                  </a:txBody>
                  <a:tcPr/>
                </a:tc>
                <a:tc>
                  <a:txBody>
                    <a:bodyPr/>
                    <a:lstStyle/>
                    <a:p>
                      <a:endParaRPr lang="da-DK" dirty="0"/>
                    </a:p>
                  </a:txBody>
                  <a:tcPr/>
                </a:tc>
                <a:tc>
                  <a:txBody>
                    <a:bodyPr/>
                    <a:lstStyle/>
                    <a:p>
                      <a:endParaRPr lang="da-DK" dirty="0"/>
                    </a:p>
                  </a:txBody>
                  <a:tcPr/>
                </a:tc>
                <a:tc>
                  <a:txBody>
                    <a:bodyPr/>
                    <a:lstStyle/>
                    <a:p>
                      <a:endParaRPr lang="da-DK"/>
                    </a:p>
                  </a:txBody>
                  <a:tcPr/>
                </a:tc>
                <a:tc>
                  <a:txBody>
                    <a:bodyPr/>
                    <a:lstStyle/>
                    <a:p>
                      <a:endParaRPr lang="da-DK" dirty="0"/>
                    </a:p>
                  </a:txBody>
                  <a:tcPr/>
                </a:tc>
                <a:tc>
                  <a:txBody>
                    <a:bodyPr/>
                    <a:lstStyle/>
                    <a:p>
                      <a:endParaRPr lang="da-DK" dirty="0"/>
                    </a:p>
                  </a:txBody>
                  <a:tcPr/>
                </a:tc>
                <a:tc>
                  <a:txBody>
                    <a:bodyPr/>
                    <a:lstStyle/>
                    <a:p>
                      <a:endParaRPr lang="da-DK" dirty="0"/>
                    </a:p>
                  </a:txBody>
                  <a:tcPr/>
                </a:tc>
                <a:extLst>
                  <a:ext uri="{0D108BD9-81ED-4DB2-BD59-A6C34878D82A}">
                    <a16:rowId xmlns="" xmlns:a16="http://schemas.microsoft.com/office/drawing/2014/main" val="3115043053"/>
                  </a:ext>
                </a:extLst>
              </a:tr>
            </a:tbl>
          </a:graphicData>
        </a:graphic>
      </p:graphicFrame>
      <p:sp>
        <p:nvSpPr>
          <p:cNvPr id="3" name="Tekstfelt 2">
            <a:extLst>
              <a:ext uri="{FF2B5EF4-FFF2-40B4-BE49-F238E27FC236}">
                <a16:creationId xmlns="" xmlns:a16="http://schemas.microsoft.com/office/drawing/2014/main" id="{148F7901-B0A9-43CE-A50E-56697E7472E1}"/>
              </a:ext>
            </a:extLst>
          </p:cNvPr>
          <p:cNvSpPr txBox="1"/>
          <p:nvPr/>
        </p:nvSpPr>
        <p:spPr>
          <a:xfrm>
            <a:off x="874972" y="622183"/>
            <a:ext cx="671979" cy="369332"/>
          </a:xfrm>
          <a:prstGeom prst="rect">
            <a:avLst/>
          </a:prstGeom>
          <a:noFill/>
        </p:spPr>
        <p:txBody>
          <a:bodyPr wrap="none" rtlCol="0">
            <a:spAutoFit/>
          </a:bodyPr>
          <a:lstStyle/>
          <a:p>
            <a:r>
              <a:rPr lang="da-DK" dirty="0">
                <a:latin typeface="Trebuchet MS" panose="020B0603020202020204" pitchFamily="34" charset="0"/>
              </a:rPr>
              <a:t>2018</a:t>
            </a:r>
          </a:p>
        </p:txBody>
      </p:sp>
      <p:sp>
        <p:nvSpPr>
          <p:cNvPr id="4" name="Tekstfelt 3">
            <a:extLst>
              <a:ext uri="{FF2B5EF4-FFF2-40B4-BE49-F238E27FC236}">
                <a16:creationId xmlns="" xmlns:a16="http://schemas.microsoft.com/office/drawing/2014/main" id="{63EBEC76-E552-4AAF-A68F-12DA902F37AA}"/>
              </a:ext>
            </a:extLst>
          </p:cNvPr>
          <p:cNvSpPr txBox="1"/>
          <p:nvPr/>
        </p:nvSpPr>
        <p:spPr>
          <a:xfrm>
            <a:off x="4853803" y="537035"/>
            <a:ext cx="1579407" cy="461665"/>
          </a:xfrm>
          <a:prstGeom prst="rect">
            <a:avLst/>
          </a:prstGeom>
          <a:noFill/>
        </p:spPr>
        <p:txBody>
          <a:bodyPr wrap="none" rtlCol="0">
            <a:spAutoFit/>
          </a:bodyPr>
          <a:lstStyle/>
          <a:p>
            <a:r>
              <a:rPr lang="da-DK" sz="2400" dirty="0">
                <a:latin typeface="Trebuchet MS" panose="020B0603020202020204" pitchFamily="34" charset="0"/>
              </a:rPr>
              <a:t>Task force</a:t>
            </a:r>
          </a:p>
        </p:txBody>
      </p:sp>
      <p:sp>
        <p:nvSpPr>
          <p:cNvPr id="5" name="Stjerne: 5 takker 4">
            <a:extLst>
              <a:ext uri="{FF2B5EF4-FFF2-40B4-BE49-F238E27FC236}">
                <a16:creationId xmlns="" xmlns:a16="http://schemas.microsoft.com/office/drawing/2014/main" id="{FE448D23-A89B-4D31-84CB-35389A39500E}"/>
              </a:ext>
            </a:extLst>
          </p:cNvPr>
          <p:cNvSpPr/>
          <p:nvPr/>
        </p:nvSpPr>
        <p:spPr>
          <a:xfrm>
            <a:off x="1210962" y="1491048"/>
            <a:ext cx="486032" cy="494271"/>
          </a:xfrm>
          <a:prstGeom prst="star5">
            <a:avLst/>
          </a:prstGeom>
          <a:solidFill>
            <a:srgbClr val="FF6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latin typeface="Trebuchet MS" panose="020B0603020202020204" pitchFamily="34" charset="0"/>
            </a:endParaRPr>
          </a:p>
        </p:txBody>
      </p:sp>
      <p:sp>
        <p:nvSpPr>
          <p:cNvPr id="6" name="Tekstfelt 5">
            <a:extLst>
              <a:ext uri="{FF2B5EF4-FFF2-40B4-BE49-F238E27FC236}">
                <a16:creationId xmlns="" xmlns:a16="http://schemas.microsoft.com/office/drawing/2014/main" id="{A0ABFE31-8F8A-47F0-975E-B0BF76D093F8}"/>
              </a:ext>
            </a:extLst>
          </p:cNvPr>
          <p:cNvSpPr txBox="1"/>
          <p:nvPr/>
        </p:nvSpPr>
        <p:spPr>
          <a:xfrm>
            <a:off x="1087394" y="2162658"/>
            <a:ext cx="733168" cy="553998"/>
          </a:xfrm>
          <a:prstGeom prst="rect">
            <a:avLst/>
          </a:prstGeom>
          <a:noFill/>
        </p:spPr>
        <p:txBody>
          <a:bodyPr wrap="square" rtlCol="0">
            <a:spAutoFit/>
          </a:bodyPr>
          <a:lstStyle/>
          <a:p>
            <a:r>
              <a:rPr lang="da-DK" sz="1000" dirty="0">
                <a:latin typeface="Trebuchet MS" panose="020B0603020202020204" pitchFamily="34" charset="0"/>
              </a:rPr>
              <a:t>Task force etableret</a:t>
            </a:r>
          </a:p>
        </p:txBody>
      </p:sp>
      <p:pic>
        <p:nvPicPr>
          <p:cNvPr id="8" name="Grafik 7" descr="Møde">
            <a:extLst>
              <a:ext uri="{FF2B5EF4-FFF2-40B4-BE49-F238E27FC236}">
                <a16:creationId xmlns="" xmlns:a16="http://schemas.microsoft.com/office/drawing/2014/main" id="{DAFD3D38-461E-4F8C-B0B8-9DC47B35E876}"/>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2969740" y="1280983"/>
            <a:ext cx="914400" cy="914400"/>
          </a:xfrm>
          <a:prstGeom prst="rect">
            <a:avLst/>
          </a:prstGeom>
        </p:spPr>
      </p:pic>
      <p:sp>
        <p:nvSpPr>
          <p:cNvPr id="9" name="OTLSHAPE_T_12af5957a02b40b094dffa579dbea20a_Title">
            <a:extLst>
              <a:ext uri="{FF2B5EF4-FFF2-40B4-BE49-F238E27FC236}">
                <a16:creationId xmlns="" xmlns:a16="http://schemas.microsoft.com/office/drawing/2014/main" id="{9F0CB257-8823-47E4-A511-28A867948FEB}"/>
              </a:ext>
            </a:extLst>
          </p:cNvPr>
          <p:cNvSpPr/>
          <p:nvPr>
            <p:custDataLst>
              <p:tags r:id="rId1"/>
            </p:custDataLst>
          </p:nvPr>
        </p:nvSpPr>
        <p:spPr>
          <a:xfrm>
            <a:off x="2969740" y="2024159"/>
            <a:ext cx="1058563" cy="276999"/>
          </a:xfrm>
          <a:prstGeom prst="rect">
            <a:avLst/>
          </a:prstGeom>
          <a:noFill/>
        </p:spPr>
        <p:txBody>
          <a:bodyPr vert="horz" wrap="square" lIns="0" tIns="0" rIns="0" bIns="0" rtlCol="0" anchor="ctr" anchorCtr="0">
            <a:spAutoFit/>
          </a:bodyPr>
          <a:lstStyle/>
          <a:p>
            <a:pPr algn="ctr"/>
            <a:r>
              <a:rPr lang="en-US" sz="900" b="1" i="0" u="none" dirty="0">
                <a:solidFill>
                  <a:srgbClr val="000000">
                    <a:alpha val="100000"/>
                  </a:srgbClr>
                </a:solidFill>
                <a:latin typeface="Trebuchet MS" panose="020B0603020202020204" pitchFamily="34" charset="0"/>
              </a:rPr>
              <a:t>WS 1 – </a:t>
            </a:r>
          </a:p>
          <a:p>
            <a:pPr algn="ctr"/>
            <a:r>
              <a:rPr lang="en-US" sz="900" b="1" i="0" u="none" dirty="0" err="1">
                <a:solidFill>
                  <a:srgbClr val="000000">
                    <a:alpha val="100000"/>
                  </a:srgbClr>
                </a:solidFill>
                <a:latin typeface="Trebuchet MS" panose="020B0603020202020204" pitchFamily="34" charset="0"/>
              </a:rPr>
              <a:t>Helbredstillæg</a:t>
            </a:r>
            <a:endParaRPr lang="en-US" sz="900" b="1" i="0" u="none" dirty="0">
              <a:solidFill>
                <a:srgbClr val="000000">
                  <a:alpha val="100000"/>
                </a:srgbClr>
              </a:solidFill>
              <a:latin typeface="Trebuchet MS" panose="020B0603020202020204" pitchFamily="34" charset="0"/>
            </a:endParaRPr>
          </a:p>
        </p:txBody>
      </p:sp>
      <p:pic>
        <p:nvPicPr>
          <p:cNvPr id="10" name="Grafik 9" descr="Møde">
            <a:extLst>
              <a:ext uri="{FF2B5EF4-FFF2-40B4-BE49-F238E27FC236}">
                <a16:creationId xmlns="" xmlns:a16="http://schemas.microsoft.com/office/drawing/2014/main" id="{ED48433C-83B9-4313-BCB3-3AC8057CB072}"/>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028303" y="1280983"/>
            <a:ext cx="914400" cy="914400"/>
          </a:xfrm>
          <a:prstGeom prst="rect">
            <a:avLst/>
          </a:prstGeom>
        </p:spPr>
      </p:pic>
      <p:pic>
        <p:nvPicPr>
          <p:cNvPr id="11" name="Grafik 10" descr="Møde">
            <a:extLst>
              <a:ext uri="{FF2B5EF4-FFF2-40B4-BE49-F238E27FC236}">
                <a16:creationId xmlns="" xmlns:a16="http://schemas.microsoft.com/office/drawing/2014/main" id="{47ADB38F-E567-4FDF-9CD3-E7CFB2588BA1}"/>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5048421" y="1281209"/>
            <a:ext cx="914400" cy="914400"/>
          </a:xfrm>
          <a:prstGeom prst="rect">
            <a:avLst/>
          </a:prstGeom>
        </p:spPr>
      </p:pic>
      <p:sp>
        <p:nvSpPr>
          <p:cNvPr id="12" name="OTLSHAPE_T_12af5957a02b40b094dffa579dbea20a_JoinedDate">
            <a:extLst>
              <a:ext uri="{FF2B5EF4-FFF2-40B4-BE49-F238E27FC236}">
                <a16:creationId xmlns="" xmlns:a16="http://schemas.microsoft.com/office/drawing/2014/main" id="{96F29F88-4E97-415C-BCFD-20BC12A8591B}"/>
              </a:ext>
            </a:extLst>
          </p:cNvPr>
          <p:cNvSpPr/>
          <p:nvPr>
            <p:custDataLst>
              <p:tags r:id="rId2"/>
            </p:custDataLst>
          </p:nvPr>
        </p:nvSpPr>
        <p:spPr>
          <a:xfrm>
            <a:off x="3073571" y="2424637"/>
            <a:ext cx="850900" cy="138499"/>
          </a:xfrm>
          <a:prstGeom prst="rect">
            <a:avLst/>
          </a:prstGeom>
          <a:noFill/>
        </p:spPr>
        <p:txBody>
          <a:bodyPr vert="horz" wrap="square" lIns="0" tIns="0" rIns="0" bIns="0" rtlCol="0" anchor="ctr" anchorCtr="0">
            <a:spAutoFit/>
          </a:bodyPr>
          <a:lstStyle/>
          <a:p>
            <a:pPr algn="l"/>
            <a:r>
              <a:rPr lang="en-US" sz="900" b="0" i="0" u="none" dirty="0">
                <a:latin typeface="Trebuchet MS" panose="020B0603020202020204" pitchFamily="34" charset="0"/>
              </a:rPr>
              <a:t>12 mar - 13 mar</a:t>
            </a:r>
          </a:p>
        </p:txBody>
      </p:sp>
      <p:sp>
        <p:nvSpPr>
          <p:cNvPr id="13" name="OTLSHAPE_T_7098be6cb3a848fb8bb09c94354c6d6b_Title">
            <a:extLst>
              <a:ext uri="{FF2B5EF4-FFF2-40B4-BE49-F238E27FC236}">
                <a16:creationId xmlns="" xmlns:a16="http://schemas.microsoft.com/office/drawing/2014/main" id="{A2075006-62D8-4136-BE0F-5AE8854A8E52}"/>
              </a:ext>
            </a:extLst>
          </p:cNvPr>
          <p:cNvSpPr/>
          <p:nvPr>
            <p:custDataLst>
              <p:tags r:id="rId3"/>
            </p:custDataLst>
          </p:nvPr>
        </p:nvSpPr>
        <p:spPr>
          <a:xfrm>
            <a:off x="4068634" y="2099760"/>
            <a:ext cx="960566" cy="461665"/>
          </a:xfrm>
          <a:prstGeom prst="rect">
            <a:avLst/>
          </a:prstGeom>
          <a:noFill/>
        </p:spPr>
        <p:txBody>
          <a:bodyPr vert="horz" wrap="square" lIns="0" tIns="0" rIns="0" bIns="0" rtlCol="0" anchor="ctr" anchorCtr="0">
            <a:spAutoFit/>
          </a:bodyPr>
          <a:lstStyle/>
          <a:p>
            <a:pPr algn="l"/>
            <a:r>
              <a:rPr lang="en-US" sz="1000" b="1" i="0" u="none" dirty="0">
                <a:solidFill>
                  <a:srgbClr val="000000">
                    <a:alpha val="100000"/>
                  </a:srgbClr>
                </a:solidFill>
                <a:latin typeface="Trebuchet MS" panose="020B0603020202020204" pitchFamily="34" charset="0"/>
              </a:rPr>
              <a:t>WS 2 - </a:t>
            </a:r>
            <a:r>
              <a:rPr lang="en-US" sz="900" b="1" i="0" u="none" dirty="0" err="1">
                <a:solidFill>
                  <a:srgbClr val="000000">
                    <a:alpha val="100000"/>
                  </a:srgbClr>
                </a:solidFill>
                <a:latin typeface="Trebuchet MS" panose="020B0603020202020204" pitchFamily="34" charset="0"/>
              </a:rPr>
              <a:t>Opgavesnit</a:t>
            </a:r>
            <a:r>
              <a:rPr lang="en-US" sz="1000" b="1" i="0" u="none" dirty="0">
                <a:solidFill>
                  <a:srgbClr val="000000">
                    <a:alpha val="100000"/>
                  </a:srgbClr>
                </a:solidFill>
                <a:latin typeface="Trebuchet MS" panose="020B0603020202020204" pitchFamily="34" charset="0"/>
              </a:rPr>
              <a:t> &amp; </a:t>
            </a:r>
            <a:r>
              <a:rPr lang="en-US" sz="1000" b="1" i="0" u="none" dirty="0" err="1">
                <a:solidFill>
                  <a:srgbClr val="000000">
                    <a:alpha val="100000"/>
                  </a:srgbClr>
                </a:solidFill>
                <a:latin typeface="Trebuchet MS" panose="020B0603020202020204" pitchFamily="34" charset="0"/>
              </a:rPr>
              <a:t>dataudveksling</a:t>
            </a:r>
            <a:endParaRPr lang="en-US" sz="1000" b="1" i="0" u="none" dirty="0">
              <a:solidFill>
                <a:srgbClr val="000000">
                  <a:alpha val="100000"/>
                </a:srgbClr>
              </a:solidFill>
              <a:latin typeface="Trebuchet MS" panose="020B0603020202020204" pitchFamily="34" charset="0"/>
            </a:endParaRPr>
          </a:p>
        </p:txBody>
      </p:sp>
      <p:sp>
        <p:nvSpPr>
          <p:cNvPr id="14" name="OTLSHAPE_T_7098be6cb3a848fb8bb09c94354c6d6b_JoinedDate">
            <a:extLst>
              <a:ext uri="{FF2B5EF4-FFF2-40B4-BE49-F238E27FC236}">
                <a16:creationId xmlns="" xmlns:a16="http://schemas.microsoft.com/office/drawing/2014/main" id="{D92FC1D3-500E-43D1-95CB-D0B15944FFC4}"/>
              </a:ext>
            </a:extLst>
          </p:cNvPr>
          <p:cNvSpPr/>
          <p:nvPr>
            <p:custDataLst>
              <p:tags r:id="rId4"/>
            </p:custDataLst>
          </p:nvPr>
        </p:nvSpPr>
        <p:spPr>
          <a:xfrm>
            <a:off x="4117203" y="2689396"/>
            <a:ext cx="736600" cy="138499"/>
          </a:xfrm>
          <a:prstGeom prst="rect">
            <a:avLst/>
          </a:prstGeom>
          <a:noFill/>
        </p:spPr>
        <p:txBody>
          <a:bodyPr vert="horz" wrap="square" lIns="0" tIns="0" rIns="0" bIns="0" rtlCol="0" anchor="ctr" anchorCtr="0">
            <a:spAutoFit/>
          </a:bodyPr>
          <a:lstStyle/>
          <a:p>
            <a:pPr algn="l"/>
            <a:r>
              <a:rPr lang="en-US" sz="900" b="0" i="0" u="none" dirty="0">
                <a:latin typeface="Trebuchet MS" panose="020B0603020202020204" pitchFamily="34" charset="0"/>
              </a:rPr>
              <a:t>4 </a:t>
            </a:r>
            <a:r>
              <a:rPr lang="en-US" sz="900" b="0" i="0" u="none" dirty="0" err="1">
                <a:latin typeface="Trebuchet MS" panose="020B0603020202020204" pitchFamily="34" charset="0"/>
              </a:rPr>
              <a:t>apr</a:t>
            </a:r>
            <a:r>
              <a:rPr lang="en-US" sz="900" b="0" i="0" u="none" dirty="0">
                <a:latin typeface="Trebuchet MS" panose="020B0603020202020204" pitchFamily="34" charset="0"/>
              </a:rPr>
              <a:t> - 5 </a:t>
            </a:r>
            <a:r>
              <a:rPr lang="en-US" sz="900" b="0" i="0" u="none" dirty="0" err="1">
                <a:latin typeface="Trebuchet MS" panose="020B0603020202020204" pitchFamily="34" charset="0"/>
              </a:rPr>
              <a:t>apr</a:t>
            </a:r>
            <a:endParaRPr lang="en-US" sz="900" b="0" i="0" u="none" dirty="0">
              <a:latin typeface="Trebuchet MS" panose="020B0603020202020204" pitchFamily="34" charset="0"/>
            </a:endParaRPr>
          </a:p>
        </p:txBody>
      </p:sp>
      <p:sp>
        <p:nvSpPr>
          <p:cNvPr id="15" name="OTLSHAPE_T_47ebf500a33947e994b3009cea871d7c_Title">
            <a:extLst>
              <a:ext uri="{FF2B5EF4-FFF2-40B4-BE49-F238E27FC236}">
                <a16:creationId xmlns="" xmlns:a16="http://schemas.microsoft.com/office/drawing/2014/main" id="{CB99303F-D61A-447C-87D6-4935C0041001}"/>
              </a:ext>
            </a:extLst>
          </p:cNvPr>
          <p:cNvSpPr/>
          <p:nvPr>
            <p:custDataLst>
              <p:tags r:id="rId5"/>
            </p:custDataLst>
          </p:nvPr>
        </p:nvSpPr>
        <p:spPr>
          <a:xfrm>
            <a:off x="5048421" y="2065171"/>
            <a:ext cx="1280984" cy="307777"/>
          </a:xfrm>
          <a:prstGeom prst="rect">
            <a:avLst/>
          </a:prstGeom>
          <a:noFill/>
        </p:spPr>
        <p:txBody>
          <a:bodyPr vert="horz" wrap="square" lIns="0" tIns="0" rIns="0" bIns="0" rtlCol="0" anchor="ctr" anchorCtr="0">
            <a:spAutoFit/>
          </a:bodyPr>
          <a:lstStyle/>
          <a:p>
            <a:pPr algn="l"/>
            <a:r>
              <a:rPr lang="en-US" sz="1000" b="1" i="0" u="none" dirty="0">
                <a:solidFill>
                  <a:srgbClr val="000000">
                    <a:alpha val="100000"/>
                  </a:srgbClr>
                </a:solidFill>
                <a:latin typeface="Arial" panose="02040604050505020304" pitchFamily="18" charset="0"/>
              </a:rPr>
              <a:t>WS 3 - </a:t>
            </a:r>
            <a:r>
              <a:rPr lang="en-US" sz="1000" b="1" i="0" u="none" dirty="0" err="1">
                <a:solidFill>
                  <a:srgbClr val="000000">
                    <a:alpha val="100000"/>
                  </a:srgbClr>
                </a:solidFill>
                <a:latin typeface="Arial" panose="02040604050505020304" pitchFamily="18" charset="0"/>
              </a:rPr>
              <a:t>Brøkpension</a:t>
            </a:r>
            <a:r>
              <a:rPr lang="en-US" sz="1000" b="1" i="0" u="none" dirty="0">
                <a:solidFill>
                  <a:srgbClr val="000000">
                    <a:alpha val="100000"/>
                  </a:srgbClr>
                </a:solidFill>
                <a:latin typeface="Arial" panose="02040604050505020304" pitchFamily="18" charset="0"/>
              </a:rPr>
              <a:t> &amp; </a:t>
            </a:r>
            <a:r>
              <a:rPr lang="en-US" sz="1000" b="1" i="0" u="none" dirty="0" err="1">
                <a:solidFill>
                  <a:srgbClr val="000000">
                    <a:alpha val="100000"/>
                  </a:srgbClr>
                </a:solidFill>
                <a:latin typeface="Arial" panose="02040604050505020304" pitchFamily="18" charset="0"/>
              </a:rPr>
              <a:t>surrogatfængsling</a:t>
            </a:r>
            <a:endParaRPr lang="en-US" sz="1000" b="1" i="0" u="none" dirty="0">
              <a:solidFill>
                <a:srgbClr val="000000">
                  <a:alpha val="100000"/>
                </a:srgbClr>
              </a:solidFill>
              <a:latin typeface="Arial" panose="02040604050505020304" pitchFamily="18" charset="0"/>
            </a:endParaRPr>
          </a:p>
        </p:txBody>
      </p:sp>
      <p:sp>
        <p:nvSpPr>
          <p:cNvPr id="16" name="OTLSHAPE_T_47ebf500a33947e994b3009cea871d7c_JoinedDate">
            <a:extLst>
              <a:ext uri="{FF2B5EF4-FFF2-40B4-BE49-F238E27FC236}">
                <a16:creationId xmlns="" xmlns:a16="http://schemas.microsoft.com/office/drawing/2014/main" id="{5193F809-85B3-4573-89B3-75F993347495}"/>
              </a:ext>
            </a:extLst>
          </p:cNvPr>
          <p:cNvSpPr/>
          <p:nvPr>
            <p:custDataLst>
              <p:tags r:id="rId6"/>
            </p:custDataLst>
          </p:nvPr>
        </p:nvSpPr>
        <p:spPr>
          <a:xfrm>
            <a:off x="5111921" y="2434719"/>
            <a:ext cx="850900" cy="138499"/>
          </a:xfrm>
          <a:prstGeom prst="rect">
            <a:avLst/>
          </a:prstGeom>
          <a:noFill/>
        </p:spPr>
        <p:txBody>
          <a:bodyPr vert="horz" wrap="square" lIns="0" tIns="0" rIns="0" bIns="0" rtlCol="0" anchor="ctr" anchorCtr="0">
            <a:spAutoFit/>
          </a:bodyPr>
          <a:lstStyle/>
          <a:p>
            <a:pPr algn="l"/>
            <a:r>
              <a:rPr lang="en-US" sz="900" b="0" i="0" u="none" dirty="0">
                <a:latin typeface="Arial" panose="02040604050505020304" pitchFamily="18" charset="0"/>
              </a:rPr>
              <a:t>14 </a:t>
            </a:r>
            <a:r>
              <a:rPr lang="en-US" sz="900" b="0" i="0" u="none" dirty="0" err="1">
                <a:latin typeface="Arial" panose="02040604050505020304" pitchFamily="18" charset="0"/>
              </a:rPr>
              <a:t>maj</a:t>
            </a:r>
            <a:r>
              <a:rPr lang="en-US" sz="900" b="0" i="0" u="none" dirty="0">
                <a:latin typeface="Arial" panose="02040604050505020304" pitchFamily="18" charset="0"/>
              </a:rPr>
              <a:t> - 15 </a:t>
            </a:r>
            <a:r>
              <a:rPr lang="en-US" sz="900" b="0" i="0" u="none" dirty="0" err="1">
                <a:latin typeface="Arial" panose="02040604050505020304" pitchFamily="18" charset="0"/>
              </a:rPr>
              <a:t>maj</a:t>
            </a:r>
            <a:endParaRPr lang="en-US" sz="900" b="0" i="0" u="none" dirty="0">
              <a:latin typeface="Arial" panose="02040604050505020304" pitchFamily="18" charset="0"/>
            </a:endParaRPr>
          </a:p>
        </p:txBody>
      </p:sp>
      <p:sp>
        <p:nvSpPr>
          <p:cNvPr id="17" name="OTLSHAPE_T_3c3403b5ba5a4ae0b63fa6b1eabcc485_Title">
            <a:extLst>
              <a:ext uri="{FF2B5EF4-FFF2-40B4-BE49-F238E27FC236}">
                <a16:creationId xmlns="" xmlns:a16="http://schemas.microsoft.com/office/drawing/2014/main" id="{12EF4F66-8CD1-47B1-9D97-44B3C1A5A863}"/>
              </a:ext>
            </a:extLst>
          </p:cNvPr>
          <p:cNvSpPr/>
          <p:nvPr>
            <p:custDataLst>
              <p:tags r:id="rId7"/>
            </p:custDataLst>
          </p:nvPr>
        </p:nvSpPr>
        <p:spPr>
          <a:xfrm>
            <a:off x="6185243" y="3214976"/>
            <a:ext cx="767492" cy="615553"/>
          </a:xfrm>
          <a:prstGeom prst="rect">
            <a:avLst/>
          </a:prstGeom>
          <a:noFill/>
        </p:spPr>
        <p:txBody>
          <a:bodyPr vert="horz" wrap="square" lIns="0" tIns="0" rIns="0" bIns="0" rtlCol="0" anchor="ctr" anchorCtr="0">
            <a:spAutoFit/>
          </a:bodyPr>
          <a:lstStyle/>
          <a:p>
            <a:pPr algn="l"/>
            <a:r>
              <a:rPr lang="en-US" sz="1000" b="1" i="0" u="none" dirty="0">
                <a:solidFill>
                  <a:srgbClr val="000000">
                    <a:alpha val="100000"/>
                  </a:srgbClr>
                </a:solidFill>
                <a:latin typeface="Arial" panose="02040604050505020304" pitchFamily="18" charset="0"/>
              </a:rPr>
              <a:t>WS 4 – Institutions-</a:t>
            </a:r>
            <a:r>
              <a:rPr lang="en-US" sz="1000" b="1" i="0" u="none" dirty="0" err="1">
                <a:solidFill>
                  <a:srgbClr val="000000">
                    <a:alpha val="100000"/>
                  </a:srgbClr>
                </a:solidFill>
                <a:latin typeface="Arial" panose="02040604050505020304" pitchFamily="18" charset="0"/>
              </a:rPr>
              <a:t>ophold</a:t>
            </a:r>
            <a:r>
              <a:rPr lang="en-US" sz="1000" b="1" i="0" u="none" dirty="0">
                <a:solidFill>
                  <a:srgbClr val="000000">
                    <a:alpha val="100000"/>
                  </a:srgbClr>
                </a:solidFill>
                <a:latin typeface="Arial" panose="02040604050505020304" pitchFamily="18" charset="0"/>
              </a:rPr>
              <a:t> &amp; </a:t>
            </a:r>
            <a:r>
              <a:rPr lang="en-US" sz="1000" b="1" i="0" u="none" dirty="0" err="1">
                <a:solidFill>
                  <a:srgbClr val="000000">
                    <a:alpha val="100000"/>
                  </a:srgbClr>
                </a:solidFill>
                <a:latin typeface="Arial" panose="02040604050505020304" pitchFamily="18" charset="0"/>
              </a:rPr>
              <a:t>økonomi</a:t>
            </a:r>
            <a:endParaRPr lang="en-US" sz="1000" b="1" i="0" u="none" dirty="0">
              <a:solidFill>
                <a:srgbClr val="000000">
                  <a:alpha val="100000"/>
                </a:srgbClr>
              </a:solidFill>
              <a:latin typeface="Arial" panose="02040604050505020304" pitchFamily="18" charset="0"/>
            </a:endParaRPr>
          </a:p>
        </p:txBody>
      </p:sp>
      <p:sp>
        <p:nvSpPr>
          <p:cNvPr id="18" name="OTLSHAPE_T_3c3403b5ba5a4ae0b63fa6b1eabcc485_JoinedDate">
            <a:extLst>
              <a:ext uri="{FF2B5EF4-FFF2-40B4-BE49-F238E27FC236}">
                <a16:creationId xmlns="" xmlns:a16="http://schemas.microsoft.com/office/drawing/2014/main" id="{07A01A33-5111-41DD-A870-2D68F4904397}"/>
              </a:ext>
            </a:extLst>
          </p:cNvPr>
          <p:cNvSpPr/>
          <p:nvPr>
            <p:custDataLst>
              <p:tags r:id="rId8"/>
            </p:custDataLst>
          </p:nvPr>
        </p:nvSpPr>
        <p:spPr>
          <a:xfrm>
            <a:off x="6329405" y="3917733"/>
            <a:ext cx="368300" cy="138499"/>
          </a:xfrm>
          <a:prstGeom prst="rect">
            <a:avLst/>
          </a:prstGeom>
          <a:noFill/>
        </p:spPr>
        <p:txBody>
          <a:bodyPr vert="horz" wrap="square" lIns="0" tIns="0" rIns="0" bIns="0" rtlCol="0" anchor="ctr" anchorCtr="0">
            <a:spAutoFit/>
          </a:bodyPr>
          <a:lstStyle/>
          <a:p>
            <a:pPr algn="l"/>
            <a:r>
              <a:rPr lang="en-US" sz="900" b="0" i="0" u="none" dirty="0">
                <a:latin typeface="Arial" panose="02040604050505020304" pitchFamily="18" charset="0"/>
              </a:rPr>
              <a:t>19 </a:t>
            </a:r>
            <a:r>
              <a:rPr lang="en-US" sz="900" b="0" i="0" u="none" dirty="0" err="1">
                <a:latin typeface="Arial" panose="02040604050505020304" pitchFamily="18" charset="0"/>
              </a:rPr>
              <a:t>juni</a:t>
            </a:r>
            <a:endParaRPr lang="en-US" sz="900" b="0" i="0" u="none" dirty="0">
              <a:latin typeface="Arial" panose="02040604050505020304" pitchFamily="18" charset="0"/>
            </a:endParaRPr>
          </a:p>
        </p:txBody>
      </p:sp>
      <p:pic>
        <p:nvPicPr>
          <p:cNvPr id="19" name="Grafik 18" descr="Møde">
            <a:extLst>
              <a:ext uri="{FF2B5EF4-FFF2-40B4-BE49-F238E27FC236}">
                <a16:creationId xmlns="" xmlns:a16="http://schemas.microsoft.com/office/drawing/2014/main" id="{3A25EEB0-99D7-4F98-8B3D-97A4B0EDA9D5}"/>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23114" y="2412937"/>
            <a:ext cx="914400" cy="914400"/>
          </a:xfrm>
          <a:prstGeom prst="rect">
            <a:avLst/>
          </a:prstGeom>
        </p:spPr>
      </p:pic>
      <p:sp>
        <p:nvSpPr>
          <p:cNvPr id="23" name="Stjerne: 5 takker 22">
            <a:extLst>
              <a:ext uri="{FF2B5EF4-FFF2-40B4-BE49-F238E27FC236}">
                <a16:creationId xmlns="" xmlns:a16="http://schemas.microsoft.com/office/drawing/2014/main" id="{F0848EB8-6450-4A0F-B39D-4C04A251587E}"/>
              </a:ext>
            </a:extLst>
          </p:cNvPr>
          <p:cNvSpPr/>
          <p:nvPr/>
        </p:nvSpPr>
        <p:spPr>
          <a:xfrm>
            <a:off x="5505621" y="3598653"/>
            <a:ext cx="486032" cy="494271"/>
          </a:xfrm>
          <a:prstGeom prst="star5">
            <a:avLst/>
          </a:prstGeom>
          <a:solidFill>
            <a:srgbClr val="FF6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latin typeface="Trebuchet MS" panose="020B0603020202020204" pitchFamily="34" charset="0"/>
            </a:endParaRPr>
          </a:p>
        </p:txBody>
      </p:sp>
      <p:sp>
        <p:nvSpPr>
          <p:cNvPr id="24" name="Tekstfelt 23">
            <a:extLst>
              <a:ext uri="{FF2B5EF4-FFF2-40B4-BE49-F238E27FC236}">
                <a16:creationId xmlns="" xmlns:a16="http://schemas.microsoft.com/office/drawing/2014/main" id="{85D47542-3260-4909-AD1B-5325AF4B2041}"/>
              </a:ext>
            </a:extLst>
          </p:cNvPr>
          <p:cNvSpPr txBox="1"/>
          <p:nvPr/>
        </p:nvSpPr>
        <p:spPr>
          <a:xfrm>
            <a:off x="5206314" y="4106196"/>
            <a:ext cx="908907" cy="553998"/>
          </a:xfrm>
          <a:prstGeom prst="rect">
            <a:avLst/>
          </a:prstGeom>
          <a:noFill/>
        </p:spPr>
        <p:txBody>
          <a:bodyPr wrap="square" rtlCol="0">
            <a:spAutoFit/>
          </a:bodyPr>
          <a:lstStyle/>
          <a:p>
            <a:r>
              <a:rPr lang="da-DK" sz="1000" dirty="0">
                <a:latin typeface="Trebuchet MS" panose="020B0603020202020204" pitchFamily="34" charset="0"/>
              </a:rPr>
              <a:t>Beslutningsworkshop 1</a:t>
            </a:r>
          </a:p>
          <a:p>
            <a:r>
              <a:rPr lang="da-DK" sz="1000" dirty="0">
                <a:latin typeface="Trebuchet MS" panose="020B0603020202020204" pitchFamily="34" charset="0"/>
              </a:rPr>
              <a:t>28 maj</a:t>
            </a:r>
          </a:p>
        </p:txBody>
      </p:sp>
      <p:sp>
        <p:nvSpPr>
          <p:cNvPr id="25" name="Stjerne: 5 takker 24">
            <a:extLst>
              <a:ext uri="{FF2B5EF4-FFF2-40B4-BE49-F238E27FC236}">
                <a16:creationId xmlns="" xmlns:a16="http://schemas.microsoft.com/office/drawing/2014/main" id="{1B517FF1-FE32-4DF3-8ADA-0691BEBAA9EF}"/>
              </a:ext>
            </a:extLst>
          </p:cNvPr>
          <p:cNvSpPr/>
          <p:nvPr/>
        </p:nvSpPr>
        <p:spPr>
          <a:xfrm>
            <a:off x="8318843" y="3503918"/>
            <a:ext cx="486032" cy="494271"/>
          </a:xfrm>
          <a:prstGeom prst="star5">
            <a:avLst/>
          </a:prstGeom>
          <a:solidFill>
            <a:srgbClr val="FF6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latin typeface="Trebuchet MS" panose="020B0603020202020204" pitchFamily="34" charset="0"/>
            </a:endParaRPr>
          </a:p>
        </p:txBody>
      </p:sp>
      <p:sp>
        <p:nvSpPr>
          <p:cNvPr id="26" name="Tekstfelt 25">
            <a:extLst>
              <a:ext uri="{FF2B5EF4-FFF2-40B4-BE49-F238E27FC236}">
                <a16:creationId xmlns="" xmlns:a16="http://schemas.microsoft.com/office/drawing/2014/main" id="{DE68ABB5-E58A-43BD-BB2A-AA40887FF173}"/>
              </a:ext>
            </a:extLst>
          </p:cNvPr>
          <p:cNvSpPr txBox="1"/>
          <p:nvPr/>
        </p:nvSpPr>
        <p:spPr>
          <a:xfrm>
            <a:off x="8019536" y="4011461"/>
            <a:ext cx="908907" cy="553998"/>
          </a:xfrm>
          <a:prstGeom prst="rect">
            <a:avLst/>
          </a:prstGeom>
          <a:noFill/>
        </p:spPr>
        <p:txBody>
          <a:bodyPr wrap="square" rtlCol="0">
            <a:spAutoFit/>
          </a:bodyPr>
          <a:lstStyle/>
          <a:p>
            <a:r>
              <a:rPr lang="da-DK" sz="1000" dirty="0">
                <a:latin typeface="Trebuchet MS" panose="020B0603020202020204" pitchFamily="34" charset="0"/>
              </a:rPr>
              <a:t>Beslutningsworkshop 2</a:t>
            </a:r>
          </a:p>
          <a:p>
            <a:r>
              <a:rPr lang="da-DK" sz="1000" dirty="0">
                <a:latin typeface="Trebuchet MS" panose="020B0603020202020204" pitchFamily="34" charset="0"/>
              </a:rPr>
              <a:t>august</a:t>
            </a:r>
          </a:p>
        </p:txBody>
      </p:sp>
      <p:sp>
        <p:nvSpPr>
          <p:cNvPr id="27" name="Pil: højre 26">
            <a:extLst>
              <a:ext uri="{FF2B5EF4-FFF2-40B4-BE49-F238E27FC236}">
                <a16:creationId xmlns="" xmlns:a16="http://schemas.microsoft.com/office/drawing/2014/main" id="{C622D325-5091-4969-832A-715B4CFD8F28}"/>
              </a:ext>
            </a:extLst>
          </p:cNvPr>
          <p:cNvSpPr/>
          <p:nvPr/>
        </p:nvSpPr>
        <p:spPr>
          <a:xfrm>
            <a:off x="9543705" y="1497981"/>
            <a:ext cx="1186249" cy="51354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err="1">
                <a:latin typeface="Trebuchet MS" panose="020B0603020202020204" pitchFamily="34" charset="0"/>
              </a:rPr>
              <a:t>Genplanlæging</a:t>
            </a:r>
            <a:endParaRPr lang="da-DK" sz="900" dirty="0">
              <a:latin typeface="Trebuchet MS" panose="020B0603020202020204" pitchFamily="34" charset="0"/>
            </a:endParaRPr>
          </a:p>
        </p:txBody>
      </p:sp>
      <p:sp>
        <p:nvSpPr>
          <p:cNvPr id="28" name="Pil: højre 27">
            <a:extLst>
              <a:ext uri="{FF2B5EF4-FFF2-40B4-BE49-F238E27FC236}">
                <a16:creationId xmlns="" xmlns:a16="http://schemas.microsoft.com/office/drawing/2014/main" id="{A6167D67-C756-475C-A738-F6606EA47E00}"/>
              </a:ext>
            </a:extLst>
          </p:cNvPr>
          <p:cNvSpPr/>
          <p:nvPr/>
        </p:nvSpPr>
        <p:spPr>
          <a:xfrm>
            <a:off x="10038488" y="2017070"/>
            <a:ext cx="1301578" cy="50773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latin typeface="Trebuchet MS" panose="020B0603020202020204" pitchFamily="34" charset="0"/>
              </a:rPr>
              <a:t>Udbudsmateriale</a:t>
            </a:r>
          </a:p>
        </p:txBody>
      </p:sp>
      <p:pic>
        <p:nvPicPr>
          <p:cNvPr id="30" name="Grafik 29" descr="Avis">
            <a:extLst>
              <a:ext uri="{FF2B5EF4-FFF2-40B4-BE49-F238E27FC236}">
                <a16:creationId xmlns="" xmlns:a16="http://schemas.microsoft.com/office/drawing/2014/main" id="{80715DC1-5380-4812-AB9E-1A4599B48F26}"/>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8796980" y="1774996"/>
            <a:ext cx="914400" cy="914400"/>
          </a:xfrm>
          <a:prstGeom prst="rect">
            <a:avLst/>
          </a:prstGeom>
        </p:spPr>
      </p:pic>
      <p:sp>
        <p:nvSpPr>
          <p:cNvPr id="31" name="Tekstfelt 30">
            <a:extLst>
              <a:ext uri="{FF2B5EF4-FFF2-40B4-BE49-F238E27FC236}">
                <a16:creationId xmlns="" xmlns:a16="http://schemas.microsoft.com/office/drawing/2014/main" id="{670E7BD8-E80F-4C5A-B994-0F1D27CDEC96}"/>
              </a:ext>
            </a:extLst>
          </p:cNvPr>
          <p:cNvSpPr txBox="1"/>
          <p:nvPr/>
        </p:nvSpPr>
        <p:spPr>
          <a:xfrm>
            <a:off x="8504866" y="2639305"/>
            <a:ext cx="1210588" cy="230832"/>
          </a:xfrm>
          <a:prstGeom prst="rect">
            <a:avLst/>
          </a:prstGeom>
          <a:noFill/>
        </p:spPr>
        <p:txBody>
          <a:bodyPr wrap="none" rtlCol="0">
            <a:spAutoFit/>
          </a:bodyPr>
          <a:lstStyle/>
          <a:p>
            <a:r>
              <a:rPr lang="da-DK" sz="900" dirty="0">
                <a:latin typeface="Trebuchet MS" panose="020B0603020202020204" pitchFamily="34" charset="0"/>
              </a:rPr>
              <a:t>Krav kan fastsættes</a:t>
            </a:r>
          </a:p>
        </p:txBody>
      </p:sp>
      <p:sp>
        <p:nvSpPr>
          <p:cNvPr id="29" name="Pil: højre 28">
            <a:extLst>
              <a:ext uri="{FF2B5EF4-FFF2-40B4-BE49-F238E27FC236}">
                <a16:creationId xmlns="" xmlns:a16="http://schemas.microsoft.com/office/drawing/2014/main" id="{00CD0D6E-4B9B-44E9-9C97-FFC82F8C1629}"/>
              </a:ext>
            </a:extLst>
          </p:cNvPr>
          <p:cNvSpPr/>
          <p:nvPr/>
        </p:nvSpPr>
        <p:spPr>
          <a:xfrm>
            <a:off x="10659762" y="3852329"/>
            <a:ext cx="1301578" cy="50773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latin typeface="Trebuchet MS" panose="020B0603020202020204" pitchFamily="34" charset="0"/>
              </a:rPr>
              <a:t>Videreudvikling</a:t>
            </a:r>
          </a:p>
        </p:txBody>
      </p:sp>
      <p:cxnSp>
        <p:nvCxnSpPr>
          <p:cNvPr id="20" name="Forbindelse: vinklet 19">
            <a:extLst>
              <a:ext uri="{FF2B5EF4-FFF2-40B4-BE49-F238E27FC236}">
                <a16:creationId xmlns="" xmlns:a16="http://schemas.microsoft.com/office/drawing/2014/main" id="{E76B0FBB-1527-4EBC-9BF0-0813EB4FCAB1}"/>
              </a:ext>
            </a:extLst>
          </p:cNvPr>
          <p:cNvCxnSpPr/>
          <p:nvPr/>
        </p:nvCxnSpPr>
        <p:spPr>
          <a:xfrm rot="5400000" flipH="1" flipV="1">
            <a:off x="8395114" y="3463674"/>
            <a:ext cx="1370778" cy="278793"/>
          </a:xfrm>
          <a:prstGeom prst="bentConnector3">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Forbindelse: vinklet 21">
            <a:extLst>
              <a:ext uri="{FF2B5EF4-FFF2-40B4-BE49-F238E27FC236}">
                <a16:creationId xmlns="" xmlns:a16="http://schemas.microsoft.com/office/drawing/2014/main" id="{34CFD8B1-E597-4C75-841F-EB8D9BFADA42}"/>
              </a:ext>
            </a:extLst>
          </p:cNvPr>
          <p:cNvCxnSpPr/>
          <p:nvPr/>
        </p:nvCxnSpPr>
        <p:spPr>
          <a:xfrm flipV="1">
            <a:off x="8928443" y="4106195"/>
            <a:ext cx="1603370" cy="182265"/>
          </a:xfrm>
          <a:prstGeom prst="bentConnector3">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65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1544" y="335970"/>
            <a:ext cx="8470717" cy="841638"/>
          </a:xfrm>
        </p:spPr>
        <p:txBody>
          <a:bodyPr>
            <a:normAutofit/>
          </a:bodyPr>
          <a:lstStyle/>
          <a:p>
            <a:pPr>
              <a:lnSpc>
                <a:spcPct val="100000"/>
              </a:lnSpc>
            </a:pPr>
            <a:r>
              <a:rPr lang="da-DK" sz="2400" dirty="0">
                <a:solidFill>
                  <a:srgbClr val="000000"/>
                </a:solidFill>
                <a:latin typeface="Trebuchet MS" pitchFamily="34"/>
              </a:rPr>
              <a:t>Hvad er Social Pension?</a:t>
            </a:r>
          </a:p>
        </p:txBody>
      </p:sp>
      <p:sp>
        <p:nvSpPr>
          <p:cNvPr id="8" name="Rektangel 7"/>
          <p:cNvSpPr/>
          <p:nvPr/>
        </p:nvSpPr>
        <p:spPr>
          <a:xfrm>
            <a:off x="1991544" y="1437300"/>
            <a:ext cx="3944112" cy="4678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da-DK" sz="1200" dirty="0">
              <a:solidFill>
                <a:prstClr val="white"/>
              </a:solidFill>
              <a:latin typeface="Arial" panose="020B0604020202020204"/>
            </a:endParaRPr>
          </a:p>
          <a:p>
            <a:pPr>
              <a:defRPr/>
            </a:pPr>
            <a:r>
              <a:rPr lang="da-DK" sz="1200" b="1" dirty="0">
                <a:solidFill>
                  <a:prstClr val="white"/>
                </a:solidFill>
                <a:latin typeface="Arial" panose="020B0604020202020204"/>
              </a:rPr>
              <a:t>Kommunerne</a:t>
            </a:r>
            <a:r>
              <a:rPr lang="da-DK" sz="1200" dirty="0">
                <a:solidFill>
                  <a:prstClr val="white"/>
                </a:solidFill>
                <a:latin typeface="Arial" panose="020B0604020202020204"/>
              </a:rPr>
              <a:t>: </a:t>
            </a:r>
          </a:p>
          <a:p>
            <a:pPr>
              <a:defRPr/>
            </a:pPr>
            <a:endParaRPr lang="da-DK" sz="1200" dirty="0">
              <a:solidFill>
                <a:prstClr val="white"/>
              </a:solidFill>
              <a:latin typeface="Arial" panose="020B0604020202020204"/>
            </a:endParaRPr>
          </a:p>
          <a:p>
            <a:pPr marL="285750" indent="-285750">
              <a:buFont typeface="Arial" panose="020B0604020202020204" pitchFamily="34" charset="0"/>
              <a:buChar char="•"/>
              <a:defRPr/>
            </a:pPr>
            <a:r>
              <a:rPr lang="da-DK" sz="1200" dirty="0">
                <a:solidFill>
                  <a:prstClr val="white"/>
                </a:solidFill>
                <a:latin typeface="Arial" panose="020B0604020202020204"/>
              </a:rPr>
              <a:t>Tilkendelse af og opfølgning på førtidspension (gøre hvilende, forhøje, frakende) </a:t>
            </a:r>
          </a:p>
          <a:p>
            <a:pPr>
              <a:defRPr/>
            </a:pPr>
            <a:endParaRPr lang="da-DK" sz="1200" dirty="0">
              <a:solidFill>
                <a:prstClr val="white"/>
              </a:solidFill>
              <a:latin typeface="Arial" panose="020B0604020202020204"/>
            </a:endParaRPr>
          </a:p>
          <a:p>
            <a:pPr marL="285750" indent="-285750">
              <a:buFont typeface="Arial" panose="020B0604020202020204" pitchFamily="34" charset="0"/>
              <a:buChar char="•"/>
              <a:defRPr/>
            </a:pPr>
            <a:r>
              <a:rPr lang="da-DK" sz="1200" dirty="0">
                <a:solidFill>
                  <a:prstClr val="white"/>
                </a:solidFill>
                <a:latin typeface="Arial" panose="020B0604020202020204"/>
              </a:rPr>
              <a:t>Tilkendelse af personligt tillæg </a:t>
            </a:r>
          </a:p>
          <a:p>
            <a:pPr marL="285750" indent="-285750">
              <a:buFont typeface="Arial" panose="020B0604020202020204" pitchFamily="34" charset="0"/>
              <a:buChar char="•"/>
              <a:defRPr/>
            </a:pPr>
            <a:endParaRPr lang="da-DK" sz="1200" dirty="0">
              <a:solidFill>
                <a:prstClr val="white"/>
              </a:solidFill>
              <a:latin typeface="Arial" panose="020B0604020202020204"/>
            </a:endParaRPr>
          </a:p>
          <a:p>
            <a:pPr marL="285750" indent="-285750">
              <a:buFont typeface="Arial" panose="020B0604020202020204" pitchFamily="34" charset="0"/>
              <a:buChar char="•"/>
              <a:defRPr/>
            </a:pPr>
            <a:r>
              <a:rPr lang="da-DK" sz="1200" dirty="0">
                <a:solidFill>
                  <a:prstClr val="white"/>
                </a:solidFill>
                <a:latin typeface="Arial" panose="020B0604020202020204"/>
              </a:rPr>
              <a:t>Udstedelse af helbredstillægskort </a:t>
            </a:r>
          </a:p>
          <a:p>
            <a:pPr marL="285750" indent="-285750">
              <a:buFont typeface="Arial" panose="020B0604020202020204" pitchFamily="34" charset="0"/>
              <a:buChar char="•"/>
              <a:defRPr/>
            </a:pPr>
            <a:endParaRPr lang="da-DK" sz="1200" dirty="0">
              <a:solidFill>
                <a:prstClr val="white"/>
              </a:solidFill>
              <a:latin typeface="Arial" panose="020B0604020202020204"/>
            </a:endParaRPr>
          </a:p>
          <a:p>
            <a:pPr marL="285750" indent="-285750">
              <a:buFont typeface="Arial" panose="020B0604020202020204" pitchFamily="34" charset="0"/>
              <a:buChar char="•"/>
              <a:defRPr/>
            </a:pPr>
            <a:r>
              <a:rPr lang="da-DK" sz="1200" dirty="0">
                <a:solidFill>
                  <a:prstClr val="white"/>
                </a:solidFill>
                <a:latin typeface="Arial" panose="020B0604020202020204"/>
              </a:rPr>
              <a:t>Bevilling og refundering af udgifter knyttet til almindeligt helbredstillæg og </a:t>
            </a:r>
            <a:r>
              <a:rPr lang="da-DK" sz="1200" dirty="0" err="1">
                <a:solidFill>
                  <a:prstClr val="white"/>
                </a:solidFill>
                <a:latin typeface="Arial" panose="020B0604020202020204"/>
              </a:rPr>
              <a:t>Udv</a:t>
            </a:r>
            <a:r>
              <a:rPr lang="da-DK" sz="1200" dirty="0">
                <a:solidFill>
                  <a:prstClr val="white"/>
                </a:solidFill>
                <a:latin typeface="Arial" panose="020B0604020202020204"/>
              </a:rPr>
              <a:t>. Helbredstillæg</a:t>
            </a:r>
          </a:p>
          <a:p>
            <a:pPr>
              <a:defRPr/>
            </a:pPr>
            <a:endParaRPr lang="da-DK" sz="1200" dirty="0">
              <a:solidFill>
                <a:prstClr val="white"/>
              </a:solidFill>
              <a:latin typeface="Arial" panose="020B0604020202020204"/>
            </a:endParaRPr>
          </a:p>
          <a:p>
            <a:pPr marL="285750" indent="-285750">
              <a:buFont typeface="Arial" panose="020B0604020202020204" pitchFamily="34" charset="0"/>
              <a:buChar char="•"/>
              <a:defRPr/>
            </a:pPr>
            <a:r>
              <a:rPr lang="da-DK" sz="1200" dirty="0">
                <a:solidFill>
                  <a:prstClr val="white"/>
                </a:solidFill>
                <a:latin typeface="Arial" panose="020B0604020202020204"/>
              </a:rPr>
              <a:t>Afgørelse i administrationssager og gennemførelse af den konkrete administration. </a:t>
            </a:r>
            <a:br>
              <a:rPr lang="da-DK" sz="1200" dirty="0">
                <a:solidFill>
                  <a:prstClr val="white"/>
                </a:solidFill>
                <a:latin typeface="Arial" panose="020B0604020202020204"/>
              </a:rPr>
            </a:br>
            <a:endParaRPr lang="da-DK" sz="1200" dirty="0">
              <a:solidFill>
                <a:prstClr val="white"/>
              </a:solidFill>
              <a:latin typeface="Arial" panose="020B0604020202020204"/>
            </a:endParaRPr>
          </a:p>
          <a:p>
            <a:pPr marL="285750" indent="-285750">
              <a:buFont typeface="Arial" panose="020B0604020202020204" pitchFamily="34" charset="0"/>
              <a:buChar char="•"/>
              <a:defRPr/>
            </a:pPr>
            <a:r>
              <a:rPr lang="da-DK" sz="1200" dirty="0">
                <a:solidFill>
                  <a:prstClr val="white"/>
                </a:solidFill>
                <a:latin typeface="Arial" panose="020B0604020202020204"/>
              </a:rPr>
              <a:t>Træk i pension, dæk i husleje m.v.</a:t>
            </a:r>
          </a:p>
          <a:p>
            <a:pPr marL="285750" indent="-285750">
              <a:buFont typeface="Arial" panose="020B0604020202020204" pitchFamily="34" charset="0"/>
              <a:buChar char="•"/>
              <a:defRPr/>
            </a:pPr>
            <a:endParaRPr lang="da-DK" sz="1200" dirty="0">
              <a:solidFill>
                <a:prstClr val="white"/>
              </a:solidFill>
              <a:latin typeface="Arial" panose="020B0604020202020204"/>
            </a:endParaRPr>
          </a:p>
          <a:p>
            <a:pPr marL="285750" indent="-285750">
              <a:buFont typeface="Arial" panose="020B0604020202020204" pitchFamily="34" charset="0"/>
              <a:buChar char="•"/>
              <a:defRPr/>
            </a:pPr>
            <a:r>
              <a:rPr lang="da-DK" sz="1200" dirty="0">
                <a:solidFill>
                  <a:prstClr val="white"/>
                </a:solidFill>
                <a:latin typeface="Arial" panose="020B0604020202020204"/>
              </a:rPr>
              <a:t>Kommunal </a:t>
            </a:r>
            <a:r>
              <a:rPr lang="da-DK" sz="1200" dirty="0" err="1">
                <a:solidFill>
                  <a:prstClr val="white"/>
                </a:solidFill>
                <a:latin typeface="Arial" panose="020B0604020202020204"/>
              </a:rPr>
              <a:t>medfinanciering</a:t>
            </a:r>
            <a:r>
              <a:rPr lang="da-DK" sz="1200" dirty="0">
                <a:solidFill>
                  <a:prstClr val="white"/>
                </a:solidFill>
                <a:latin typeface="Arial" panose="020B0604020202020204"/>
              </a:rPr>
              <a:t> og Mellemkommunal afregning </a:t>
            </a:r>
          </a:p>
          <a:p>
            <a:pPr marL="285750" indent="-285750">
              <a:buFont typeface="Arial" panose="020B0604020202020204" pitchFamily="34" charset="0"/>
              <a:buChar char="•"/>
              <a:defRPr/>
            </a:pPr>
            <a:endParaRPr lang="da-DK" sz="1200" dirty="0">
              <a:solidFill>
                <a:prstClr val="white"/>
              </a:solidFill>
              <a:latin typeface="Arial" panose="020B0604020202020204"/>
            </a:endParaRPr>
          </a:p>
          <a:p>
            <a:pPr marL="285750" indent="-285750">
              <a:buFont typeface="Arial" panose="020B0604020202020204" pitchFamily="34" charset="0"/>
              <a:buChar char="•"/>
              <a:defRPr/>
            </a:pPr>
            <a:r>
              <a:rPr lang="da-DK" sz="1200" dirty="0">
                <a:solidFill>
                  <a:prstClr val="white"/>
                </a:solidFill>
                <a:latin typeface="Arial" panose="020B0604020202020204"/>
              </a:rPr>
              <a:t>Rådgivning af borger + en masse </a:t>
            </a:r>
            <a:r>
              <a:rPr lang="da-DK" sz="1200" dirty="0" err="1">
                <a:solidFill>
                  <a:prstClr val="white"/>
                </a:solidFill>
                <a:latin typeface="Arial" panose="020B0604020202020204"/>
              </a:rPr>
              <a:t>supplernede</a:t>
            </a:r>
            <a:r>
              <a:rPr lang="da-DK" sz="1200" dirty="0">
                <a:solidFill>
                  <a:prstClr val="white"/>
                </a:solidFill>
                <a:latin typeface="Arial" panose="020B0604020202020204"/>
              </a:rPr>
              <a:t> opgaver</a:t>
            </a:r>
          </a:p>
          <a:p>
            <a:pPr>
              <a:defRPr/>
            </a:pPr>
            <a:endParaRPr lang="da-DK" sz="1200" dirty="0">
              <a:solidFill>
                <a:prstClr val="white"/>
              </a:solidFill>
              <a:latin typeface="Arial" panose="020B0604020202020204"/>
            </a:endParaRPr>
          </a:p>
          <a:p>
            <a:pPr marL="285750" indent="-285750">
              <a:buFont typeface="Arial" panose="020B0604020202020204" pitchFamily="34" charset="0"/>
              <a:buChar char="•"/>
              <a:defRPr/>
            </a:pPr>
            <a:endParaRPr lang="da-DK" sz="1200" dirty="0">
              <a:solidFill>
                <a:prstClr val="white"/>
              </a:solidFill>
              <a:latin typeface="Arial" panose="020B0604020202020204"/>
            </a:endParaRPr>
          </a:p>
        </p:txBody>
      </p:sp>
      <p:sp>
        <p:nvSpPr>
          <p:cNvPr id="5" name="Rektangel 4"/>
          <p:cNvSpPr/>
          <p:nvPr/>
        </p:nvSpPr>
        <p:spPr>
          <a:xfrm>
            <a:off x="6217567" y="1445873"/>
            <a:ext cx="3944112" cy="4678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da-DK" sz="1200" dirty="0">
              <a:solidFill>
                <a:prstClr val="white"/>
              </a:solidFill>
              <a:latin typeface="Arial" panose="020B0604020202020204"/>
            </a:endParaRPr>
          </a:p>
          <a:p>
            <a:pPr>
              <a:defRPr/>
            </a:pPr>
            <a:r>
              <a:rPr lang="da-DK" sz="1200" b="1" dirty="0">
                <a:solidFill>
                  <a:prstClr val="white"/>
                </a:solidFill>
                <a:latin typeface="Arial" panose="020B0604020202020204"/>
              </a:rPr>
              <a:t>Udbetaling Danmark</a:t>
            </a:r>
            <a:r>
              <a:rPr lang="da-DK" sz="1200" dirty="0">
                <a:solidFill>
                  <a:prstClr val="white"/>
                </a:solidFill>
                <a:latin typeface="Arial" panose="020B0604020202020204"/>
              </a:rPr>
              <a:t>: </a:t>
            </a:r>
          </a:p>
          <a:p>
            <a:pPr>
              <a:defRPr/>
            </a:pPr>
            <a:endParaRPr lang="da-DK" sz="1200" dirty="0">
              <a:solidFill>
                <a:prstClr val="white"/>
              </a:solidFill>
              <a:latin typeface="Arial" panose="020B0604020202020204"/>
            </a:endParaRPr>
          </a:p>
          <a:p>
            <a:pPr marL="285750" indent="-285750">
              <a:buFont typeface="Arial" panose="020B0604020202020204" pitchFamily="34" charset="0"/>
              <a:buChar char="•"/>
              <a:defRPr/>
            </a:pPr>
            <a:r>
              <a:rPr lang="da-DK" sz="1200" dirty="0">
                <a:solidFill>
                  <a:prstClr val="white"/>
                </a:solidFill>
                <a:latin typeface="Arial" panose="020B0604020202020204"/>
              </a:rPr>
              <a:t>Tilkendelse af folkepensionens grundbeløb, pensionstillæg og ældrecheck</a:t>
            </a:r>
          </a:p>
          <a:p>
            <a:pPr marL="285750" indent="-285750">
              <a:buFont typeface="Arial" panose="020B0604020202020204" pitchFamily="34" charset="0"/>
              <a:buChar char="•"/>
              <a:defRPr/>
            </a:pPr>
            <a:endParaRPr lang="da-DK" sz="1200" dirty="0">
              <a:solidFill>
                <a:prstClr val="white"/>
              </a:solidFill>
              <a:latin typeface="Arial" panose="020B0604020202020204"/>
            </a:endParaRPr>
          </a:p>
          <a:p>
            <a:pPr marL="285750" indent="-285750">
              <a:buFont typeface="Arial" panose="020B0604020202020204" pitchFamily="34" charset="0"/>
              <a:buChar char="•"/>
              <a:defRPr/>
            </a:pPr>
            <a:r>
              <a:rPr lang="da-DK" sz="1200" dirty="0">
                <a:solidFill>
                  <a:prstClr val="white"/>
                </a:solidFill>
                <a:latin typeface="Arial" panose="020B0604020202020204"/>
              </a:rPr>
              <a:t>Beregning og udbetaling af førtidspension</a:t>
            </a:r>
          </a:p>
          <a:p>
            <a:pPr marL="285750" indent="-285750">
              <a:buFont typeface="Arial" panose="020B0604020202020204" pitchFamily="34" charset="0"/>
              <a:buChar char="•"/>
              <a:defRPr/>
            </a:pPr>
            <a:endParaRPr lang="da-DK" sz="1200" dirty="0">
              <a:solidFill>
                <a:prstClr val="white"/>
              </a:solidFill>
              <a:latin typeface="Arial" panose="020B0604020202020204"/>
            </a:endParaRPr>
          </a:p>
          <a:p>
            <a:pPr marL="285750" indent="-285750">
              <a:buFont typeface="Arial" panose="020B0604020202020204" pitchFamily="34" charset="0"/>
              <a:buChar char="•"/>
              <a:defRPr/>
            </a:pPr>
            <a:r>
              <a:rPr lang="da-DK" sz="1200" dirty="0">
                <a:solidFill>
                  <a:prstClr val="white"/>
                </a:solidFill>
                <a:latin typeface="Arial" panose="020B0604020202020204"/>
              </a:rPr>
              <a:t>Bevilling af varmetillæg inkl. petroleumstillæg </a:t>
            </a:r>
          </a:p>
          <a:p>
            <a:pPr marL="285750" indent="-285750">
              <a:buFont typeface="Arial" panose="020B0604020202020204" pitchFamily="34" charset="0"/>
              <a:buChar char="•"/>
              <a:defRPr/>
            </a:pPr>
            <a:endParaRPr lang="da-DK" sz="1200" dirty="0">
              <a:solidFill>
                <a:prstClr val="white"/>
              </a:solidFill>
              <a:latin typeface="Arial" panose="020B0604020202020204"/>
            </a:endParaRPr>
          </a:p>
          <a:p>
            <a:pPr marL="285750" indent="-285750">
              <a:buFont typeface="Arial" panose="020B0604020202020204" pitchFamily="34" charset="0"/>
              <a:buChar char="•"/>
              <a:defRPr/>
            </a:pPr>
            <a:r>
              <a:rPr lang="da-DK" sz="1200" dirty="0">
                <a:solidFill>
                  <a:prstClr val="white"/>
                </a:solidFill>
                <a:latin typeface="Arial" panose="020B0604020202020204"/>
              </a:rPr>
              <a:t>Udstille information for Kommunerne vedr. formue og personligt tillægsprocent</a:t>
            </a:r>
          </a:p>
          <a:p>
            <a:pPr marL="285750" indent="-285750">
              <a:buFont typeface="Arial" panose="020B0604020202020204" pitchFamily="34" charset="0"/>
              <a:buChar char="•"/>
              <a:defRPr/>
            </a:pPr>
            <a:endParaRPr lang="da-DK" sz="1200" dirty="0">
              <a:solidFill>
                <a:prstClr val="white"/>
              </a:solidFill>
              <a:latin typeface="Arial" panose="020B0604020202020204"/>
            </a:endParaRPr>
          </a:p>
          <a:p>
            <a:pPr marL="285750" indent="-285750">
              <a:buFont typeface="Arial" panose="020B0604020202020204" pitchFamily="34" charset="0"/>
              <a:buChar char="•"/>
              <a:defRPr/>
            </a:pPr>
            <a:r>
              <a:rPr lang="da-DK" sz="1200" dirty="0">
                <a:solidFill>
                  <a:prstClr val="white"/>
                </a:solidFill>
                <a:latin typeface="Arial" panose="020B0604020202020204"/>
              </a:rPr>
              <a:t>Behandling af ændringer til løbende pensioner for både folke- og førtidspensioner </a:t>
            </a:r>
          </a:p>
          <a:p>
            <a:pPr marL="285750" indent="-285750">
              <a:buFont typeface="Arial" panose="020B0604020202020204" pitchFamily="34" charset="0"/>
              <a:buChar char="•"/>
              <a:defRPr/>
            </a:pPr>
            <a:endParaRPr lang="da-DK" sz="1200" dirty="0">
              <a:solidFill>
                <a:prstClr val="white"/>
              </a:solidFill>
              <a:latin typeface="Arial" panose="020B0604020202020204"/>
            </a:endParaRPr>
          </a:p>
          <a:p>
            <a:pPr marL="285750" indent="-285750">
              <a:buFont typeface="Arial" panose="020B0604020202020204" pitchFamily="34" charset="0"/>
              <a:buChar char="•"/>
              <a:defRPr/>
            </a:pPr>
            <a:r>
              <a:rPr lang="da-DK" sz="1200" dirty="0">
                <a:solidFill>
                  <a:prstClr val="white"/>
                </a:solidFill>
                <a:latin typeface="Arial" panose="020B0604020202020204"/>
              </a:rPr>
              <a:t>Gennemføre årlig kontrol og årlig omregning af pensioner for både folke- og førtidspensioner.                                             </a:t>
            </a:r>
          </a:p>
        </p:txBody>
      </p:sp>
    </p:spTree>
    <p:extLst>
      <p:ext uri="{BB962C8B-B14F-4D97-AF65-F5344CB8AC3E}">
        <p14:creationId xmlns:p14="http://schemas.microsoft.com/office/powerpoint/2010/main" val="3342912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A0878F5-9EE1-4DC8-9549-107C224612AB}"/>
              </a:ext>
            </a:extLst>
          </p:cNvPr>
          <p:cNvSpPr>
            <a:spLocks noGrp="1"/>
          </p:cNvSpPr>
          <p:nvPr>
            <p:ph type="ctrTitle"/>
          </p:nvPr>
        </p:nvSpPr>
        <p:spPr/>
        <p:txBody>
          <a:bodyPr/>
          <a:lstStyle/>
          <a:p>
            <a:r>
              <a:rPr lang="da-DK" dirty="0"/>
              <a:t>Ekstraslides</a:t>
            </a:r>
          </a:p>
        </p:txBody>
      </p:sp>
      <p:sp>
        <p:nvSpPr>
          <p:cNvPr id="5" name="Undertitel 4">
            <a:extLst>
              <a:ext uri="{FF2B5EF4-FFF2-40B4-BE49-F238E27FC236}">
                <a16:creationId xmlns="" xmlns:a16="http://schemas.microsoft.com/office/drawing/2014/main" id="{409CCA18-A908-478A-9FBC-A2A16E6FDF0C}"/>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1708914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Tilgang til design af ny løsning for Social Pension</a:t>
            </a:r>
            <a:endParaRPr lang="da-DK" sz="1800" dirty="0"/>
          </a:p>
        </p:txBody>
      </p:sp>
      <p:sp>
        <p:nvSpPr>
          <p:cNvPr id="5" name="Tekstfelt 4">
            <a:extLst>
              <a:ext uri="{FF2B5EF4-FFF2-40B4-BE49-F238E27FC236}">
                <a16:creationId xmlns="" xmlns:a16="http://schemas.microsoft.com/office/drawing/2014/main" id="{2DAB9817-4033-45A3-840E-15D1CB96528C}"/>
              </a:ext>
            </a:extLst>
          </p:cNvPr>
          <p:cNvSpPr txBox="1"/>
          <p:nvPr/>
        </p:nvSpPr>
        <p:spPr>
          <a:xfrm>
            <a:off x="610392" y="1131002"/>
            <a:ext cx="10832924" cy="4401205"/>
          </a:xfrm>
          <a:prstGeom prst="rect">
            <a:avLst/>
          </a:prstGeom>
          <a:noFill/>
        </p:spPr>
        <p:txBody>
          <a:bodyPr wrap="square" rtlCol="0">
            <a:spAutoFit/>
          </a:bodyPr>
          <a:lstStyle/>
          <a:p>
            <a:pPr marL="179999" lvl="2"/>
            <a:endParaRPr lang="da-DK" sz="1400" dirty="0"/>
          </a:p>
          <a:p>
            <a:pPr marL="179999" lvl="2"/>
            <a:r>
              <a:rPr lang="da-DK" sz="1400" dirty="0"/>
              <a:t>Designet og arkitekturen skal</a:t>
            </a:r>
          </a:p>
          <a:p>
            <a:pPr marL="465749" lvl="2" indent="-285750">
              <a:buFont typeface="Arial" panose="020B0604020202020204" pitchFamily="34" charset="0"/>
              <a:buChar char="•"/>
            </a:pPr>
            <a:r>
              <a:rPr lang="da-DK" sz="1400" dirty="0"/>
              <a:t>Sikre genbrug af eksisterende begreber og informationsmodellering</a:t>
            </a:r>
          </a:p>
          <a:p>
            <a:pPr marL="465749" lvl="2" indent="-285750">
              <a:buFont typeface="Arial" panose="020B0604020202020204" pitchFamily="34" charset="0"/>
              <a:buChar char="•"/>
            </a:pPr>
            <a:r>
              <a:rPr lang="da-DK" sz="1400" dirty="0"/>
              <a:t>Understøtte løbende tilpasning af it-systemet iht. lovændringer og teknologiudvikling</a:t>
            </a:r>
          </a:p>
          <a:p>
            <a:pPr marL="465749" lvl="2" indent="-285750">
              <a:buFont typeface="Arial" panose="020B0604020202020204" pitchFamily="34" charset="0"/>
              <a:buChar char="•"/>
            </a:pPr>
            <a:r>
              <a:rPr lang="da-DK" sz="1400" dirty="0"/>
              <a:t>Sikre så let overgang fra interimsløsning til </a:t>
            </a:r>
            <a:r>
              <a:rPr lang="da-DK" sz="1400" dirty="0" err="1"/>
              <a:t>NyLøsning</a:t>
            </a:r>
            <a:r>
              <a:rPr lang="da-DK" sz="1400" dirty="0"/>
              <a:t> som mulig </a:t>
            </a:r>
          </a:p>
          <a:p>
            <a:pPr marL="179999" lvl="2"/>
            <a:endParaRPr lang="da-DK" sz="1400" dirty="0"/>
          </a:p>
          <a:p>
            <a:pPr marL="179999" lvl="2"/>
            <a:r>
              <a:rPr lang="da-DK" sz="1400" dirty="0"/>
              <a:t>Dette sker ved at  </a:t>
            </a:r>
          </a:p>
          <a:p>
            <a:pPr marL="465749" lvl="2" indent="-285750">
              <a:buFont typeface="Arial" panose="020B0604020202020204" pitchFamily="34" charset="0"/>
              <a:buChar char="•"/>
            </a:pPr>
            <a:r>
              <a:rPr lang="da-DK" sz="1400" dirty="0"/>
              <a:t>Modelleringen foregår i </a:t>
            </a:r>
            <a:r>
              <a:rPr lang="da-DK" sz="1400" dirty="0" err="1"/>
              <a:t>QualiWare</a:t>
            </a:r>
            <a:r>
              <a:rPr lang="da-DK" sz="1400" dirty="0"/>
              <a:t>, som sikrer genbrug af begreber og entiteter via K2017</a:t>
            </a:r>
          </a:p>
          <a:p>
            <a:pPr marL="465749" lvl="2" indent="-285750">
              <a:buFont typeface="Arial" panose="020B0604020202020204" pitchFamily="34" charset="0"/>
              <a:buChar char="•"/>
            </a:pPr>
            <a:r>
              <a:rPr lang="da-DK" sz="1400" dirty="0" err="1"/>
              <a:t>QualiWare</a:t>
            </a:r>
            <a:r>
              <a:rPr lang="da-DK" sz="1400" dirty="0"/>
              <a:t> skaber samtidig overblik og gør det lettere at forstå hvordan systemerne tilpasses lovændringer og nye teknologier</a:t>
            </a:r>
          </a:p>
          <a:p>
            <a:pPr marL="465749" lvl="2" indent="-285750">
              <a:buFont typeface="Arial" panose="020B0604020202020204" pitchFamily="34" charset="0"/>
              <a:buChar char="•"/>
            </a:pPr>
            <a:r>
              <a:rPr lang="da-DK" sz="1400" dirty="0"/>
              <a:t>Snitfladerne opbygges så de i videst mulig omfang kan anvendes af både interimsløsningen og den nye kommunale pensionsløsning</a:t>
            </a:r>
          </a:p>
          <a:p>
            <a:pPr marL="465749" lvl="2" indent="-285750">
              <a:buFont typeface="Arial" panose="020B0604020202020204" pitchFamily="34" charset="0"/>
              <a:buChar char="•"/>
            </a:pPr>
            <a:endParaRPr lang="da-DK" sz="1400" dirty="0"/>
          </a:p>
          <a:p>
            <a:pPr marL="179999" lvl="2"/>
            <a:r>
              <a:rPr lang="da-DK" sz="1400" dirty="0"/>
              <a:t>Det er komplekst med så mange snitflader, hvorfor det er væsentligt at kunne forenkle via task force input. Overblik via modelleringsværktøj er afgørende for at kunne udføre forenklingen.</a:t>
            </a:r>
          </a:p>
          <a:p>
            <a:pPr marL="179999" lvl="2"/>
            <a:endParaRPr lang="da-DK" sz="1400" dirty="0"/>
          </a:p>
          <a:p>
            <a:pPr marL="179999" lvl="2"/>
            <a:endParaRPr lang="da-DK" sz="1400" dirty="0"/>
          </a:p>
          <a:p>
            <a:pPr marL="179999" lvl="2"/>
            <a:r>
              <a:rPr lang="da-DK" sz="1400" dirty="0"/>
              <a:t>Modelleringen af informationsmodellen tages med i udbudsmaterialet og bidrager med væsentlig information og forståelse til leverandøren, hvilket minimerer leverandørens risici.</a:t>
            </a:r>
          </a:p>
          <a:p>
            <a:pPr marL="179999" lvl="2"/>
            <a:endParaRPr lang="da-DK" sz="1400" dirty="0"/>
          </a:p>
          <a:p>
            <a:pPr marL="465749" lvl="2" indent="-285750">
              <a:buFont typeface="Arial" panose="020B0604020202020204" pitchFamily="34" charset="0"/>
              <a:buChar char="•"/>
            </a:pPr>
            <a:endParaRPr lang="da-DK" sz="1400" dirty="0"/>
          </a:p>
        </p:txBody>
      </p:sp>
    </p:spTree>
    <p:extLst>
      <p:ext uri="{BB962C8B-B14F-4D97-AF65-F5344CB8AC3E}">
        <p14:creationId xmlns:p14="http://schemas.microsoft.com/office/powerpoint/2010/main" val="832398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Fremgangsmåden for integrationsarbejdet</a:t>
            </a:r>
            <a:endParaRPr lang="da-DK" sz="1800" dirty="0"/>
          </a:p>
        </p:txBody>
      </p:sp>
      <p:sp>
        <p:nvSpPr>
          <p:cNvPr id="5" name="Tekstfelt 4">
            <a:extLst>
              <a:ext uri="{FF2B5EF4-FFF2-40B4-BE49-F238E27FC236}">
                <a16:creationId xmlns="" xmlns:a16="http://schemas.microsoft.com/office/drawing/2014/main" id="{2DAB9817-4033-45A3-840E-15D1CB96528C}"/>
              </a:ext>
            </a:extLst>
          </p:cNvPr>
          <p:cNvSpPr txBox="1"/>
          <p:nvPr/>
        </p:nvSpPr>
        <p:spPr>
          <a:xfrm>
            <a:off x="610392" y="1083704"/>
            <a:ext cx="10598891" cy="4616648"/>
          </a:xfrm>
          <a:prstGeom prst="rect">
            <a:avLst/>
          </a:prstGeom>
          <a:noFill/>
        </p:spPr>
        <p:txBody>
          <a:bodyPr wrap="square" rtlCol="0">
            <a:spAutoFit/>
          </a:bodyPr>
          <a:lstStyle/>
          <a:p>
            <a:pPr marL="179999" lvl="2"/>
            <a:endParaRPr lang="da-DK" sz="1400" dirty="0"/>
          </a:p>
          <a:p>
            <a:pPr marL="179999" lvl="2"/>
            <a:r>
              <a:rPr lang="da-DK" sz="1400" dirty="0"/>
              <a:t>Snitflader til UDK</a:t>
            </a:r>
          </a:p>
          <a:p>
            <a:pPr marL="465749" lvl="2" indent="-285750">
              <a:buFont typeface="Arial" panose="020B0604020202020204" pitchFamily="34" charset="0"/>
              <a:buChar char="•"/>
            </a:pPr>
            <a:r>
              <a:rPr lang="da-DK" sz="1400" dirty="0"/>
              <a:t>SF1411_A Forespørg på oplysninger om pensionist</a:t>
            </a:r>
          </a:p>
          <a:p>
            <a:pPr marL="465749" lvl="2" indent="-285750">
              <a:buFont typeface="Arial" panose="020B0604020202020204" pitchFamily="34" charset="0"/>
              <a:buChar char="•"/>
            </a:pPr>
            <a:r>
              <a:rPr lang="da-DK" sz="1400" dirty="0"/>
              <a:t>SF1411_D Opdatering af oplysninger hos pensionssagen hos UDK</a:t>
            </a:r>
          </a:p>
          <a:p>
            <a:pPr marL="465749" lvl="2" indent="-285750">
              <a:buFont typeface="Arial" panose="020B0604020202020204" pitchFamily="34" charset="0"/>
              <a:buChar char="•"/>
            </a:pPr>
            <a:r>
              <a:rPr lang="da-DK" sz="1400" dirty="0"/>
              <a:t>SF1490  Ydelsesindeks</a:t>
            </a:r>
          </a:p>
          <a:p>
            <a:pPr marL="465749" lvl="2" indent="-285750">
              <a:buFont typeface="Arial" panose="020B0604020202020204" pitchFamily="34" charset="0"/>
              <a:buChar char="•"/>
            </a:pPr>
            <a:r>
              <a:rPr lang="da-DK" sz="1400" dirty="0"/>
              <a:t>SF6100 KMF-afregning</a:t>
            </a:r>
          </a:p>
          <a:p>
            <a:pPr marL="465749" lvl="2" indent="-285750">
              <a:buFont typeface="Arial" panose="020B0604020202020204" pitchFamily="34" charset="0"/>
              <a:buChar char="•"/>
            </a:pPr>
            <a:r>
              <a:rPr lang="da-DK" sz="1400" dirty="0"/>
              <a:t>SF6110 Trækanmodninger</a:t>
            </a:r>
          </a:p>
          <a:p>
            <a:pPr marL="465749" lvl="2" indent="-285750">
              <a:buFont typeface="Arial" panose="020B0604020202020204" pitchFamily="34" charset="0"/>
              <a:buChar char="•"/>
            </a:pPr>
            <a:r>
              <a:rPr lang="da-DK" sz="1400" dirty="0"/>
              <a:t>SF6111 Træk i pension - specifikationsliste</a:t>
            </a:r>
          </a:p>
          <a:p>
            <a:pPr marL="465749" lvl="2" indent="-285750">
              <a:buFont typeface="Arial" panose="020B0604020202020204" pitchFamily="34" charset="0"/>
              <a:buChar char="•"/>
            </a:pPr>
            <a:endParaRPr lang="da-DK" sz="1400" dirty="0"/>
          </a:p>
          <a:p>
            <a:pPr marL="179999" lvl="2"/>
            <a:r>
              <a:rPr lang="da-DK" sz="1400" dirty="0"/>
              <a:t>Teknologier</a:t>
            </a:r>
          </a:p>
          <a:p>
            <a:pPr marL="179999" lvl="2"/>
            <a:r>
              <a:rPr lang="da-DK" sz="1400" dirty="0"/>
              <a:t>Webservices, ex Sagsetablering ved brug af SF1411_A</a:t>
            </a:r>
          </a:p>
          <a:p>
            <a:pPr marL="179999" lvl="2"/>
            <a:r>
              <a:rPr lang="da-DK" sz="1400" dirty="0"/>
              <a:t>Eventbaseret, ex Opdatering af hændelser via abonnement</a:t>
            </a:r>
          </a:p>
          <a:p>
            <a:pPr marL="179999" lvl="2"/>
            <a:r>
              <a:rPr lang="da-DK" sz="1400" dirty="0"/>
              <a:t>FTP, ex Trækanmodninger</a:t>
            </a:r>
          </a:p>
          <a:p>
            <a:pPr marL="179999" lvl="2"/>
            <a:endParaRPr lang="da-DK" sz="1400" dirty="0"/>
          </a:p>
          <a:p>
            <a:pPr marL="179999" lvl="2"/>
            <a:r>
              <a:rPr lang="da-DK" sz="1400" dirty="0" err="1"/>
              <a:t>Contract</a:t>
            </a:r>
            <a:r>
              <a:rPr lang="da-DK" sz="1400" dirty="0"/>
              <a:t> First metoden</a:t>
            </a:r>
          </a:p>
          <a:p>
            <a:pPr marL="465749" lvl="2" indent="-285750">
              <a:buFont typeface="Arial" panose="020B0604020202020204" pitchFamily="34" charset="0"/>
              <a:buChar char="•"/>
            </a:pPr>
            <a:r>
              <a:rPr lang="da-DK" sz="1400" dirty="0"/>
              <a:t>Tager udgangspunkt i de processer hos hhv. UDK og kommunerne der skal udveksle information for at kunne håndtere de sociale ydelser</a:t>
            </a:r>
          </a:p>
          <a:p>
            <a:pPr marL="465749" lvl="2" indent="-285750">
              <a:buFont typeface="Arial" panose="020B0604020202020204" pitchFamily="34" charset="0"/>
              <a:buChar char="•"/>
            </a:pPr>
            <a:r>
              <a:rPr lang="da-DK" sz="1400" dirty="0"/>
              <a:t>Modellerer begreberne med udgangspunkt i KL’s eksisterende model</a:t>
            </a:r>
          </a:p>
          <a:p>
            <a:pPr marL="465749" lvl="2" indent="-285750">
              <a:buFont typeface="Arial" panose="020B0604020202020204" pitchFamily="34" charset="0"/>
              <a:buChar char="•"/>
            </a:pPr>
            <a:r>
              <a:rPr lang="da-DK" sz="1400" dirty="0"/>
              <a:t>Opbygger informationsmodellen</a:t>
            </a:r>
          </a:p>
          <a:p>
            <a:pPr marL="465749" lvl="2" indent="-285750">
              <a:buFont typeface="Arial" panose="020B0604020202020204" pitchFamily="34" charset="0"/>
              <a:buChar char="•"/>
            </a:pPr>
            <a:r>
              <a:rPr lang="da-DK" sz="1400" dirty="0"/>
              <a:t>Genererer skemaer og services, og har derved overblik over hvilke processer der realiseres af hvilke services</a:t>
            </a:r>
          </a:p>
          <a:p>
            <a:pPr marL="465749" lvl="2" indent="-285750">
              <a:buFont typeface="Arial" panose="020B0604020202020204" pitchFamily="34" charset="0"/>
              <a:buChar char="•"/>
            </a:pPr>
            <a:endParaRPr lang="da-DK" sz="1400" dirty="0"/>
          </a:p>
        </p:txBody>
      </p:sp>
    </p:spTree>
    <p:extLst>
      <p:ext uri="{BB962C8B-B14F-4D97-AF65-F5344CB8AC3E}">
        <p14:creationId xmlns:p14="http://schemas.microsoft.com/office/powerpoint/2010/main" val="801615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3FCE81F-97A5-4BE5-AFC1-3D37E3798037}"/>
              </a:ext>
            </a:extLst>
          </p:cNvPr>
          <p:cNvSpPr>
            <a:spLocks noGrp="1"/>
          </p:cNvSpPr>
          <p:nvPr>
            <p:ph type="title"/>
          </p:nvPr>
        </p:nvSpPr>
        <p:spPr>
          <a:xfrm>
            <a:off x="445837" y="276178"/>
            <a:ext cx="10896607" cy="841638"/>
          </a:xfrm>
        </p:spPr>
        <p:txBody>
          <a:bodyPr/>
          <a:lstStyle/>
          <a:p>
            <a:r>
              <a:rPr lang="da-DK" dirty="0"/>
              <a:t>Modulær opbygning</a:t>
            </a:r>
          </a:p>
        </p:txBody>
      </p:sp>
      <p:pic>
        <p:nvPicPr>
          <p:cNvPr id="4" name="Pladsholder til indhold 3">
            <a:extLst>
              <a:ext uri="{FF2B5EF4-FFF2-40B4-BE49-F238E27FC236}">
                <a16:creationId xmlns="" xmlns:a16="http://schemas.microsoft.com/office/drawing/2014/main" id="{0A7D4132-3A7C-46DE-8FD0-5EFD8DCF8A07}"/>
              </a:ext>
            </a:extLst>
          </p:cNvPr>
          <p:cNvPicPr>
            <a:picLocks/>
          </p:cNvPicPr>
          <p:nvPr/>
        </p:nvPicPr>
        <p:blipFill>
          <a:blip r:embed="rId2"/>
          <a:stretch>
            <a:fillRect/>
          </a:stretch>
        </p:blipFill>
        <p:spPr>
          <a:xfrm>
            <a:off x="367169" y="687349"/>
            <a:ext cx="8265396" cy="6139765"/>
          </a:xfrm>
          <a:prstGeom prst="rect">
            <a:avLst/>
          </a:prstGeom>
          <a:noFill/>
          <a:ln>
            <a:noFill/>
          </a:ln>
        </p:spPr>
      </p:pic>
      <p:sp>
        <p:nvSpPr>
          <p:cNvPr id="5" name="Tekstfelt 4">
            <a:extLst>
              <a:ext uri="{FF2B5EF4-FFF2-40B4-BE49-F238E27FC236}">
                <a16:creationId xmlns="" xmlns:a16="http://schemas.microsoft.com/office/drawing/2014/main" id="{9B576804-C8B2-4D51-8079-06CCB2B16A5C}"/>
              </a:ext>
            </a:extLst>
          </p:cNvPr>
          <p:cNvSpPr txBox="1"/>
          <p:nvPr/>
        </p:nvSpPr>
        <p:spPr>
          <a:xfrm>
            <a:off x="9060882" y="789342"/>
            <a:ext cx="2497844" cy="1754326"/>
          </a:xfrm>
          <a:prstGeom prst="rect">
            <a:avLst/>
          </a:prstGeom>
          <a:noFill/>
        </p:spPr>
        <p:txBody>
          <a:bodyPr wrap="square" rtlCol="0">
            <a:spAutoFit/>
          </a:bodyPr>
          <a:lstStyle/>
          <a:p>
            <a:r>
              <a:rPr lang="da-DK" dirty="0">
                <a:latin typeface="Trebuchet MS" panose="020B0603020202020204" pitchFamily="34" charset="0"/>
              </a:rPr>
              <a:t>Vi ønsker en modulær opbygning af it-systemet for at kunne tilpasse os lovændringer og teknologiudviklingen </a:t>
            </a:r>
          </a:p>
        </p:txBody>
      </p:sp>
    </p:spTree>
    <p:extLst>
      <p:ext uri="{BB962C8B-B14F-4D97-AF65-F5344CB8AC3E}">
        <p14:creationId xmlns:p14="http://schemas.microsoft.com/office/powerpoint/2010/main" val="2055558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e 7"/>
          <p:cNvGrpSpPr/>
          <p:nvPr/>
        </p:nvGrpSpPr>
        <p:grpSpPr>
          <a:xfrm>
            <a:off x="1155106" y="2222008"/>
            <a:ext cx="3151029" cy="1417713"/>
            <a:chOff x="1326080" y="1978218"/>
            <a:chExt cx="2382147" cy="1417713"/>
          </a:xfrm>
        </p:grpSpPr>
        <p:sp>
          <p:nvSpPr>
            <p:cNvPr id="53" name="Rektangel 52"/>
            <p:cNvSpPr/>
            <p:nvPr/>
          </p:nvSpPr>
          <p:spPr>
            <a:xfrm>
              <a:off x="1326081" y="2854175"/>
              <a:ext cx="2382146" cy="5417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700" dirty="0">
                  <a:latin typeface="Trebuchet MS" panose="020B0603020202020204" pitchFamily="34" charset="0"/>
                </a:rPr>
                <a:t>Application </a:t>
              </a:r>
              <a:r>
                <a:rPr lang="da-DK" sz="700" dirty="0" err="1">
                  <a:latin typeface="Trebuchet MS" panose="020B0603020202020204" pitchFamily="34" charset="0"/>
                </a:rPr>
                <a:t>backend</a:t>
              </a:r>
              <a:endParaRPr lang="da-DK" sz="700" dirty="0">
                <a:latin typeface="Trebuchet MS" panose="020B0603020202020204" pitchFamily="34" charset="0"/>
              </a:endParaRPr>
            </a:p>
            <a:p>
              <a:pPr algn="ctr"/>
              <a:r>
                <a:rPr lang="da-DK" sz="700" dirty="0">
                  <a:latin typeface="Trebuchet MS" panose="020B0603020202020204" pitchFamily="34" charset="0"/>
                </a:rPr>
                <a:t>(borgeroverblik, rådighedsberegning, </a:t>
              </a:r>
              <a:r>
                <a:rPr lang="da-DK" sz="700" dirty="0" err="1">
                  <a:latin typeface="Trebuchet MS" panose="020B0603020202020204" pitchFamily="34" charset="0"/>
                </a:rPr>
                <a:t>oj</a:t>
              </a:r>
              <a:endParaRPr lang="da-DK" sz="700" dirty="0">
                <a:latin typeface="Trebuchet MS" panose="020B0603020202020204" pitchFamily="34" charset="0"/>
              </a:endParaRPr>
            </a:p>
          </p:txBody>
        </p:sp>
        <p:sp>
          <p:nvSpPr>
            <p:cNvPr id="56" name="Rektangel 55"/>
            <p:cNvSpPr/>
            <p:nvPr/>
          </p:nvSpPr>
          <p:spPr>
            <a:xfrm>
              <a:off x="1326080" y="1978218"/>
              <a:ext cx="2382147" cy="54175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700" dirty="0">
                  <a:latin typeface="Trebuchet MS" panose="020B0603020202020204" pitchFamily="34" charset="0"/>
                </a:rPr>
                <a:t>Application </a:t>
              </a:r>
              <a:r>
                <a:rPr lang="da-DK" sz="700" dirty="0" err="1">
                  <a:latin typeface="Trebuchet MS" panose="020B0603020202020204" pitchFamily="34" charset="0"/>
                </a:rPr>
                <a:t>frontend</a:t>
              </a:r>
              <a:endParaRPr lang="da-DK" sz="700" dirty="0">
                <a:latin typeface="Trebuchet MS" panose="020B0603020202020204" pitchFamily="34" charset="0"/>
              </a:endParaRPr>
            </a:p>
          </p:txBody>
        </p:sp>
        <p:cxnSp>
          <p:nvCxnSpPr>
            <p:cNvPr id="57" name="Lige pilforbindelse 56"/>
            <p:cNvCxnSpPr/>
            <p:nvPr/>
          </p:nvCxnSpPr>
          <p:spPr>
            <a:xfrm flipH="1">
              <a:off x="1701006" y="2519973"/>
              <a:ext cx="2" cy="334201"/>
            </a:xfrm>
            <a:prstGeom prst="straightConnector1">
              <a:avLst/>
            </a:prstGeom>
            <a:ln w="127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Lige pilforbindelse 57"/>
            <p:cNvCxnSpPr/>
            <p:nvPr/>
          </p:nvCxnSpPr>
          <p:spPr>
            <a:xfrm>
              <a:off x="2517154" y="2519974"/>
              <a:ext cx="0" cy="334201"/>
            </a:xfrm>
            <a:prstGeom prst="straightConnector1">
              <a:avLst/>
            </a:prstGeom>
            <a:ln w="127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Lige pilforbindelse 58"/>
            <p:cNvCxnSpPr/>
            <p:nvPr/>
          </p:nvCxnSpPr>
          <p:spPr>
            <a:xfrm>
              <a:off x="3333300" y="2519973"/>
              <a:ext cx="0" cy="334201"/>
            </a:xfrm>
            <a:prstGeom prst="straightConnector1">
              <a:avLst/>
            </a:prstGeom>
            <a:ln w="127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65" name="Tekstfelt 64"/>
          <p:cNvSpPr txBox="1"/>
          <p:nvPr/>
        </p:nvSpPr>
        <p:spPr>
          <a:xfrm>
            <a:off x="1101829" y="3865536"/>
            <a:ext cx="330411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da-DK" b="1" dirty="0">
                <a:solidFill>
                  <a:schemeClr val="tx1"/>
                </a:solidFill>
                <a:latin typeface="Trebuchet MS" panose="020B0603020202020204" pitchFamily="34" charset="0"/>
              </a:rPr>
              <a:t>Et sammenhængende system</a:t>
            </a:r>
          </a:p>
        </p:txBody>
      </p:sp>
      <p:sp>
        <p:nvSpPr>
          <p:cNvPr id="68" name="Tekstfelt 67"/>
          <p:cNvSpPr txBox="1"/>
          <p:nvPr/>
        </p:nvSpPr>
        <p:spPr>
          <a:xfrm>
            <a:off x="6718841" y="3865536"/>
            <a:ext cx="246093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da-DK" b="1" dirty="0">
                <a:solidFill>
                  <a:schemeClr val="tx1"/>
                </a:solidFill>
                <a:latin typeface="Trebuchet MS" panose="020B0603020202020204" pitchFamily="34" charset="0"/>
              </a:rPr>
              <a:t>Modulbaseret løsning</a:t>
            </a:r>
          </a:p>
        </p:txBody>
      </p:sp>
      <p:grpSp>
        <p:nvGrpSpPr>
          <p:cNvPr id="3" name="Gruppe 2"/>
          <p:cNvGrpSpPr/>
          <p:nvPr/>
        </p:nvGrpSpPr>
        <p:grpSpPr>
          <a:xfrm>
            <a:off x="6718841" y="1328292"/>
            <a:ext cx="3388442" cy="2311429"/>
            <a:chOff x="5194842" y="1140226"/>
            <a:chExt cx="2403566" cy="2311429"/>
          </a:xfrm>
        </p:grpSpPr>
        <p:grpSp>
          <p:nvGrpSpPr>
            <p:cNvPr id="5" name="Gruppe 4"/>
            <p:cNvGrpSpPr/>
            <p:nvPr/>
          </p:nvGrpSpPr>
          <p:grpSpPr>
            <a:xfrm>
              <a:off x="5216262" y="2892140"/>
              <a:ext cx="2382146" cy="541757"/>
              <a:chOff x="649020" y="4030460"/>
              <a:chExt cx="5725147" cy="621438"/>
            </a:xfrm>
          </p:grpSpPr>
          <p:sp>
            <p:nvSpPr>
              <p:cNvPr id="4" name="Rektangel 3"/>
              <p:cNvSpPr/>
              <p:nvPr/>
            </p:nvSpPr>
            <p:spPr>
              <a:xfrm>
                <a:off x="649020" y="4030461"/>
                <a:ext cx="1802167" cy="6214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700" dirty="0">
                    <a:latin typeface="Trebuchet MS" panose="020B0603020202020204" pitchFamily="34" charset="0"/>
                  </a:rPr>
                  <a:t>Borgeroverblik </a:t>
                </a:r>
                <a:r>
                  <a:rPr lang="da-DK" sz="700" dirty="0" err="1">
                    <a:latin typeface="Trebuchet MS" panose="020B0603020202020204" pitchFamily="34" charset="0"/>
                  </a:rPr>
                  <a:t>backend</a:t>
                </a:r>
                <a:endParaRPr lang="da-DK" sz="700" dirty="0">
                  <a:latin typeface="Trebuchet MS" panose="020B0603020202020204" pitchFamily="34" charset="0"/>
                </a:endParaRPr>
              </a:p>
            </p:txBody>
          </p:sp>
          <p:sp>
            <p:nvSpPr>
              <p:cNvPr id="6" name="Rektangel 5"/>
              <p:cNvSpPr/>
              <p:nvPr/>
            </p:nvSpPr>
            <p:spPr>
              <a:xfrm>
                <a:off x="2610510" y="4030461"/>
                <a:ext cx="1802167" cy="6214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700" dirty="0">
                    <a:latin typeface="Trebuchet MS" panose="020B0603020202020204" pitchFamily="34" charset="0"/>
                  </a:rPr>
                  <a:t>Rådighedsberegning </a:t>
                </a:r>
                <a:r>
                  <a:rPr lang="da-DK" sz="700" dirty="0" err="1">
                    <a:latin typeface="Trebuchet MS" panose="020B0603020202020204" pitchFamily="34" charset="0"/>
                  </a:rPr>
                  <a:t>backend</a:t>
                </a:r>
                <a:endParaRPr lang="da-DK" sz="700" dirty="0">
                  <a:latin typeface="Trebuchet MS" panose="020B0603020202020204" pitchFamily="34" charset="0"/>
                </a:endParaRPr>
              </a:p>
            </p:txBody>
          </p:sp>
          <p:sp>
            <p:nvSpPr>
              <p:cNvPr id="7" name="Rektangel 6"/>
              <p:cNvSpPr/>
              <p:nvPr/>
            </p:nvSpPr>
            <p:spPr>
              <a:xfrm>
                <a:off x="4572000" y="4030460"/>
                <a:ext cx="1802167" cy="6214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700" dirty="0">
                    <a:latin typeface="Trebuchet MS" panose="020B0603020202020204" pitchFamily="34" charset="0"/>
                  </a:rPr>
                  <a:t>Journalføring </a:t>
                </a:r>
                <a:r>
                  <a:rPr lang="da-DK" sz="700" dirty="0" err="1">
                    <a:latin typeface="Trebuchet MS" panose="020B0603020202020204" pitchFamily="34" charset="0"/>
                  </a:rPr>
                  <a:t>backend</a:t>
                </a:r>
                <a:endParaRPr lang="da-DK" sz="700" dirty="0">
                  <a:latin typeface="Trebuchet MS" panose="020B0603020202020204" pitchFamily="34" charset="0"/>
                </a:endParaRPr>
              </a:p>
            </p:txBody>
          </p:sp>
        </p:grpSp>
        <p:sp>
          <p:nvSpPr>
            <p:cNvPr id="11" name="Rektangel 10"/>
            <p:cNvSpPr/>
            <p:nvPr/>
          </p:nvSpPr>
          <p:spPr>
            <a:xfrm>
              <a:off x="5216262" y="2016183"/>
              <a:ext cx="749854" cy="54175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700" dirty="0">
                  <a:latin typeface="Trebuchet MS" panose="020B0603020202020204" pitchFamily="34" charset="0"/>
                </a:rPr>
                <a:t>Borgeroverblik </a:t>
              </a:r>
              <a:r>
                <a:rPr lang="da-DK" sz="700" dirty="0" err="1">
                  <a:latin typeface="Trebuchet MS" panose="020B0603020202020204" pitchFamily="34" charset="0"/>
                </a:rPr>
                <a:t>frontend</a:t>
              </a:r>
              <a:endParaRPr lang="da-DK" sz="700" dirty="0">
                <a:latin typeface="Trebuchet MS" panose="020B0603020202020204" pitchFamily="34" charset="0"/>
              </a:endParaRPr>
            </a:p>
          </p:txBody>
        </p:sp>
        <p:sp>
          <p:nvSpPr>
            <p:cNvPr id="12" name="Rektangel 11"/>
            <p:cNvSpPr/>
            <p:nvPr/>
          </p:nvSpPr>
          <p:spPr>
            <a:xfrm>
              <a:off x="6032408" y="2016183"/>
              <a:ext cx="749854" cy="54175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700" dirty="0">
                  <a:latin typeface="Trebuchet MS" panose="020B0603020202020204" pitchFamily="34" charset="0"/>
                </a:rPr>
                <a:t>Rådighedsberegning </a:t>
              </a:r>
              <a:r>
                <a:rPr lang="da-DK" sz="700" dirty="0" err="1">
                  <a:latin typeface="Trebuchet MS" panose="020B0603020202020204" pitchFamily="34" charset="0"/>
                </a:rPr>
                <a:t>frontend</a:t>
              </a:r>
              <a:endParaRPr lang="da-DK" sz="700" dirty="0">
                <a:latin typeface="Trebuchet MS" panose="020B0603020202020204" pitchFamily="34" charset="0"/>
              </a:endParaRPr>
            </a:p>
          </p:txBody>
        </p:sp>
        <p:sp>
          <p:nvSpPr>
            <p:cNvPr id="13" name="Rektangel 12"/>
            <p:cNvSpPr/>
            <p:nvPr/>
          </p:nvSpPr>
          <p:spPr>
            <a:xfrm>
              <a:off x="6848554" y="2016183"/>
              <a:ext cx="749854" cy="54175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700" dirty="0">
                  <a:latin typeface="Trebuchet MS" panose="020B0603020202020204" pitchFamily="34" charset="0"/>
                </a:rPr>
                <a:t>Journalføring </a:t>
              </a:r>
              <a:r>
                <a:rPr lang="da-DK" sz="700" dirty="0" err="1">
                  <a:latin typeface="Trebuchet MS" panose="020B0603020202020204" pitchFamily="34" charset="0"/>
                </a:rPr>
                <a:t>frontend</a:t>
              </a:r>
              <a:endParaRPr lang="da-DK" sz="700" dirty="0">
                <a:latin typeface="Trebuchet MS" panose="020B0603020202020204" pitchFamily="34" charset="0"/>
              </a:endParaRPr>
            </a:p>
          </p:txBody>
        </p:sp>
        <p:cxnSp>
          <p:nvCxnSpPr>
            <p:cNvPr id="14" name="Lige pilforbindelse 13"/>
            <p:cNvCxnSpPr>
              <a:stCxn id="11" idx="2"/>
              <a:endCxn id="4" idx="0"/>
            </p:cNvCxnSpPr>
            <p:nvPr/>
          </p:nvCxnSpPr>
          <p:spPr>
            <a:xfrm>
              <a:off x="5591189" y="2557940"/>
              <a:ext cx="0" cy="334201"/>
            </a:xfrm>
            <a:prstGeom prst="straightConnector1">
              <a:avLst/>
            </a:prstGeom>
            <a:ln w="127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Lige pilforbindelse 15"/>
            <p:cNvCxnSpPr>
              <a:stCxn id="12" idx="2"/>
              <a:endCxn id="6" idx="0"/>
            </p:cNvCxnSpPr>
            <p:nvPr/>
          </p:nvCxnSpPr>
          <p:spPr>
            <a:xfrm>
              <a:off x="6407335" y="2557940"/>
              <a:ext cx="0" cy="334201"/>
            </a:xfrm>
            <a:prstGeom prst="straightConnector1">
              <a:avLst/>
            </a:prstGeom>
            <a:ln w="127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Lige pilforbindelse 18"/>
            <p:cNvCxnSpPr>
              <a:stCxn id="13" idx="2"/>
              <a:endCxn id="7" idx="0"/>
            </p:cNvCxnSpPr>
            <p:nvPr/>
          </p:nvCxnSpPr>
          <p:spPr>
            <a:xfrm>
              <a:off x="7223481" y="2557939"/>
              <a:ext cx="0" cy="334201"/>
            </a:xfrm>
            <a:prstGeom prst="straightConnector1">
              <a:avLst/>
            </a:prstGeom>
            <a:ln w="127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6032408" y="1140226"/>
              <a:ext cx="749854" cy="5417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700" dirty="0" err="1">
                  <a:latin typeface="Trebuchet MS" panose="020B0603020202020204" pitchFamily="34" charset="0"/>
                </a:rPr>
                <a:t>Composite</a:t>
              </a:r>
              <a:r>
                <a:rPr lang="da-DK" sz="700" dirty="0">
                  <a:latin typeface="Trebuchet MS" panose="020B0603020202020204" pitchFamily="34" charset="0"/>
                </a:rPr>
                <a:t> </a:t>
              </a:r>
              <a:r>
                <a:rPr lang="da-DK" sz="700" dirty="0" err="1">
                  <a:latin typeface="Trebuchet MS" panose="020B0603020202020204" pitchFamily="34" charset="0"/>
                </a:rPr>
                <a:t>frontend</a:t>
              </a:r>
              <a:endParaRPr lang="da-DK" sz="700" dirty="0">
                <a:latin typeface="Trebuchet MS" panose="020B0603020202020204" pitchFamily="34" charset="0"/>
              </a:endParaRPr>
            </a:p>
          </p:txBody>
        </p:sp>
        <p:cxnSp>
          <p:nvCxnSpPr>
            <p:cNvPr id="23" name="Lige pilforbindelse 22"/>
            <p:cNvCxnSpPr>
              <a:stCxn id="22" idx="2"/>
              <a:endCxn id="11" idx="0"/>
            </p:cNvCxnSpPr>
            <p:nvPr/>
          </p:nvCxnSpPr>
          <p:spPr>
            <a:xfrm flipH="1">
              <a:off x="5591189" y="1681982"/>
              <a:ext cx="816146" cy="334201"/>
            </a:xfrm>
            <a:prstGeom prst="straightConnector1">
              <a:avLst/>
            </a:prstGeom>
            <a:ln w="127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Lige pilforbindelse 25"/>
            <p:cNvCxnSpPr>
              <a:stCxn id="22" idx="2"/>
              <a:endCxn id="13" idx="0"/>
            </p:cNvCxnSpPr>
            <p:nvPr/>
          </p:nvCxnSpPr>
          <p:spPr>
            <a:xfrm>
              <a:off x="6407335" y="1681982"/>
              <a:ext cx="816146" cy="334200"/>
            </a:xfrm>
            <a:prstGeom prst="straightConnector1">
              <a:avLst/>
            </a:prstGeom>
            <a:ln w="127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Lige pilforbindelse 28"/>
            <p:cNvCxnSpPr>
              <a:stCxn id="22" idx="2"/>
              <a:endCxn id="12" idx="0"/>
            </p:cNvCxnSpPr>
            <p:nvPr/>
          </p:nvCxnSpPr>
          <p:spPr>
            <a:xfrm>
              <a:off x="6407335" y="1681982"/>
              <a:ext cx="0" cy="334201"/>
            </a:xfrm>
            <a:prstGeom prst="straightConnector1">
              <a:avLst/>
            </a:prstGeom>
            <a:ln w="127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Rektangel 65"/>
            <p:cNvSpPr/>
            <p:nvPr/>
          </p:nvSpPr>
          <p:spPr>
            <a:xfrm>
              <a:off x="5194842" y="1973806"/>
              <a:ext cx="798087" cy="147784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400" dirty="0">
                <a:latin typeface="Trebuchet MS" panose="020B0603020202020204" pitchFamily="34" charset="0"/>
              </a:endParaRPr>
            </a:p>
          </p:txBody>
        </p:sp>
      </p:grpSp>
      <p:sp>
        <p:nvSpPr>
          <p:cNvPr id="72" name="Rektangel 71"/>
          <p:cNvSpPr/>
          <p:nvPr/>
        </p:nvSpPr>
        <p:spPr>
          <a:xfrm>
            <a:off x="6718841" y="4314830"/>
            <a:ext cx="3388442" cy="2169825"/>
          </a:xfrm>
          <a:prstGeom prst="rect">
            <a:avLst/>
          </a:prstGeom>
        </p:spPr>
        <p:txBody>
          <a:bodyPr wrap="square">
            <a:spAutoFit/>
          </a:bodyPr>
          <a:lstStyle/>
          <a:p>
            <a:r>
              <a:rPr lang="en-US" sz="900" b="1" dirty="0" err="1">
                <a:solidFill>
                  <a:schemeClr val="tx1">
                    <a:lumMod val="65000"/>
                    <a:lumOff val="35000"/>
                  </a:schemeClr>
                </a:solidFill>
              </a:rPr>
              <a:t>Koncept</a:t>
            </a:r>
            <a:endParaRPr lang="en-US" sz="900" b="1" dirty="0">
              <a:solidFill>
                <a:schemeClr val="tx1">
                  <a:lumMod val="65000"/>
                  <a:lumOff val="35000"/>
                </a:schemeClr>
              </a:solidFill>
            </a:endParaRPr>
          </a:p>
          <a:p>
            <a:pPr marL="171450" indent="-171450">
              <a:buFont typeface="Arial" panose="020B0604020202020204" pitchFamily="34" charset="0"/>
              <a:buChar char="•"/>
            </a:pPr>
            <a:r>
              <a:rPr lang="en-US" sz="900" dirty="0" err="1">
                <a:solidFill>
                  <a:schemeClr val="tx1">
                    <a:lumMod val="65000"/>
                    <a:lumOff val="35000"/>
                  </a:schemeClr>
                </a:solidFill>
              </a:rPr>
              <a:t>Løsningen</a:t>
            </a:r>
            <a:r>
              <a:rPr lang="en-US" sz="900" dirty="0">
                <a:solidFill>
                  <a:schemeClr val="tx1">
                    <a:lumMod val="65000"/>
                    <a:lumOff val="35000"/>
                  </a:schemeClr>
                </a:solidFill>
              </a:rPr>
              <a:t> </a:t>
            </a:r>
            <a:r>
              <a:rPr lang="en-US" sz="900" dirty="0" err="1">
                <a:solidFill>
                  <a:schemeClr val="tx1">
                    <a:lumMod val="65000"/>
                    <a:lumOff val="35000"/>
                  </a:schemeClr>
                </a:solidFill>
              </a:rPr>
              <a:t>udvikles</a:t>
            </a:r>
            <a:r>
              <a:rPr lang="en-US" sz="900" dirty="0">
                <a:solidFill>
                  <a:schemeClr val="tx1">
                    <a:lumMod val="65000"/>
                    <a:lumOff val="35000"/>
                  </a:schemeClr>
                </a:solidFill>
              </a:rPr>
              <a:t> </a:t>
            </a:r>
            <a:r>
              <a:rPr lang="en-US" sz="900" dirty="0" err="1">
                <a:solidFill>
                  <a:schemeClr val="tx1">
                    <a:lumMod val="65000"/>
                    <a:lumOff val="35000"/>
                  </a:schemeClr>
                </a:solidFill>
              </a:rPr>
              <a:t>som</a:t>
            </a:r>
            <a:r>
              <a:rPr lang="en-US" sz="900" dirty="0">
                <a:solidFill>
                  <a:schemeClr val="tx1">
                    <a:lumMod val="65000"/>
                    <a:lumOff val="35000"/>
                  </a:schemeClr>
                </a:solidFill>
              </a:rPr>
              <a:t> </a:t>
            </a:r>
            <a:r>
              <a:rPr lang="en-US" sz="900" dirty="0" err="1">
                <a:solidFill>
                  <a:schemeClr val="tx1">
                    <a:lumMod val="65000"/>
                    <a:lumOff val="35000"/>
                  </a:schemeClr>
                </a:solidFill>
              </a:rPr>
              <a:t>en</a:t>
            </a:r>
            <a:r>
              <a:rPr lang="en-US" sz="900" dirty="0">
                <a:solidFill>
                  <a:schemeClr val="tx1">
                    <a:lumMod val="65000"/>
                    <a:lumOff val="35000"/>
                  </a:schemeClr>
                </a:solidFill>
              </a:rPr>
              <a:t> </a:t>
            </a:r>
            <a:r>
              <a:rPr lang="en-US" sz="900" dirty="0" err="1">
                <a:solidFill>
                  <a:schemeClr val="tx1">
                    <a:lumMod val="65000"/>
                    <a:lumOff val="35000"/>
                  </a:schemeClr>
                </a:solidFill>
              </a:rPr>
              <a:t>række</a:t>
            </a:r>
            <a:r>
              <a:rPr lang="en-US" sz="900" dirty="0">
                <a:solidFill>
                  <a:schemeClr val="tx1">
                    <a:lumMod val="65000"/>
                    <a:lumOff val="35000"/>
                  </a:schemeClr>
                </a:solidFill>
              </a:rPr>
              <a:t> </a:t>
            </a:r>
            <a:r>
              <a:rPr lang="en-US" sz="900" dirty="0" err="1">
                <a:solidFill>
                  <a:schemeClr val="tx1">
                    <a:lumMod val="65000"/>
                    <a:lumOff val="35000"/>
                  </a:schemeClr>
                </a:solidFill>
              </a:rPr>
              <a:t>moduler</a:t>
            </a:r>
            <a:r>
              <a:rPr lang="en-US" sz="900" dirty="0">
                <a:solidFill>
                  <a:schemeClr val="tx1">
                    <a:lumMod val="65000"/>
                    <a:lumOff val="35000"/>
                  </a:schemeClr>
                </a:solidFill>
              </a:rPr>
              <a:t>, </a:t>
            </a:r>
            <a:r>
              <a:rPr lang="en-US" sz="900" dirty="0" err="1">
                <a:solidFill>
                  <a:schemeClr val="tx1">
                    <a:lumMod val="65000"/>
                    <a:lumOff val="35000"/>
                  </a:schemeClr>
                </a:solidFill>
              </a:rPr>
              <a:t>som</a:t>
            </a:r>
            <a:r>
              <a:rPr lang="en-US" sz="900" dirty="0">
                <a:solidFill>
                  <a:schemeClr val="tx1">
                    <a:lumMod val="65000"/>
                    <a:lumOff val="35000"/>
                  </a:schemeClr>
                </a:solidFill>
              </a:rPr>
              <a:t> </a:t>
            </a:r>
            <a:r>
              <a:rPr lang="en-US" sz="900" dirty="0" err="1">
                <a:solidFill>
                  <a:schemeClr val="tx1">
                    <a:lumMod val="65000"/>
                    <a:lumOff val="35000"/>
                  </a:schemeClr>
                </a:solidFill>
              </a:rPr>
              <a:t>kan</a:t>
            </a:r>
            <a:r>
              <a:rPr lang="en-US" sz="900" dirty="0">
                <a:solidFill>
                  <a:schemeClr val="tx1">
                    <a:lumMod val="65000"/>
                    <a:lumOff val="35000"/>
                  </a:schemeClr>
                </a:solidFill>
              </a:rPr>
              <a:t> </a:t>
            </a:r>
            <a:r>
              <a:rPr lang="en-US" sz="900" dirty="0" err="1">
                <a:solidFill>
                  <a:schemeClr val="tx1">
                    <a:lumMod val="65000"/>
                    <a:lumOff val="35000"/>
                  </a:schemeClr>
                </a:solidFill>
              </a:rPr>
              <a:t>udstilles</a:t>
            </a:r>
            <a:r>
              <a:rPr lang="en-US" sz="900" dirty="0">
                <a:solidFill>
                  <a:schemeClr val="tx1">
                    <a:lumMod val="65000"/>
                    <a:lumOff val="35000"/>
                  </a:schemeClr>
                </a:solidFill>
              </a:rPr>
              <a:t> </a:t>
            </a:r>
            <a:r>
              <a:rPr lang="en-US" sz="900" dirty="0" err="1">
                <a:solidFill>
                  <a:schemeClr val="tx1">
                    <a:lumMod val="65000"/>
                    <a:lumOff val="35000"/>
                  </a:schemeClr>
                </a:solidFill>
              </a:rPr>
              <a:t>i</a:t>
            </a:r>
            <a:r>
              <a:rPr lang="en-US" sz="900" dirty="0">
                <a:solidFill>
                  <a:schemeClr val="tx1">
                    <a:lumMod val="65000"/>
                    <a:lumOff val="35000"/>
                  </a:schemeClr>
                </a:solidFill>
              </a:rPr>
              <a:t> </a:t>
            </a:r>
            <a:r>
              <a:rPr lang="en-US" sz="900" dirty="0" err="1">
                <a:solidFill>
                  <a:schemeClr val="tx1">
                    <a:lumMod val="65000"/>
                    <a:lumOff val="35000"/>
                  </a:schemeClr>
                </a:solidFill>
              </a:rPr>
              <a:t>en</a:t>
            </a:r>
            <a:r>
              <a:rPr lang="en-US" sz="900" dirty="0">
                <a:solidFill>
                  <a:schemeClr val="tx1">
                    <a:lumMod val="65000"/>
                    <a:lumOff val="35000"/>
                  </a:schemeClr>
                </a:solidFill>
              </a:rPr>
              <a:t> composite frontend. </a:t>
            </a:r>
          </a:p>
          <a:p>
            <a:pPr marL="171450" indent="-171450">
              <a:buFont typeface="Arial" panose="020B0604020202020204" pitchFamily="34" charset="0"/>
              <a:buChar char="•"/>
            </a:pPr>
            <a:endParaRPr lang="en-US" sz="900" b="1" dirty="0">
              <a:solidFill>
                <a:schemeClr val="tx1">
                  <a:lumMod val="65000"/>
                  <a:lumOff val="35000"/>
                </a:schemeClr>
              </a:solidFill>
            </a:endParaRPr>
          </a:p>
          <a:p>
            <a:r>
              <a:rPr lang="en-US" sz="900" b="1" dirty="0" err="1">
                <a:solidFill>
                  <a:schemeClr val="tx1">
                    <a:lumMod val="65000"/>
                    <a:lumOff val="35000"/>
                  </a:schemeClr>
                </a:solidFill>
              </a:rPr>
              <a:t>Fordele</a:t>
            </a:r>
            <a:endParaRPr lang="en-US" sz="900" b="1" dirty="0">
              <a:solidFill>
                <a:schemeClr val="tx1">
                  <a:lumMod val="65000"/>
                  <a:lumOff val="35000"/>
                </a:schemeClr>
              </a:solidFill>
            </a:endParaRPr>
          </a:p>
          <a:p>
            <a:pPr marL="171450" indent="-171450">
              <a:buFont typeface="Arial" panose="020B0604020202020204" pitchFamily="34" charset="0"/>
              <a:buChar char="•"/>
            </a:pPr>
            <a:r>
              <a:rPr lang="en-US" sz="900" dirty="0">
                <a:solidFill>
                  <a:schemeClr val="tx1">
                    <a:lumMod val="65000"/>
                    <a:lumOff val="35000"/>
                  </a:schemeClr>
                </a:solidFill>
              </a:rPr>
              <a:t>Alt </a:t>
            </a:r>
            <a:r>
              <a:rPr lang="en-US" sz="900" dirty="0" err="1">
                <a:solidFill>
                  <a:schemeClr val="tx1">
                    <a:lumMod val="65000"/>
                    <a:lumOff val="35000"/>
                  </a:schemeClr>
                </a:solidFill>
              </a:rPr>
              <a:t>logik</a:t>
            </a:r>
            <a:r>
              <a:rPr lang="en-US" sz="900" dirty="0">
                <a:solidFill>
                  <a:schemeClr val="tx1">
                    <a:lumMod val="65000"/>
                    <a:lumOff val="35000"/>
                  </a:schemeClr>
                </a:solidFill>
              </a:rPr>
              <a:t> </a:t>
            </a:r>
            <a:r>
              <a:rPr lang="en-US" sz="900" dirty="0" err="1">
                <a:solidFill>
                  <a:schemeClr val="tx1">
                    <a:lumMod val="65000"/>
                    <a:lumOff val="35000"/>
                  </a:schemeClr>
                </a:solidFill>
              </a:rPr>
              <a:t>samlet</a:t>
            </a:r>
            <a:r>
              <a:rPr lang="en-US" sz="900" dirty="0">
                <a:solidFill>
                  <a:schemeClr val="tx1">
                    <a:lumMod val="65000"/>
                    <a:lumOff val="35000"/>
                  </a:schemeClr>
                </a:solidFill>
              </a:rPr>
              <a:t> </a:t>
            </a:r>
            <a:r>
              <a:rPr lang="en-US" sz="900" dirty="0" err="1">
                <a:solidFill>
                  <a:schemeClr val="tx1">
                    <a:lumMod val="65000"/>
                    <a:lumOff val="35000"/>
                  </a:schemeClr>
                </a:solidFill>
              </a:rPr>
              <a:t>i</a:t>
            </a:r>
            <a:r>
              <a:rPr lang="en-US" sz="900" dirty="0">
                <a:solidFill>
                  <a:schemeClr val="tx1">
                    <a:lumMod val="65000"/>
                    <a:lumOff val="35000"/>
                  </a:schemeClr>
                </a:solidFill>
              </a:rPr>
              <a:t> </a:t>
            </a:r>
            <a:r>
              <a:rPr lang="en-US" sz="900" dirty="0" err="1">
                <a:solidFill>
                  <a:schemeClr val="tx1">
                    <a:lumMod val="65000"/>
                    <a:lumOff val="35000"/>
                  </a:schemeClr>
                </a:solidFill>
              </a:rPr>
              <a:t>modulerne</a:t>
            </a:r>
            <a:r>
              <a:rPr lang="en-US" sz="900" dirty="0">
                <a:solidFill>
                  <a:schemeClr val="tx1">
                    <a:lumMod val="65000"/>
                    <a:lumOff val="35000"/>
                  </a:schemeClr>
                </a:solidFill>
              </a:rPr>
              <a:t> – </a:t>
            </a:r>
            <a:r>
              <a:rPr lang="en-US" sz="900" dirty="0" err="1">
                <a:solidFill>
                  <a:schemeClr val="tx1">
                    <a:lumMod val="65000"/>
                    <a:lumOff val="35000"/>
                  </a:schemeClr>
                </a:solidFill>
              </a:rPr>
              <a:t>udvikling</a:t>
            </a:r>
            <a:r>
              <a:rPr lang="en-US" sz="900" dirty="0">
                <a:solidFill>
                  <a:schemeClr val="tx1">
                    <a:lumMod val="65000"/>
                    <a:lumOff val="35000"/>
                  </a:schemeClr>
                </a:solidFill>
              </a:rPr>
              <a:t>, test </a:t>
            </a:r>
            <a:r>
              <a:rPr lang="en-US" sz="900" dirty="0" err="1">
                <a:solidFill>
                  <a:schemeClr val="tx1">
                    <a:lumMod val="65000"/>
                    <a:lumOff val="35000"/>
                  </a:schemeClr>
                </a:solidFill>
              </a:rPr>
              <a:t>og</a:t>
            </a:r>
            <a:r>
              <a:rPr lang="en-US" sz="900" dirty="0">
                <a:solidFill>
                  <a:schemeClr val="tx1">
                    <a:lumMod val="65000"/>
                    <a:lumOff val="35000"/>
                  </a:schemeClr>
                </a:solidFill>
              </a:rPr>
              <a:t> deployment </a:t>
            </a:r>
            <a:r>
              <a:rPr lang="en-US" sz="900" dirty="0" err="1">
                <a:solidFill>
                  <a:schemeClr val="tx1">
                    <a:lumMod val="65000"/>
                    <a:lumOff val="35000"/>
                  </a:schemeClr>
                </a:solidFill>
              </a:rPr>
              <a:t>kan</a:t>
            </a:r>
            <a:r>
              <a:rPr lang="en-US" sz="900" dirty="0">
                <a:solidFill>
                  <a:schemeClr val="tx1">
                    <a:lumMod val="65000"/>
                    <a:lumOff val="35000"/>
                  </a:schemeClr>
                </a:solidFill>
              </a:rPr>
              <a:t> </a:t>
            </a:r>
            <a:r>
              <a:rPr lang="en-US" sz="900" dirty="0" err="1">
                <a:solidFill>
                  <a:schemeClr val="tx1">
                    <a:lumMod val="65000"/>
                    <a:lumOff val="35000"/>
                  </a:schemeClr>
                </a:solidFill>
              </a:rPr>
              <a:t>gennemføres</a:t>
            </a:r>
            <a:r>
              <a:rPr lang="en-US" sz="900" dirty="0">
                <a:solidFill>
                  <a:schemeClr val="tx1">
                    <a:lumMod val="65000"/>
                    <a:lumOff val="35000"/>
                  </a:schemeClr>
                </a:solidFill>
              </a:rPr>
              <a:t> </a:t>
            </a:r>
            <a:r>
              <a:rPr lang="en-US" sz="900" dirty="0" err="1">
                <a:solidFill>
                  <a:schemeClr val="tx1">
                    <a:lumMod val="65000"/>
                    <a:lumOff val="35000"/>
                  </a:schemeClr>
                </a:solidFill>
              </a:rPr>
              <a:t>på</a:t>
            </a:r>
            <a:r>
              <a:rPr lang="en-US" sz="900" dirty="0">
                <a:solidFill>
                  <a:schemeClr val="tx1">
                    <a:lumMod val="65000"/>
                    <a:lumOff val="35000"/>
                  </a:schemeClr>
                </a:solidFill>
              </a:rPr>
              <a:t> </a:t>
            </a:r>
            <a:r>
              <a:rPr lang="en-US" sz="900" dirty="0" err="1">
                <a:solidFill>
                  <a:schemeClr val="tx1">
                    <a:lumMod val="65000"/>
                    <a:lumOff val="35000"/>
                  </a:schemeClr>
                </a:solidFill>
              </a:rPr>
              <a:t>mindre</a:t>
            </a:r>
            <a:r>
              <a:rPr lang="en-US" sz="900" dirty="0">
                <a:solidFill>
                  <a:schemeClr val="tx1">
                    <a:lumMod val="65000"/>
                    <a:lumOff val="35000"/>
                  </a:schemeClr>
                </a:solidFill>
              </a:rPr>
              <a:t> </a:t>
            </a:r>
            <a:r>
              <a:rPr lang="en-US" sz="900" dirty="0" err="1">
                <a:solidFill>
                  <a:schemeClr val="tx1">
                    <a:lumMod val="65000"/>
                    <a:lumOff val="35000"/>
                  </a:schemeClr>
                </a:solidFill>
              </a:rPr>
              <a:t>enheder</a:t>
            </a:r>
            <a:r>
              <a:rPr lang="en-US" sz="900" dirty="0">
                <a:solidFill>
                  <a:schemeClr val="tx1">
                    <a:lumMod val="65000"/>
                    <a:lumOff val="35000"/>
                  </a:schemeClr>
                </a:solidFill>
              </a:rPr>
              <a:t>. </a:t>
            </a:r>
          </a:p>
          <a:p>
            <a:pPr marL="171450" indent="-171450">
              <a:buFont typeface="Arial" panose="020B0604020202020204" pitchFamily="34" charset="0"/>
              <a:buChar char="•"/>
            </a:pPr>
            <a:r>
              <a:rPr lang="en-US" sz="900" dirty="0" err="1">
                <a:solidFill>
                  <a:schemeClr val="tx1">
                    <a:lumMod val="65000"/>
                    <a:lumOff val="35000"/>
                  </a:schemeClr>
                </a:solidFill>
              </a:rPr>
              <a:t>Arkitekturen</a:t>
            </a:r>
            <a:r>
              <a:rPr lang="en-US" sz="900" dirty="0">
                <a:solidFill>
                  <a:schemeClr val="tx1">
                    <a:lumMod val="65000"/>
                    <a:lumOff val="35000"/>
                  </a:schemeClr>
                </a:solidFill>
              </a:rPr>
              <a:t> </a:t>
            </a:r>
            <a:r>
              <a:rPr lang="en-US" sz="900" dirty="0" err="1">
                <a:solidFill>
                  <a:schemeClr val="tx1">
                    <a:lumMod val="65000"/>
                    <a:lumOff val="35000"/>
                  </a:schemeClr>
                </a:solidFill>
              </a:rPr>
              <a:t>er</a:t>
            </a:r>
            <a:r>
              <a:rPr lang="en-US" sz="900" dirty="0">
                <a:solidFill>
                  <a:schemeClr val="tx1">
                    <a:lumMod val="65000"/>
                    <a:lumOff val="35000"/>
                  </a:schemeClr>
                </a:solidFill>
              </a:rPr>
              <a:t> </a:t>
            </a:r>
            <a:r>
              <a:rPr lang="en-US" sz="900" dirty="0" err="1">
                <a:solidFill>
                  <a:schemeClr val="tx1">
                    <a:lumMod val="65000"/>
                    <a:lumOff val="35000"/>
                  </a:schemeClr>
                </a:solidFill>
              </a:rPr>
              <a:t>bygget</a:t>
            </a:r>
            <a:r>
              <a:rPr lang="en-US" sz="900" dirty="0">
                <a:solidFill>
                  <a:schemeClr val="tx1">
                    <a:lumMod val="65000"/>
                    <a:lumOff val="35000"/>
                  </a:schemeClr>
                </a:solidFill>
              </a:rPr>
              <a:t> </a:t>
            </a:r>
            <a:r>
              <a:rPr lang="en-US" sz="900" dirty="0" err="1">
                <a:solidFill>
                  <a:schemeClr val="tx1">
                    <a:lumMod val="65000"/>
                    <a:lumOff val="35000"/>
                  </a:schemeClr>
                </a:solidFill>
              </a:rPr>
              <a:t>til</a:t>
            </a:r>
            <a:r>
              <a:rPr lang="en-US" sz="900" dirty="0">
                <a:solidFill>
                  <a:schemeClr val="tx1">
                    <a:lumMod val="65000"/>
                    <a:lumOff val="35000"/>
                  </a:schemeClr>
                </a:solidFill>
              </a:rPr>
              <a:t> at </a:t>
            </a:r>
            <a:r>
              <a:rPr lang="en-US" sz="900" dirty="0" err="1">
                <a:solidFill>
                  <a:schemeClr val="tx1">
                    <a:lumMod val="65000"/>
                    <a:lumOff val="35000"/>
                  </a:schemeClr>
                </a:solidFill>
              </a:rPr>
              <a:t>forandre</a:t>
            </a:r>
            <a:r>
              <a:rPr lang="en-US" sz="900" dirty="0">
                <a:solidFill>
                  <a:schemeClr val="tx1">
                    <a:lumMod val="65000"/>
                    <a:lumOff val="35000"/>
                  </a:schemeClr>
                </a:solidFill>
              </a:rPr>
              <a:t> sig over </a:t>
            </a:r>
            <a:r>
              <a:rPr lang="en-US" sz="900" dirty="0" err="1">
                <a:solidFill>
                  <a:schemeClr val="tx1">
                    <a:lumMod val="65000"/>
                    <a:lumOff val="35000"/>
                  </a:schemeClr>
                </a:solidFill>
              </a:rPr>
              <a:t>tid</a:t>
            </a:r>
            <a:r>
              <a:rPr lang="en-US" sz="900" dirty="0">
                <a:solidFill>
                  <a:schemeClr val="tx1">
                    <a:lumMod val="65000"/>
                    <a:lumOff val="35000"/>
                  </a:schemeClr>
                </a:solidFill>
              </a:rPr>
              <a:t> </a:t>
            </a:r>
            <a:r>
              <a:rPr lang="en-US" sz="900" dirty="0" err="1">
                <a:solidFill>
                  <a:schemeClr val="tx1">
                    <a:lumMod val="65000"/>
                    <a:lumOff val="35000"/>
                  </a:schemeClr>
                </a:solidFill>
              </a:rPr>
              <a:t>og</a:t>
            </a:r>
            <a:r>
              <a:rPr lang="en-US" sz="900" dirty="0">
                <a:solidFill>
                  <a:schemeClr val="tx1">
                    <a:lumMod val="65000"/>
                    <a:lumOff val="35000"/>
                  </a:schemeClr>
                </a:solidFill>
              </a:rPr>
              <a:t> </a:t>
            </a:r>
            <a:r>
              <a:rPr lang="en-US" sz="900" dirty="0" err="1">
                <a:solidFill>
                  <a:schemeClr val="tx1">
                    <a:lumMod val="65000"/>
                    <a:lumOff val="35000"/>
                  </a:schemeClr>
                </a:solidFill>
              </a:rPr>
              <a:t>understøtte</a:t>
            </a:r>
            <a:r>
              <a:rPr lang="en-US" sz="900" dirty="0">
                <a:solidFill>
                  <a:schemeClr val="tx1">
                    <a:lumMod val="65000"/>
                    <a:lumOff val="35000"/>
                  </a:schemeClr>
                </a:solidFill>
              </a:rPr>
              <a:t> </a:t>
            </a:r>
            <a:r>
              <a:rPr lang="en-US" sz="900" dirty="0" err="1">
                <a:solidFill>
                  <a:schemeClr val="tx1">
                    <a:lumMod val="65000"/>
                    <a:lumOff val="35000"/>
                  </a:schemeClr>
                </a:solidFill>
              </a:rPr>
              <a:t>løbende</a:t>
            </a:r>
            <a:r>
              <a:rPr lang="en-US" sz="900" dirty="0">
                <a:solidFill>
                  <a:schemeClr val="tx1">
                    <a:lumMod val="65000"/>
                    <a:lumOff val="35000"/>
                  </a:schemeClr>
                </a:solidFill>
              </a:rPr>
              <a:t> </a:t>
            </a:r>
            <a:r>
              <a:rPr lang="en-US" sz="900" dirty="0" err="1">
                <a:solidFill>
                  <a:schemeClr val="tx1">
                    <a:lumMod val="65000"/>
                    <a:lumOff val="35000"/>
                  </a:schemeClr>
                </a:solidFill>
              </a:rPr>
              <a:t>udskiftninger</a:t>
            </a:r>
            <a:endParaRPr lang="en-US" sz="900" dirty="0">
              <a:solidFill>
                <a:schemeClr val="tx1">
                  <a:lumMod val="65000"/>
                  <a:lumOff val="35000"/>
                </a:schemeClr>
              </a:solidFill>
            </a:endParaRPr>
          </a:p>
          <a:p>
            <a:endParaRPr lang="en-US" sz="900" b="1" dirty="0">
              <a:solidFill>
                <a:schemeClr val="tx1">
                  <a:lumMod val="65000"/>
                  <a:lumOff val="35000"/>
                </a:schemeClr>
              </a:solidFill>
            </a:endParaRPr>
          </a:p>
          <a:p>
            <a:r>
              <a:rPr lang="en-US" sz="900" b="1" dirty="0" err="1">
                <a:solidFill>
                  <a:schemeClr val="tx1">
                    <a:lumMod val="65000"/>
                    <a:lumOff val="35000"/>
                  </a:schemeClr>
                </a:solidFill>
              </a:rPr>
              <a:t>Ulemper</a:t>
            </a:r>
            <a:endParaRPr lang="en-US" sz="900" b="1" dirty="0">
              <a:solidFill>
                <a:schemeClr val="tx1">
                  <a:lumMod val="65000"/>
                  <a:lumOff val="35000"/>
                </a:schemeClr>
              </a:solidFill>
            </a:endParaRPr>
          </a:p>
          <a:p>
            <a:pPr marL="171450" indent="-171450">
              <a:buFont typeface="Arial" panose="020B0604020202020204" pitchFamily="34" charset="0"/>
              <a:buChar char="•"/>
            </a:pPr>
            <a:r>
              <a:rPr lang="en-US" sz="900" dirty="0">
                <a:solidFill>
                  <a:schemeClr val="tx1">
                    <a:lumMod val="65000"/>
                    <a:lumOff val="35000"/>
                  </a:schemeClr>
                </a:solidFill>
              </a:rPr>
              <a:t>Drift </a:t>
            </a:r>
            <a:r>
              <a:rPr lang="en-US" sz="900" dirty="0" err="1">
                <a:solidFill>
                  <a:schemeClr val="tx1">
                    <a:lumMod val="65000"/>
                    <a:lumOff val="35000"/>
                  </a:schemeClr>
                </a:solidFill>
              </a:rPr>
              <a:t>og</a:t>
            </a:r>
            <a:r>
              <a:rPr lang="en-US" sz="900" dirty="0">
                <a:solidFill>
                  <a:schemeClr val="tx1">
                    <a:lumMod val="65000"/>
                    <a:lumOff val="35000"/>
                  </a:schemeClr>
                </a:solidFill>
              </a:rPr>
              <a:t> </a:t>
            </a:r>
            <a:r>
              <a:rPr lang="en-US" sz="900" dirty="0" err="1">
                <a:solidFill>
                  <a:schemeClr val="tx1">
                    <a:lumMod val="65000"/>
                    <a:lumOff val="35000"/>
                  </a:schemeClr>
                </a:solidFill>
              </a:rPr>
              <a:t>værktøjssetuppet</a:t>
            </a:r>
            <a:r>
              <a:rPr lang="en-US" sz="900" dirty="0">
                <a:solidFill>
                  <a:schemeClr val="tx1">
                    <a:lumMod val="65000"/>
                    <a:lumOff val="35000"/>
                  </a:schemeClr>
                </a:solidFill>
              </a:rPr>
              <a:t> </a:t>
            </a:r>
            <a:r>
              <a:rPr lang="en-US" sz="900" dirty="0" err="1">
                <a:solidFill>
                  <a:schemeClr val="tx1">
                    <a:lumMod val="65000"/>
                    <a:lumOff val="35000"/>
                  </a:schemeClr>
                </a:solidFill>
              </a:rPr>
              <a:t>kræver</a:t>
            </a:r>
            <a:r>
              <a:rPr lang="en-US" sz="900" dirty="0">
                <a:solidFill>
                  <a:schemeClr val="tx1">
                    <a:lumMod val="65000"/>
                    <a:lumOff val="35000"/>
                  </a:schemeClr>
                </a:solidFill>
              </a:rPr>
              <a:t> </a:t>
            </a:r>
            <a:r>
              <a:rPr lang="en-US" sz="900" dirty="0" err="1">
                <a:solidFill>
                  <a:schemeClr val="tx1">
                    <a:lumMod val="65000"/>
                    <a:lumOff val="35000"/>
                  </a:schemeClr>
                </a:solidFill>
              </a:rPr>
              <a:t>kompetencer</a:t>
            </a:r>
            <a:r>
              <a:rPr lang="en-US" sz="900" dirty="0">
                <a:solidFill>
                  <a:schemeClr val="tx1">
                    <a:lumMod val="65000"/>
                    <a:lumOff val="35000"/>
                  </a:schemeClr>
                </a:solidFill>
              </a:rPr>
              <a:t> </a:t>
            </a:r>
            <a:r>
              <a:rPr lang="en-US" sz="900" dirty="0" err="1">
                <a:solidFill>
                  <a:schemeClr val="tx1">
                    <a:lumMod val="65000"/>
                    <a:lumOff val="35000"/>
                  </a:schemeClr>
                </a:solidFill>
              </a:rPr>
              <a:t>i</a:t>
            </a:r>
            <a:r>
              <a:rPr lang="en-US" sz="900" dirty="0">
                <a:solidFill>
                  <a:schemeClr val="tx1">
                    <a:lumMod val="65000"/>
                    <a:lumOff val="35000"/>
                  </a:schemeClr>
                </a:solidFill>
              </a:rPr>
              <a:t> relation </a:t>
            </a:r>
            <a:r>
              <a:rPr lang="en-US" sz="900" dirty="0" err="1">
                <a:solidFill>
                  <a:schemeClr val="tx1">
                    <a:lumMod val="65000"/>
                    <a:lumOff val="35000"/>
                  </a:schemeClr>
                </a:solidFill>
              </a:rPr>
              <a:t>til</a:t>
            </a:r>
            <a:r>
              <a:rPr lang="en-US" sz="900" dirty="0">
                <a:solidFill>
                  <a:schemeClr val="tx1">
                    <a:lumMod val="65000"/>
                    <a:lumOff val="35000"/>
                  </a:schemeClr>
                </a:solidFill>
              </a:rPr>
              <a:t> </a:t>
            </a:r>
            <a:r>
              <a:rPr lang="en-US" sz="900" dirty="0" err="1">
                <a:solidFill>
                  <a:schemeClr val="tx1">
                    <a:lumMod val="65000"/>
                    <a:lumOff val="35000"/>
                  </a:schemeClr>
                </a:solidFill>
              </a:rPr>
              <a:t>continious</a:t>
            </a:r>
            <a:r>
              <a:rPr lang="en-US" sz="900" dirty="0">
                <a:solidFill>
                  <a:schemeClr val="tx1">
                    <a:lumMod val="65000"/>
                    <a:lumOff val="35000"/>
                  </a:schemeClr>
                </a:solidFill>
              </a:rPr>
              <a:t> delivery hos </a:t>
            </a:r>
            <a:r>
              <a:rPr lang="en-US" sz="900" dirty="0" err="1">
                <a:solidFill>
                  <a:schemeClr val="tx1">
                    <a:lumMod val="65000"/>
                    <a:lumOff val="35000"/>
                  </a:schemeClr>
                </a:solidFill>
              </a:rPr>
              <a:t>leverandørerne</a:t>
            </a:r>
            <a:r>
              <a:rPr lang="en-US" sz="900" dirty="0">
                <a:solidFill>
                  <a:schemeClr val="tx1">
                    <a:lumMod val="65000"/>
                    <a:lumOff val="35000"/>
                  </a:schemeClr>
                </a:solidFill>
              </a:rPr>
              <a:t>.</a:t>
            </a:r>
          </a:p>
          <a:p>
            <a:pPr marL="171450" indent="-171450">
              <a:buFont typeface="Arial" panose="020B0604020202020204" pitchFamily="34" charset="0"/>
              <a:buChar char="•"/>
            </a:pPr>
            <a:r>
              <a:rPr lang="en-US" sz="900" dirty="0">
                <a:solidFill>
                  <a:schemeClr val="tx1">
                    <a:lumMod val="65000"/>
                    <a:lumOff val="35000"/>
                  </a:schemeClr>
                </a:solidFill>
              </a:rPr>
              <a:t>BI </a:t>
            </a:r>
            <a:r>
              <a:rPr lang="en-US" sz="900" dirty="0" err="1">
                <a:solidFill>
                  <a:schemeClr val="tx1">
                    <a:lumMod val="65000"/>
                    <a:lumOff val="35000"/>
                  </a:schemeClr>
                </a:solidFill>
              </a:rPr>
              <a:t>udtræk</a:t>
            </a:r>
            <a:r>
              <a:rPr lang="en-US" sz="900" dirty="0">
                <a:solidFill>
                  <a:schemeClr val="tx1">
                    <a:lumMod val="65000"/>
                    <a:lumOff val="35000"/>
                  </a:schemeClr>
                </a:solidFill>
              </a:rPr>
              <a:t>, </a:t>
            </a:r>
            <a:r>
              <a:rPr lang="en-US" sz="900" dirty="0" err="1">
                <a:solidFill>
                  <a:schemeClr val="tx1">
                    <a:lumMod val="65000"/>
                    <a:lumOff val="35000"/>
                  </a:schemeClr>
                </a:solidFill>
              </a:rPr>
              <a:t>logning</a:t>
            </a:r>
            <a:r>
              <a:rPr lang="en-US" sz="900" dirty="0">
                <a:solidFill>
                  <a:schemeClr val="tx1">
                    <a:lumMod val="65000"/>
                    <a:lumOff val="35000"/>
                  </a:schemeClr>
                </a:solidFill>
              </a:rPr>
              <a:t> </a:t>
            </a:r>
            <a:r>
              <a:rPr lang="en-US" sz="900" dirty="0" err="1">
                <a:solidFill>
                  <a:schemeClr val="tx1">
                    <a:lumMod val="65000"/>
                    <a:lumOff val="35000"/>
                  </a:schemeClr>
                </a:solidFill>
              </a:rPr>
              <a:t>og</a:t>
            </a:r>
            <a:r>
              <a:rPr lang="en-US" sz="900" dirty="0">
                <a:solidFill>
                  <a:schemeClr val="tx1">
                    <a:lumMod val="65000"/>
                    <a:lumOff val="35000"/>
                  </a:schemeClr>
                </a:solidFill>
              </a:rPr>
              <a:t> </a:t>
            </a:r>
            <a:r>
              <a:rPr lang="en-US" sz="900" dirty="0" err="1">
                <a:solidFill>
                  <a:schemeClr val="tx1">
                    <a:lumMod val="65000"/>
                    <a:lumOff val="35000"/>
                  </a:schemeClr>
                </a:solidFill>
              </a:rPr>
              <a:t>overvågning</a:t>
            </a:r>
            <a:r>
              <a:rPr lang="en-US" sz="900" dirty="0">
                <a:solidFill>
                  <a:schemeClr val="tx1">
                    <a:lumMod val="65000"/>
                    <a:lumOff val="35000"/>
                  </a:schemeClr>
                </a:solidFill>
              </a:rPr>
              <a:t> </a:t>
            </a:r>
            <a:r>
              <a:rPr lang="en-US" sz="900" dirty="0" err="1">
                <a:solidFill>
                  <a:schemeClr val="tx1">
                    <a:lumMod val="65000"/>
                    <a:lumOff val="35000"/>
                  </a:schemeClr>
                </a:solidFill>
              </a:rPr>
              <a:t>kræver</a:t>
            </a:r>
            <a:r>
              <a:rPr lang="en-US" sz="900" dirty="0">
                <a:solidFill>
                  <a:schemeClr val="tx1">
                    <a:lumMod val="65000"/>
                    <a:lumOff val="35000"/>
                  </a:schemeClr>
                </a:solidFill>
              </a:rPr>
              <a:t> </a:t>
            </a:r>
            <a:r>
              <a:rPr lang="en-US" sz="900" dirty="0" err="1">
                <a:solidFill>
                  <a:schemeClr val="tx1">
                    <a:lumMod val="65000"/>
                    <a:lumOff val="35000"/>
                  </a:schemeClr>
                </a:solidFill>
              </a:rPr>
              <a:t>en</a:t>
            </a:r>
            <a:r>
              <a:rPr lang="en-US" sz="900" dirty="0">
                <a:solidFill>
                  <a:schemeClr val="tx1">
                    <a:lumMod val="65000"/>
                    <a:lumOff val="35000"/>
                  </a:schemeClr>
                </a:solidFill>
              </a:rPr>
              <a:t> </a:t>
            </a:r>
            <a:r>
              <a:rPr lang="en-US" sz="900" dirty="0" err="1">
                <a:solidFill>
                  <a:schemeClr val="tx1">
                    <a:lumMod val="65000"/>
                    <a:lumOff val="35000"/>
                  </a:schemeClr>
                </a:solidFill>
              </a:rPr>
              <a:t>gennemtænkt</a:t>
            </a:r>
            <a:r>
              <a:rPr lang="en-US" sz="900" dirty="0">
                <a:solidFill>
                  <a:schemeClr val="tx1">
                    <a:lumMod val="65000"/>
                    <a:lumOff val="35000"/>
                  </a:schemeClr>
                </a:solidFill>
              </a:rPr>
              <a:t> model</a:t>
            </a:r>
          </a:p>
        </p:txBody>
      </p:sp>
      <p:sp>
        <p:nvSpPr>
          <p:cNvPr id="77" name="Rektangel 76"/>
          <p:cNvSpPr/>
          <p:nvPr/>
        </p:nvSpPr>
        <p:spPr>
          <a:xfrm>
            <a:off x="1254911" y="4314830"/>
            <a:ext cx="3151028" cy="1754326"/>
          </a:xfrm>
          <a:prstGeom prst="rect">
            <a:avLst/>
          </a:prstGeom>
        </p:spPr>
        <p:txBody>
          <a:bodyPr wrap="square">
            <a:spAutoFit/>
          </a:bodyPr>
          <a:lstStyle/>
          <a:p>
            <a:r>
              <a:rPr lang="en-US" sz="900" b="1" dirty="0" err="1">
                <a:solidFill>
                  <a:schemeClr val="tx1">
                    <a:lumMod val="65000"/>
                    <a:lumOff val="35000"/>
                  </a:schemeClr>
                </a:solidFill>
              </a:rPr>
              <a:t>Koncept</a:t>
            </a:r>
            <a:endParaRPr lang="en-US" sz="900" b="1" dirty="0">
              <a:solidFill>
                <a:schemeClr val="tx1">
                  <a:lumMod val="65000"/>
                  <a:lumOff val="35000"/>
                </a:schemeClr>
              </a:solidFill>
            </a:endParaRPr>
          </a:p>
          <a:p>
            <a:pPr marL="171450" indent="-171450">
              <a:buFont typeface="Arial" panose="020B0604020202020204" pitchFamily="34" charset="0"/>
              <a:buChar char="•"/>
            </a:pPr>
            <a:r>
              <a:rPr lang="en-US" sz="900" dirty="0" err="1">
                <a:solidFill>
                  <a:schemeClr val="tx1">
                    <a:lumMod val="65000"/>
                    <a:lumOff val="35000"/>
                  </a:schemeClr>
                </a:solidFill>
              </a:rPr>
              <a:t>Løsningen</a:t>
            </a:r>
            <a:r>
              <a:rPr lang="en-US" sz="900" dirty="0">
                <a:solidFill>
                  <a:schemeClr val="tx1">
                    <a:lumMod val="65000"/>
                    <a:lumOff val="35000"/>
                  </a:schemeClr>
                </a:solidFill>
              </a:rPr>
              <a:t> </a:t>
            </a:r>
            <a:r>
              <a:rPr lang="en-US" sz="900" dirty="0" err="1">
                <a:solidFill>
                  <a:schemeClr val="tx1">
                    <a:lumMod val="65000"/>
                    <a:lumOff val="35000"/>
                  </a:schemeClr>
                </a:solidFill>
              </a:rPr>
              <a:t>udvikles</a:t>
            </a:r>
            <a:r>
              <a:rPr lang="en-US" sz="900" dirty="0">
                <a:solidFill>
                  <a:schemeClr val="tx1">
                    <a:lumMod val="65000"/>
                    <a:lumOff val="35000"/>
                  </a:schemeClr>
                </a:solidFill>
              </a:rPr>
              <a:t> </a:t>
            </a:r>
            <a:r>
              <a:rPr lang="en-US" sz="900" dirty="0" err="1">
                <a:solidFill>
                  <a:schemeClr val="tx1">
                    <a:lumMod val="65000"/>
                    <a:lumOff val="35000"/>
                  </a:schemeClr>
                </a:solidFill>
              </a:rPr>
              <a:t>som</a:t>
            </a:r>
            <a:r>
              <a:rPr lang="en-US" sz="900" dirty="0">
                <a:solidFill>
                  <a:schemeClr val="tx1">
                    <a:lumMod val="65000"/>
                    <a:lumOff val="35000"/>
                  </a:schemeClr>
                </a:solidFill>
              </a:rPr>
              <a:t> </a:t>
            </a:r>
            <a:r>
              <a:rPr lang="en-US" sz="900" dirty="0" err="1">
                <a:solidFill>
                  <a:schemeClr val="tx1">
                    <a:lumMod val="65000"/>
                    <a:lumOff val="35000"/>
                  </a:schemeClr>
                </a:solidFill>
              </a:rPr>
              <a:t>en</a:t>
            </a:r>
            <a:r>
              <a:rPr lang="en-US" sz="900" dirty="0">
                <a:solidFill>
                  <a:schemeClr val="tx1">
                    <a:lumMod val="65000"/>
                    <a:lumOff val="35000"/>
                  </a:schemeClr>
                </a:solidFill>
              </a:rPr>
              <a:t> </a:t>
            </a:r>
            <a:r>
              <a:rPr lang="en-US" sz="900" dirty="0" err="1">
                <a:solidFill>
                  <a:schemeClr val="tx1">
                    <a:lumMod val="65000"/>
                    <a:lumOff val="35000"/>
                  </a:schemeClr>
                </a:solidFill>
              </a:rPr>
              <a:t>klassisk</a:t>
            </a:r>
            <a:r>
              <a:rPr lang="en-US" sz="900" dirty="0">
                <a:solidFill>
                  <a:schemeClr val="tx1">
                    <a:lumMod val="65000"/>
                    <a:lumOff val="35000"/>
                  </a:schemeClr>
                </a:solidFill>
              </a:rPr>
              <a:t> </a:t>
            </a:r>
            <a:r>
              <a:rPr lang="en-US" sz="900" dirty="0" err="1">
                <a:solidFill>
                  <a:schemeClr val="tx1">
                    <a:lumMod val="65000"/>
                    <a:lumOff val="35000"/>
                  </a:schemeClr>
                </a:solidFill>
              </a:rPr>
              <a:t>sammenhængende</a:t>
            </a:r>
            <a:r>
              <a:rPr lang="en-US" sz="900" dirty="0">
                <a:solidFill>
                  <a:schemeClr val="tx1">
                    <a:lumMod val="65000"/>
                    <a:lumOff val="35000"/>
                  </a:schemeClr>
                </a:solidFill>
              </a:rPr>
              <a:t> </a:t>
            </a:r>
            <a:r>
              <a:rPr lang="en-US" sz="900" dirty="0" err="1">
                <a:solidFill>
                  <a:schemeClr val="tx1">
                    <a:lumMod val="65000"/>
                    <a:lumOff val="35000"/>
                  </a:schemeClr>
                </a:solidFill>
              </a:rPr>
              <a:t>løsning</a:t>
            </a:r>
            <a:r>
              <a:rPr lang="en-US" sz="900" dirty="0">
                <a:solidFill>
                  <a:schemeClr val="tx1">
                    <a:lumMod val="65000"/>
                    <a:lumOff val="35000"/>
                  </a:schemeClr>
                </a:solidFill>
              </a:rPr>
              <a:t> – </a:t>
            </a:r>
            <a:r>
              <a:rPr lang="en-US" sz="900" dirty="0" err="1">
                <a:solidFill>
                  <a:schemeClr val="tx1">
                    <a:lumMod val="65000"/>
                    <a:lumOff val="35000"/>
                  </a:schemeClr>
                </a:solidFill>
              </a:rPr>
              <a:t>en</a:t>
            </a:r>
            <a:r>
              <a:rPr lang="en-US" sz="900" dirty="0">
                <a:solidFill>
                  <a:schemeClr val="tx1">
                    <a:lumMod val="65000"/>
                    <a:lumOff val="35000"/>
                  </a:schemeClr>
                </a:solidFill>
              </a:rPr>
              <a:t> </a:t>
            </a:r>
            <a:r>
              <a:rPr lang="en-US" sz="900" dirty="0" err="1">
                <a:solidFill>
                  <a:schemeClr val="tx1">
                    <a:lumMod val="65000"/>
                    <a:lumOff val="35000"/>
                  </a:schemeClr>
                </a:solidFill>
              </a:rPr>
              <a:t>monolit</a:t>
            </a:r>
            <a:r>
              <a:rPr lang="en-US" sz="900" dirty="0">
                <a:solidFill>
                  <a:schemeClr val="tx1">
                    <a:lumMod val="65000"/>
                    <a:lumOff val="35000"/>
                  </a:schemeClr>
                </a:solidFill>
              </a:rPr>
              <a:t> </a:t>
            </a:r>
          </a:p>
          <a:p>
            <a:endParaRPr lang="en-US" sz="900" b="1" dirty="0">
              <a:solidFill>
                <a:schemeClr val="tx1">
                  <a:lumMod val="65000"/>
                  <a:lumOff val="35000"/>
                </a:schemeClr>
              </a:solidFill>
            </a:endParaRPr>
          </a:p>
          <a:p>
            <a:r>
              <a:rPr lang="en-US" sz="900" b="1" dirty="0" err="1">
                <a:solidFill>
                  <a:schemeClr val="tx1">
                    <a:lumMod val="65000"/>
                    <a:lumOff val="35000"/>
                  </a:schemeClr>
                </a:solidFill>
              </a:rPr>
              <a:t>Fordele</a:t>
            </a:r>
            <a:endParaRPr lang="en-US" sz="900" b="1" dirty="0">
              <a:solidFill>
                <a:schemeClr val="tx1">
                  <a:lumMod val="65000"/>
                  <a:lumOff val="35000"/>
                </a:schemeClr>
              </a:solidFill>
            </a:endParaRPr>
          </a:p>
          <a:p>
            <a:pPr marL="171450" indent="-171450">
              <a:buFont typeface="Arial" panose="020B0604020202020204" pitchFamily="34" charset="0"/>
              <a:buChar char="•"/>
            </a:pPr>
            <a:r>
              <a:rPr lang="en-US" sz="900" dirty="0">
                <a:solidFill>
                  <a:schemeClr val="tx1">
                    <a:lumMod val="65000"/>
                    <a:lumOff val="35000"/>
                  </a:schemeClr>
                </a:solidFill>
              </a:rPr>
              <a:t>Drift </a:t>
            </a:r>
            <a:r>
              <a:rPr lang="en-US" sz="900" dirty="0" err="1">
                <a:solidFill>
                  <a:schemeClr val="tx1">
                    <a:lumMod val="65000"/>
                    <a:lumOff val="35000"/>
                  </a:schemeClr>
                </a:solidFill>
              </a:rPr>
              <a:t>og</a:t>
            </a:r>
            <a:r>
              <a:rPr lang="en-US" sz="900" dirty="0">
                <a:solidFill>
                  <a:schemeClr val="tx1">
                    <a:lumMod val="65000"/>
                    <a:lumOff val="35000"/>
                  </a:schemeClr>
                </a:solidFill>
              </a:rPr>
              <a:t> deployment </a:t>
            </a:r>
            <a:r>
              <a:rPr lang="en-US" sz="900" dirty="0" err="1">
                <a:solidFill>
                  <a:schemeClr val="tx1">
                    <a:lumMod val="65000"/>
                    <a:lumOff val="35000"/>
                  </a:schemeClr>
                </a:solidFill>
              </a:rPr>
              <a:t>er</a:t>
            </a:r>
            <a:r>
              <a:rPr lang="en-US" sz="900" dirty="0">
                <a:solidFill>
                  <a:schemeClr val="tx1">
                    <a:lumMod val="65000"/>
                    <a:lumOff val="35000"/>
                  </a:schemeClr>
                </a:solidFill>
              </a:rPr>
              <a:t> </a:t>
            </a:r>
            <a:r>
              <a:rPr lang="en-US" sz="900" dirty="0" err="1">
                <a:solidFill>
                  <a:schemeClr val="tx1">
                    <a:lumMod val="65000"/>
                    <a:lumOff val="35000"/>
                  </a:schemeClr>
                </a:solidFill>
              </a:rPr>
              <a:t>nemt</a:t>
            </a:r>
            <a:r>
              <a:rPr lang="en-US" sz="900" dirty="0">
                <a:solidFill>
                  <a:schemeClr val="tx1">
                    <a:lumMod val="65000"/>
                    <a:lumOff val="35000"/>
                  </a:schemeClr>
                </a:solidFill>
              </a:rPr>
              <a:t>, da alt </a:t>
            </a:r>
            <a:r>
              <a:rPr lang="en-US" sz="900" dirty="0" err="1">
                <a:solidFill>
                  <a:schemeClr val="tx1">
                    <a:lumMod val="65000"/>
                    <a:lumOff val="35000"/>
                  </a:schemeClr>
                </a:solidFill>
              </a:rPr>
              <a:t>deployeres</a:t>
            </a:r>
            <a:r>
              <a:rPr lang="en-US" sz="900" dirty="0">
                <a:solidFill>
                  <a:schemeClr val="tx1">
                    <a:lumMod val="65000"/>
                    <a:lumOff val="35000"/>
                  </a:schemeClr>
                </a:solidFill>
              </a:rPr>
              <a:t> </a:t>
            </a:r>
            <a:r>
              <a:rPr lang="en-US" sz="900" dirty="0" err="1">
                <a:solidFill>
                  <a:schemeClr val="tx1">
                    <a:lumMod val="65000"/>
                    <a:lumOff val="35000"/>
                  </a:schemeClr>
                </a:solidFill>
              </a:rPr>
              <a:t>og</a:t>
            </a:r>
            <a:r>
              <a:rPr lang="en-US" sz="900" dirty="0">
                <a:solidFill>
                  <a:schemeClr val="tx1">
                    <a:lumMod val="65000"/>
                    <a:lumOff val="35000"/>
                  </a:schemeClr>
                </a:solidFill>
              </a:rPr>
              <a:t> driftet uniform</a:t>
            </a:r>
          </a:p>
          <a:p>
            <a:pPr marL="171450" indent="-171450">
              <a:buFont typeface="Arial" panose="020B0604020202020204" pitchFamily="34" charset="0"/>
              <a:buChar char="•"/>
            </a:pPr>
            <a:r>
              <a:rPr lang="en-US" sz="900" dirty="0">
                <a:solidFill>
                  <a:schemeClr val="tx1">
                    <a:lumMod val="65000"/>
                    <a:lumOff val="35000"/>
                  </a:schemeClr>
                </a:solidFill>
              </a:rPr>
              <a:t>BI </a:t>
            </a:r>
            <a:r>
              <a:rPr lang="en-US" sz="900" dirty="0" err="1">
                <a:solidFill>
                  <a:schemeClr val="tx1">
                    <a:lumMod val="65000"/>
                    <a:lumOff val="35000"/>
                  </a:schemeClr>
                </a:solidFill>
              </a:rPr>
              <a:t>udtræk</a:t>
            </a:r>
            <a:r>
              <a:rPr lang="en-US" sz="900" dirty="0">
                <a:solidFill>
                  <a:schemeClr val="tx1">
                    <a:lumMod val="65000"/>
                    <a:lumOff val="35000"/>
                  </a:schemeClr>
                </a:solidFill>
              </a:rPr>
              <a:t>, </a:t>
            </a:r>
            <a:r>
              <a:rPr lang="en-US" sz="900" dirty="0" err="1">
                <a:solidFill>
                  <a:schemeClr val="tx1">
                    <a:lumMod val="65000"/>
                    <a:lumOff val="35000"/>
                  </a:schemeClr>
                </a:solidFill>
              </a:rPr>
              <a:t>logning</a:t>
            </a:r>
            <a:r>
              <a:rPr lang="en-US" sz="900" dirty="0">
                <a:solidFill>
                  <a:schemeClr val="tx1">
                    <a:lumMod val="65000"/>
                    <a:lumOff val="35000"/>
                  </a:schemeClr>
                </a:solidFill>
              </a:rPr>
              <a:t> </a:t>
            </a:r>
            <a:r>
              <a:rPr lang="en-US" sz="900" dirty="0" err="1">
                <a:solidFill>
                  <a:schemeClr val="tx1">
                    <a:lumMod val="65000"/>
                    <a:lumOff val="35000"/>
                  </a:schemeClr>
                </a:solidFill>
              </a:rPr>
              <a:t>og</a:t>
            </a:r>
            <a:r>
              <a:rPr lang="en-US" sz="900" dirty="0">
                <a:solidFill>
                  <a:schemeClr val="tx1">
                    <a:lumMod val="65000"/>
                    <a:lumOff val="35000"/>
                  </a:schemeClr>
                </a:solidFill>
              </a:rPr>
              <a:t> </a:t>
            </a:r>
            <a:r>
              <a:rPr lang="en-US" sz="900" dirty="0" err="1">
                <a:solidFill>
                  <a:schemeClr val="tx1">
                    <a:lumMod val="65000"/>
                    <a:lumOff val="35000"/>
                  </a:schemeClr>
                </a:solidFill>
              </a:rPr>
              <a:t>overvågning</a:t>
            </a:r>
            <a:r>
              <a:rPr lang="en-US" sz="900" dirty="0">
                <a:solidFill>
                  <a:schemeClr val="tx1">
                    <a:lumMod val="65000"/>
                    <a:lumOff val="35000"/>
                  </a:schemeClr>
                </a:solidFill>
              </a:rPr>
              <a:t> </a:t>
            </a:r>
            <a:r>
              <a:rPr lang="en-US" sz="900" dirty="0" err="1">
                <a:solidFill>
                  <a:schemeClr val="tx1">
                    <a:lumMod val="65000"/>
                    <a:lumOff val="35000"/>
                  </a:schemeClr>
                </a:solidFill>
              </a:rPr>
              <a:t>er</a:t>
            </a:r>
            <a:r>
              <a:rPr lang="en-US" sz="900" dirty="0">
                <a:solidFill>
                  <a:schemeClr val="tx1">
                    <a:lumMod val="65000"/>
                    <a:lumOff val="35000"/>
                  </a:schemeClr>
                </a:solidFill>
              </a:rPr>
              <a:t> </a:t>
            </a:r>
            <a:r>
              <a:rPr lang="en-US" sz="900" dirty="0" err="1">
                <a:solidFill>
                  <a:schemeClr val="tx1">
                    <a:lumMod val="65000"/>
                    <a:lumOff val="35000"/>
                  </a:schemeClr>
                </a:solidFill>
              </a:rPr>
              <a:t>relativt</a:t>
            </a:r>
            <a:r>
              <a:rPr lang="en-US" sz="900" dirty="0">
                <a:solidFill>
                  <a:schemeClr val="tx1">
                    <a:lumMod val="65000"/>
                    <a:lumOff val="35000"/>
                  </a:schemeClr>
                </a:solidFill>
              </a:rPr>
              <a:t> </a:t>
            </a:r>
            <a:r>
              <a:rPr lang="en-US" sz="900" dirty="0" err="1">
                <a:solidFill>
                  <a:schemeClr val="tx1">
                    <a:lumMod val="65000"/>
                    <a:lumOff val="35000"/>
                  </a:schemeClr>
                </a:solidFill>
              </a:rPr>
              <a:t>nemt</a:t>
            </a:r>
            <a:endParaRPr lang="en-US" sz="900" dirty="0">
              <a:solidFill>
                <a:schemeClr val="tx1">
                  <a:lumMod val="65000"/>
                  <a:lumOff val="35000"/>
                </a:schemeClr>
              </a:solidFill>
            </a:endParaRPr>
          </a:p>
          <a:p>
            <a:endParaRPr lang="en-US" sz="900" dirty="0">
              <a:solidFill>
                <a:schemeClr val="tx1">
                  <a:lumMod val="65000"/>
                  <a:lumOff val="35000"/>
                </a:schemeClr>
              </a:solidFill>
            </a:endParaRPr>
          </a:p>
          <a:p>
            <a:r>
              <a:rPr lang="en-US" sz="900" b="1" dirty="0" err="1">
                <a:solidFill>
                  <a:schemeClr val="tx1">
                    <a:lumMod val="65000"/>
                    <a:lumOff val="35000"/>
                  </a:schemeClr>
                </a:solidFill>
              </a:rPr>
              <a:t>Ulemper</a:t>
            </a:r>
            <a:endParaRPr lang="en-US" sz="900" b="1" dirty="0">
              <a:solidFill>
                <a:schemeClr val="tx1">
                  <a:lumMod val="65000"/>
                  <a:lumOff val="35000"/>
                </a:schemeClr>
              </a:solidFill>
            </a:endParaRPr>
          </a:p>
          <a:p>
            <a:pPr marL="171450" indent="-171450">
              <a:buFont typeface="Arial" panose="020B0604020202020204" pitchFamily="34" charset="0"/>
              <a:buChar char="•"/>
            </a:pPr>
            <a:r>
              <a:rPr lang="en-US" sz="900" dirty="0" err="1">
                <a:solidFill>
                  <a:schemeClr val="tx1">
                    <a:lumMod val="65000"/>
                    <a:lumOff val="35000"/>
                  </a:schemeClr>
                </a:solidFill>
              </a:rPr>
              <a:t>Udvikling</a:t>
            </a:r>
            <a:r>
              <a:rPr lang="en-US" sz="900" dirty="0">
                <a:solidFill>
                  <a:schemeClr val="tx1">
                    <a:lumMod val="65000"/>
                    <a:lumOff val="35000"/>
                  </a:schemeClr>
                </a:solidFill>
              </a:rPr>
              <a:t> </a:t>
            </a:r>
            <a:r>
              <a:rPr lang="en-US" sz="900" dirty="0" err="1">
                <a:solidFill>
                  <a:schemeClr val="tx1">
                    <a:lumMod val="65000"/>
                    <a:lumOff val="35000"/>
                  </a:schemeClr>
                </a:solidFill>
              </a:rPr>
              <a:t>og</a:t>
            </a:r>
            <a:r>
              <a:rPr lang="en-US" sz="900" dirty="0">
                <a:solidFill>
                  <a:schemeClr val="tx1">
                    <a:lumMod val="65000"/>
                    <a:lumOff val="35000"/>
                  </a:schemeClr>
                </a:solidFill>
              </a:rPr>
              <a:t> test </a:t>
            </a:r>
            <a:r>
              <a:rPr lang="en-US" sz="900" dirty="0" err="1">
                <a:solidFill>
                  <a:schemeClr val="tx1">
                    <a:lumMod val="65000"/>
                    <a:lumOff val="35000"/>
                  </a:schemeClr>
                </a:solidFill>
              </a:rPr>
              <a:t>af</a:t>
            </a:r>
            <a:r>
              <a:rPr lang="en-US" sz="900" dirty="0">
                <a:solidFill>
                  <a:schemeClr val="tx1">
                    <a:lumMod val="65000"/>
                    <a:lumOff val="35000"/>
                  </a:schemeClr>
                </a:solidFill>
              </a:rPr>
              <a:t> </a:t>
            </a:r>
            <a:r>
              <a:rPr lang="en-US" sz="900" dirty="0" err="1">
                <a:solidFill>
                  <a:schemeClr val="tx1">
                    <a:lumMod val="65000"/>
                    <a:lumOff val="35000"/>
                  </a:schemeClr>
                </a:solidFill>
              </a:rPr>
              <a:t>applikationen</a:t>
            </a:r>
            <a:r>
              <a:rPr lang="en-US" sz="900" dirty="0">
                <a:solidFill>
                  <a:schemeClr val="tx1">
                    <a:lumMod val="65000"/>
                    <a:lumOff val="35000"/>
                  </a:schemeClr>
                </a:solidFill>
              </a:rPr>
              <a:t> </a:t>
            </a:r>
            <a:r>
              <a:rPr lang="en-US" sz="900" dirty="0" err="1">
                <a:solidFill>
                  <a:schemeClr val="tx1">
                    <a:lumMod val="65000"/>
                    <a:lumOff val="35000"/>
                  </a:schemeClr>
                </a:solidFill>
              </a:rPr>
              <a:t>er</a:t>
            </a:r>
            <a:r>
              <a:rPr lang="en-US" sz="900" dirty="0">
                <a:solidFill>
                  <a:schemeClr val="tx1">
                    <a:lumMod val="65000"/>
                    <a:lumOff val="35000"/>
                  </a:schemeClr>
                </a:solidFill>
              </a:rPr>
              <a:t> </a:t>
            </a:r>
            <a:r>
              <a:rPr lang="en-US" sz="900" dirty="0" err="1">
                <a:solidFill>
                  <a:schemeClr val="tx1">
                    <a:lumMod val="65000"/>
                    <a:lumOff val="35000"/>
                  </a:schemeClr>
                </a:solidFill>
              </a:rPr>
              <a:t>tungt</a:t>
            </a:r>
            <a:r>
              <a:rPr lang="en-US" sz="900" dirty="0">
                <a:solidFill>
                  <a:schemeClr val="tx1">
                    <a:lumMod val="65000"/>
                    <a:lumOff val="35000"/>
                  </a:schemeClr>
                </a:solidFill>
              </a:rPr>
              <a:t> </a:t>
            </a:r>
          </a:p>
          <a:p>
            <a:pPr marL="171450" indent="-171450">
              <a:buFont typeface="Arial" panose="020B0604020202020204" pitchFamily="34" charset="0"/>
              <a:buChar char="•"/>
            </a:pPr>
            <a:r>
              <a:rPr lang="en-US" sz="900" dirty="0" err="1">
                <a:solidFill>
                  <a:schemeClr val="tx1">
                    <a:lumMod val="65000"/>
                    <a:lumOff val="35000"/>
                  </a:schemeClr>
                </a:solidFill>
              </a:rPr>
              <a:t>Problemer</a:t>
            </a:r>
            <a:r>
              <a:rPr lang="en-US" sz="900" dirty="0">
                <a:solidFill>
                  <a:schemeClr val="tx1">
                    <a:lumMod val="65000"/>
                    <a:lumOff val="35000"/>
                  </a:schemeClr>
                </a:solidFill>
              </a:rPr>
              <a:t> et </a:t>
            </a:r>
            <a:r>
              <a:rPr lang="en-US" sz="900" dirty="0" err="1">
                <a:solidFill>
                  <a:schemeClr val="tx1">
                    <a:lumMod val="65000"/>
                    <a:lumOff val="35000"/>
                  </a:schemeClr>
                </a:solidFill>
              </a:rPr>
              <a:t>sted</a:t>
            </a:r>
            <a:r>
              <a:rPr lang="en-US" sz="900" dirty="0">
                <a:solidFill>
                  <a:schemeClr val="tx1">
                    <a:lumMod val="65000"/>
                    <a:lumOff val="35000"/>
                  </a:schemeClr>
                </a:solidFill>
              </a:rPr>
              <a:t> </a:t>
            </a:r>
            <a:r>
              <a:rPr lang="en-US" sz="900" dirty="0" err="1">
                <a:solidFill>
                  <a:schemeClr val="tx1">
                    <a:lumMod val="65000"/>
                    <a:lumOff val="35000"/>
                  </a:schemeClr>
                </a:solidFill>
              </a:rPr>
              <a:t>kan</a:t>
            </a:r>
            <a:r>
              <a:rPr lang="en-US" sz="900" dirty="0">
                <a:solidFill>
                  <a:schemeClr val="tx1">
                    <a:lumMod val="65000"/>
                    <a:lumOff val="35000"/>
                  </a:schemeClr>
                </a:solidFill>
              </a:rPr>
              <a:t> </a:t>
            </a:r>
            <a:r>
              <a:rPr lang="en-US" sz="900" dirty="0" err="1">
                <a:solidFill>
                  <a:schemeClr val="tx1">
                    <a:lumMod val="65000"/>
                    <a:lumOff val="35000"/>
                  </a:schemeClr>
                </a:solidFill>
              </a:rPr>
              <a:t>bringe</a:t>
            </a:r>
            <a:r>
              <a:rPr lang="en-US" sz="900" dirty="0">
                <a:solidFill>
                  <a:schemeClr val="tx1">
                    <a:lumMod val="65000"/>
                    <a:lumOff val="35000"/>
                  </a:schemeClr>
                </a:solidFill>
              </a:rPr>
              <a:t> hele </a:t>
            </a:r>
            <a:r>
              <a:rPr lang="en-US" sz="900" dirty="0" err="1">
                <a:solidFill>
                  <a:schemeClr val="tx1">
                    <a:lumMod val="65000"/>
                    <a:lumOff val="35000"/>
                  </a:schemeClr>
                </a:solidFill>
              </a:rPr>
              <a:t>applikationen</a:t>
            </a:r>
            <a:r>
              <a:rPr lang="en-US" sz="900" dirty="0">
                <a:solidFill>
                  <a:schemeClr val="tx1">
                    <a:lumMod val="65000"/>
                    <a:lumOff val="35000"/>
                  </a:schemeClr>
                </a:solidFill>
              </a:rPr>
              <a:t> </a:t>
            </a:r>
            <a:r>
              <a:rPr lang="en-US" sz="900" dirty="0" err="1">
                <a:solidFill>
                  <a:schemeClr val="tx1">
                    <a:lumMod val="65000"/>
                    <a:lumOff val="35000"/>
                  </a:schemeClr>
                </a:solidFill>
              </a:rPr>
              <a:t>ned</a:t>
            </a:r>
            <a:r>
              <a:rPr lang="en-US" sz="900" dirty="0">
                <a:solidFill>
                  <a:schemeClr val="tx1">
                    <a:lumMod val="65000"/>
                    <a:lumOff val="35000"/>
                  </a:schemeClr>
                </a:solidFill>
              </a:rPr>
              <a:t>. </a:t>
            </a:r>
          </a:p>
        </p:txBody>
      </p:sp>
      <p:sp>
        <p:nvSpPr>
          <p:cNvPr id="10" name="Titel 9">
            <a:extLst>
              <a:ext uri="{FF2B5EF4-FFF2-40B4-BE49-F238E27FC236}">
                <a16:creationId xmlns="" xmlns:a16="http://schemas.microsoft.com/office/drawing/2014/main" id="{424C41B9-A361-48CA-9968-6615E004FC54}"/>
              </a:ext>
            </a:extLst>
          </p:cNvPr>
          <p:cNvSpPr>
            <a:spLocks noGrp="1"/>
          </p:cNvSpPr>
          <p:nvPr>
            <p:ph type="title"/>
          </p:nvPr>
        </p:nvSpPr>
        <p:spPr>
          <a:xfrm>
            <a:off x="623391" y="478565"/>
            <a:ext cx="10896607" cy="841638"/>
          </a:xfrm>
        </p:spPr>
        <p:txBody>
          <a:bodyPr/>
          <a:lstStyle/>
          <a:p>
            <a:r>
              <a:rPr lang="da-DK" dirty="0"/>
              <a:t>Arkitektur der understøtter lovændringer og teknologiudvikling</a:t>
            </a:r>
          </a:p>
        </p:txBody>
      </p:sp>
      <p:sp>
        <p:nvSpPr>
          <p:cNvPr id="17" name="Pil: bøjet nedad 16">
            <a:extLst>
              <a:ext uri="{FF2B5EF4-FFF2-40B4-BE49-F238E27FC236}">
                <a16:creationId xmlns="" xmlns:a16="http://schemas.microsoft.com/office/drawing/2014/main" id="{7DB63FDD-C32F-417A-B8CD-C4624E1D1C21}"/>
              </a:ext>
            </a:extLst>
          </p:cNvPr>
          <p:cNvSpPr/>
          <p:nvPr/>
        </p:nvSpPr>
        <p:spPr>
          <a:xfrm>
            <a:off x="4219846" y="1055630"/>
            <a:ext cx="2529192" cy="948000"/>
          </a:xfrm>
          <a:prstGeom prst="curved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98733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Rutediagram: Magnetpladelager 487">
            <a:extLst>
              <a:ext uri="{FF2B5EF4-FFF2-40B4-BE49-F238E27FC236}">
                <a16:creationId xmlns="" xmlns:a16="http://schemas.microsoft.com/office/drawing/2014/main" id="{417E5DDC-CC39-4DB5-9649-B75267C73AF6}"/>
              </a:ext>
            </a:extLst>
          </p:cNvPr>
          <p:cNvSpPr/>
          <p:nvPr/>
        </p:nvSpPr>
        <p:spPr>
          <a:xfrm>
            <a:off x="1630628" y="1562984"/>
            <a:ext cx="368306" cy="488079"/>
          </a:xfrm>
          <a:prstGeom prst="flowChartMagneticDisk">
            <a:avLst/>
          </a:prstGeom>
          <a:solidFill>
            <a:schemeClr val="bg1">
              <a:lumMod val="65000"/>
            </a:scheme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Eksterne leverandører tillæg/fradrag</a:t>
            </a:r>
          </a:p>
        </p:txBody>
      </p:sp>
      <p:sp>
        <p:nvSpPr>
          <p:cNvPr id="487" name="Rutediagram: Magnetpladelager 486">
            <a:extLst>
              <a:ext uri="{FF2B5EF4-FFF2-40B4-BE49-F238E27FC236}">
                <a16:creationId xmlns="" xmlns:a16="http://schemas.microsoft.com/office/drawing/2014/main" id="{C3358700-7B54-40D4-87EC-F10AA6408DB8}"/>
              </a:ext>
            </a:extLst>
          </p:cNvPr>
          <p:cNvSpPr/>
          <p:nvPr/>
        </p:nvSpPr>
        <p:spPr>
          <a:xfrm>
            <a:off x="1691179" y="1624945"/>
            <a:ext cx="368306" cy="488079"/>
          </a:xfrm>
          <a:prstGeom prst="flowChartMagneticDisk">
            <a:avLst/>
          </a:prstGeom>
          <a:solidFill>
            <a:schemeClr val="bg1">
              <a:lumMod val="65000"/>
            </a:scheme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Eksterne leverandører tillæg/fradrag</a:t>
            </a:r>
          </a:p>
        </p:txBody>
      </p:sp>
      <p:sp>
        <p:nvSpPr>
          <p:cNvPr id="468" name="Ellipse 467">
            <a:extLst>
              <a:ext uri="{FF2B5EF4-FFF2-40B4-BE49-F238E27FC236}">
                <a16:creationId xmlns="" xmlns:a16="http://schemas.microsoft.com/office/drawing/2014/main" id="{447EAEAA-9061-47D4-A591-1D4FCB3B416E}"/>
              </a:ext>
            </a:extLst>
          </p:cNvPr>
          <p:cNvSpPr/>
          <p:nvPr/>
        </p:nvSpPr>
        <p:spPr>
          <a:xfrm>
            <a:off x="3610313" y="2909661"/>
            <a:ext cx="207319" cy="207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da-DK" sz="357" dirty="0">
              <a:solidFill>
                <a:prstClr val="white"/>
              </a:solidFill>
              <a:latin typeface="Calibri" panose="020F0502020204030204"/>
            </a:endParaRPr>
          </a:p>
        </p:txBody>
      </p:sp>
      <p:sp>
        <p:nvSpPr>
          <p:cNvPr id="343" name="Rutediagram: Magnetpladelager 342">
            <a:extLst>
              <a:ext uri="{FF2B5EF4-FFF2-40B4-BE49-F238E27FC236}">
                <a16:creationId xmlns="" xmlns:a16="http://schemas.microsoft.com/office/drawing/2014/main" id="{25AB2834-1978-41CC-999C-4A568931C38C}"/>
              </a:ext>
            </a:extLst>
          </p:cNvPr>
          <p:cNvSpPr/>
          <p:nvPr/>
        </p:nvSpPr>
        <p:spPr>
          <a:xfrm>
            <a:off x="4814245" y="4047286"/>
            <a:ext cx="368306" cy="488079"/>
          </a:xfrm>
          <a:prstGeom prst="flowChartMagneticDisk">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KMD SAG </a:t>
            </a:r>
            <a:r>
              <a:rPr lang="da-DK" sz="357" kern="0" dirty="0" err="1">
                <a:solidFill>
                  <a:prstClr val="white"/>
                </a:solidFill>
                <a:latin typeface="Calibri" panose="020F0502020204030204"/>
              </a:rPr>
              <a:t>Advic</a:t>
            </a:r>
            <a:endParaRPr lang="da-DK" sz="357" kern="0" dirty="0">
              <a:solidFill>
                <a:prstClr val="white"/>
              </a:solidFill>
              <a:latin typeface="Calibri" panose="020F0502020204030204"/>
            </a:endParaRPr>
          </a:p>
          <a:p>
            <a:pPr algn="ctr" defTabSz="514347"/>
            <a:r>
              <a:rPr lang="da-DK" sz="357" kern="0" dirty="0">
                <a:solidFill>
                  <a:prstClr val="white"/>
                </a:solidFill>
                <a:latin typeface="Calibri" panose="020F0502020204030204"/>
              </a:rPr>
              <a:t>(KMD)</a:t>
            </a:r>
          </a:p>
        </p:txBody>
      </p:sp>
      <p:sp>
        <p:nvSpPr>
          <p:cNvPr id="158" name="Tekstfelt 157">
            <a:extLst>
              <a:ext uri="{FF2B5EF4-FFF2-40B4-BE49-F238E27FC236}">
                <a16:creationId xmlns="" xmlns:a16="http://schemas.microsoft.com/office/drawing/2014/main" id="{D50B4D0C-7AE9-404A-9163-34A4F6376C1F}"/>
              </a:ext>
            </a:extLst>
          </p:cNvPr>
          <p:cNvSpPr txBox="1"/>
          <p:nvPr/>
        </p:nvSpPr>
        <p:spPr>
          <a:xfrm>
            <a:off x="5987870" y="3094871"/>
            <a:ext cx="1267310" cy="147284"/>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Udlæsning af kommunale hændelser til beskedfordeler</a:t>
            </a:r>
          </a:p>
        </p:txBody>
      </p:sp>
      <p:cxnSp>
        <p:nvCxnSpPr>
          <p:cNvPr id="218" name="Forbindelse: vinklet 217">
            <a:extLst>
              <a:ext uri="{FF2B5EF4-FFF2-40B4-BE49-F238E27FC236}">
                <a16:creationId xmlns="" xmlns:a16="http://schemas.microsoft.com/office/drawing/2014/main" id="{7260603A-1135-428D-A4E2-1F6027229AAA}"/>
              </a:ext>
            </a:extLst>
          </p:cNvPr>
          <p:cNvCxnSpPr>
            <a:cxnSpLocks/>
            <a:stCxn id="49" idx="3"/>
            <a:endCxn id="94" idx="4"/>
          </p:cNvCxnSpPr>
          <p:nvPr/>
        </p:nvCxnSpPr>
        <p:spPr>
          <a:xfrm rot="5400000">
            <a:off x="7563980" y="3414769"/>
            <a:ext cx="594446" cy="29849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0" name="Forbindelse: vinklet 219">
            <a:extLst>
              <a:ext uri="{FF2B5EF4-FFF2-40B4-BE49-F238E27FC236}">
                <a16:creationId xmlns="" xmlns:a16="http://schemas.microsoft.com/office/drawing/2014/main" id="{67918BA5-F049-405C-AB79-6E0525EAEE45}"/>
              </a:ext>
            </a:extLst>
          </p:cNvPr>
          <p:cNvCxnSpPr>
            <a:cxnSpLocks/>
            <a:stCxn id="49" idx="3"/>
            <a:endCxn id="118" idx="4"/>
          </p:cNvCxnSpPr>
          <p:nvPr/>
        </p:nvCxnSpPr>
        <p:spPr>
          <a:xfrm rot="5400000">
            <a:off x="8421839" y="3814637"/>
            <a:ext cx="136454" cy="172723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71" name="Rutediagram: Magnetpladelager 170">
            <a:extLst>
              <a:ext uri="{FF2B5EF4-FFF2-40B4-BE49-F238E27FC236}">
                <a16:creationId xmlns="" xmlns:a16="http://schemas.microsoft.com/office/drawing/2014/main" id="{B2E3480D-DA99-4860-A1A4-FCD51908B2EE}"/>
              </a:ext>
            </a:extLst>
          </p:cNvPr>
          <p:cNvSpPr/>
          <p:nvPr/>
        </p:nvSpPr>
        <p:spPr>
          <a:xfrm>
            <a:off x="7115261" y="1391035"/>
            <a:ext cx="408687" cy="514894"/>
          </a:xfrm>
          <a:prstGeom prst="flowChartMagneticDisk">
            <a:avLst/>
          </a:prstGeom>
          <a:solidFill>
            <a:schemeClr val="bg1">
              <a:lumMod val="65000"/>
            </a:scheme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defRPr/>
            </a:pPr>
            <a:r>
              <a:rPr lang="da-DK" sz="357" kern="0" dirty="0">
                <a:solidFill>
                  <a:prstClr val="white"/>
                </a:solidFill>
                <a:latin typeface="Calibri" panose="020F0502020204030204"/>
              </a:rPr>
              <a:t>Kommunal anvender-system</a:t>
            </a:r>
          </a:p>
        </p:txBody>
      </p:sp>
      <p:sp>
        <p:nvSpPr>
          <p:cNvPr id="169" name="Rutediagram: Magnetpladelager 168">
            <a:extLst>
              <a:ext uri="{FF2B5EF4-FFF2-40B4-BE49-F238E27FC236}">
                <a16:creationId xmlns="" xmlns:a16="http://schemas.microsoft.com/office/drawing/2014/main" id="{B1446607-60CA-42F8-924C-A042210B58B0}"/>
              </a:ext>
            </a:extLst>
          </p:cNvPr>
          <p:cNvSpPr/>
          <p:nvPr/>
        </p:nvSpPr>
        <p:spPr>
          <a:xfrm>
            <a:off x="7213948" y="1479695"/>
            <a:ext cx="408687" cy="514894"/>
          </a:xfrm>
          <a:prstGeom prst="flowChartMagneticDisk">
            <a:avLst/>
          </a:prstGeom>
          <a:solidFill>
            <a:schemeClr val="bg1">
              <a:lumMod val="65000"/>
            </a:scheme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defRPr/>
            </a:pPr>
            <a:r>
              <a:rPr lang="da-DK" sz="357" kern="0" dirty="0">
                <a:solidFill>
                  <a:prstClr val="white"/>
                </a:solidFill>
                <a:latin typeface="Calibri" panose="020F0502020204030204"/>
              </a:rPr>
              <a:t>Kommunal anvender-system</a:t>
            </a:r>
          </a:p>
        </p:txBody>
      </p:sp>
      <p:sp>
        <p:nvSpPr>
          <p:cNvPr id="49" name="Rutediagram: Magnetpladelager 48">
            <a:extLst>
              <a:ext uri="{FF2B5EF4-FFF2-40B4-BE49-F238E27FC236}">
                <a16:creationId xmlns="" xmlns:a16="http://schemas.microsoft.com/office/drawing/2014/main" id="{F00CFE98-AD04-4DDE-8344-6DD51F3B9EB7}"/>
              </a:ext>
            </a:extLst>
          </p:cNvPr>
          <p:cNvSpPr/>
          <p:nvPr/>
        </p:nvSpPr>
        <p:spPr>
          <a:xfrm>
            <a:off x="9087869" y="4025904"/>
            <a:ext cx="531626" cy="584122"/>
          </a:xfrm>
          <a:prstGeom prst="flowChartMagneticDisk">
            <a:avLst/>
          </a:prstGeom>
          <a:solidFill>
            <a:srgbClr val="7030A0"/>
          </a:solidFill>
          <a:ln w="12700" cap="flat" cmpd="sng" algn="ctr">
            <a:solidFill>
              <a:srgbClr val="4472C4">
                <a:shade val="50000"/>
              </a:srgbClr>
            </a:solidFill>
            <a:prstDash val="solid"/>
            <a:miter lim="800000"/>
          </a:ln>
          <a:effectLst/>
        </p:spPr>
        <p:txBody>
          <a:bodyPr rtlCol="0" anchor="ctr"/>
          <a:lstStyle/>
          <a:p>
            <a:pPr algn="ctr" defTabSz="514347">
              <a:defRPr/>
            </a:pPr>
            <a:r>
              <a:rPr lang="da-DK" sz="357" kern="0" dirty="0">
                <a:solidFill>
                  <a:prstClr val="white"/>
                </a:solidFill>
                <a:latin typeface="Calibri" panose="020F0502020204030204"/>
              </a:rPr>
              <a:t>UDK Pension (UDK)</a:t>
            </a:r>
          </a:p>
        </p:txBody>
      </p:sp>
      <p:sp>
        <p:nvSpPr>
          <p:cNvPr id="50" name="Rutediagram: Magnetpladelager 49">
            <a:extLst>
              <a:ext uri="{FF2B5EF4-FFF2-40B4-BE49-F238E27FC236}">
                <a16:creationId xmlns="" xmlns:a16="http://schemas.microsoft.com/office/drawing/2014/main" id="{FCECB5D6-888C-4FAA-8D5E-0F88E77C7A94}"/>
              </a:ext>
            </a:extLst>
          </p:cNvPr>
          <p:cNvSpPr/>
          <p:nvPr/>
        </p:nvSpPr>
        <p:spPr>
          <a:xfrm>
            <a:off x="5401357" y="2407729"/>
            <a:ext cx="440780" cy="584122"/>
          </a:xfrm>
          <a:prstGeom prst="flowChartMagneticDisk">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514347">
              <a:defRPr/>
            </a:pPr>
            <a:r>
              <a:rPr lang="da-DK" sz="357" kern="0" dirty="0">
                <a:solidFill>
                  <a:prstClr val="white"/>
                </a:solidFill>
                <a:latin typeface="Calibri" panose="020F0502020204030204"/>
              </a:rPr>
              <a:t>KMD SOP Interim</a:t>
            </a:r>
          </a:p>
          <a:p>
            <a:pPr algn="ctr" defTabSz="514347">
              <a:defRPr/>
            </a:pPr>
            <a:r>
              <a:rPr lang="da-DK" sz="357" kern="0" dirty="0">
                <a:solidFill>
                  <a:prstClr val="white"/>
                </a:solidFill>
                <a:latin typeface="Calibri" panose="020F0502020204030204"/>
              </a:rPr>
              <a:t>(KMD)</a:t>
            </a:r>
          </a:p>
          <a:p>
            <a:pPr algn="ctr" defTabSz="514347">
              <a:defRPr/>
            </a:pPr>
            <a:endParaRPr lang="da-DK" sz="357" kern="0" dirty="0">
              <a:solidFill>
                <a:prstClr val="white"/>
              </a:solidFill>
              <a:latin typeface="Calibri" panose="020F0502020204030204"/>
            </a:endParaRPr>
          </a:p>
        </p:txBody>
      </p:sp>
      <p:sp>
        <p:nvSpPr>
          <p:cNvPr id="75" name="Rutediagram: Magnetpladelager 74">
            <a:extLst>
              <a:ext uri="{FF2B5EF4-FFF2-40B4-BE49-F238E27FC236}">
                <a16:creationId xmlns="" xmlns:a16="http://schemas.microsoft.com/office/drawing/2014/main" id="{0096B1E7-D3B3-4F80-ACF6-8351B4BF58FB}"/>
              </a:ext>
            </a:extLst>
          </p:cNvPr>
          <p:cNvSpPr/>
          <p:nvPr/>
        </p:nvSpPr>
        <p:spPr>
          <a:xfrm>
            <a:off x="5130434" y="4258350"/>
            <a:ext cx="368306" cy="488079"/>
          </a:xfrm>
          <a:prstGeom prst="flowChartMagneticDisk">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KMD SAG</a:t>
            </a:r>
          </a:p>
          <a:p>
            <a:pPr algn="ctr" defTabSz="514347"/>
            <a:r>
              <a:rPr lang="da-DK" sz="357" kern="0" dirty="0">
                <a:solidFill>
                  <a:prstClr val="white"/>
                </a:solidFill>
                <a:latin typeface="Calibri" panose="020F0502020204030204"/>
              </a:rPr>
              <a:t>(KMD)</a:t>
            </a:r>
          </a:p>
        </p:txBody>
      </p:sp>
      <p:sp>
        <p:nvSpPr>
          <p:cNvPr id="94" name="Rutediagram: Magnetpladelager 93">
            <a:extLst>
              <a:ext uri="{FF2B5EF4-FFF2-40B4-BE49-F238E27FC236}">
                <a16:creationId xmlns="" xmlns:a16="http://schemas.microsoft.com/office/drawing/2014/main" id="{62C25F89-E2C6-4A70-B2A1-DC6081F1D412}"/>
              </a:ext>
            </a:extLst>
          </p:cNvPr>
          <p:cNvSpPr/>
          <p:nvPr/>
        </p:nvSpPr>
        <p:spPr>
          <a:xfrm>
            <a:off x="5960035" y="4947025"/>
            <a:ext cx="408687" cy="514894"/>
          </a:xfrm>
          <a:prstGeom prst="flowChartMagneticDisk">
            <a:avLst/>
          </a:prstGeom>
          <a:solidFill>
            <a:srgbClr val="70AD47">
              <a:lumMod val="75000"/>
            </a:srgb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defRPr/>
            </a:pPr>
            <a:r>
              <a:rPr lang="da-DK" sz="357" kern="0" dirty="0">
                <a:solidFill>
                  <a:prstClr val="white"/>
                </a:solidFill>
                <a:latin typeface="Calibri" panose="020F0502020204030204"/>
              </a:rPr>
              <a:t>Ydelses-indeks</a:t>
            </a:r>
          </a:p>
          <a:p>
            <a:pPr algn="ctr" defTabSz="514347">
              <a:defRPr/>
            </a:pPr>
            <a:r>
              <a:rPr lang="da-DK" sz="357" kern="0" dirty="0">
                <a:solidFill>
                  <a:prstClr val="white"/>
                </a:solidFill>
                <a:latin typeface="Calibri" panose="020F0502020204030204"/>
              </a:rPr>
              <a:t>(STS)</a:t>
            </a:r>
          </a:p>
        </p:txBody>
      </p:sp>
      <p:cxnSp>
        <p:nvCxnSpPr>
          <p:cNvPr id="15" name="Forbindelse: vinklet 14">
            <a:extLst>
              <a:ext uri="{FF2B5EF4-FFF2-40B4-BE49-F238E27FC236}">
                <a16:creationId xmlns="" xmlns:a16="http://schemas.microsoft.com/office/drawing/2014/main" id="{E35E703A-F1EF-42B4-BFF1-6FFEA357F22E}"/>
              </a:ext>
            </a:extLst>
          </p:cNvPr>
          <p:cNvCxnSpPr>
            <a:cxnSpLocks/>
            <a:endCxn id="75" idx="1"/>
          </p:cNvCxnSpPr>
          <p:nvPr/>
        </p:nvCxnSpPr>
        <p:spPr>
          <a:xfrm rot="5400000">
            <a:off x="4798869" y="3524065"/>
            <a:ext cx="1250004" cy="2185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Tekstfelt 78">
            <a:extLst>
              <a:ext uri="{FF2B5EF4-FFF2-40B4-BE49-F238E27FC236}">
                <a16:creationId xmlns="" xmlns:a16="http://schemas.microsoft.com/office/drawing/2014/main" id="{77969144-D3D4-45F0-A2EA-988C41EE40D4}"/>
              </a:ext>
            </a:extLst>
          </p:cNvPr>
          <p:cNvSpPr txBox="1"/>
          <p:nvPr/>
        </p:nvSpPr>
        <p:spPr>
          <a:xfrm>
            <a:off x="4970628" y="3819883"/>
            <a:ext cx="494469" cy="367088"/>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P12-28 - Afleverer bevillinger og betalingsordninger</a:t>
            </a:r>
          </a:p>
        </p:txBody>
      </p:sp>
      <p:cxnSp>
        <p:nvCxnSpPr>
          <p:cNvPr id="80" name="Forbindelse: vinklet 79">
            <a:extLst>
              <a:ext uri="{FF2B5EF4-FFF2-40B4-BE49-F238E27FC236}">
                <a16:creationId xmlns="" xmlns:a16="http://schemas.microsoft.com/office/drawing/2014/main" id="{9FC91384-7183-4661-BB25-3C8B8B720340}"/>
              </a:ext>
            </a:extLst>
          </p:cNvPr>
          <p:cNvCxnSpPr>
            <a:cxnSpLocks/>
            <a:stCxn id="75" idx="3"/>
            <a:endCxn id="94" idx="2"/>
          </p:cNvCxnSpPr>
          <p:nvPr/>
        </p:nvCxnSpPr>
        <p:spPr>
          <a:xfrm rot="16200000" flipH="1">
            <a:off x="5408289" y="4652726"/>
            <a:ext cx="458044" cy="6454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Tekstfelt 89">
            <a:extLst>
              <a:ext uri="{FF2B5EF4-FFF2-40B4-BE49-F238E27FC236}">
                <a16:creationId xmlns="" xmlns:a16="http://schemas.microsoft.com/office/drawing/2014/main" id="{A44BE351-9006-4EA7-BB2F-4DCBC0D58488}"/>
              </a:ext>
            </a:extLst>
          </p:cNvPr>
          <p:cNvSpPr txBox="1"/>
          <p:nvPr/>
        </p:nvSpPr>
        <p:spPr>
          <a:xfrm>
            <a:off x="5330642" y="5204420"/>
            <a:ext cx="575244" cy="312137"/>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Kopi af kommunale </a:t>
            </a:r>
            <a:r>
              <a:rPr lang="da-DK" sz="357" dirty="0" err="1">
                <a:solidFill>
                  <a:prstClr val="black"/>
                </a:solidFill>
                <a:latin typeface="Calibri" panose="020F0502020204030204"/>
              </a:rPr>
              <a:t>effektureringer</a:t>
            </a:r>
            <a:r>
              <a:rPr lang="da-DK" sz="357" dirty="0">
                <a:solidFill>
                  <a:prstClr val="black"/>
                </a:solidFill>
                <a:latin typeface="Calibri" panose="020F0502020204030204"/>
              </a:rPr>
              <a:t> fra KMD SAG til ydelsesindex</a:t>
            </a:r>
          </a:p>
        </p:txBody>
      </p:sp>
      <p:sp>
        <p:nvSpPr>
          <p:cNvPr id="106" name="Rutediagram: Magnetpladelager 105">
            <a:extLst>
              <a:ext uri="{FF2B5EF4-FFF2-40B4-BE49-F238E27FC236}">
                <a16:creationId xmlns="" xmlns:a16="http://schemas.microsoft.com/office/drawing/2014/main" id="{0F300641-8FE4-4286-9914-C6BA83273875}"/>
              </a:ext>
            </a:extLst>
          </p:cNvPr>
          <p:cNvSpPr/>
          <p:nvPr/>
        </p:nvSpPr>
        <p:spPr>
          <a:xfrm>
            <a:off x="5960035" y="5514955"/>
            <a:ext cx="408687" cy="514894"/>
          </a:xfrm>
          <a:prstGeom prst="flowChartMagneticDisk">
            <a:avLst/>
          </a:prstGeom>
          <a:solidFill>
            <a:srgbClr val="70AD47">
              <a:lumMod val="75000"/>
            </a:srgb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defRPr/>
            </a:pPr>
            <a:r>
              <a:rPr lang="da-DK" sz="357" kern="0" dirty="0">
                <a:solidFill>
                  <a:prstClr val="white"/>
                </a:solidFill>
                <a:latin typeface="Calibri" panose="020F0502020204030204"/>
              </a:rPr>
              <a:t>Sags og dokumentindeks (STS)</a:t>
            </a:r>
          </a:p>
          <a:p>
            <a:pPr algn="ctr" defTabSz="514347">
              <a:defRPr/>
            </a:pPr>
            <a:endParaRPr lang="da-DK" sz="357" kern="0" dirty="0">
              <a:solidFill>
                <a:prstClr val="white"/>
              </a:solidFill>
              <a:latin typeface="Calibri" panose="020F0502020204030204"/>
            </a:endParaRPr>
          </a:p>
        </p:txBody>
      </p:sp>
      <p:cxnSp>
        <p:nvCxnSpPr>
          <p:cNvPr id="107" name="Forbindelse: vinklet 106">
            <a:extLst>
              <a:ext uri="{FF2B5EF4-FFF2-40B4-BE49-F238E27FC236}">
                <a16:creationId xmlns="" xmlns:a16="http://schemas.microsoft.com/office/drawing/2014/main" id="{7A6212BD-0836-419D-BA84-F8333DAC7FF0}"/>
              </a:ext>
            </a:extLst>
          </p:cNvPr>
          <p:cNvCxnSpPr>
            <a:cxnSpLocks/>
            <a:stCxn id="75" idx="3"/>
            <a:endCxn id="106" idx="2"/>
          </p:cNvCxnSpPr>
          <p:nvPr/>
        </p:nvCxnSpPr>
        <p:spPr>
          <a:xfrm rot="16200000" flipH="1">
            <a:off x="5124324" y="4936691"/>
            <a:ext cx="1025974" cy="6454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Tekstfelt 107">
            <a:extLst>
              <a:ext uri="{FF2B5EF4-FFF2-40B4-BE49-F238E27FC236}">
                <a16:creationId xmlns="" xmlns:a16="http://schemas.microsoft.com/office/drawing/2014/main" id="{1DAC6D78-F292-4B90-91F3-F1C6E69D44BF}"/>
              </a:ext>
            </a:extLst>
          </p:cNvPr>
          <p:cNvSpPr txBox="1"/>
          <p:nvPr/>
        </p:nvSpPr>
        <p:spPr>
          <a:xfrm>
            <a:off x="5354626" y="5815757"/>
            <a:ext cx="605409" cy="202235"/>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Kopi af sager fra KMD SAG til ydelsesindex</a:t>
            </a:r>
          </a:p>
        </p:txBody>
      </p:sp>
      <p:sp>
        <p:nvSpPr>
          <p:cNvPr id="111" name="Tekstfelt 110">
            <a:extLst>
              <a:ext uri="{FF2B5EF4-FFF2-40B4-BE49-F238E27FC236}">
                <a16:creationId xmlns="" xmlns:a16="http://schemas.microsoft.com/office/drawing/2014/main" id="{F8341786-7998-4930-9877-84F009D458E6}"/>
              </a:ext>
            </a:extLst>
          </p:cNvPr>
          <p:cNvSpPr txBox="1"/>
          <p:nvPr/>
        </p:nvSpPr>
        <p:spPr>
          <a:xfrm>
            <a:off x="5527114" y="4005532"/>
            <a:ext cx="711404" cy="312137"/>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Visning af </a:t>
            </a:r>
            <a:r>
              <a:rPr lang="da-DK" sz="357" dirty="0" err="1">
                <a:solidFill>
                  <a:prstClr val="black"/>
                </a:solidFill>
                <a:latin typeface="Calibri" panose="020F0502020204030204"/>
              </a:rPr>
              <a:t>UDKs</a:t>
            </a:r>
            <a:r>
              <a:rPr lang="da-DK" sz="357" dirty="0">
                <a:solidFill>
                  <a:prstClr val="black"/>
                </a:solidFill>
                <a:latin typeface="Calibri" panose="020F0502020204030204"/>
              </a:rPr>
              <a:t> bevillinger og </a:t>
            </a:r>
            <a:r>
              <a:rPr lang="da-DK" sz="357" dirty="0" err="1">
                <a:solidFill>
                  <a:prstClr val="black"/>
                </a:solidFill>
                <a:latin typeface="Calibri" panose="020F0502020204030204"/>
              </a:rPr>
              <a:t>effektureringer</a:t>
            </a:r>
            <a:r>
              <a:rPr lang="da-DK" sz="357" dirty="0">
                <a:solidFill>
                  <a:prstClr val="black"/>
                </a:solidFill>
                <a:latin typeface="Calibri" panose="020F0502020204030204"/>
              </a:rPr>
              <a:t> fra ydelsesindekset for mere end 3 måneder</a:t>
            </a:r>
          </a:p>
        </p:txBody>
      </p:sp>
      <p:cxnSp>
        <p:nvCxnSpPr>
          <p:cNvPr id="37" name="Forbindelse: vinklet 36">
            <a:extLst>
              <a:ext uri="{FF2B5EF4-FFF2-40B4-BE49-F238E27FC236}">
                <a16:creationId xmlns="" xmlns:a16="http://schemas.microsoft.com/office/drawing/2014/main" id="{174265F3-BFCA-4283-A583-F1FCC24174E3}"/>
              </a:ext>
            </a:extLst>
          </p:cNvPr>
          <p:cNvCxnSpPr>
            <a:stCxn id="94" idx="1"/>
            <a:endCxn id="50" idx="3"/>
          </p:cNvCxnSpPr>
          <p:nvPr/>
        </p:nvCxnSpPr>
        <p:spPr>
          <a:xfrm rot="16200000" flipV="1">
            <a:off x="4915476" y="3698122"/>
            <a:ext cx="1955174" cy="54263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Tekstfelt 111">
            <a:extLst>
              <a:ext uri="{FF2B5EF4-FFF2-40B4-BE49-F238E27FC236}">
                <a16:creationId xmlns="" xmlns:a16="http://schemas.microsoft.com/office/drawing/2014/main" id="{A45FF392-2019-4B67-A2DF-09F738BB8FBD}"/>
              </a:ext>
            </a:extLst>
          </p:cNvPr>
          <p:cNvSpPr txBox="1"/>
          <p:nvPr/>
        </p:nvSpPr>
        <p:spPr>
          <a:xfrm>
            <a:off x="6007744" y="4823650"/>
            <a:ext cx="294351" cy="5495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326578"/>
            <a:r>
              <a:rPr lang="da-DK" sz="357" b="1" dirty="0">
                <a:solidFill>
                  <a:srgbClr val="FF0000"/>
                </a:solidFill>
                <a:latin typeface="Calibri" panose="020F0502020204030204"/>
              </a:rPr>
              <a:t>SF2860</a:t>
            </a:r>
          </a:p>
        </p:txBody>
      </p:sp>
      <p:sp>
        <p:nvSpPr>
          <p:cNvPr id="115" name="Tekstfelt 114">
            <a:extLst>
              <a:ext uri="{FF2B5EF4-FFF2-40B4-BE49-F238E27FC236}">
                <a16:creationId xmlns="" xmlns:a16="http://schemas.microsoft.com/office/drawing/2014/main" id="{2E03FE79-3AAE-4626-B90B-288BB916D634}"/>
              </a:ext>
            </a:extLst>
          </p:cNvPr>
          <p:cNvSpPr txBox="1"/>
          <p:nvPr/>
        </p:nvSpPr>
        <p:spPr>
          <a:xfrm>
            <a:off x="8078786" y="5213679"/>
            <a:ext cx="1336912" cy="202235"/>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Aflevering af </a:t>
            </a:r>
            <a:r>
              <a:rPr lang="da-DK" sz="357" dirty="0" err="1">
                <a:solidFill>
                  <a:prstClr val="black"/>
                </a:solidFill>
                <a:latin typeface="Calibri" panose="020F0502020204030204"/>
              </a:rPr>
              <a:t>UDKs</a:t>
            </a:r>
            <a:r>
              <a:rPr lang="da-DK" sz="357" dirty="0">
                <a:solidFill>
                  <a:prstClr val="black"/>
                </a:solidFill>
                <a:latin typeface="Calibri" panose="020F0502020204030204"/>
              </a:rPr>
              <a:t> bevillinger og effektueringer til </a:t>
            </a:r>
            <a:r>
              <a:rPr lang="da-DK" sz="357" dirty="0" err="1">
                <a:solidFill>
                  <a:prstClr val="black"/>
                </a:solidFill>
                <a:latin typeface="Calibri" panose="020F0502020204030204"/>
              </a:rPr>
              <a:t>ydelsesindeket</a:t>
            </a:r>
            <a:endParaRPr lang="da-DK" sz="357" dirty="0">
              <a:solidFill>
                <a:prstClr val="black"/>
              </a:solidFill>
              <a:latin typeface="Calibri" panose="020F0502020204030204"/>
            </a:endParaRPr>
          </a:p>
        </p:txBody>
      </p:sp>
      <p:sp>
        <p:nvSpPr>
          <p:cNvPr id="117" name="Tekstfelt 116">
            <a:extLst>
              <a:ext uri="{FF2B5EF4-FFF2-40B4-BE49-F238E27FC236}">
                <a16:creationId xmlns="" xmlns:a16="http://schemas.microsoft.com/office/drawing/2014/main" id="{9B077A8C-4521-47DE-920B-0D9B05D1F539}"/>
              </a:ext>
            </a:extLst>
          </p:cNvPr>
          <p:cNvSpPr txBox="1"/>
          <p:nvPr/>
        </p:nvSpPr>
        <p:spPr>
          <a:xfrm>
            <a:off x="7784435" y="5157632"/>
            <a:ext cx="294351" cy="5495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326578"/>
            <a:r>
              <a:rPr lang="da-DK" sz="357" b="1" dirty="0">
                <a:solidFill>
                  <a:srgbClr val="FF0000"/>
                </a:solidFill>
                <a:latin typeface="Calibri" panose="020F0502020204030204"/>
              </a:rPr>
              <a:t>SF1490</a:t>
            </a:r>
          </a:p>
        </p:txBody>
      </p:sp>
      <p:sp>
        <p:nvSpPr>
          <p:cNvPr id="118" name="Rutediagram: Magnetpladelager 117">
            <a:extLst>
              <a:ext uri="{FF2B5EF4-FFF2-40B4-BE49-F238E27FC236}">
                <a16:creationId xmlns="" xmlns:a16="http://schemas.microsoft.com/office/drawing/2014/main" id="{4B2021E6-9F3D-41A8-8A79-21CE7DA97B74}"/>
              </a:ext>
            </a:extLst>
          </p:cNvPr>
          <p:cNvSpPr/>
          <p:nvPr/>
        </p:nvSpPr>
        <p:spPr>
          <a:xfrm>
            <a:off x="7217762" y="4489033"/>
            <a:ext cx="408687" cy="514894"/>
          </a:xfrm>
          <a:prstGeom prst="flowChartMagneticDisk">
            <a:avLst/>
          </a:prstGeom>
          <a:solidFill>
            <a:srgbClr val="70AD47">
              <a:lumMod val="75000"/>
            </a:srgb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defRPr/>
            </a:pPr>
            <a:r>
              <a:rPr lang="da-DK" sz="357" kern="0" dirty="0">
                <a:solidFill>
                  <a:prstClr val="white"/>
                </a:solidFill>
                <a:latin typeface="Calibri" panose="020F0502020204030204"/>
              </a:rPr>
              <a:t>Besked</a:t>
            </a:r>
          </a:p>
          <a:p>
            <a:pPr algn="ctr" defTabSz="514347">
              <a:defRPr/>
            </a:pPr>
            <a:r>
              <a:rPr lang="da-DK" sz="357" kern="0" dirty="0">
                <a:solidFill>
                  <a:prstClr val="white"/>
                </a:solidFill>
                <a:latin typeface="Calibri" panose="020F0502020204030204"/>
              </a:rPr>
              <a:t>fordeler</a:t>
            </a:r>
          </a:p>
        </p:txBody>
      </p:sp>
      <p:sp>
        <p:nvSpPr>
          <p:cNvPr id="124" name="Tekstfelt 123">
            <a:extLst>
              <a:ext uri="{FF2B5EF4-FFF2-40B4-BE49-F238E27FC236}">
                <a16:creationId xmlns="" xmlns:a16="http://schemas.microsoft.com/office/drawing/2014/main" id="{59C85748-CA91-4BAB-BE22-97605CC655B8}"/>
              </a:ext>
            </a:extLst>
          </p:cNvPr>
          <p:cNvSpPr txBox="1"/>
          <p:nvPr/>
        </p:nvSpPr>
        <p:spPr>
          <a:xfrm>
            <a:off x="5970494" y="3407844"/>
            <a:ext cx="711000" cy="257186"/>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Indlæsning af UDK hændelser fra beskedfordeler til KMD MQ</a:t>
            </a:r>
          </a:p>
        </p:txBody>
      </p:sp>
      <p:sp>
        <p:nvSpPr>
          <p:cNvPr id="132" name="Tekstfelt 131">
            <a:extLst>
              <a:ext uri="{FF2B5EF4-FFF2-40B4-BE49-F238E27FC236}">
                <a16:creationId xmlns="" xmlns:a16="http://schemas.microsoft.com/office/drawing/2014/main" id="{B65D43DD-F634-4FCF-B4CF-D5F229CB00F5}"/>
              </a:ext>
            </a:extLst>
          </p:cNvPr>
          <p:cNvSpPr txBox="1"/>
          <p:nvPr/>
        </p:nvSpPr>
        <p:spPr>
          <a:xfrm>
            <a:off x="8089695" y="4753686"/>
            <a:ext cx="979606" cy="202235"/>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Aflevering af hændelser fra UDK PE til beskedfordeler</a:t>
            </a:r>
          </a:p>
        </p:txBody>
      </p:sp>
      <p:sp>
        <p:nvSpPr>
          <p:cNvPr id="134" name="Rutediagram: Magnetpladelager 133">
            <a:extLst>
              <a:ext uri="{FF2B5EF4-FFF2-40B4-BE49-F238E27FC236}">
                <a16:creationId xmlns="" xmlns:a16="http://schemas.microsoft.com/office/drawing/2014/main" id="{6C771A89-ADF4-4907-B328-07CE5B383436}"/>
              </a:ext>
            </a:extLst>
          </p:cNvPr>
          <p:cNvSpPr/>
          <p:nvPr/>
        </p:nvSpPr>
        <p:spPr>
          <a:xfrm>
            <a:off x="5417403" y="1466388"/>
            <a:ext cx="408687" cy="514894"/>
          </a:xfrm>
          <a:prstGeom prst="flowChartMagneticDisk">
            <a:avLst/>
          </a:prstGeom>
          <a:solidFill>
            <a:srgbClr val="70AD47">
              <a:lumMod val="75000"/>
            </a:srgb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defRPr/>
            </a:pPr>
            <a:r>
              <a:rPr lang="da-DK" sz="357" kern="0" dirty="0">
                <a:solidFill>
                  <a:prstClr val="white"/>
                </a:solidFill>
                <a:latin typeface="Calibri" panose="020F0502020204030204"/>
              </a:rPr>
              <a:t>Fordelings-</a:t>
            </a:r>
          </a:p>
          <a:p>
            <a:pPr algn="ctr" defTabSz="514347">
              <a:defRPr/>
            </a:pPr>
            <a:r>
              <a:rPr lang="da-DK" sz="357" kern="0" dirty="0">
                <a:solidFill>
                  <a:prstClr val="white"/>
                </a:solidFill>
                <a:latin typeface="Calibri" panose="020F0502020204030204"/>
              </a:rPr>
              <a:t>Komponent</a:t>
            </a:r>
          </a:p>
          <a:p>
            <a:pPr algn="ctr" defTabSz="514347">
              <a:defRPr/>
            </a:pPr>
            <a:r>
              <a:rPr lang="da-DK" sz="357" kern="0" dirty="0">
                <a:solidFill>
                  <a:prstClr val="white"/>
                </a:solidFill>
                <a:latin typeface="Calibri" panose="020F0502020204030204"/>
              </a:rPr>
              <a:t>(SP)</a:t>
            </a:r>
          </a:p>
        </p:txBody>
      </p:sp>
      <p:cxnSp>
        <p:nvCxnSpPr>
          <p:cNvPr id="73" name="Lige pilforbindelse 72">
            <a:extLst>
              <a:ext uri="{FF2B5EF4-FFF2-40B4-BE49-F238E27FC236}">
                <a16:creationId xmlns="" xmlns:a16="http://schemas.microsoft.com/office/drawing/2014/main" id="{A5A3AEF8-D3B3-402D-8A5E-9559DB2820C4}"/>
              </a:ext>
            </a:extLst>
          </p:cNvPr>
          <p:cNvCxnSpPr>
            <a:cxnSpLocks/>
            <a:stCxn id="50" idx="1"/>
            <a:endCxn id="134" idx="3"/>
          </p:cNvCxnSpPr>
          <p:nvPr/>
        </p:nvCxnSpPr>
        <p:spPr>
          <a:xfrm flipH="1" flipV="1">
            <a:off x="5621747" y="1981282"/>
            <a:ext cx="1" cy="426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5" name="Tekstfelt 134">
            <a:extLst>
              <a:ext uri="{FF2B5EF4-FFF2-40B4-BE49-F238E27FC236}">
                <a16:creationId xmlns="" xmlns:a16="http://schemas.microsoft.com/office/drawing/2014/main" id="{51FDD98F-A61D-4C99-8089-A7A55C4B1137}"/>
              </a:ext>
            </a:extLst>
          </p:cNvPr>
          <p:cNvSpPr txBox="1"/>
          <p:nvPr/>
        </p:nvSpPr>
        <p:spPr>
          <a:xfrm>
            <a:off x="5474571" y="2075742"/>
            <a:ext cx="294351" cy="5495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326578"/>
            <a:r>
              <a:rPr lang="da-DK" sz="357" b="1" dirty="0">
                <a:solidFill>
                  <a:srgbClr val="FF0000"/>
                </a:solidFill>
                <a:latin typeface="Calibri" panose="020F0502020204030204"/>
              </a:rPr>
              <a:t>SF2900</a:t>
            </a:r>
          </a:p>
        </p:txBody>
      </p:sp>
      <p:sp>
        <p:nvSpPr>
          <p:cNvPr id="137" name="Tekstfelt 136">
            <a:extLst>
              <a:ext uri="{FF2B5EF4-FFF2-40B4-BE49-F238E27FC236}">
                <a16:creationId xmlns="" xmlns:a16="http://schemas.microsoft.com/office/drawing/2014/main" id="{561E3877-5E10-47A4-8E55-97725916432E}"/>
              </a:ext>
            </a:extLst>
          </p:cNvPr>
          <p:cNvSpPr txBox="1"/>
          <p:nvPr/>
        </p:nvSpPr>
        <p:spPr>
          <a:xfrm>
            <a:off x="4667750" y="1252552"/>
            <a:ext cx="570456" cy="312137"/>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Aflevering fra fordelings-komponenten til digital post</a:t>
            </a:r>
          </a:p>
        </p:txBody>
      </p:sp>
      <p:sp>
        <p:nvSpPr>
          <p:cNvPr id="138" name="Rutediagram: Magnetpladelager 137">
            <a:extLst>
              <a:ext uri="{FF2B5EF4-FFF2-40B4-BE49-F238E27FC236}">
                <a16:creationId xmlns="" xmlns:a16="http://schemas.microsoft.com/office/drawing/2014/main" id="{E243DF94-7557-4C21-A22A-855E4099A4E8}"/>
              </a:ext>
            </a:extLst>
          </p:cNvPr>
          <p:cNvSpPr/>
          <p:nvPr/>
        </p:nvSpPr>
        <p:spPr>
          <a:xfrm>
            <a:off x="5417686" y="720306"/>
            <a:ext cx="408687" cy="514894"/>
          </a:xfrm>
          <a:prstGeom prst="flowChartMagneticDisk">
            <a:avLst/>
          </a:prstGeom>
          <a:solidFill>
            <a:schemeClr val="bg1">
              <a:lumMod val="65000"/>
            </a:scheme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Digital post</a:t>
            </a:r>
          </a:p>
        </p:txBody>
      </p:sp>
      <p:cxnSp>
        <p:nvCxnSpPr>
          <p:cNvPr id="140" name="Lige pilforbindelse 139">
            <a:extLst>
              <a:ext uri="{FF2B5EF4-FFF2-40B4-BE49-F238E27FC236}">
                <a16:creationId xmlns="" xmlns:a16="http://schemas.microsoft.com/office/drawing/2014/main" id="{6B0D3FA9-E30A-4E90-88FA-1398F40A1CF7}"/>
              </a:ext>
            </a:extLst>
          </p:cNvPr>
          <p:cNvCxnSpPr>
            <a:cxnSpLocks/>
            <a:stCxn id="134" idx="1"/>
            <a:endCxn id="138" idx="3"/>
          </p:cNvCxnSpPr>
          <p:nvPr/>
        </p:nvCxnSpPr>
        <p:spPr>
          <a:xfrm flipV="1">
            <a:off x="5621746" y="1235199"/>
            <a:ext cx="283" cy="231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3" name="Tekstfelt 142">
            <a:extLst>
              <a:ext uri="{FF2B5EF4-FFF2-40B4-BE49-F238E27FC236}">
                <a16:creationId xmlns="" xmlns:a16="http://schemas.microsoft.com/office/drawing/2014/main" id="{71D39B6B-AEA1-46A9-805A-B6C58D54484D}"/>
              </a:ext>
            </a:extLst>
          </p:cNvPr>
          <p:cNvSpPr txBox="1"/>
          <p:nvPr/>
        </p:nvSpPr>
        <p:spPr>
          <a:xfrm>
            <a:off x="5071455" y="2108613"/>
            <a:ext cx="911318" cy="202235"/>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Aflevering af beskeder til fordelingskomponenten</a:t>
            </a:r>
          </a:p>
        </p:txBody>
      </p:sp>
      <p:sp>
        <p:nvSpPr>
          <p:cNvPr id="144" name="Rutediagram: Magnetpladelager 143">
            <a:extLst>
              <a:ext uri="{FF2B5EF4-FFF2-40B4-BE49-F238E27FC236}">
                <a16:creationId xmlns="" xmlns:a16="http://schemas.microsoft.com/office/drawing/2014/main" id="{566EDE46-5372-4F55-BAF9-A87EFC027EED}"/>
              </a:ext>
            </a:extLst>
          </p:cNvPr>
          <p:cNvSpPr/>
          <p:nvPr/>
        </p:nvSpPr>
        <p:spPr>
          <a:xfrm>
            <a:off x="4597876" y="720306"/>
            <a:ext cx="408687" cy="514894"/>
          </a:xfrm>
          <a:prstGeom prst="flowChartMagneticDisk">
            <a:avLst/>
          </a:prstGeom>
          <a:solidFill>
            <a:schemeClr val="bg1">
              <a:lumMod val="65000"/>
            </a:scheme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Digital post kasse</a:t>
            </a:r>
          </a:p>
        </p:txBody>
      </p:sp>
      <p:sp>
        <p:nvSpPr>
          <p:cNvPr id="145" name="Tekstfelt 144">
            <a:extLst>
              <a:ext uri="{FF2B5EF4-FFF2-40B4-BE49-F238E27FC236}">
                <a16:creationId xmlns="" xmlns:a16="http://schemas.microsoft.com/office/drawing/2014/main" id="{5339F729-990A-4ED3-9789-F062183C61A6}"/>
              </a:ext>
            </a:extLst>
          </p:cNvPr>
          <p:cNvSpPr txBox="1"/>
          <p:nvPr/>
        </p:nvSpPr>
        <p:spPr>
          <a:xfrm>
            <a:off x="5010425" y="652309"/>
            <a:ext cx="464146" cy="257186"/>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Aflevering til digital postkasse</a:t>
            </a:r>
          </a:p>
        </p:txBody>
      </p:sp>
      <p:cxnSp>
        <p:nvCxnSpPr>
          <p:cNvPr id="81" name="Lige pilforbindelse 80">
            <a:extLst>
              <a:ext uri="{FF2B5EF4-FFF2-40B4-BE49-F238E27FC236}">
                <a16:creationId xmlns="" xmlns:a16="http://schemas.microsoft.com/office/drawing/2014/main" id="{1FE51383-E2F8-4B46-8A85-82615F87A684}"/>
              </a:ext>
            </a:extLst>
          </p:cNvPr>
          <p:cNvCxnSpPr>
            <a:cxnSpLocks/>
            <a:stCxn id="138" idx="2"/>
            <a:endCxn id="144" idx="4"/>
          </p:cNvCxnSpPr>
          <p:nvPr/>
        </p:nvCxnSpPr>
        <p:spPr>
          <a:xfrm flipH="1">
            <a:off x="5006563" y="977753"/>
            <a:ext cx="4111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Forbindelse: vinklet 151">
            <a:extLst>
              <a:ext uri="{FF2B5EF4-FFF2-40B4-BE49-F238E27FC236}">
                <a16:creationId xmlns="" xmlns:a16="http://schemas.microsoft.com/office/drawing/2014/main" id="{7F493BE3-4111-4C92-99BF-72289BF7E217}"/>
              </a:ext>
            </a:extLst>
          </p:cNvPr>
          <p:cNvCxnSpPr>
            <a:cxnSpLocks/>
            <a:endCxn id="118" idx="1"/>
          </p:cNvCxnSpPr>
          <p:nvPr/>
        </p:nvCxnSpPr>
        <p:spPr>
          <a:xfrm>
            <a:off x="5987870" y="3297605"/>
            <a:ext cx="1434235" cy="11914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55" name="Tekstfelt 154">
            <a:extLst>
              <a:ext uri="{FF2B5EF4-FFF2-40B4-BE49-F238E27FC236}">
                <a16:creationId xmlns="" xmlns:a16="http://schemas.microsoft.com/office/drawing/2014/main" id="{849512C4-25AB-4EDF-B794-0379826C6BFA}"/>
              </a:ext>
            </a:extLst>
          </p:cNvPr>
          <p:cNvSpPr txBox="1"/>
          <p:nvPr/>
        </p:nvSpPr>
        <p:spPr>
          <a:xfrm>
            <a:off x="6595299" y="3239371"/>
            <a:ext cx="294351" cy="5495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326578"/>
            <a:r>
              <a:rPr lang="da-DK" sz="357" b="1" dirty="0">
                <a:solidFill>
                  <a:srgbClr val="FF0000"/>
                </a:solidFill>
                <a:latin typeface="Calibri" panose="020F0502020204030204"/>
              </a:rPr>
              <a:t>SF1411E</a:t>
            </a:r>
          </a:p>
        </p:txBody>
      </p:sp>
      <p:sp>
        <p:nvSpPr>
          <p:cNvPr id="157" name="Tekstfelt 156">
            <a:extLst>
              <a:ext uri="{FF2B5EF4-FFF2-40B4-BE49-F238E27FC236}">
                <a16:creationId xmlns="" xmlns:a16="http://schemas.microsoft.com/office/drawing/2014/main" id="{BF0517B7-4BBA-4775-B469-421550715D6C}"/>
              </a:ext>
            </a:extLst>
          </p:cNvPr>
          <p:cNvSpPr txBox="1"/>
          <p:nvPr/>
        </p:nvSpPr>
        <p:spPr>
          <a:xfrm>
            <a:off x="6448123" y="3737811"/>
            <a:ext cx="294351" cy="5495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326578"/>
            <a:r>
              <a:rPr lang="da-DK" sz="357" b="1" dirty="0">
                <a:solidFill>
                  <a:srgbClr val="FF0000"/>
                </a:solidFill>
                <a:latin typeface="Calibri" panose="020F0502020204030204"/>
              </a:rPr>
              <a:t>SF1411D</a:t>
            </a:r>
          </a:p>
        </p:txBody>
      </p:sp>
      <p:cxnSp>
        <p:nvCxnSpPr>
          <p:cNvPr id="147" name="Lige pilforbindelse 146">
            <a:extLst>
              <a:ext uri="{FF2B5EF4-FFF2-40B4-BE49-F238E27FC236}">
                <a16:creationId xmlns="" xmlns:a16="http://schemas.microsoft.com/office/drawing/2014/main" id="{86563CD4-117F-4ED9-9DF5-FE03F63DFF21}"/>
              </a:ext>
            </a:extLst>
          </p:cNvPr>
          <p:cNvCxnSpPr>
            <a:cxnSpLocks/>
            <a:endCxn id="167" idx="3"/>
          </p:cNvCxnSpPr>
          <p:nvPr/>
        </p:nvCxnSpPr>
        <p:spPr>
          <a:xfrm flipV="1">
            <a:off x="7523948" y="2077446"/>
            <a:ext cx="1" cy="2429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3" name="Tekstfelt 162">
            <a:extLst>
              <a:ext uri="{FF2B5EF4-FFF2-40B4-BE49-F238E27FC236}">
                <a16:creationId xmlns="" xmlns:a16="http://schemas.microsoft.com/office/drawing/2014/main" id="{B9B60FFD-70FD-424B-98C3-BB9C3542E554}"/>
              </a:ext>
            </a:extLst>
          </p:cNvPr>
          <p:cNvSpPr txBox="1"/>
          <p:nvPr/>
        </p:nvSpPr>
        <p:spPr>
          <a:xfrm>
            <a:off x="7483850" y="4266154"/>
            <a:ext cx="294351" cy="5495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326578"/>
            <a:r>
              <a:rPr lang="da-DK" sz="357" b="1" dirty="0">
                <a:solidFill>
                  <a:srgbClr val="FF0000"/>
                </a:solidFill>
                <a:latin typeface="Calibri" panose="020F0502020204030204"/>
              </a:rPr>
              <a:t>SF1411E</a:t>
            </a:r>
          </a:p>
        </p:txBody>
      </p:sp>
      <p:sp>
        <p:nvSpPr>
          <p:cNvPr id="165" name="Tekstfelt 164">
            <a:extLst>
              <a:ext uri="{FF2B5EF4-FFF2-40B4-BE49-F238E27FC236}">
                <a16:creationId xmlns="" xmlns:a16="http://schemas.microsoft.com/office/drawing/2014/main" id="{BC0D5E8A-1EAC-40FF-90CE-E0CF47E8043C}"/>
              </a:ext>
            </a:extLst>
          </p:cNvPr>
          <p:cNvSpPr txBox="1"/>
          <p:nvPr/>
        </p:nvSpPr>
        <p:spPr>
          <a:xfrm>
            <a:off x="6748717" y="2060394"/>
            <a:ext cx="887498" cy="257186"/>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Udlæsning af beskeder om kommunale hændelser fra SOP til kommunale løsninger</a:t>
            </a:r>
          </a:p>
        </p:txBody>
      </p:sp>
      <p:sp>
        <p:nvSpPr>
          <p:cNvPr id="167" name="Rutediagram: Magnetpladelager 166">
            <a:extLst>
              <a:ext uri="{FF2B5EF4-FFF2-40B4-BE49-F238E27FC236}">
                <a16:creationId xmlns="" xmlns:a16="http://schemas.microsoft.com/office/drawing/2014/main" id="{370F713E-FB7A-4EA8-833B-EB6CFE508A7B}"/>
              </a:ext>
            </a:extLst>
          </p:cNvPr>
          <p:cNvSpPr/>
          <p:nvPr/>
        </p:nvSpPr>
        <p:spPr>
          <a:xfrm>
            <a:off x="7319605" y="1562552"/>
            <a:ext cx="408687" cy="514894"/>
          </a:xfrm>
          <a:prstGeom prst="flowChartMagneticDisk">
            <a:avLst/>
          </a:prstGeom>
          <a:solidFill>
            <a:schemeClr val="bg1">
              <a:lumMod val="65000"/>
            </a:scheme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defRPr/>
            </a:pPr>
            <a:r>
              <a:rPr lang="da-DK" sz="357" kern="0" dirty="0">
                <a:solidFill>
                  <a:prstClr val="white"/>
                </a:solidFill>
                <a:latin typeface="Calibri" panose="020F0502020204030204"/>
              </a:rPr>
              <a:t>Kommunal anvender-system</a:t>
            </a:r>
          </a:p>
        </p:txBody>
      </p:sp>
      <p:cxnSp>
        <p:nvCxnSpPr>
          <p:cNvPr id="159" name="Forbindelse: vinklet 158">
            <a:extLst>
              <a:ext uri="{FF2B5EF4-FFF2-40B4-BE49-F238E27FC236}">
                <a16:creationId xmlns="" xmlns:a16="http://schemas.microsoft.com/office/drawing/2014/main" id="{2F808766-E965-4D67-89BD-AC0DFEF72C48}"/>
              </a:ext>
            </a:extLst>
          </p:cNvPr>
          <p:cNvCxnSpPr>
            <a:cxnSpLocks/>
            <a:endCxn id="171" idx="2"/>
          </p:cNvCxnSpPr>
          <p:nvPr/>
        </p:nvCxnSpPr>
        <p:spPr>
          <a:xfrm flipV="1">
            <a:off x="5809021" y="1648483"/>
            <a:ext cx="1306240" cy="828225"/>
          </a:xfrm>
          <a:prstGeom prst="bentConnector3">
            <a:avLst>
              <a:gd name="adj1" fmla="val 22999"/>
            </a:avLst>
          </a:prstGeom>
          <a:ln>
            <a:tailEnd type="triangle"/>
          </a:ln>
        </p:spPr>
        <p:style>
          <a:lnRef idx="1">
            <a:schemeClr val="accent1"/>
          </a:lnRef>
          <a:fillRef idx="0">
            <a:schemeClr val="accent1"/>
          </a:fillRef>
          <a:effectRef idx="0">
            <a:schemeClr val="accent1"/>
          </a:effectRef>
          <a:fontRef idx="minor">
            <a:schemeClr val="tx1"/>
          </a:fontRef>
        </p:style>
      </p:cxnSp>
      <p:sp>
        <p:nvSpPr>
          <p:cNvPr id="127" name="Tekstfelt 126">
            <a:extLst>
              <a:ext uri="{FF2B5EF4-FFF2-40B4-BE49-F238E27FC236}">
                <a16:creationId xmlns="" xmlns:a16="http://schemas.microsoft.com/office/drawing/2014/main" id="{F728D462-8C77-46B7-9DA8-7F67FC083634}"/>
              </a:ext>
            </a:extLst>
          </p:cNvPr>
          <p:cNvSpPr txBox="1"/>
          <p:nvPr/>
        </p:nvSpPr>
        <p:spPr>
          <a:xfrm>
            <a:off x="7784435" y="4700262"/>
            <a:ext cx="294351" cy="5495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326578"/>
            <a:r>
              <a:rPr lang="da-DK" sz="357" b="1" dirty="0">
                <a:solidFill>
                  <a:srgbClr val="FF0000"/>
                </a:solidFill>
                <a:latin typeface="Calibri" panose="020F0502020204030204"/>
              </a:rPr>
              <a:t>SF1411D</a:t>
            </a:r>
          </a:p>
        </p:txBody>
      </p:sp>
      <p:sp>
        <p:nvSpPr>
          <p:cNvPr id="178" name="Tekstfelt 177">
            <a:extLst>
              <a:ext uri="{FF2B5EF4-FFF2-40B4-BE49-F238E27FC236}">
                <a16:creationId xmlns="" xmlns:a16="http://schemas.microsoft.com/office/drawing/2014/main" id="{9E6DCD50-32B1-4D45-9C3F-D8A39C037747}"/>
              </a:ext>
            </a:extLst>
          </p:cNvPr>
          <p:cNvSpPr txBox="1"/>
          <p:nvPr/>
        </p:nvSpPr>
        <p:spPr>
          <a:xfrm>
            <a:off x="5856612" y="2206865"/>
            <a:ext cx="425488" cy="5495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326578"/>
            <a:r>
              <a:rPr lang="da-DK" sz="357" b="1" dirty="0">
                <a:solidFill>
                  <a:srgbClr val="FF0000"/>
                </a:solidFill>
                <a:latin typeface="Calibri" panose="020F0502020204030204"/>
              </a:rPr>
              <a:t>SF14111B</a:t>
            </a:r>
          </a:p>
        </p:txBody>
      </p:sp>
      <p:sp>
        <p:nvSpPr>
          <p:cNvPr id="181" name="Tekstfelt 180">
            <a:extLst>
              <a:ext uri="{FF2B5EF4-FFF2-40B4-BE49-F238E27FC236}">
                <a16:creationId xmlns="" xmlns:a16="http://schemas.microsoft.com/office/drawing/2014/main" id="{2859D5A0-DE99-446A-984F-BBB4B8333233}"/>
              </a:ext>
            </a:extLst>
          </p:cNvPr>
          <p:cNvSpPr txBox="1"/>
          <p:nvPr/>
        </p:nvSpPr>
        <p:spPr>
          <a:xfrm>
            <a:off x="6097833" y="1664828"/>
            <a:ext cx="896326" cy="202235"/>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Forespørgsler på kommunale oplysninger om pensionist fra SOP</a:t>
            </a:r>
          </a:p>
        </p:txBody>
      </p:sp>
      <p:sp>
        <p:nvSpPr>
          <p:cNvPr id="194" name="Rutediagram: Magnetpladelager 193">
            <a:extLst>
              <a:ext uri="{FF2B5EF4-FFF2-40B4-BE49-F238E27FC236}">
                <a16:creationId xmlns="" xmlns:a16="http://schemas.microsoft.com/office/drawing/2014/main" id="{BFD6298F-6A3C-44D0-BAEF-350E60B49A5B}"/>
              </a:ext>
            </a:extLst>
          </p:cNvPr>
          <p:cNvSpPr/>
          <p:nvPr/>
        </p:nvSpPr>
        <p:spPr>
          <a:xfrm>
            <a:off x="7227345" y="5775874"/>
            <a:ext cx="408687" cy="514894"/>
          </a:xfrm>
          <a:prstGeom prst="flowChartMagneticDisk">
            <a:avLst/>
          </a:prstGeom>
          <a:solidFill>
            <a:srgbClr val="70AD47">
              <a:lumMod val="75000"/>
            </a:srgb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defRPr/>
            </a:pPr>
            <a:r>
              <a:rPr lang="da-DK" sz="357" kern="0" dirty="0">
                <a:solidFill>
                  <a:prstClr val="white"/>
                </a:solidFill>
                <a:latin typeface="Calibri" panose="020F0502020204030204"/>
              </a:rPr>
              <a:t>SAPA</a:t>
            </a:r>
          </a:p>
          <a:p>
            <a:pPr algn="ctr" defTabSz="514347">
              <a:defRPr/>
            </a:pPr>
            <a:endParaRPr lang="da-DK" sz="357" kern="0" dirty="0">
              <a:solidFill>
                <a:prstClr val="white"/>
              </a:solidFill>
              <a:latin typeface="Calibri" panose="020F0502020204030204"/>
            </a:endParaRPr>
          </a:p>
        </p:txBody>
      </p:sp>
      <p:cxnSp>
        <p:nvCxnSpPr>
          <p:cNvPr id="202" name="Lige pilforbindelse 201">
            <a:extLst>
              <a:ext uri="{FF2B5EF4-FFF2-40B4-BE49-F238E27FC236}">
                <a16:creationId xmlns="" xmlns:a16="http://schemas.microsoft.com/office/drawing/2014/main" id="{507FC380-A329-4870-B054-B23D3E9E6EBD}"/>
              </a:ext>
            </a:extLst>
          </p:cNvPr>
          <p:cNvCxnSpPr>
            <a:cxnSpLocks/>
          </p:cNvCxnSpPr>
          <p:nvPr/>
        </p:nvCxnSpPr>
        <p:spPr>
          <a:xfrm>
            <a:off x="6282100" y="5461868"/>
            <a:ext cx="931848" cy="395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4" name="Lige pilforbindelse 203">
            <a:extLst>
              <a:ext uri="{FF2B5EF4-FFF2-40B4-BE49-F238E27FC236}">
                <a16:creationId xmlns="" xmlns:a16="http://schemas.microsoft.com/office/drawing/2014/main" id="{AD81E9A1-C90D-4F8F-9DF0-7D32C3204FC5}"/>
              </a:ext>
            </a:extLst>
          </p:cNvPr>
          <p:cNvCxnSpPr>
            <a:stCxn id="106" idx="4"/>
          </p:cNvCxnSpPr>
          <p:nvPr/>
        </p:nvCxnSpPr>
        <p:spPr>
          <a:xfrm>
            <a:off x="6368722" y="5772403"/>
            <a:ext cx="845226" cy="175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6" name="Tekstfelt 205">
            <a:extLst>
              <a:ext uri="{FF2B5EF4-FFF2-40B4-BE49-F238E27FC236}">
                <a16:creationId xmlns="" xmlns:a16="http://schemas.microsoft.com/office/drawing/2014/main" id="{96668593-DB3A-4792-92F4-D748B6F37DD7}"/>
              </a:ext>
            </a:extLst>
          </p:cNvPr>
          <p:cNvSpPr txBox="1"/>
          <p:nvPr/>
        </p:nvSpPr>
        <p:spPr>
          <a:xfrm>
            <a:off x="6840854" y="5680019"/>
            <a:ext cx="294351" cy="5495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326578"/>
            <a:r>
              <a:rPr lang="da-DK" sz="357" b="1" dirty="0">
                <a:solidFill>
                  <a:srgbClr val="FF0000"/>
                </a:solidFill>
                <a:latin typeface="Calibri" panose="020F0502020204030204"/>
              </a:rPr>
              <a:t>SF2860</a:t>
            </a:r>
          </a:p>
        </p:txBody>
      </p:sp>
      <p:sp>
        <p:nvSpPr>
          <p:cNvPr id="207" name="Tekstfelt 206">
            <a:extLst>
              <a:ext uri="{FF2B5EF4-FFF2-40B4-BE49-F238E27FC236}">
                <a16:creationId xmlns="" xmlns:a16="http://schemas.microsoft.com/office/drawing/2014/main" id="{2B42CFD0-2D65-40DB-BD75-DB3873F12B33}"/>
              </a:ext>
            </a:extLst>
          </p:cNvPr>
          <p:cNvSpPr txBox="1"/>
          <p:nvPr/>
        </p:nvSpPr>
        <p:spPr>
          <a:xfrm>
            <a:off x="6660349" y="5559157"/>
            <a:ext cx="294351" cy="5495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326578"/>
            <a:r>
              <a:rPr lang="da-DK" sz="357" b="1" dirty="0">
                <a:solidFill>
                  <a:srgbClr val="FF0000"/>
                </a:solidFill>
                <a:latin typeface="Calibri" panose="020F0502020204030204"/>
              </a:rPr>
              <a:t>SF1490</a:t>
            </a:r>
          </a:p>
        </p:txBody>
      </p:sp>
      <p:sp>
        <p:nvSpPr>
          <p:cNvPr id="209" name="Tekstfelt 208">
            <a:extLst>
              <a:ext uri="{FF2B5EF4-FFF2-40B4-BE49-F238E27FC236}">
                <a16:creationId xmlns="" xmlns:a16="http://schemas.microsoft.com/office/drawing/2014/main" id="{69C48E29-3F50-45A4-8BF6-1816C5F7697C}"/>
              </a:ext>
            </a:extLst>
          </p:cNvPr>
          <p:cNvSpPr txBox="1"/>
          <p:nvPr/>
        </p:nvSpPr>
        <p:spPr>
          <a:xfrm>
            <a:off x="6546502" y="5820306"/>
            <a:ext cx="294351" cy="5495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326578"/>
            <a:r>
              <a:rPr lang="da-DK" sz="357" b="1" dirty="0">
                <a:solidFill>
                  <a:srgbClr val="FF0000"/>
                </a:solidFill>
                <a:latin typeface="Calibri" panose="020F0502020204030204"/>
              </a:rPr>
              <a:t>SF1470</a:t>
            </a:r>
          </a:p>
        </p:txBody>
      </p:sp>
      <p:sp>
        <p:nvSpPr>
          <p:cNvPr id="210" name="Tekstfelt 209">
            <a:extLst>
              <a:ext uri="{FF2B5EF4-FFF2-40B4-BE49-F238E27FC236}">
                <a16:creationId xmlns="" xmlns:a16="http://schemas.microsoft.com/office/drawing/2014/main" id="{83EC844E-637B-4A0E-BEDD-B2F381802123}"/>
              </a:ext>
            </a:extLst>
          </p:cNvPr>
          <p:cNvSpPr txBox="1"/>
          <p:nvPr/>
        </p:nvSpPr>
        <p:spPr>
          <a:xfrm>
            <a:off x="6288827" y="5972704"/>
            <a:ext cx="1005016" cy="312137"/>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Visning af UDK bevillinger og effektueringer 3 måneder tilbage. </a:t>
            </a:r>
          </a:p>
          <a:p>
            <a:pPr defTabSz="685814">
              <a:defRPr/>
            </a:pPr>
            <a:r>
              <a:rPr lang="da-DK" sz="357" dirty="0">
                <a:solidFill>
                  <a:prstClr val="black"/>
                </a:solidFill>
                <a:latin typeface="Calibri" panose="020F0502020204030204"/>
              </a:rPr>
              <a:t>Visning af kommunale effektueringer.</a:t>
            </a:r>
          </a:p>
          <a:p>
            <a:pPr defTabSz="685814">
              <a:defRPr/>
            </a:pPr>
            <a:r>
              <a:rPr lang="da-DK" sz="357" dirty="0">
                <a:solidFill>
                  <a:prstClr val="black"/>
                </a:solidFill>
                <a:latin typeface="Calibri" panose="020F0502020204030204"/>
              </a:rPr>
              <a:t>Visning af kommunale sager</a:t>
            </a:r>
          </a:p>
        </p:txBody>
      </p:sp>
      <p:sp>
        <p:nvSpPr>
          <p:cNvPr id="226" name="Rutediagram: Magnetpladelager 225">
            <a:extLst>
              <a:ext uri="{FF2B5EF4-FFF2-40B4-BE49-F238E27FC236}">
                <a16:creationId xmlns="" xmlns:a16="http://schemas.microsoft.com/office/drawing/2014/main" id="{98D5F80B-DCA1-4392-AE34-D4F91EF14A69}"/>
              </a:ext>
            </a:extLst>
          </p:cNvPr>
          <p:cNvSpPr/>
          <p:nvPr/>
        </p:nvSpPr>
        <p:spPr>
          <a:xfrm>
            <a:off x="5671177" y="3193769"/>
            <a:ext cx="322890" cy="427894"/>
          </a:xfrm>
          <a:prstGeom prst="flowChartMagneticDisk">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514347">
              <a:defRPr/>
            </a:pPr>
            <a:r>
              <a:rPr lang="da-DK" sz="357" kern="0" dirty="0">
                <a:solidFill>
                  <a:prstClr val="white"/>
                </a:solidFill>
                <a:latin typeface="Calibri" panose="020F0502020204030204"/>
              </a:rPr>
              <a:t>KMD MQ</a:t>
            </a:r>
          </a:p>
        </p:txBody>
      </p:sp>
      <p:cxnSp>
        <p:nvCxnSpPr>
          <p:cNvPr id="237" name="Forbindelse: vinklet 236">
            <a:extLst>
              <a:ext uri="{FF2B5EF4-FFF2-40B4-BE49-F238E27FC236}">
                <a16:creationId xmlns="" xmlns:a16="http://schemas.microsoft.com/office/drawing/2014/main" id="{9849AF1E-6C77-4565-918D-AC276DAED756}"/>
              </a:ext>
            </a:extLst>
          </p:cNvPr>
          <p:cNvCxnSpPr>
            <a:cxnSpLocks/>
            <a:stCxn id="118" idx="2"/>
            <a:endCxn id="226" idx="4"/>
          </p:cNvCxnSpPr>
          <p:nvPr/>
        </p:nvCxnSpPr>
        <p:spPr>
          <a:xfrm rot="10800000">
            <a:off x="5994067" y="3407717"/>
            <a:ext cx="1223694" cy="133876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3" name="Forbindelse: vinklet 242">
            <a:extLst>
              <a:ext uri="{FF2B5EF4-FFF2-40B4-BE49-F238E27FC236}">
                <a16:creationId xmlns="" xmlns:a16="http://schemas.microsoft.com/office/drawing/2014/main" id="{4B251EA9-07CA-4009-9DAC-EEA5BF37F751}"/>
              </a:ext>
            </a:extLst>
          </p:cNvPr>
          <p:cNvCxnSpPr>
            <a:stCxn id="226" idx="1"/>
          </p:cNvCxnSpPr>
          <p:nvPr/>
        </p:nvCxnSpPr>
        <p:spPr>
          <a:xfrm rot="16200000" flipV="1">
            <a:off x="5568817" y="2929964"/>
            <a:ext cx="428608" cy="9900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44" name="Tekstfelt 243">
            <a:extLst>
              <a:ext uri="{FF2B5EF4-FFF2-40B4-BE49-F238E27FC236}">
                <a16:creationId xmlns="" xmlns:a16="http://schemas.microsoft.com/office/drawing/2014/main" id="{91BC1316-919B-437E-A044-B727E689218F}"/>
              </a:ext>
            </a:extLst>
          </p:cNvPr>
          <p:cNvSpPr txBox="1"/>
          <p:nvPr/>
        </p:nvSpPr>
        <p:spPr>
          <a:xfrm>
            <a:off x="7889965" y="3048705"/>
            <a:ext cx="294351" cy="5495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326578"/>
            <a:r>
              <a:rPr lang="da-DK" sz="357" b="1" dirty="0">
                <a:solidFill>
                  <a:srgbClr val="FF0000"/>
                </a:solidFill>
                <a:latin typeface="Calibri" panose="020F0502020204030204"/>
              </a:rPr>
              <a:t>SF1411A</a:t>
            </a:r>
          </a:p>
        </p:txBody>
      </p:sp>
      <p:cxnSp>
        <p:nvCxnSpPr>
          <p:cNvPr id="246" name="Forbindelse: vinklet 245">
            <a:extLst>
              <a:ext uri="{FF2B5EF4-FFF2-40B4-BE49-F238E27FC236}">
                <a16:creationId xmlns="" xmlns:a16="http://schemas.microsoft.com/office/drawing/2014/main" id="{65131645-1E88-47FD-AAF4-58D3A5D2BE86}"/>
              </a:ext>
            </a:extLst>
          </p:cNvPr>
          <p:cNvCxnSpPr>
            <a:cxnSpLocks/>
            <a:stCxn id="49" idx="1"/>
            <a:endCxn id="244" idx="3"/>
          </p:cNvCxnSpPr>
          <p:nvPr/>
        </p:nvCxnSpPr>
        <p:spPr>
          <a:xfrm rot="16200000" flipV="1">
            <a:off x="8294138" y="2966360"/>
            <a:ext cx="949723" cy="116936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9" name="Forbindelse: vinklet 248">
            <a:extLst>
              <a:ext uri="{FF2B5EF4-FFF2-40B4-BE49-F238E27FC236}">
                <a16:creationId xmlns="" xmlns:a16="http://schemas.microsoft.com/office/drawing/2014/main" id="{2C23A9CD-0B61-449E-8709-9B99F8CD4767}"/>
              </a:ext>
            </a:extLst>
          </p:cNvPr>
          <p:cNvCxnSpPr>
            <a:cxnSpLocks/>
            <a:stCxn id="244" idx="1"/>
          </p:cNvCxnSpPr>
          <p:nvPr/>
        </p:nvCxnSpPr>
        <p:spPr>
          <a:xfrm rot="10800000">
            <a:off x="5840315" y="2915755"/>
            <a:ext cx="2049651" cy="16042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52" name="Tekstfelt 251">
            <a:extLst>
              <a:ext uri="{FF2B5EF4-FFF2-40B4-BE49-F238E27FC236}">
                <a16:creationId xmlns="" xmlns:a16="http://schemas.microsoft.com/office/drawing/2014/main" id="{B99156F2-188F-4448-A82D-5FA0076E8E56}"/>
              </a:ext>
            </a:extLst>
          </p:cNvPr>
          <p:cNvSpPr txBox="1"/>
          <p:nvPr/>
        </p:nvSpPr>
        <p:spPr>
          <a:xfrm>
            <a:off x="7571873" y="3133847"/>
            <a:ext cx="1073243" cy="202235"/>
          </a:xfrm>
          <a:prstGeom prst="rect">
            <a:avLst/>
          </a:prstGeom>
          <a:noFill/>
        </p:spPr>
        <p:txBody>
          <a:bodyPr wrap="square" rtlCol="0">
            <a:spAutoFit/>
          </a:bodyPr>
          <a:lstStyle/>
          <a:p>
            <a:pPr defTabSz="326578"/>
            <a:r>
              <a:rPr lang="da-DK" sz="357" dirty="0">
                <a:solidFill>
                  <a:prstClr val="black"/>
                </a:solidFill>
                <a:latin typeface="Calibri" panose="020F0502020204030204"/>
              </a:rPr>
              <a:t>SOP forespørger på UDK oplysninger om pensionist fra UDK</a:t>
            </a:r>
          </a:p>
        </p:txBody>
      </p:sp>
      <p:sp>
        <p:nvSpPr>
          <p:cNvPr id="253" name="Rutediagram: Magnetpladelager 252">
            <a:extLst>
              <a:ext uri="{FF2B5EF4-FFF2-40B4-BE49-F238E27FC236}">
                <a16:creationId xmlns="" xmlns:a16="http://schemas.microsoft.com/office/drawing/2014/main" id="{78F13C12-EF6D-441B-949A-35B95F55E3B0}"/>
              </a:ext>
            </a:extLst>
          </p:cNvPr>
          <p:cNvSpPr/>
          <p:nvPr/>
        </p:nvSpPr>
        <p:spPr>
          <a:xfrm>
            <a:off x="1722542" y="2357063"/>
            <a:ext cx="408687" cy="514894"/>
          </a:xfrm>
          <a:prstGeom prst="flowChartMagneticDisk">
            <a:avLst/>
          </a:prstGeom>
          <a:solidFill>
            <a:srgbClr val="70AD47">
              <a:lumMod val="75000"/>
            </a:srgb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Ydelses-refusion</a:t>
            </a:r>
          </a:p>
        </p:txBody>
      </p:sp>
      <p:cxnSp>
        <p:nvCxnSpPr>
          <p:cNvPr id="255" name="Lige pilforbindelse 254">
            <a:extLst>
              <a:ext uri="{FF2B5EF4-FFF2-40B4-BE49-F238E27FC236}">
                <a16:creationId xmlns="" xmlns:a16="http://schemas.microsoft.com/office/drawing/2014/main" id="{DBD59080-FF89-441C-84C8-849F7235D828}"/>
              </a:ext>
            </a:extLst>
          </p:cNvPr>
          <p:cNvCxnSpPr>
            <a:cxnSpLocks/>
            <a:endCxn id="253" idx="4"/>
          </p:cNvCxnSpPr>
          <p:nvPr/>
        </p:nvCxnSpPr>
        <p:spPr>
          <a:xfrm flipH="1">
            <a:off x="2131229" y="2609918"/>
            <a:ext cx="617841" cy="4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7" name="Tekstfelt 256">
            <a:extLst>
              <a:ext uri="{FF2B5EF4-FFF2-40B4-BE49-F238E27FC236}">
                <a16:creationId xmlns="" xmlns:a16="http://schemas.microsoft.com/office/drawing/2014/main" id="{D4E697FE-A696-42C4-9432-4B85BD4C47DD}"/>
              </a:ext>
            </a:extLst>
          </p:cNvPr>
          <p:cNvSpPr txBox="1"/>
          <p:nvPr/>
        </p:nvSpPr>
        <p:spPr>
          <a:xfrm>
            <a:off x="2351631" y="2605529"/>
            <a:ext cx="294351" cy="5495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326578"/>
            <a:r>
              <a:rPr lang="da-DK" sz="357" b="1" dirty="0">
                <a:solidFill>
                  <a:srgbClr val="FF0000"/>
                </a:solidFill>
                <a:latin typeface="Calibri" panose="020F0502020204030204"/>
              </a:rPr>
              <a:t>SF1626</a:t>
            </a:r>
          </a:p>
        </p:txBody>
      </p:sp>
      <p:sp>
        <p:nvSpPr>
          <p:cNvPr id="258" name="Tekstfelt 257">
            <a:extLst>
              <a:ext uri="{FF2B5EF4-FFF2-40B4-BE49-F238E27FC236}">
                <a16:creationId xmlns="" xmlns:a16="http://schemas.microsoft.com/office/drawing/2014/main" id="{31F3D8A1-B7A3-4D8F-8FE6-9A85C3E65B3E}"/>
              </a:ext>
            </a:extLst>
          </p:cNvPr>
          <p:cNvSpPr txBox="1"/>
          <p:nvPr/>
        </p:nvSpPr>
        <p:spPr>
          <a:xfrm>
            <a:off x="2124942" y="2633009"/>
            <a:ext cx="887498" cy="202235"/>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YR forespørger på finansieringskommune</a:t>
            </a:r>
          </a:p>
        </p:txBody>
      </p:sp>
      <p:sp>
        <p:nvSpPr>
          <p:cNvPr id="259" name="Tekstfelt 258">
            <a:extLst>
              <a:ext uri="{FF2B5EF4-FFF2-40B4-BE49-F238E27FC236}">
                <a16:creationId xmlns="" xmlns:a16="http://schemas.microsoft.com/office/drawing/2014/main" id="{2ED237D9-5C08-4444-92F8-47BD9A58A368}"/>
              </a:ext>
            </a:extLst>
          </p:cNvPr>
          <p:cNvSpPr txBox="1"/>
          <p:nvPr/>
        </p:nvSpPr>
        <p:spPr>
          <a:xfrm>
            <a:off x="8259926" y="2654970"/>
            <a:ext cx="294351" cy="5495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326578"/>
            <a:r>
              <a:rPr lang="da-DK" sz="357" b="1" dirty="0">
                <a:solidFill>
                  <a:srgbClr val="FF0000"/>
                </a:solidFill>
                <a:latin typeface="Calibri" panose="020F0502020204030204"/>
              </a:rPr>
              <a:t>SF6110</a:t>
            </a:r>
          </a:p>
        </p:txBody>
      </p:sp>
      <p:sp>
        <p:nvSpPr>
          <p:cNvPr id="260" name="Tekstfelt 259">
            <a:extLst>
              <a:ext uri="{FF2B5EF4-FFF2-40B4-BE49-F238E27FC236}">
                <a16:creationId xmlns="" xmlns:a16="http://schemas.microsoft.com/office/drawing/2014/main" id="{D578D3B2-C26C-4FC2-96EF-B070B1FA5348}"/>
              </a:ext>
            </a:extLst>
          </p:cNvPr>
          <p:cNvSpPr txBox="1"/>
          <p:nvPr/>
        </p:nvSpPr>
        <p:spPr>
          <a:xfrm>
            <a:off x="8259926" y="2734505"/>
            <a:ext cx="294351" cy="5495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326578"/>
            <a:r>
              <a:rPr lang="da-DK" sz="357" b="1" dirty="0">
                <a:solidFill>
                  <a:srgbClr val="FF0000"/>
                </a:solidFill>
                <a:latin typeface="Calibri" panose="020F0502020204030204"/>
              </a:rPr>
              <a:t>SF6111</a:t>
            </a:r>
          </a:p>
        </p:txBody>
      </p:sp>
      <p:cxnSp>
        <p:nvCxnSpPr>
          <p:cNvPr id="264" name="Lige pilforbindelse 263">
            <a:extLst>
              <a:ext uri="{FF2B5EF4-FFF2-40B4-BE49-F238E27FC236}">
                <a16:creationId xmlns="" xmlns:a16="http://schemas.microsoft.com/office/drawing/2014/main" id="{5BBC4FA3-7AEB-41EF-9BA1-C0AB86FF1DB1}"/>
              </a:ext>
            </a:extLst>
          </p:cNvPr>
          <p:cNvCxnSpPr>
            <a:cxnSpLocks/>
            <a:stCxn id="50" idx="4"/>
            <a:endCxn id="259" idx="1"/>
          </p:cNvCxnSpPr>
          <p:nvPr/>
        </p:nvCxnSpPr>
        <p:spPr>
          <a:xfrm flipV="1">
            <a:off x="5842137" y="2682446"/>
            <a:ext cx="2417789" cy="17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9" name="Tekstfelt 268">
            <a:extLst>
              <a:ext uri="{FF2B5EF4-FFF2-40B4-BE49-F238E27FC236}">
                <a16:creationId xmlns="" xmlns:a16="http://schemas.microsoft.com/office/drawing/2014/main" id="{70095E1B-59BF-4A37-8096-E289113FE8AA}"/>
              </a:ext>
            </a:extLst>
          </p:cNvPr>
          <p:cNvSpPr txBox="1"/>
          <p:nvPr/>
        </p:nvSpPr>
        <p:spPr>
          <a:xfrm>
            <a:off x="8544230" y="2580615"/>
            <a:ext cx="1123944" cy="147284"/>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SOP sender trækanmodning</a:t>
            </a:r>
          </a:p>
        </p:txBody>
      </p:sp>
      <p:sp>
        <p:nvSpPr>
          <p:cNvPr id="270" name="Tekstfelt 269">
            <a:extLst>
              <a:ext uri="{FF2B5EF4-FFF2-40B4-BE49-F238E27FC236}">
                <a16:creationId xmlns="" xmlns:a16="http://schemas.microsoft.com/office/drawing/2014/main" id="{4311B43B-9F53-469D-8820-04008B34EC15}"/>
              </a:ext>
            </a:extLst>
          </p:cNvPr>
          <p:cNvSpPr txBox="1"/>
          <p:nvPr/>
        </p:nvSpPr>
        <p:spPr>
          <a:xfrm>
            <a:off x="8847585" y="2769556"/>
            <a:ext cx="771911" cy="202235"/>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UDK kvitterer på trækanmodning</a:t>
            </a:r>
          </a:p>
        </p:txBody>
      </p:sp>
      <p:cxnSp>
        <p:nvCxnSpPr>
          <p:cNvPr id="272" name="Lige pilforbindelse 271">
            <a:extLst>
              <a:ext uri="{FF2B5EF4-FFF2-40B4-BE49-F238E27FC236}">
                <a16:creationId xmlns="" xmlns:a16="http://schemas.microsoft.com/office/drawing/2014/main" id="{77F59A74-6CF0-4AD8-865F-75EFE4DE036A}"/>
              </a:ext>
            </a:extLst>
          </p:cNvPr>
          <p:cNvCxnSpPr>
            <a:stCxn id="260" idx="1"/>
          </p:cNvCxnSpPr>
          <p:nvPr/>
        </p:nvCxnSpPr>
        <p:spPr>
          <a:xfrm flipH="1">
            <a:off x="5832624" y="2761981"/>
            <a:ext cx="2427302" cy="18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6" name="Forbindelse: vinklet 275">
            <a:extLst>
              <a:ext uri="{FF2B5EF4-FFF2-40B4-BE49-F238E27FC236}">
                <a16:creationId xmlns="" xmlns:a16="http://schemas.microsoft.com/office/drawing/2014/main" id="{561ACCA9-7D26-4065-9DF9-93B5E24DF3E5}"/>
              </a:ext>
            </a:extLst>
          </p:cNvPr>
          <p:cNvCxnSpPr>
            <a:cxnSpLocks/>
            <a:endCxn id="260" idx="3"/>
          </p:cNvCxnSpPr>
          <p:nvPr/>
        </p:nvCxnSpPr>
        <p:spPr>
          <a:xfrm rot="16200000" flipV="1">
            <a:off x="8346668" y="2969591"/>
            <a:ext cx="1276643" cy="86142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0" name="Forbindelse: vinklet 279">
            <a:extLst>
              <a:ext uri="{FF2B5EF4-FFF2-40B4-BE49-F238E27FC236}">
                <a16:creationId xmlns="" xmlns:a16="http://schemas.microsoft.com/office/drawing/2014/main" id="{04CA8BE3-7415-42BC-A632-9EC0F5E9186F}"/>
              </a:ext>
            </a:extLst>
          </p:cNvPr>
          <p:cNvCxnSpPr>
            <a:cxnSpLocks/>
            <a:stCxn id="259" idx="3"/>
          </p:cNvCxnSpPr>
          <p:nvPr/>
        </p:nvCxnSpPr>
        <p:spPr>
          <a:xfrm>
            <a:off x="8554277" y="2682446"/>
            <a:ext cx="939707" cy="13434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88" name="Tekstfelt 287">
            <a:extLst>
              <a:ext uri="{FF2B5EF4-FFF2-40B4-BE49-F238E27FC236}">
                <a16:creationId xmlns="" xmlns:a16="http://schemas.microsoft.com/office/drawing/2014/main" id="{E2C87333-2244-469E-852D-5299EE92FCEF}"/>
              </a:ext>
            </a:extLst>
          </p:cNvPr>
          <p:cNvSpPr txBox="1"/>
          <p:nvPr/>
        </p:nvSpPr>
        <p:spPr>
          <a:xfrm>
            <a:off x="9709711" y="3775446"/>
            <a:ext cx="294351" cy="5495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326578"/>
            <a:r>
              <a:rPr lang="da-DK" sz="357" b="1" dirty="0">
                <a:solidFill>
                  <a:srgbClr val="FF0000"/>
                </a:solidFill>
                <a:latin typeface="Calibri" panose="020F0502020204030204"/>
              </a:rPr>
              <a:t>SF6100</a:t>
            </a:r>
          </a:p>
        </p:txBody>
      </p:sp>
      <p:cxnSp>
        <p:nvCxnSpPr>
          <p:cNvPr id="290" name="Forbindelse: vinklet 289">
            <a:extLst>
              <a:ext uri="{FF2B5EF4-FFF2-40B4-BE49-F238E27FC236}">
                <a16:creationId xmlns="" xmlns:a16="http://schemas.microsoft.com/office/drawing/2014/main" id="{895197B2-DB9C-4EFB-8F42-A13BE6BFFF2B}"/>
              </a:ext>
            </a:extLst>
          </p:cNvPr>
          <p:cNvCxnSpPr>
            <a:cxnSpLocks/>
            <a:stCxn id="288" idx="0"/>
          </p:cNvCxnSpPr>
          <p:nvPr/>
        </p:nvCxnSpPr>
        <p:spPr>
          <a:xfrm rot="16200000" flipV="1">
            <a:off x="7250439" y="1168998"/>
            <a:ext cx="1194830" cy="401806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5" name="Forbindelse: vinklet 294">
            <a:extLst>
              <a:ext uri="{FF2B5EF4-FFF2-40B4-BE49-F238E27FC236}">
                <a16:creationId xmlns="" xmlns:a16="http://schemas.microsoft.com/office/drawing/2014/main" id="{63C1786F-4D8C-4B05-A1EA-F06A8A794437}"/>
              </a:ext>
            </a:extLst>
          </p:cNvPr>
          <p:cNvCxnSpPr>
            <a:stCxn id="49" idx="4"/>
            <a:endCxn id="288" idx="2"/>
          </p:cNvCxnSpPr>
          <p:nvPr/>
        </p:nvCxnSpPr>
        <p:spPr>
          <a:xfrm flipV="1">
            <a:off x="9619495" y="3830397"/>
            <a:ext cx="237392" cy="4875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96" name="Tekstfelt 295">
            <a:extLst>
              <a:ext uri="{FF2B5EF4-FFF2-40B4-BE49-F238E27FC236}">
                <a16:creationId xmlns="" xmlns:a16="http://schemas.microsoft.com/office/drawing/2014/main" id="{B598DE76-28BD-45DA-ADF8-C13E4A596BBF}"/>
              </a:ext>
            </a:extLst>
          </p:cNvPr>
          <p:cNvSpPr txBox="1"/>
          <p:nvPr/>
        </p:nvSpPr>
        <p:spPr>
          <a:xfrm>
            <a:off x="9572775" y="2339061"/>
            <a:ext cx="692800" cy="202235"/>
          </a:xfrm>
          <a:prstGeom prst="rect">
            <a:avLst/>
          </a:prstGeom>
          <a:noFill/>
        </p:spPr>
        <p:txBody>
          <a:bodyPr wrap="square" rtlCol="0">
            <a:spAutoFit/>
          </a:bodyPr>
          <a:lstStyle/>
          <a:p>
            <a:pPr defTabSz="685814">
              <a:defRPr/>
            </a:pPr>
            <a:r>
              <a:rPr lang="da-DK" sz="357" dirty="0">
                <a:solidFill>
                  <a:prstClr val="black"/>
                </a:solidFill>
                <a:latin typeface="Calibri" panose="020F0502020204030204"/>
              </a:rPr>
              <a:t>UDK sender KMF anmodning</a:t>
            </a:r>
          </a:p>
        </p:txBody>
      </p:sp>
      <p:sp>
        <p:nvSpPr>
          <p:cNvPr id="297" name="Rutediagram: Magnetpladelager 296">
            <a:extLst>
              <a:ext uri="{FF2B5EF4-FFF2-40B4-BE49-F238E27FC236}">
                <a16:creationId xmlns="" xmlns:a16="http://schemas.microsoft.com/office/drawing/2014/main" id="{C1D36843-C9CE-432E-A70A-BDB494632DC4}"/>
              </a:ext>
            </a:extLst>
          </p:cNvPr>
          <p:cNvSpPr/>
          <p:nvPr/>
        </p:nvSpPr>
        <p:spPr>
          <a:xfrm>
            <a:off x="3933875" y="4062859"/>
            <a:ext cx="368306" cy="488079"/>
          </a:xfrm>
          <a:prstGeom prst="flowChartMagneticDisk">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KMD Udbetaling</a:t>
            </a:r>
          </a:p>
          <a:p>
            <a:pPr algn="ctr" defTabSz="514347"/>
            <a:r>
              <a:rPr lang="da-DK" sz="357" kern="0" dirty="0">
                <a:solidFill>
                  <a:prstClr val="white"/>
                </a:solidFill>
                <a:latin typeface="Calibri" panose="020F0502020204030204"/>
              </a:rPr>
              <a:t>(KMD)</a:t>
            </a:r>
          </a:p>
        </p:txBody>
      </p:sp>
      <p:sp>
        <p:nvSpPr>
          <p:cNvPr id="298" name="Rutediagram: Magnetpladelager 297">
            <a:extLst>
              <a:ext uri="{FF2B5EF4-FFF2-40B4-BE49-F238E27FC236}">
                <a16:creationId xmlns="" xmlns:a16="http://schemas.microsoft.com/office/drawing/2014/main" id="{DF3812E7-405A-4B48-89FD-F0C5CCA72427}"/>
              </a:ext>
            </a:extLst>
          </p:cNvPr>
          <p:cNvSpPr/>
          <p:nvPr/>
        </p:nvSpPr>
        <p:spPr>
          <a:xfrm>
            <a:off x="4356208" y="4063248"/>
            <a:ext cx="368306" cy="488079"/>
          </a:xfrm>
          <a:prstGeom prst="flowChartMagneticDisk">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KMD ØS</a:t>
            </a:r>
          </a:p>
          <a:p>
            <a:pPr algn="ctr" defTabSz="514347"/>
            <a:r>
              <a:rPr lang="da-DK" sz="357" kern="0" dirty="0">
                <a:solidFill>
                  <a:prstClr val="white"/>
                </a:solidFill>
                <a:latin typeface="Calibri" panose="020F0502020204030204"/>
              </a:rPr>
              <a:t>(KMD)</a:t>
            </a:r>
          </a:p>
        </p:txBody>
      </p:sp>
      <p:sp>
        <p:nvSpPr>
          <p:cNvPr id="300" name="Rutediagram: Magnetpladelager 299">
            <a:extLst>
              <a:ext uri="{FF2B5EF4-FFF2-40B4-BE49-F238E27FC236}">
                <a16:creationId xmlns="" xmlns:a16="http://schemas.microsoft.com/office/drawing/2014/main" id="{32AA1E79-DAF4-4B46-8168-D81474A54573}"/>
              </a:ext>
            </a:extLst>
          </p:cNvPr>
          <p:cNvSpPr/>
          <p:nvPr/>
        </p:nvSpPr>
        <p:spPr>
          <a:xfrm>
            <a:off x="4192778" y="4872747"/>
            <a:ext cx="408687" cy="514894"/>
          </a:xfrm>
          <a:prstGeom prst="flowChartMagneticDisk">
            <a:avLst/>
          </a:prstGeom>
          <a:solidFill>
            <a:schemeClr val="bg1">
              <a:lumMod val="65000"/>
            </a:scheme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defRPr/>
            </a:pPr>
            <a:r>
              <a:rPr lang="da-DK" sz="357" kern="0" dirty="0">
                <a:solidFill>
                  <a:prstClr val="white"/>
                </a:solidFill>
                <a:latin typeface="Calibri" panose="020F0502020204030204"/>
              </a:rPr>
              <a:t>Kommunal anvender-system</a:t>
            </a:r>
          </a:p>
        </p:txBody>
      </p:sp>
      <p:sp>
        <p:nvSpPr>
          <p:cNvPr id="301" name="Rutediagram: Magnetpladelager 300">
            <a:extLst>
              <a:ext uri="{FF2B5EF4-FFF2-40B4-BE49-F238E27FC236}">
                <a16:creationId xmlns="" xmlns:a16="http://schemas.microsoft.com/office/drawing/2014/main" id="{3465AFC9-ADAD-4DAC-820B-30D3D372DD7F}"/>
              </a:ext>
            </a:extLst>
          </p:cNvPr>
          <p:cNvSpPr/>
          <p:nvPr/>
        </p:nvSpPr>
        <p:spPr>
          <a:xfrm>
            <a:off x="4291465" y="4961407"/>
            <a:ext cx="408687" cy="514894"/>
          </a:xfrm>
          <a:prstGeom prst="flowChartMagneticDisk">
            <a:avLst/>
          </a:prstGeom>
          <a:solidFill>
            <a:schemeClr val="bg1">
              <a:lumMod val="65000"/>
            </a:scheme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defRPr/>
            </a:pPr>
            <a:r>
              <a:rPr lang="da-DK" sz="357" kern="0" dirty="0">
                <a:solidFill>
                  <a:prstClr val="white"/>
                </a:solidFill>
                <a:latin typeface="Calibri" panose="020F0502020204030204"/>
              </a:rPr>
              <a:t>Kommunal anvender-system</a:t>
            </a:r>
          </a:p>
        </p:txBody>
      </p:sp>
      <p:sp>
        <p:nvSpPr>
          <p:cNvPr id="302" name="Rutediagram: Magnetpladelager 301">
            <a:extLst>
              <a:ext uri="{FF2B5EF4-FFF2-40B4-BE49-F238E27FC236}">
                <a16:creationId xmlns="" xmlns:a16="http://schemas.microsoft.com/office/drawing/2014/main" id="{FFBE5984-8C86-4AA9-9D3D-00E081BEAE81}"/>
              </a:ext>
            </a:extLst>
          </p:cNvPr>
          <p:cNvSpPr/>
          <p:nvPr/>
        </p:nvSpPr>
        <p:spPr>
          <a:xfrm>
            <a:off x="4397122" y="5044264"/>
            <a:ext cx="408687" cy="514894"/>
          </a:xfrm>
          <a:prstGeom prst="flowChartMagneticDisk">
            <a:avLst/>
          </a:prstGeom>
          <a:solidFill>
            <a:schemeClr val="bg1">
              <a:lumMod val="65000"/>
            </a:scheme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defRPr/>
            </a:pPr>
            <a:r>
              <a:rPr lang="da-DK" sz="357" kern="0" dirty="0">
                <a:solidFill>
                  <a:prstClr val="white"/>
                </a:solidFill>
                <a:latin typeface="Calibri" panose="020F0502020204030204"/>
              </a:rPr>
              <a:t>Kommunale økonomisystemer</a:t>
            </a:r>
          </a:p>
        </p:txBody>
      </p:sp>
      <p:cxnSp>
        <p:nvCxnSpPr>
          <p:cNvPr id="304" name="Forbindelse: vinklet 303">
            <a:extLst>
              <a:ext uri="{FF2B5EF4-FFF2-40B4-BE49-F238E27FC236}">
                <a16:creationId xmlns="" xmlns:a16="http://schemas.microsoft.com/office/drawing/2014/main" id="{5D3F5A6C-0E0B-4850-B5DB-372EE9A5EEFA}"/>
              </a:ext>
            </a:extLst>
          </p:cNvPr>
          <p:cNvCxnSpPr>
            <a:stCxn id="298" idx="3"/>
            <a:endCxn id="300" idx="1"/>
          </p:cNvCxnSpPr>
          <p:nvPr/>
        </p:nvCxnSpPr>
        <p:spPr>
          <a:xfrm rot="5400000">
            <a:off x="4308031" y="4640418"/>
            <a:ext cx="321420" cy="1432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18" name="Rutediagram: Magnetpladelager 317">
            <a:extLst>
              <a:ext uri="{FF2B5EF4-FFF2-40B4-BE49-F238E27FC236}">
                <a16:creationId xmlns="" xmlns:a16="http://schemas.microsoft.com/office/drawing/2014/main" id="{9A7D1D3E-8133-48D1-81CE-6347CEAFDD44}"/>
              </a:ext>
            </a:extLst>
          </p:cNvPr>
          <p:cNvSpPr/>
          <p:nvPr/>
        </p:nvSpPr>
        <p:spPr>
          <a:xfrm>
            <a:off x="3501442" y="4053156"/>
            <a:ext cx="368306" cy="488079"/>
          </a:xfrm>
          <a:prstGeom prst="flowChartMagneticDisk">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KMD Doc2mail</a:t>
            </a:r>
          </a:p>
        </p:txBody>
      </p:sp>
      <p:sp>
        <p:nvSpPr>
          <p:cNvPr id="323" name="Ellipse 322">
            <a:extLst>
              <a:ext uri="{FF2B5EF4-FFF2-40B4-BE49-F238E27FC236}">
                <a16:creationId xmlns="" xmlns:a16="http://schemas.microsoft.com/office/drawing/2014/main" id="{9D471536-12FA-4FC3-B0CE-764E111AA132}"/>
              </a:ext>
            </a:extLst>
          </p:cNvPr>
          <p:cNvSpPr/>
          <p:nvPr/>
        </p:nvSpPr>
        <p:spPr>
          <a:xfrm>
            <a:off x="2659101" y="2891991"/>
            <a:ext cx="207319" cy="207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da-DK" sz="357" dirty="0">
              <a:solidFill>
                <a:prstClr val="white"/>
              </a:solidFill>
              <a:latin typeface="Calibri" panose="020F0502020204030204"/>
            </a:endParaRPr>
          </a:p>
        </p:txBody>
      </p:sp>
      <p:sp>
        <p:nvSpPr>
          <p:cNvPr id="337" name="Rutediagram: Magnetpladelager 336">
            <a:extLst>
              <a:ext uri="{FF2B5EF4-FFF2-40B4-BE49-F238E27FC236}">
                <a16:creationId xmlns="" xmlns:a16="http://schemas.microsoft.com/office/drawing/2014/main" id="{4AF73FD6-330E-4157-AB8D-859997E8445A}"/>
              </a:ext>
            </a:extLst>
          </p:cNvPr>
          <p:cNvSpPr/>
          <p:nvPr/>
        </p:nvSpPr>
        <p:spPr>
          <a:xfrm>
            <a:off x="3070030" y="1163056"/>
            <a:ext cx="368306" cy="488079"/>
          </a:xfrm>
          <a:prstGeom prst="flowChartMagneticDisk">
            <a:avLst/>
          </a:prstGeom>
          <a:solidFill>
            <a:schemeClr val="bg1">
              <a:lumMod val="65000"/>
            </a:scheme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CTR</a:t>
            </a:r>
          </a:p>
        </p:txBody>
      </p:sp>
      <p:sp>
        <p:nvSpPr>
          <p:cNvPr id="338" name="Rutediagram: Magnetpladelager 337">
            <a:extLst>
              <a:ext uri="{FF2B5EF4-FFF2-40B4-BE49-F238E27FC236}">
                <a16:creationId xmlns="" xmlns:a16="http://schemas.microsoft.com/office/drawing/2014/main" id="{C67C44A3-B7BA-409B-A4AE-95DA524824EE}"/>
              </a:ext>
            </a:extLst>
          </p:cNvPr>
          <p:cNvSpPr/>
          <p:nvPr/>
        </p:nvSpPr>
        <p:spPr>
          <a:xfrm>
            <a:off x="3944079" y="1159449"/>
            <a:ext cx="368306" cy="488079"/>
          </a:xfrm>
          <a:prstGeom prst="flowChartMagneticDisk">
            <a:avLst/>
          </a:prstGeom>
          <a:solidFill>
            <a:schemeClr val="bg1">
              <a:lumMod val="65000"/>
            </a:scheme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Danmarks statistik</a:t>
            </a:r>
          </a:p>
        </p:txBody>
      </p:sp>
      <p:sp>
        <p:nvSpPr>
          <p:cNvPr id="339" name="Rutediagram: Magnetpladelager 338">
            <a:extLst>
              <a:ext uri="{FF2B5EF4-FFF2-40B4-BE49-F238E27FC236}">
                <a16:creationId xmlns="" xmlns:a16="http://schemas.microsoft.com/office/drawing/2014/main" id="{B7691F71-82EE-499D-8596-68251D121B7C}"/>
              </a:ext>
            </a:extLst>
          </p:cNvPr>
          <p:cNvSpPr/>
          <p:nvPr/>
        </p:nvSpPr>
        <p:spPr>
          <a:xfrm>
            <a:off x="3521875" y="1159449"/>
            <a:ext cx="368306" cy="488079"/>
          </a:xfrm>
          <a:prstGeom prst="flowChartMagneticDisk">
            <a:avLst/>
          </a:prstGeom>
          <a:solidFill>
            <a:schemeClr val="bg1">
              <a:lumMod val="65000"/>
            </a:scheme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SKAT indberetning til privat-forbrugsregister</a:t>
            </a:r>
          </a:p>
        </p:txBody>
      </p:sp>
      <p:sp>
        <p:nvSpPr>
          <p:cNvPr id="340" name="Rutediagram: Magnetpladelager 339">
            <a:extLst>
              <a:ext uri="{FF2B5EF4-FFF2-40B4-BE49-F238E27FC236}">
                <a16:creationId xmlns="" xmlns:a16="http://schemas.microsoft.com/office/drawing/2014/main" id="{520277D5-8467-4A21-8535-6FBB2E9D3089}"/>
              </a:ext>
            </a:extLst>
          </p:cNvPr>
          <p:cNvSpPr/>
          <p:nvPr/>
        </p:nvSpPr>
        <p:spPr>
          <a:xfrm>
            <a:off x="1682511" y="4002239"/>
            <a:ext cx="368306" cy="488079"/>
          </a:xfrm>
          <a:prstGeom prst="flowChartMagneticDisk">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KMD</a:t>
            </a:r>
          </a:p>
          <a:p>
            <a:pPr algn="ctr" defTabSz="514347"/>
            <a:r>
              <a:rPr lang="da-DK" sz="357" kern="0" dirty="0">
                <a:solidFill>
                  <a:prstClr val="white"/>
                </a:solidFill>
                <a:latin typeface="Calibri" panose="020F0502020204030204"/>
              </a:rPr>
              <a:t>indkomst</a:t>
            </a:r>
          </a:p>
        </p:txBody>
      </p:sp>
      <p:sp>
        <p:nvSpPr>
          <p:cNvPr id="341" name="Rutediagram: Magnetpladelager 340">
            <a:extLst>
              <a:ext uri="{FF2B5EF4-FFF2-40B4-BE49-F238E27FC236}">
                <a16:creationId xmlns="" xmlns:a16="http://schemas.microsoft.com/office/drawing/2014/main" id="{ED7AEB4F-CF33-44A1-8688-ABE98065020D}"/>
              </a:ext>
            </a:extLst>
          </p:cNvPr>
          <p:cNvSpPr/>
          <p:nvPr/>
        </p:nvSpPr>
        <p:spPr>
          <a:xfrm>
            <a:off x="3048461" y="4052705"/>
            <a:ext cx="368306" cy="488079"/>
          </a:xfrm>
          <a:prstGeom prst="flowChartMagneticDisk">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KMD</a:t>
            </a:r>
          </a:p>
          <a:p>
            <a:pPr algn="ctr" defTabSz="514347"/>
            <a:r>
              <a:rPr lang="da-DK" sz="357" kern="0" dirty="0">
                <a:solidFill>
                  <a:prstClr val="white"/>
                </a:solidFill>
                <a:latin typeface="Calibri" panose="020F0502020204030204"/>
              </a:rPr>
              <a:t>Doc2archive</a:t>
            </a:r>
          </a:p>
        </p:txBody>
      </p:sp>
      <p:sp>
        <p:nvSpPr>
          <p:cNvPr id="342" name="Rutediagram: Magnetpladelager 341">
            <a:extLst>
              <a:ext uri="{FF2B5EF4-FFF2-40B4-BE49-F238E27FC236}">
                <a16:creationId xmlns="" xmlns:a16="http://schemas.microsoft.com/office/drawing/2014/main" id="{D7AFC002-BA2F-4AAB-AAAD-4F9B21804AA2}"/>
              </a:ext>
            </a:extLst>
          </p:cNvPr>
          <p:cNvSpPr/>
          <p:nvPr/>
        </p:nvSpPr>
        <p:spPr>
          <a:xfrm>
            <a:off x="4803309" y="4428867"/>
            <a:ext cx="368306" cy="488079"/>
          </a:xfrm>
          <a:prstGeom prst="flowChartMagneticDisk">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KMD SAG journal</a:t>
            </a:r>
          </a:p>
          <a:p>
            <a:pPr algn="ctr" defTabSz="514347"/>
            <a:r>
              <a:rPr lang="da-DK" sz="357" kern="0" dirty="0">
                <a:solidFill>
                  <a:prstClr val="white"/>
                </a:solidFill>
                <a:latin typeface="Calibri" panose="020F0502020204030204"/>
              </a:rPr>
              <a:t>(KMD)</a:t>
            </a:r>
          </a:p>
        </p:txBody>
      </p:sp>
      <p:sp>
        <p:nvSpPr>
          <p:cNvPr id="345" name="Rutediagram: Magnetpladelager 344">
            <a:extLst>
              <a:ext uri="{FF2B5EF4-FFF2-40B4-BE49-F238E27FC236}">
                <a16:creationId xmlns="" xmlns:a16="http://schemas.microsoft.com/office/drawing/2014/main" id="{414F197E-5856-4A10-A089-855249A3A9A0}"/>
              </a:ext>
            </a:extLst>
          </p:cNvPr>
          <p:cNvSpPr/>
          <p:nvPr/>
        </p:nvSpPr>
        <p:spPr>
          <a:xfrm>
            <a:off x="2140547" y="4004433"/>
            <a:ext cx="368306" cy="488079"/>
          </a:xfrm>
          <a:prstGeom prst="flowChartMagneticDisk">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LOS</a:t>
            </a:r>
          </a:p>
        </p:txBody>
      </p:sp>
      <p:sp>
        <p:nvSpPr>
          <p:cNvPr id="346" name="Rutediagram: Magnetpladelager 345">
            <a:extLst>
              <a:ext uri="{FF2B5EF4-FFF2-40B4-BE49-F238E27FC236}">
                <a16:creationId xmlns="" xmlns:a16="http://schemas.microsoft.com/office/drawing/2014/main" id="{0F0D526A-4593-48C8-9A5C-5292876236C4}"/>
              </a:ext>
            </a:extLst>
          </p:cNvPr>
          <p:cNvSpPr/>
          <p:nvPr/>
        </p:nvSpPr>
        <p:spPr>
          <a:xfrm>
            <a:off x="2618598" y="4062859"/>
            <a:ext cx="368306" cy="488079"/>
          </a:xfrm>
          <a:prstGeom prst="flowChartMagneticDisk">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P-data</a:t>
            </a:r>
          </a:p>
        </p:txBody>
      </p:sp>
      <p:sp>
        <p:nvSpPr>
          <p:cNvPr id="347" name="Rutediagram: Magnetpladelager 346">
            <a:extLst>
              <a:ext uri="{FF2B5EF4-FFF2-40B4-BE49-F238E27FC236}">
                <a16:creationId xmlns="" xmlns:a16="http://schemas.microsoft.com/office/drawing/2014/main" id="{86DE9918-C81B-4320-BBB5-F1327FCEBA1B}"/>
              </a:ext>
            </a:extLst>
          </p:cNvPr>
          <p:cNvSpPr/>
          <p:nvPr/>
        </p:nvSpPr>
        <p:spPr>
          <a:xfrm>
            <a:off x="1751730" y="1686906"/>
            <a:ext cx="368306" cy="488079"/>
          </a:xfrm>
          <a:prstGeom prst="flowChartMagneticDisk">
            <a:avLst/>
          </a:prstGeom>
          <a:solidFill>
            <a:schemeClr val="bg1">
              <a:lumMod val="65000"/>
            </a:scheme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Eksterne leverandører tillæg/fradrag</a:t>
            </a:r>
          </a:p>
        </p:txBody>
      </p:sp>
      <p:cxnSp>
        <p:nvCxnSpPr>
          <p:cNvPr id="349" name="Forbindelse: vinklet 348">
            <a:extLst>
              <a:ext uri="{FF2B5EF4-FFF2-40B4-BE49-F238E27FC236}">
                <a16:creationId xmlns="" xmlns:a16="http://schemas.microsoft.com/office/drawing/2014/main" id="{7FA1DB64-F412-4D4F-A892-73952E5B8B47}"/>
              </a:ext>
            </a:extLst>
          </p:cNvPr>
          <p:cNvCxnSpPr>
            <a:cxnSpLocks/>
            <a:stCxn id="468" idx="4"/>
            <a:endCxn id="298" idx="1"/>
          </p:cNvCxnSpPr>
          <p:nvPr/>
        </p:nvCxnSpPr>
        <p:spPr>
          <a:xfrm rot="16200000" flipH="1">
            <a:off x="3654033" y="3176920"/>
            <a:ext cx="946267" cy="8263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1" name="Forbindelse: vinklet 350">
            <a:extLst>
              <a:ext uri="{FF2B5EF4-FFF2-40B4-BE49-F238E27FC236}">
                <a16:creationId xmlns="" xmlns:a16="http://schemas.microsoft.com/office/drawing/2014/main" id="{3EA407CD-4B95-445E-A172-2C8F2D8F98CA}"/>
              </a:ext>
            </a:extLst>
          </p:cNvPr>
          <p:cNvCxnSpPr>
            <a:cxnSpLocks/>
            <a:stCxn id="468" idx="4"/>
            <a:endCxn id="297" idx="1"/>
          </p:cNvCxnSpPr>
          <p:nvPr/>
        </p:nvCxnSpPr>
        <p:spPr>
          <a:xfrm rot="16200000" flipH="1">
            <a:off x="3443061" y="3387892"/>
            <a:ext cx="945879" cy="40405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3" name="Forbindelse: vinklet 352">
            <a:extLst>
              <a:ext uri="{FF2B5EF4-FFF2-40B4-BE49-F238E27FC236}">
                <a16:creationId xmlns="" xmlns:a16="http://schemas.microsoft.com/office/drawing/2014/main" id="{A3B9B537-3A7B-490E-B71C-CF8EA1A5ED27}"/>
              </a:ext>
            </a:extLst>
          </p:cNvPr>
          <p:cNvCxnSpPr>
            <a:cxnSpLocks/>
            <a:stCxn id="468" idx="4"/>
            <a:endCxn id="318" idx="1"/>
          </p:cNvCxnSpPr>
          <p:nvPr/>
        </p:nvCxnSpPr>
        <p:spPr>
          <a:xfrm rot="5400000">
            <a:off x="3231696" y="3570880"/>
            <a:ext cx="936176" cy="2837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54" name="Rutediagram: Magnetpladelager 353">
            <a:extLst>
              <a:ext uri="{FF2B5EF4-FFF2-40B4-BE49-F238E27FC236}">
                <a16:creationId xmlns="" xmlns:a16="http://schemas.microsoft.com/office/drawing/2014/main" id="{E64E7409-EB90-4166-A598-D24FE20A0C0D}"/>
              </a:ext>
            </a:extLst>
          </p:cNvPr>
          <p:cNvSpPr/>
          <p:nvPr/>
        </p:nvSpPr>
        <p:spPr>
          <a:xfrm>
            <a:off x="3402117" y="4886401"/>
            <a:ext cx="408687" cy="514894"/>
          </a:xfrm>
          <a:prstGeom prst="flowChartMagneticDisk">
            <a:avLst/>
          </a:prstGeom>
          <a:solidFill>
            <a:schemeClr val="bg1">
              <a:lumMod val="65000"/>
            </a:scheme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defRPr/>
            </a:pPr>
            <a:r>
              <a:rPr lang="da-DK" sz="357" kern="0" dirty="0">
                <a:solidFill>
                  <a:prstClr val="white"/>
                </a:solidFill>
                <a:latin typeface="Calibri" panose="020F0502020204030204"/>
              </a:rPr>
              <a:t>KMD printcenter fysisk print</a:t>
            </a:r>
          </a:p>
        </p:txBody>
      </p:sp>
      <p:sp>
        <p:nvSpPr>
          <p:cNvPr id="355" name="Rutediagram: Magnetpladelager 354">
            <a:extLst>
              <a:ext uri="{FF2B5EF4-FFF2-40B4-BE49-F238E27FC236}">
                <a16:creationId xmlns="" xmlns:a16="http://schemas.microsoft.com/office/drawing/2014/main" id="{934A3BE9-3A60-4528-A7F4-772778D82C89}"/>
              </a:ext>
            </a:extLst>
          </p:cNvPr>
          <p:cNvSpPr/>
          <p:nvPr/>
        </p:nvSpPr>
        <p:spPr>
          <a:xfrm>
            <a:off x="2954032" y="4890584"/>
            <a:ext cx="408687" cy="514894"/>
          </a:xfrm>
          <a:prstGeom prst="flowChartMagneticDisk">
            <a:avLst/>
          </a:prstGeom>
          <a:solidFill>
            <a:schemeClr val="bg1">
              <a:lumMod val="65000"/>
            </a:scheme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defRPr/>
            </a:pPr>
            <a:r>
              <a:rPr lang="da-DK" sz="357" kern="0" dirty="0" err="1">
                <a:solidFill>
                  <a:prstClr val="white"/>
                </a:solidFill>
                <a:latin typeface="Calibri" panose="020F0502020204030204"/>
              </a:rPr>
              <a:t>E-boks</a:t>
            </a:r>
            <a:endParaRPr lang="da-DK" sz="357" kern="0" dirty="0">
              <a:solidFill>
                <a:prstClr val="white"/>
              </a:solidFill>
              <a:latin typeface="Calibri" panose="020F0502020204030204"/>
            </a:endParaRPr>
          </a:p>
        </p:txBody>
      </p:sp>
      <p:cxnSp>
        <p:nvCxnSpPr>
          <p:cNvPr id="358" name="Forbindelse: vinklet 357">
            <a:extLst>
              <a:ext uri="{FF2B5EF4-FFF2-40B4-BE49-F238E27FC236}">
                <a16:creationId xmlns="" xmlns:a16="http://schemas.microsoft.com/office/drawing/2014/main" id="{808F5AAF-1B38-416B-B64B-139105A5485F}"/>
              </a:ext>
            </a:extLst>
          </p:cNvPr>
          <p:cNvCxnSpPr>
            <a:stCxn id="318" idx="3"/>
            <a:endCxn id="354" idx="1"/>
          </p:cNvCxnSpPr>
          <p:nvPr/>
        </p:nvCxnSpPr>
        <p:spPr>
          <a:xfrm rot="5400000">
            <a:off x="3473445" y="4674251"/>
            <a:ext cx="345166" cy="7913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0" name="Forbindelse: vinklet 359">
            <a:extLst>
              <a:ext uri="{FF2B5EF4-FFF2-40B4-BE49-F238E27FC236}">
                <a16:creationId xmlns="" xmlns:a16="http://schemas.microsoft.com/office/drawing/2014/main" id="{A9BA0C02-F0FA-42E3-B039-F3D31FEE04F4}"/>
              </a:ext>
            </a:extLst>
          </p:cNvPr>
          <p:cNvCxnSpPr>
            <a:stCxn id="318" idx="3"/>
            <a:endCxn id="355" idx="1"/>
          </p:cNvCxnSpPr>
          <p:nvPr/>
        </p:nvCxnSpPr>
        <p:spPr>
          <a:xfrm rot="5400000">
            <a:off x="3247311" y="4452299"/>
            <a:ext cx="349349" cy="5272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2" name="Lige pilforbindelse 361">
            <a:extLst>
              <a:ext uri="{FF2B5EF4-FFF2-40B4-BE49-F238E27FC236}">
                <a16:creationId xmlns="" xmlns:a16="http://schemas.microsoft.com/office/drawing/2014/main" id="{342D376C-60D9-4B2A-A6EF-9D5A6D371E6C}"/>
              </a:ext>
            </a:extLst>
          </p:cNvPr>
          <p:cNvCxnSpPr>
            <a:stCxn id="318" idx="2"/>
            <a:endCxn id="341" idx="4"/>
          </p:cNvCxnSpPr>
          <p:nvPr/>
        </p:nvCxnSpPr>
        <p:spPr>
          <a:xfrm flipH="1" flipV="1">
            <a:off x="3416766" y="4296745"/>
            <a:ext cx="84676" cy="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8" name="Forbindelse: vinklet 367">
            <a:extLst>
              <a:ext uri="{FF2B5EF4-FFF2-40B4-BE49-F238E27FC236}">
                <a16:creationId xmlns="" xmlns:a16="http://schemas.microsoft.com/office/drawing/2014/main" id="{E1C4C061-7B2E-4055-9055-341201F231DD}"/>
              </a:ext>
            </a:extLst>
          </p:cNvPr>
          <p:cNvCxnSpPr>
            <a:cxnSpLocks/>
            <a:stCxn id="346" idx="1"/>
            <a:endCxn id="323" idx="4"/>
          </p:cNvCxnSpPr>
          <p:nvPr/>
        </p:nvCxnSpPr>
        <p:spPr>
          <a:xfrm rot="16200000" flipV="1">
            <a:off x="2300981" y="3561089"/>
            <a:ext cx="963549" cy="3999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44" name="Rutediagram: Magnetpladelager 343">
            <a:extLst>
              <a:ext uri="{FF2B5EF4-FFF2-40B4-BE49-F238E27FC236}">
                <a16:creationId xmlns="" xmlns:a16="http://schemas.microsoft.com/office/drawing/2014/main" id="{6587F85D-3D91-4882-A2F4-39646AC76AAC}"/>
              </a:ext>
            </a:extLst>
          </p:cNvPr>
          <p:cNvSpPr/>
          <p:nvPr/>
        </p:nvSpPr>
        <p:spPr>
          <a:xfrm>
            <a:off x="2194697" y="4085367"/>
            <a:ext cx="368306" cy="488079"/>
          </a:xfrm>
          <a:prstGeom prst="flowChartMagneticDisk">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KMD</a:t>
            </a:r>
          </a:p>
          <a:p>
            <a:pPr algn="ctr" defTabSz="514347"/>
            <a:r>
              <a:rPr lang="da-DK" sz="357" kern="0" dirty="0">
                <a:solidFill>
                  <a:prstClr val="white"/>
                </a:solidFill>
                <a:latin typeface="Calibri" panose="020F0502020204030204"/>
              </a:rPr>
              <a:t>KSP-CICS &amp; LOS</a:t>
            </a:r>
          </a:p>
        </p:txBody>
      </p:sp>
      <p:cxnSp>
        <p:nvCxnSpPr>
          <p:cNvPr id="370" name="Forbindelse: vinklet 369">
            <a:extLst>
              <a:ext uri="{FF2B5EF4-FFF2-40B4-BE49-F238E27FC236}">
                <a16:creationId xmlns="" xmlns:a16="http://schemas.microsoft.com/office/drawing/2014/main" id="{C82B6391-F60C-4A5E-99AB-4F497B1453FB}"/>
              </a:ext>
            </a:extLst>
          </p:cNvPr>
          <p:cNvCxnSpPr>
            <a:cxnSpLocks/>
            <a:stCxn id="345" idx="1"/>
            <a:endCxn id="323" idx="4"/>
          </p:cNvCxnSpPr>
          <p:nvPr/>
        </p:nvCxnSpPr>
        <p:spPr>
          <a:xfrm rot="5400000" flipH="1" flipV="1">
            <a:off x="2091169" y="3332841"/>
            <a:ext cx="905123" cy="4380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2" name="Forbindelse: vinklet 371">
            <a:extLst>
              <a:ext uri="{FF2B5EF4-FFF2-40B4-BE49-F238E27FC236}">
                <a16:creationId xmlns="" xmlns:a16="http://schemas.microsoft.com/office/drawing/2014/main" id="{B967292D-8B9E-4928-900A-06C47C5C5874}"/>
              </a:ext>
            </a:extLst>
          </p:cNvPr>
          <p:cNvCxnSpPr>
            <a:cxnSpLocks/>
            <a:stCxn id="340" idx="1"/>
            <a:endCxn id="323" idx="4"/>
          </p:cNvCxnSpPr>
          <p:nvPr/>
        </p:nvCxnSpPr>
        <p:spPr>
          <a:xfrm rot="5400000" flipH="1" flipV="1">
            <a:off x="1863247" y="3102727"/>
            <a:ext cx="902929" cy="89609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80" name="Ellipse 379">
            <a:extLst>
              <a:ext uri="{FF2B5EF4-FFF2-40B4-BE49-F238E27FC236}">
                <a16:creationId xmlns="" xmlns:a16="http://schemas.microsoft.com/office/drawing/2014/main" id="{F9C355D4-B02B-4E1D-8626-6E5BC60EAACC}"/>
              </a:ext>
            </a:extLst>
          </p:cNvPr>
          <p:cNvSpPr/>
          <p:nvPr/>
        </p:nvSpPr>
        <p:spPr>
          <a:xfrm>
            <a:off x="3608553" y="2308923"/>
            <a:ext cx="207319" cy="207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da-DK" sz="357" dirty="0">
              <a:solidFill>
                <a:prstClr val="white"/>
              </a:solidFill>
              <a:latin typeface="Calibri" panose="020F0502020204030204"/>
            </a:endParaRPr>
          </a:p>
        </p:txBody>
      </p:sp>
      <p:cxnSp>
        <p:nvCxnSpPr>
          <p:cNvPr id="385" name="Forbindelse: vinklet 384">
            <a:extLst>
              <a:ext uri="{FF2B5EF4-FFF2-40B4-BE49-F238E27FC236}">
                <a16:creationId xmlns="" xmlns:a16="http://schemas.microsoft.com/office/drawing/2014/main" id="{FF060AAA-E25D-4E1A-90CD-02CF0A5A52D7}"/>
              </a:ext>
            </a:extLst>
          </p:cNvPr>
          <p:cNvCxnSpPr>
            <a:cxnSpLocks/>
            <a:stCxn id="380" idx="0"/>
            <a:endCxn id="338" idx="3"/>
          </p:cNvCxnSpPr>
          <p:nvPr/>
        </p:nvCxnSpPr>
        <p:spPr>
          <a:xfrm rot="5400000" flipH="1" flipV="1">
            <a:off x="3589525" y="1770216"/>
            <a:ext cx="661395" cy="41602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7" name="Forbindelse: vinklet 386">
            <a:extLst>
              <a:ext uri="{FF2B5EF4-FFF2-40B4-BE49-F238E27FC236}">
                <a16:creationId xmlns="" xmlns:a16="http://schemas.microsoft.com/office/drawing/2014/main" id="{5CA07E73-7428-4585-ACA5-716075DF3064}"/>
              </a:ext>
            </a:extLst>
          </p:cNvPr>
          <p:cNvCxnSpPr>
            <a:cxnSpLocks/>
            <a:stCxn id="380" idx="0"/>
            <a:endCxn id="337" idx="3"/>
          </p:cNvCxnSpPr>
          <p:nvPr/>
        </p:nvCxnSpPr>
        <p:spPr>
          <a:xfrm rot="16200000" flipV="1">
            <a:off x="3154303" y="1751014"/>
            <a:ext cx="657789" cy="45802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4" name="Lige pilforbindelse 393">
            <a:extLst>
              <a:ext uri="{FF2B5EF4-FFF2-40B4-BE49-F238E27FC236}">
                <a16:creationId xmlns="" xmlns:a16="http://schemas.microsoft.com/office/drawing/2014/main" id="{FDFA4092-198D-4355-8A51-4268EA4C2FDF}"/>
              </a:ext>
            </a:extLst>
          </p:cNvPr>
          <p:cNvCxnSpPr>
            <a:stCxn id="380" idx="0"/>
            <a:endCxn id="339" idx="3"/>
          </p:cNvCxnSpPr>
          <p:nvPr/>
        </p:nvCxnSpPr>
        <p:spPr>
          <a:xfrm flipH="1" flipV="1">
            <a:off x="3706028" y="1647528"/>
            <a:ext cx="6184" cy="661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6" name="Forbindelse: vinklet 395">
            <a:extLst>
              <a:ext uri="{FF2B5EF4-FFF2-40B4-BE49-F238E27FC236}">
                <a16:creationId xmlns="" xmlns:a16="http://schemas.microsoft.com/office/drawing/2014/main" id="{4C62387F-E4F5-4082-B4A7-AF4E30FF6FC4}"/>
              </a:ext>
            </a:extLst>
          </p:cNvPr>
          <p:cNvCxnSpPr>
            <a:cxnSpLocks/>
            <a:endCxn id="347" idx="4"/>
          </p:cNvCxnSpPr>
          <p:nvPr/>
        </p:nvCxnSpPr>
        <p:spPr>
          <a:xfrm rot="10800000">
            <a:off x="2120036" y="1930946"/>
            <a:ext cx="627790" cy="55494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06" name="Rutediagram: Magnetpladelager 405">
            <a:extLst>
              <a:ext uri="{FF2B5EF4-FFF2-40B4-BE49-F238E27FC236}">
                <a16:creationId xmlns="" xmlns:a16="http://schemas.microsoft.com/office/drawing/2014/main" id="{4A30CBEA-BF26-4896-BB87-D52EA4121611}"/>
              </a:ext>
            </a:extLst>
          </p:cNvPr>
          <p:cNvSpPr/>
          <p:nvPr/>
        </p:nvSpPr>
        <p:spPr>
          <a:xfrm>
            <a:off x="3776787" y="5420904"/>
            <a:ext cx="408687" cy="514894"/>
          </a:xfrm>
          <a:prstGeom prst="flowChartMagneticDisk">
            <a:avLst/>
          </a:prstGeom>
          <a:solidFill>
            <a:schemeClr val="bg1">
              <a:lumMod val="65000"/>
            </a:schemeClr>
          </a:solidFill>
          <a:ln w="12700" cap="flat" cmpd="sng" algn="ctr">
            <a:solidFill>
              <a:sysClr val="windowText" lastClr="000000">
                <a:lumMod val="95000"/>
                <a:lumOff val="5000"/>
              </a:sysClr>
            </a:solidFill>
            <a:prstDash val="solid"/>
            <a:miter lim="800000"/>
          </a:ln>
          <a:effectLst/>
        </p:spPr>
        <p:txBody>
          <a:bodyPr rtlCol="0" anchor="ctr"/>
          <a:lstStyle/>
          <a:p>
            <a:pPr algn="ctr" defTabSz="514347">
              <a:defRPr/>
            </a:pPr>
            <a:r>
              <a:rPr lang="da-DK" sz="357" kern="0" dirty="0" err="1">
                <a:solidFill>
                  <a:prstClr val="white"/>
                </a:solidFill>
                <a:latin typeface="Calibri" panose="020F0502020204030204"/>
              </a:rPr>
              <a:t>Nemkonto</a:t>
            </a:r>
            <a:r>
              <a:rPr lang="da-DK" sz="357" kern="0" dirty="0">
                <a:solidFill>
                  <a:prstClr val="white"/>
                </a:solidFill>
                <a:latin typeface="Calibri" panose="020F0502020204030204"/>
              </a:rPr>
              <a:t> m.v.</a:t>
            </a:r>
          </a:p>
        </p:txBody>
      </p:sp>
      <p:cxnSp>
        <p:nvCxnSpPr>
          <p:cNvPr id="407" name="Forbindelse: vinklet 406">
            <a:extLst>
              <a:ext uri="{FF2B5EF4-FFF2-40B4-BE49-F238E27FC236}">
                <a16:creationId xmlns="" xmlns:a16="http://schemas.microsoft.com/office/drawing/2014/main" id="{8A7D143B-2B4C-4E67-A703-5DC58FB1C8DC}"/>
              </a:ext>
            </a:extLst>
          </p:cNvPr>
          <p:cNvCxnSpPr>
            <a:cxnSpLocks/>
            <a:stCxn id="297" idx="3"/>
            <a:endCxn id="406" idx="1"/>
          </p:cNvCxnSpPr>
          <p:nvPr/>
        </p:nvCxnSpPr>
        <p:spPr>
          <a:xfrm rot="5400000">
            <a:off x="3614596" y="4917472"/>
            <a:ext cx="869966" cy="13689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11" name="Rektangel 410">
            <a:extLst>
              <a:ext uri="{FF2B5EF4-FFF2-40B4-BE49-F238E27FC236}">
                <a16:creationId xmlns="" xmlns:a16="http://schemas.microsoft.com/office/drawing/2014/main" id="{768919D0-9C00-4FDF-AC5D-3D345C590FD2}"/>
              </a:ext>
            </a:extLst>
          </p:cNvPr>
          <p:cNvSpPr/>
          <p:nvPr/>
        </p:nvSpPr>
        <p:spPr>
          <a:xfrm>
            <a:off x="2747826" y="2402674"/>
            <a:ext cx="3104433" cy="593387"/>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514347"/>
            <a:r>
              <a:rPr lang="da-DK" sz="357" kern="0" dirty="0">
                <a:solidFill>
                  <a:prstClr val="white"/>
                </a:solidFill>
                <a:latin typeface="Calibri" panose="020F0502020204030204"/>
              </a:rPr>
              <a:t>KMD Social Pension interim</a:t>
            </a:r>
          </a:p>
        </p:txBody>
      </p:sp>
      <p:sp>
        <p:nvSpPr>
          <p:cNvPr id="486" name="Tekstfelt 485">
            <a:extLst>
              <a:ext uri="{FF2B5EF4-FFF2-40B4-BE49-F238E27FC236}">
                <a16:creationId xmlns="" xmlns:a16="http://schemas.microsoft.com/office/drawing/2014/main" id="{AC37DD5D-86B3-4570-A154-BF2FFC947E7B}"/>
              </a:ext>
            </a:extLst>
          </p:cNvPr>
          <p:cNvSpPr txBox="1"/>
          <p:nvPr/>
        </p:nvSpPr>
        <p:spPr>
          <a:xfrm>
            <a:off x="2356271" y="2449431"/>
            <a:ext cx="294351" cy="5495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defTabSz="326578"/>
            <a:r>
              <a:rPr lang="da-DK" sz="357" b="1" dirty="0">
                <a:solidFill>
                  <a:srgbClr val="FF0000"/>
                </a:solidFill>
                <a:latin typeface="Calibri" panose="020F0502020204030204"/>
              </a:rPr>
              <a:t>TF snitflade</a:t>
            </a:r>
          </a:p>
        </p:txBody>
      </p:sp>
      <p:sp>
        <p:nvSpPr>
          <p:cNvPr id="2" name="Tekstfelt 1">
            <a:extLst>
              <a:ext uri="{FF2B5EF4-FFF2-40B4-BE49-F238E27FC236}">
                <a16:creationId xmlns="" xmlns:a16="http://schemas.microsoft.com/office/drawing/2014/main" id="{74CFC8AF-5BFB-4E09-B81F-C9A8986382D5}"/>
              </a:ext>
            </a:extLst>
          </p:cNvPr>
          <p:cNvSpPr txBox="1"/>
          <p:nvPr/>
        </p:nvSpPr>
        <p:spPr>
          <a:xfrm>
            <a:off x="607529" y="540163"/>
            <a:ext cx="1864485" cy="369332"/>
          </a:xfrm>
          <a:prstGeom prst="rect">
            <a:avLst/>
          </a:prstGeom>
          <a:noFill/>
        </p:spPr>
        <p:txBody>
          <a:bodyPr wrap="none" rtlCol="0">
            <a:spAutoFit/>
          </a:bodyPr>
          <a:lstStyle/>
          <a:p>
            <a:r>
              <a:rPr lang="da-DK" dirty="0"/>
              <a:t>Interimsløsningen</a:t>
            </a:r>
          </a:p>
        </p:txBody>
      </p:sp>
    </p:spTree>
    <p:extLst>
      <p:ext uri="{BB962C8B-B14F-4D97-AF65-F5344CB8AC3E}">
        <p14:creationId xmlns:p14="http://schemas.microsoft.com/office/powerpoint/2010/main" val="2509415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ktangel 96">
            <a:extLst>
              <a:ext uri="{FF2B5EF4-FFF2-40B4-BE49-F238E27FC236}">
                <a16:creationId xmlns="" xmlns:a16="http://schemas.microsoft.com/office/drawing/2014/main" id="{D004B651-1F2B-4206-9219-14869983B133}"/>
              </a:ext>
            </a:extLst>
          </p:cNvPr>
          <p:cNvSpPr/>
          <p:nvPr/>
        </p:nvSpPr>
        <p:spPr>
          <a:xfrm>
            <a:off x="7570247" y="5591176"/>
            <a:ext cx="2343150" cy="126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a:xfrm>
            <a:off x="903629" y="427896"/>
            <a:ext cx="8172455" cy="631229"/>
          </a:xfrm>
        </p:spPr>
        <p:txBody>
          <a:bodyPr>
            <a:normAutofit fontScale="90000"/>
          </a:bodyPr>
          <a:lstStyle/>
          <a:p>
            <a:r>
              <a:rPr lang="da-DK" dirty="0"/>
              <a:t>Mange integrationer </a:t>
            </a:r>
            <a:br>
              <a:rPr lang="da-DK" dirty="0"/>
            </a:br>
            <a:endParaRPr lang="da-DK" sz="2000" dirty="0"/>
          </a:p>
        </p:txBody>
      </p:sp>
      <p:sp>
        <p:nvSpPr>
          <p:cNvPr id="98" name="Tekstfelt 97">
            <a:extLst>
              <a:ext uri="{FF2B5EF4-FFF2-40B4-BE49-F238E27FC236}">
                <a16:creationId xmlns="" xmlns:a16="http://schemas.microsoft.com/office/drawing/2014/main" id="{D71D4742-3CDC-40CB-897E-BCFB26F375DE}"/>
              </a:ext>
            </a:extLst>
          </p:cNvPr>
          <p:cNvSpPr txBox="1"/>
          <p:nvPr/>
        </p:nvSpPr>
        <p:spPr>
          <a:xfrm>
            <a:off x="992130" y="1033482"/>
            <a:ext cx="2705100" cy="1169551"/>
          </a:xfrm>
          <a:prstGeom prst="rect">
            <a:avLst/>
          </a:prstGeom>
          <a:noFill/>
        </p:spPr>
        <p:txBody>
          <a:bodyPr wrap="square" rtlCol="0">
            <a:spAutoFit/>
          </a:bodyPr>
          <a:lstStyle/>
          <a:p>
            <a:pPr marL="465749" lvl="2" indent="-285750">
              <a:buFont typeface="Arial" panose="020B0604020202020204" pitchFamily="34" charset="0"/>
              <a:buChar char="•"/>
            </a:pPr>
            <a:r>
              <a:rPr lang="da-DK" sz="1400" dirty="0"/>
              <a:t>Der skal etableres en kompleks snitfladelogik for at understøtte datasynkroniseringen og området som helhed</a:t>
            </a:r>
          </a:p>
        </p:txBody>
      </p:sp>
      <p:sp>
        <p:nvSpPr>
          <p:cNvPr id="99" name="Tekstfelt 98">
            <a:extLst>
              <a:ext uri="{FF2B5EF4-FFF2-40B4-BE49-F238E27FC236}">
                <a16:creationId xmlns="" xmlns:a16="http://schemas.microsoft.com/office/drawing/2014/main" id="{C3A9BF45-C99E-45E5-93EC-4F551533FCB9}"/>
              </a:ext>
            </a:extLst>
          </p:cNvPr>
          <p:cNvSpPr txBox="1"/>
          <p:nvPr/>
        </p:nvSpPr>
        <p:spPr>
          <a:xfrm>
            <a:off x="3697230" y="1033482"/>
            <a:ext cx="2705100" cy="954107"/>
          </a:xfrm>
          <a:prstGeom prst="rect">
            <a:avLst/>
          </a:prstGeom>
          <a:noFill/>
        </p:spPr>
        <p:txBody>
          <a:bodyPr wrap="square" rtlCol="0">
            <a:spAutoFit/>
          </a:bodyPr>
          <a:lstStyle/>
          <a:p>
            <a:pPr marL="465749" lvl="2" indent="-285750">
              <a:buFont typeface="Arial" panose="020B0604020202020204" pitchFamily="34" charset="0"/>
              <a:buChar char="•"/>
            </a:pPr>
            <a:r>
              <a:rPr lang="da-DK" sz="1400" dirty="0"/>
              <a:t>Der er pt. identificeret 69 snitflader.</a:t>
            </a:r>
          </a:p>
          <a:p>
            <a:pPr marL="465749" lvl="2" indent="-285750">
              <a:buFont typeface="Arial" panose="020B0604020202020204" pitchFamily="34" charset="0"/>
              <a:buChar char="•"/>
            </a:pPr>
            <a:r>
              <a:rPr lang="da-DK" sz="1400" dirty="0"/>
              <a:t>Der skal integreres til 25</a:t>
            </a:r>
            <a:r>
              <a:rPr lang="da-DK" sz="1400" dirty="0">
                <a:solidFill>
                  <a:srgbClr val="FF0000"/>
                </a:solidFill>
              </a:rPr>
              <a:t> </a:t>
            </a:r>
            <a:r>
              <a:rPr lang="da-DK" sz="1400" dirty="0"/>
              <a:t>systemer. </a:t>
            </a:r>
          </a:p>
        </p:txBody>
      </p:sp>
      <p:sp>
        <p:nvSpPr>
          <p:cNvPr id="100" name="Tekstfelt 99">
            <a:extLst>
              <a:ext uri="{FF2B5EF4-FFF2-40B4-BE49-F238E27FC236}">
                <a16:creationId xmlns="" xmlns:a16="http://schemas.microsoft.com/office/drawing/2014/main" id="{A0043507-278F-4605-A8F5-C2CF3C51C537}"/>
              </a:ext>
            </a:extLst>
          </p:cNvPr>
          <p:cNvSpPr txBox="1"/>
          <p:nvPr/>
        </p:nvSpPr>
        <p:spPr>
          <a:xfrm>
            <a:off x="6425109" y="999243"/>
            <a:ext cx="4263606" cy="1169551"/>
          </a:xfrm>
          <a:prstGeom prst="rect">
            <a:avLst/>
          </a:prstGeom>
          <a:noFill/>
        </p:spPr>
        <p:txBody>
          <a:bodyPr wrap="square" rtlCol="0">
            <a:spAutoFit/>
          </a:bodyPr>
          <a:lstStyle/>
          <a:p>
            <a:pPr marL="465749" lvl="2" indent="-285750">
              <a:buFont typeface="Arial" panose="020B0604020202020204" pitchFamily="34" charset="0"/>
              <a:buChar char="•"/>
            </a:pPr>
            <a:r>
              <a:rPr lang="da-DK" sz="1400" dirty="0"/>
              <a:t>Den tætte integration til UDK introducerer en stor afhængighed som kræver et højt dokumentationsniveau, forståelse for hinandens arbejdsgange, stringent ændringsstyring, omfattende tests m.v. </a:t>
            </a:r>
          </a:p>
        </p:txBody>
      </p:sp>
      <p:grpSp>
        <p:nvGrpSpPr>
          <p:cNvPr id="101" name="Gruppe 100">
            <a:extLst>
              <a:ext uri="{FF2B5EF4-FFF2-40B4-BE49-F238E27FC236}">
                <a16:creationId xmlns="" xmlns:a16="http://schemas.microsoft.com/office/drawing/2014/main" id="{94EBA33A-1ED2-4D47-804F-61CC85F69009}"/>
              </a:ext>
            </a:extLst>
          </p:cNvPr>
          <p:cNvGrpSpPr/>
          <p:nvPr/>
        </p:nvGrpSpPr>
        <p:grpSpPr>
          <a:xfrm>
            <a:off x="1258738" y="2444668"/>
            <a:ext cx="8111759" cy="3964821"/>
            <a:chOff x="467543" y="1681279"/>
            <a:chExt cx="8111759" cy="3964821"/>
          </a:xfrm>
        </p:grpSpPr>
        <p:sp>
          <p:nvSpPr>
            <p:cNvPr id="103" name="Rektangel 102">
              <a:extLst>
                <a:ext uri="{FF2B5EF4-FFF2-40B4-BE49-F238E27FC236}">
                  <a16:creationId xmlns="" xmlns:a16="http://schemas.microsoft.com/office/drawing/2014/main" id="{A50EB52C-8BC8-4D88-B656-3A01B50CDE51}"/>
                </a:ext>
              </a:extLst>
            </p:cNvPr>
            <p:cNvSpPr/>
            <p:nvPr/>
          </p:nvSpPr>
          <p:spPr>
            <a:xfrm>
              <a:off x="7607302" y="1681279"/>
              <a:ext cx="972000" cy="3213194"/>
            </a:xfrm>
            <a:prstGeom prst="rect">
              <a:avLst/>
            </a:prstGeom>
            <a:solidFill>
              <a:srgbClr val="007398"/>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Eksterne</a:t>
              </a:r>
            </a:p>
          </p:txBody>
        </p:sp>
        <p:sp>
          <p:nvSpPr>
            <p:cNvPr id="104" name="Rektangel 103">
              <a:extLst>
                <a:ext uri="{FF2B5EF4-FFF2-40B4-BE49-F238E27FC236}">
                  <a16:creationId xmlns="" xmlns:a16="http://schemas.microsoft.com/office/drawing/2014/main" id="{EF5AD525-A425-4E64-9CE9-EA6CC714042B}"/>
                </a:ext>
              </a:extLst>
            </p:cNvPr>
            <p:cNvSpPr/>
            <p:nvPr/>
          </p:nvSpPr>
          <p:spPr>
            <a:xfrm>
              <a:off x="4755295" y="2824944"/>
              <a:ext cx="2772071" cy="1707995"/>
            </a:xfrm>
            <a:prstGeom prst="rect">
              <a:avLst/>
            </a:prstGeom>
            <a:solidFill>
              <a:srgbClr val="C8102E"/>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Social Pension Kommune</a:t>
              </a:r>
            </a:p>
          </p:txBody>
        </p:sp>
        <p:sp>
          <p:nvSpPr>
            <p:cNvPr id="106" name="Rektangel 105">
              <a:extLst>
                <a:ext uri="{FF2B5EF4-FFF2-40B4-BE49-F238E27FC236}">
                  <a16:creationId xmlns="" xmlns:a16="http://schemas.microsoft.com/office/drawing/2014/main" id="{88DE41C7-7165-4997-8B6B-FFEB03C50D4C}"/>
                </a:ext>
              </a:extLst>
            </p:cNvPr>
            <p:cNvSpPr/>
            <p:nvPr/>
          </p:nvSpPr>
          <p:spPr>
            <a:xfrm>
              <a:off x="5726736" y="3995940"/>
              <a:ext cx="783000" cy="378000"/>
            </a:xfrm>
            <a:prstGeom prst="rect">
              <a:avLst/>
            </a:prstGeom>
            <a:solidFill>
              <a:srgbClr val="007398">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Håndtering af Ydelser</a:t>
              </a:r>
            </a:p>
          </p:txBody>
        </p:sp>
        <p:sp>
          <p:nvSpPr>
            <p:cNvPr id="107" name="Rektangel 106">
              <a:extLst>
                <a:ext uri="{FF2B5EF4-FFF2-40B4-BE49-F238E27FC236}">
                  <a16:creationId xmlns="" xmlns:a16="http://schemas.microsoft.com/office/drawing/2014/main" id="{CCD4BF85-EFB6-4BFD-9984-2EDBE5E89BBB}"/>
                </a:ext>
              </a:extLst>
            </p:cNvPr>
            <p:cNvSpPr/>
            <p:nvPr/>
          </p:nvSpPr>
          <p:spPr>
            <a:xfrm>
              <a:off x="6626156" y="3534674"/>
              <a:ext cx="783000" cy="378000"/>
            </a:xfrm>
            <a:prstGeom prst="rect">
              <a:avLst/>
            </a:prstGeom>
            <a:solidFill>
              <a:srgbClr val="007398">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Finansiering af Ydelser</a:t>
              </a:r>
            </a:p>
          </p:txBody>
        </p:sp>
        <p:sp>
          <p:nvSpPr>
            <p:cNvPr id="108" name="Rektangel 107">
              <a:extLst>
                <a:ext uri="{FF2B5EF4-FFF2-40B4-BE49-F238E27FC236}">
                  <a16:creationId xmlns="" xmlns:a16="http://schemas.microsoft.com/office/drawing/2014/main" id="{FACAF3DF-5FF3-41B9-82BA-0B537629998E}"/>
                </a:ext>
              </a:extLst>
            </p:cNvPr>
            <p:cNvSpPr/>
            <p:nvPr/>
          </p:nvSpPr>
          <p:spPr>
            <a:xfrm>
              <a:off x="4826819" y="3557193"/>
              <a:ext cx="783000" cy="378000"/>
            </a:xfrm>
            <a:prstGeom prst="rect">
              <a:avLst/>
            </a:prstGeom>
            <a:solidFill>
              <a:srgbClr val="007398">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Social Pension</a:t>
              </a:r>
            </a:p>
          </p:txBody>
        </p:sp>
        <p:sp>
          <p:nvSpPr>
            <p:cNvPr id="109" name="Rektangel 108">
              <a:extLst>
                <a:ext uri="{FF2B5EF4-FFF2-40B4-BE49-F238E27FC236}">
                  <a16:creationId xmlns="" xmlns:a16="http://schemas.microsoft.com/office/drawing/2014/main" id="{EC53C317-761F-4697-B06C-57BD3FF6AC90}"/>
                </a:ext>
              </a:extLst>
            </p:cNvPr>
            <p:cNvSpPr/>
            <p:nvPr/>
          </p:nvSpPr>
          <p:spPr>
            <a:xfrm>
              <a:off x="4826819" y="3086024"/>
              <a:ext cx="783000" cy="378000"/>
            </a:xfrm>
            <a:prstGeom prst="rect">
              <a:avLst/>
            </a:prstGeom>
            <a:solidFill>
              <a:srgbClr val="007398">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Rapporter</a:t>
              </a:r>
            </a:p>
          </p:txBody>
        </p:sp>
        <p:sp>
          <p:nvSpPr>
            <p:cNvPr id="110" name="Rektangel 109">
              <a:extLst>
                <a:ext uri="{FF2B5EF4-FFF2-40B4-BE49-F238E27FC236}">
                  <a16:creationId xmlns="" xmlns:a16="http://schemas.microsoft.com/office/drawing/2014/main" id="{40B3795A-672A-4543-86EC-7B6DC91823AC}"/>
                </a:ext>
              </a:extLst>
            </p:cNvPr>
            <p:cNvSpPr/>
            <p:nvPr/>
          </p:nvSpPr>
          <p:spPr>
            <a:xfrm>
              <a:off x="6620682" y="3989201"/>
              <a:ext cx="783000" cy="378000"/>
            </a:xfrm>
            <a:prstGeom prst="rect">
              <a:avLst/>
            </a:prstGeom>
            <a:solidFill>
              <a:srgbClr val="007398">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Opgaver</a:t>
              </a:r>
            </a:p>
          </p:txBody>
        </p:sp>
        <p:sp>
          <p:nvSpPr>
            <p:cNvPr id="111" name="Rektangel 110">
              <a:extLst>
                <a:ext uri="{FF2B5EF4-FFF2-40B4-BE49-F238E27FC236}">
                  <a16:creationId xmlns="" xmlns:a16="http://schemas.microsoft.com/office/drawing/2014/main" id="{9923ED7E-6417-4A79-A3BB-3FDC676B624A}"/>
                </a:ext>
              </a:extLst>
            </p:cNvPr>
            <p:cNvSpPr/>
            <p:nvPr/>
          </p:nvSpPr>
          <p:spPr>
            <a:xfrm>
              <a:off x="4826819" y="3995940"/>
              <a:ext cx="783000" cy="378000"/>
            </a:xfrm>
            <a:prstGeom prst="rect">
              <a:avLst/>
            </a:prstGeom>
            <a:solidFill>
              <a:srgbClr val="007398">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Håndtering af Opkrævning</a:t>
              </a:r>
            </a:p>
          </p:txBody>
        </p:sp>
        <p:sp>
          <p:nvSpPr>
            <p:cNvPr id="112" name="Rektangel 111">
              <a:extLst>
                <a:ext uri="{FF2B5EF4-FFF2-40B4-BE49-F238E27FC236}">
                  <a16:creationId xmlns="" xmlns:a16="http://schemas.microsoft.com/office/drawing/2014/main" id="{CF8377CB-7A7F-41AB-8A21-23460D642372}"/>
                </a:ext>
              </a:extLst>
            </p:cNvPr>
            <p:cNvSpPr/>
            <p:nvPr/>
          </p:nvSpPr>
          <p:spPr>
            <a:xfrm>
              <a:off x="5726736" y="3081980"/>
              <a:ext cx="783000" cy="378000"/>
            </a:xfrm>
            <a:prstGeom prst="rect">
              <a:avLst/>
            </a:prstGeom>
            <a:solidFill>
              <a:srgbClr val="007398">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Administration af Ydelser</a:t>
              </a:r>
            </a:p>
          </p:txBody>
        </p:sp>
        <p:sp>
          <p:nvSpPr>
            <p:cNvPr id="113" name="Rektangel 112">
              <a:extLst>
                <a:ext uri="{FF2B5EF4-FFF2-40B4-BE49-F238E27FC236}">
                  <a16:creationId xmlns="" xmlns:a16="http://schemas.microsoft.com/office/drawing/2014/main" id="{A3434110-8D4C-44BE-8B7B-2F910A8CE7CB}"/>
                </a:ext>
              </a:extLst>
            </p:cNvPr>
            <p:cNvSpPr/>
            <p:nvPr/>
          </p:nvSpPr>
          <p:spPr>
            <a:xfrm>
              <a:off x="6626653" y="3080146"/>
              <a:ext cx="783000" cy="378000"/>
            </a:xfrm>
            <a:prstGeom prst="rect">
              <a:avLst/>
            </a:prstGeom>
            <a:solidFill>
              <a:srgbClr val="007398">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Logning</a:t>
              </a:r>
            </a:p>
          </p:txBody>
        </p:sp>
        <p:sp>
          <p:nvSpPr>
            <p:cNvPr id="114" name="Rektangel 113">
              <a:extLst>
                <a:ext uri="{FF2B5EF4-FFF2-40B4-BE49-F238E27FC236}">
                  <a16:creationId xmlns="" xmlns:a16="http://schemas.microsoft.com/office/drawing/2014/main" id="{A3DCB989-84C9-48C2-A192-DBE3E581327A}"/>
                </a:ext>
              </a:extLst>
            </p:cNvPr>
            <p:cNvSpPr/>
            <p:nvPr/>
          </p:nvSpPr>
          <p:spPr>
            <a:xfrm>
              <a:off x="3702024" y="2824944"/>
              <a:ext cx="972000" cy="1704071"/>
            </a:xfrm>
            <a:prstGeom prst="rect">
              <a:avLst/>
            </a:prstGeom>
            <a:solidFill>
              <a:srgbClr val="007398"/>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Sikkerhed</a:t>
              </a:r>
            </a:p>
          </p:txBody>
        </p:sp>
        <p:sp>
          <p:nvSpPr>
            <p:cNvPr id="115" name="Rektangel 114">
              <a:extLst>
                <a:ext uri="{FF2B5EF4-FFF2-40B4-BE49-F238E27FC236}">
                  <a16:creationId xmlns="" xmlns:a16="http://schemas.microsoft.com/office/drawing/2014/main" id="{0EFA110D-EF81-474D-8DAE-27B98680E29F}"/>
                </a:ext>
              </a:extLst>
            </p:cNvPr>
            <p:cNvSpPr/>
            <p:nvPr/>
          </p:nvSpPr>
          <p:spPr>
            <a:xfrm>
              <a:off x="3765568" y="3110336"/>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SF1511</a:t>
              </a:r>
            </a:p>
          </p:txBody>
        </p:sp>
        <p:sp>
          <p:nvSpPr>
            <p:cNvPr id="116" name="Rektangel 115">
              <a:extLst>
                <a:ext uri="{FF2B5EF4-FFF2-40B4-BE49-F238E27FC236}">
                  <a16:creationId xmlns="" xmlns:a16="http://schemas.microsoft.com/office/drawing/2014/main" id="{68232CC4-FEDB-4328-987E-56C10D89EF6E}"/>
                </a:ext>
              </a:extLst>
            </p:cNvPr>
            <p:cNvSpPr/>
            <p:nvPr/>
          </p:nvSpPr>
          <p:spPr>
            <a:xfrm>
              <a:off x="3765568" y="3348333"/>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SF1512</a:t>
              </a:r>
            </a:p>
          </p:txBody>
        </p:sp>
        <p:sp>
          <p:nvSpPr>
            <p:cNvPr id="117" name="Rektangel 116">
              <a:extLst>
                <a:ext uri="{FF2B5EF4-FFF2-40B4-BE49-F238E27FC236}">
                  <a16:creationId xmlns="" xmlns:a16="http://schemas.microsoft.com/office/drawing/2014/main" id="{6F0E2BDB-C1B6-438C-BC99-6A5D0F85DF2A}"/>
                </a:ext>
              </a:extLst>
            </p:cNvPr>
            <p:cNvSpPr/>
            <p:nvPr/>
          </p:nvSpPr>
          <p:spPr>
            <a:xfrm>
              <a:off x="3765568" y="3589315"/>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SF1514</a:t>
              </a:r>
            </a:p>
          </p:txBody>
        </p:sp>
        <p:sp>
          <p:nvSpPr>
            <p:cNvPr id="118" name="Rektangel 117">
              <a:extLst>
                <a:ext uri="{FF2B5EF4-FFF2-40B4-BE49-F238E27FC236}">
                  <a16:creationId xmlns="" xmlns:a16="http://schemas.microsoft.com/office/drawing/2014/main" id="{FC78938D-4032-440D-AC49-23EAD0162713}"/>
                </a:ext>
              </a:extLst>
            </p:cNvPr>
            <p:cNvSpPr/>
            <p:nvPr/>
          </p:nvSpPr>
          <p:spPr>
            <a:xfrm>
              <a:off x="3765568" y="3819896"/>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a:ln>
                    <a:noFill/>
                  </a:ln>
                  <a:solidFill>
                    <a:prstClr val="white"/>
                  </a:solidFill>
                  <a:effectLst/>
                  <a:uLnTx/>
                  <a:uFillTx/>
                  <a:latin typeface="Trebuchet MS" panose="020B0603020202020204" pitchFamily="34" charset="0"/>
                  <a:ea typeface="+mn-ea"/>
                  <a:cs typeface="+mn-cs"/>
                </a:rPr>
                <a:t>SF1515</a:t>
              </a:r>
              <a:endPar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19" name="Rektangel 118">
              <a:extLst>
                <a:ext uri="{FF2B5EF4-FFF2-40B4-BE49-F238E27FC236}">
                  <a16:creationId xmlns="" xmlns:a16="http://schemas.microsoft.com/office/drawing/2014/main" id="{EEC1A57F-AFDE-4455-A133-5062E970B031}"/>
                </a:ext>
              </a:extLst>
            </p:cNvPr>
            <p:cNvSpPr/>
            <p:nvPr/>
          </p:nvSpPr>
          <p:spPr>
            <a:xfrm>
              <a:off x="3765568" y="4056122"/>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SF1515</a:t>
              </a:r>
            </a:p>
          </p:txBody>
        </p:sp>
        <p:sp>
          <p:nvSpPr>
            <p:cNvPr id="120" name="Rektangel 119">
              <a:extLst>
                <a:ext uri="{FF2B5EF4-FFF2-40B4-BE49-F238E27FC236}">
                  <a16:creationId xmlns="" xmlns:a16="http://schemas.microsoft.com/office/drawing/2014/main" id="{C4742D95-3261-4127-9B00-AA7DC0728B84}"/>
                </a:ext>
              </a:extLst>
            </p:cNvPr>
            <p:cNvSpPr/>
            <p:nvPr/>
          </p:nvSpPr>
          <p:spPr>
            <a:xfrm>
              <a:off x="6544956" y="1681280"/>
              <a:ext cx="972000" cy="984666"/>
            </a:xfrm>
            <a:prstGeom prst="rect">
              <a:avLst/>
            </a:prstGeom>
            <a:solidFill>
              <a:srgbClr val="007398"/>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a:ln>
                    <a:noFill/>
                  </a:ln>
                  <a:solidFill>
                    <a:prstClr val="white"/>
                  </a:solidFill>
                  <a:effectLst/>
                  <a:uLnTx/>
                  <a:uFillTx/>
                  <a:latin typeface="Trebuchet MS" panose="020B0603020202020204" pitchFamily="34" charset="0"/>
                  <a:ea typeface="+mn-ea"/>
                  <a:cs typeface="+mn-cs"/>
                </a:rPr>
                <a:t>Fordelingskomp</a:t>
              </a:r>
              <a:endPar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21" name="Rektangel 120">
              <a:extLst>
                <a:ext uri="{FF2B5EF4-FFF2-40B4-BE49-F238E27FC236}">
                  <a16:creationId xmlns="" xmlns:a16="http://schemas.microsoft.com/office/drawing/2014/main" id="{AE802F4F-C1EF-43CB-AC38-2BD0D3D75F38}"/>
                </a:ext>
              </a:extLst>
            </p:cNvPr>
            <p:cNvSpPr/>
            <p:nvPr/>
          </p:nvSpPr>
          <p:spPr>
            <a:xfrm>
              <a:off x="6639429" y="1927919"/>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SF6110</a:t>
              </a:r>
            </a:p>
          </p:txBody>
        </p:sp>
        <p:sp>
          <p:nvSpPr>
            <p:cNvPr id="122" name="Rektangel 121">
              <a:extLst>
                <a:ext uri="{FF2B5EF4-FFF2-40B4-BE49-F238E27FC236}">
                  <a16:creationId xmlns="" xmlns:a16="http://schemas.microsoft.com/office/drawing/2014/main" id="{3ECEFB3F-8AB7-47BD-A262-B70B68E18C63}"/>
                </a:ext>
              </a:extLst>
            </p:cNvPr>
            <p:cNvSpPr/>
            <p:nvPr/>
          </p:nvSpPr>
          <p:spPr>
            <a:xfrm>
              <a:off x="6639429" y="2164550"/>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SF6111</a:t>
              </a:r>
            </a:p>
          </p:txBody>
        </p:sp>
        <p:sp>
          <p:nvSpPr>
            <p:cNvPr id="123" name="Rektangel 122">
              <a:extLst>
                <a:ext uri="{FF2B5EF4-FFF2-40B4-BE49-F238E27FC236}">
                  <a16:creationId xmlns="" xmlns:a16="http://schemas.microsoft.com/office/drawing/2014/main" id="{A87FE515-1A22-4B03-AD89-E19D7A0FE0DD}"/>
                </a:ext>
              </a:extLst>
            </p:cNvPr>
            <p:cNvSpPr/>
            <p:nvPr/>
          </p:nvSpPr>
          <p:spPr>
            <a:xfrm>
              <a:off x="6639429" y="2400997"/>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SF2900</a:t>
              </a:r>
            </a:p>
          </p:txBody>
        </p:sp>
        <p:sp>
          <p:nvSpPr>
            <p:cNvPr id="124" name="Rektangel 123">
              <a:extLst>
                <a:ext uri="{FF2B5EF4-FFF2-40B4-BE49-F238E27FC236}">
                  <a16:creationId xmlns="" xmlns:a16="http://schemas.microsoft.com/office/drawing/2014/main" id="{EE3A9BEE-E799-4BF3-BF56-4292DA285A8C}"/>
                </a:ext>
              </a:extLst>
            </p:cNvPr>
            <p:cNvSpPr/>
            <p:nvPr/>
          </p:nvSpPr>
          <p:spPr>
            <a:xfrm>
              <a:off x="7683768" y="2589349"/>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Ankestyrelsen</a:t>
              </a:r>
            </a:p>
          </p:txBody>
        </p:sp>
        <p:sp>
          <p:nvSpPr>
            <p:cNvPr id="125" name="Rektangel 124">
              <a:extLst>
                <a:ext uri="{FF2B5EF4-FFF2-40B4-BE49-F238E27FC236}">
                  <a16:creationId xmlns="" xmlns:a16="http://schemas.microsoft.com/office/drawing/2014/main" id="{F3CE68EA-59E7-40BA-9600-28093AF59C38}"/>
                </a:ext>
              </a:extLst>
            </p:cNvPr>
            <p:cNvSpPr/>
            <p:nvPr/>
          </p:nvSpPr>
          <p:spPr>
            <a:xfrm>
              <a:off x="7683768" y="3064655"/>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ImportMail</a:t>
              </a:r>
              <a:endPar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26" name="Rektangel 125">
              <a:extLst>
                <a:ext uri="{FF2B5EF4-FFF2-40B4-BE49-F238E27FC236}">
                  <a16:creationId xmlns="" xmlns:a16="http://schemas.microsoft.com/office/drawing/2014/main" id="{5618EA28-B353-4B70-AED9-83E0B1A5F214}"/>
                </a:ext>
              </a:extLst>
            </p:cNvPr>
            <p:cNvSpPr/>
            <p:nvPr/>
          </p:nvSpPr>
          <p:spPr>
            <a:xfrm>
              <a:off x="3702024" y="1681279"/>
              <a:ext cx="2727208" cy="984666"/>
            </a:xfrm>
            <a:prstGeom prst="rect">
              <a:avLst/>
            </a:prstGeom>
            <a:solidFill>
              <a:srgbClr val="007398"/>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Beskedfordeler</a:t>
              </a:r>
            </a:p>
          </p:txBody>
        </p:sp>
        <p:sp>
          <p:nvSpPr>
            <p:cNvPr id="127" name="Rektangel 126">
              <a:extLst>
                <a:ext uri="{FF2B5EF4-FFF2-40B4-BE49-F238E27FC236}">
                  <a16:creationId xmlns="" xmlns:a16="http://schemas.microsoft.com/office/drawing/2014/main" id="{C8FFF276-E687-4ECB-9A17-43FC00B83769}"/>
                </a:ext>
              </a:extLst>
            </p:cNvPr>
            <p:cNvSpPr/>
            <p:nvPr/>
          </p:nvSpPr>
          <p:spPr>
            <a:xfrm>
              <a:off x="3781978" y="1927918"/>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SF1320_A</a:t>
              </a:r>
            </a:p>
          </p:txBody>
        </p:sp>
        <p:sp>
          <p:nvSpPr>
            <p:cNvPr id="128" name="Rektangel 127">
              <a:extLst>
                <a:ext uri="{FF2B5EF4-FFF2-40B4-BE49-F238E27FC236}">
                  <a16:creationId xmlns="" xmlns:a16="http://schemas.microsoft.com/office/drawing/2014/main" id="{BC941D2E-2907-460D-A229-0E4B6D8D2DF4}"/>
                </a:ext>
              </a:extLst>
            </p:cNvPr>
            <p:cNvSpPr/>
            <p:nvPr/>
          </p:nvSpPr>
          <p:spPr>
            <a:xfrm>
              <a:off x="3781978" y="2164549"/>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a:ln>
                    <a:noFill/>
                  </a:ln>
                  <a:solidFill>
                    <a:prstClr val="white"/>
                  </a:solidFill>
                  <a:effectLst/>
                  <a:uLnTx/>
                  <a:uFillTx/>
                  <a:latin typeface="Trebuchet MS" panose="020B0603020202020204" pitchFamily="34" charset="0"/>
                  <a:ea typeface="+mn-ea"/>
                  <a:cs typeface="+mn-cs"/>
                </a:rPr>
                <a:t>SF1460_A</a:t>
              </a:r>
              <a:endPar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29" name="Rektangel 128">
              <a:extLst>
                <a:ext uri="{FF2B5EF4-FFF2-40B4-BE49-F238E27FC236}">
                  <a16:creationId xmlns="" xmlns:a16="http://schemas.microsoft.com/office/drawing/2014/main" id="{751547B8-582E-4DE0-88F1-B2A35855E8DA}"/>
                </a:ext>
              </a:extLst>
            </p:cNvPr>
            <p:cNvSpPr/>
            <p:nvPr/>
          </p:nvSpPr>
          <p:spPr>
            <a:xfrm>
              <a:off x="3781978" y="2400995"/>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SF1460_B</a:t>
              </a:r>
            </a:p>
          </p:txBody>
        </p:sp>
        <p:sp>
          <p:nvSpPr>
            <p:cNvPr id="130" name="Rektangel 129">
              <a:extLst>
                <a:ext uri="{FF2B5EF4-FFF2-40B4-BE49-F238E27FC236}">
                  <a16:creationId xmlns="" xmlns:a16="http://schemas.microsoft.com/office/drawing/2014/main" id="{B17A832D-4D26-4DC9-A717-CAD30A5F4CBD}"/>
                </a:ext>
              </a:extLst>
            </p:cNvPr>
            <p:cNvSpPr/>
            <p:nvPr/>
          </p:nvSpPr>
          <p:spPr>
            <a:xfrm>
              <a:off x="4655201" y="1927918"/>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SF1460_C</a:t>
              </a:r>
            </a:p>
          </p:txBody>
        </p:sp>
        <p:sp>
          <p:nvSpPr>
            <p:cNvPr id="131" name="Rektangel 130">
              <a:extLst>
                <a:ext uri="{FF2B5EF4-FFF2-40B4-BE49-F238E27FC236}">
                  <a16:creationId xmlns="" xmlns:a16="http://schemas.microsoft.com/office/drawing/2014/main" id="{68D5C484-3E2D-4E06-82EE-D842C529587D}"/>
                </a:ext>
              </a:extLst>
            </p:cNvPr>
            <p:cNvSpPr/>
            <p:nvPr/>
          </p:nvSpPr>
          <p:spPr>
            <a:xfrm>
              <a:off x="4655201" y="2164549"/>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SF1460_D</a:t>
              </a:r>
            </a:p>
          </p:txBody>
        </p:sp>
        <p:sp>
          <p:nvSpPr>
            <p:cNvPr id="132" name="Rektangel 131">
              <a:extLst>
                <a:ext uri="{FF2B5EF4-FFF2-40B4-BE49-F238E27FC236}">
                  <a16:creationId xmlns="" xmlns:a16="http://schemas.microsoft.com/office/drawing/2014/main" id="{50BBAFD1-F181-45F0-AA70-39152249C8E2}"/>
                </a:ext>
              </a:extLst>
            </p:cNvPr>
            <p:cNvSpPr/>
            <p:nvPr/>
          </p:nvSpPr>
          <p:spPr>
            <a:xfrm>
              <a:off x="4655201" y="2400995"/>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a:ln>
                    <a:noFill/>
                  </a:ln>
                  <a:solidFill>
                    <a:prstClr val="white"/>
                  </a:solidFill>
                  <a:effectLst/>
                  <a:uLnTx/>
                  <a:uFillTx/>
                  <a:latin typeface="Trebuchet MS" panose="020B0603020202020204" pitchFamily="34" charset="0"/>
                  <a:ea typeface="+mn-ea"/>
                  <a:cs typeface="+mn-cs"/>
                </a:rPr>
                <a:t>SF1411_D</a:t>
              </a:r>
              <a:endPar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33" name="Rektangel 132">
              <a:extLst>
                <a:ext uri="{FF2B5EF4-FFF2-40B4-BE49-F238E27FC236}">
                  <a16:creationId xmlns="" xmlns:a16="http://schemas.microsoft.com/office/drawing/2014/main" id="{09A444FA-4CC4-46D5-8B0A-D74CD68860EA}"/>
                </a:ext>
              </a:extLst>
            </p:cNvPr>
            <p:cNvSpPr/>
            <p:nvPr/>
          </p:nvSpPr>
          <p:spPr>
            <a:xfrm>
              <a:off x="5528886" y="1927918"/>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SF1411_E</a:t>
              </a:r>
            </a:p>
          </p:txBody>
        </p:sp>
        <p:sp>
          <p:nvSpPr>
            <p:cNvPr id="134" name="Rektangel 133">
              <a:extLst>
                <a:ext uri="{FF2B5EF4-FFF2-40B4-BE49-F238E27FC236}">
                  <a16:creationId xmlns="" xmlns:a16="http://schemas.microsoft.com/office/drawing/2014/main" id="{F3A5F7F6-6659-40B7-88A3-EBFB4F16FD37}"/>
                </a:ext>
              </a:extLst>
            </p:cNvPr>
            <p:cNvSpPr/>
            <p:nvPr/>
          </p:nvSpPr>
          <p:spPr>
            <a:xfrm>
              <a:off x="7683768" y="2141948"/>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EDS </a:t>
              </a:r>
              <a:r>
                <a:rPr kumimoji="0" lang="mr-IN"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angal" panose="02040503050203030202" pitchFamily="18" charset="0"/>
                </a:rPr>
                <a:t>–</a:t>
              </a: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Ref</a:t>
              </a: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Anm</a:t>
              </a: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a:t>
              </a:r>
            </a:p>
          </p:txBody>
        </p:sp>
        <p:sp>
          <p:nvSpPr>
            <p:cNvPr id="135" name="Rektangel 134">
              <a:extLst>
                <a:ext uri="{FF2B5EF4-FFF2-40B4-BE49-F238E27FC236}">
                  <a16:creationId xmlns="" xmlns:a16="http://schemas.microsoft.com/office/drawing/2014/main" id="{E1DF69EA-A3C6-4727-8B55-481893D88946}"/>
                </a:ext>
              </a:extLst>
            </p:cNvPr>
            <p:cNvSpPr/>
            <p:nvPr/>
          </p:nvSpPr>
          <p:spPr>
            <a:xfrm>
              <a:off x="7683768" y="1913225"/>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SF1691</a:t>
              </a:r>
            </a:p>
          </p:txBody>
        </p:sp>
        <p:sp>
          <p:nvSpPr>
            <p:cNvPr id="136" name="Rektangel 135">
              <a:extLst>
                <a:ext uri="{FF2B5EF4-FFF2-40B4-BE49-F238E27FC236}">
                  <a16:creationId xmlns="" xmlns:a16="http://schemas.microsoft.com/office/drawing/2014/main" id="{FEA51B2E-A0D6-4E32-86B9-EEC0074BD0F9}"/>
                </a:ext>
              </a:extLst>
            </p:cNvPr>
            <p:cNvSpPr/>
            <p:nvPr/>
          </p:nvSpPr>
          <p:spPr>
            <a:xfrm>
              <a:off x="7683768" y="2362025"/>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Betal Faktura</a:t>
              </a:r>
            </a:p>
          </p:txBody>
        </p:sp>
        <p:sp>
          <p:nvSpPr>
            <p:cNvPr id="137" name="Rektangel 136">
              <a:extLst>
                <a:ext uri="{FF2B5EF4-FFF2-40B4-BE49-F238E27FC236}">
                  <a16:creationId xmlns="" xmlns:a16="http://schemas.microsoft.com/office/drawing/2014/main" id="{A4B7629F-DC39-462E-A8D5-DCAAC376DC3A}"/>
                </a:ext>
              </a:extLst>
            </p:cNvPr>
            <p:cNvSpPr/>
            <p:nvPr/>
          </p:nvSpPr>
          <p:spPr>
            <a:xfrm>
              <a:off x="467543" y="1682877"/>
              <a:ext cx="3165397" cy="3963223"/>
            </a:xfrm>
            <a:prstGeom prst="rect">
              <a:avLst/>
            </a:prstGeom>
            <a:solidFill>
              <a:srgbClr val="007398"/>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ServicePlatform</a:t>
              </a:r>
              <a:endPar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38" name="Rektangel 137">
              <a:extLst>
                <a:ext uri="{FF2B5EF4-FFF2-40B4-BE49-F238E27FC236}">
                  <a16:creationId xmlns="" xmlns:a16="http://schemas.microsoft.com/office/drawing/2014/main" id="{E2ABBE00-7BC7-42C6-AE37-FF8E1CB5F736}"/>
                </a:ext>
              </a:extLst>
            </p:cNvPr>
            <p:cNvSpPr/>
            <p:nvPr/>
          </p:nvSpPr>
          <p:spPr>
            <a:xfrm>
              <a:off x="533441" y="1927919"/>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SF1600</a:t>
              </a:r>
            </a:p>
          </p:txBody>
        </p:sp>
        <p:sp>
          <p:nvSpPr>
            <p:cNvPr id="139" name="Rektangel 138">
              <a:extLst>
                <a:ext uri="{FF2B5EF4-FFF2-40B4-BE49-F238E27FC236}">
                  <a16:creationId xmlns="" xmlns:a16="http://schemas.microsoft.com/office/drawing/2014/main" id="{49A1B15B-A94C-4C1E-932C-F72382E4D387}"/>
                </a:ext>
              </a:extLst>
            </p:cNvPr>
            <p:cNvSpPr/>
            <p:nvPr/>
          </p:nvSpPr>
          <p:spPr>
            <a:xfrm>
              <a:off x="533441" y="2164550"/>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SF1635</a:t>
              </a:r>
            </a:p>
          </p:txBody>
        </p:sp>
        <p:sp>
          <p:nvSpPr>
            <p:cNvPr id="140" name="Rektangel 139">
              <a:extLst>
                <a:ext uri="{FF2B5EF4-FFF2-40B4-BE49-F238E27FC236}">
                  <a16:creationId xmlns="" xmlns:a16="http://schemas.microsoft.com/office/drawing/2014/main" id="{0A69D22E-6609-4382-8EE8-667A5532668A}"/>
                </a:ext>
              </a:extLst>
            </p:cNvPr>
            <p:cNvSpPr/>
            <p:nvPr/>
          </p:nvSpPr>
          <p:spPr>
            <a:xfrm>
              <a:off x="533441" y="2400996"/>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SF1520</a:t>
              </a:r>
            </a:p>
          </p:txBody>
        </p:sp>
        <p:sp>
          <p:nvSpPr>
            <p:cNvPr id="141" name="Rektangel 140">
              <a:extLst>
                <a:ext uri="{FF2B5EF4-FFF2-40B4-BE49-F238E27FC236}">
                  <a16:creationId xmlns="" xmlns:a16="http://schemas.microsoft.com/office/drawing/2014/main" id="{93FFE150-098F-45E0-95CE-6C4A04055BED}"/>
                </a:ext>
              </a:extLst>
            </p:cNvPr>
            <p:cNvSpPr/>
            <p:nvPr/>
          </p:nvSpPr>
          <p:spPr>
            <a:xfrm>
              <a:off x="533441" y="2637443"/>
              <a:ext cx="810000" cy="1890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SF1530</a:t>
              </a:r>
            </a:p>
          </p:txBody>
        </p:sp>
        <p:sp>
          <p:nvSpPr>
            <p:cNvPr id="142" name="Rektangel 141">
              <a:extLst>
                <a:ext uri="{FF2B5EF4-FFF2-40B4-BE49-F238E27FC236}">
                  <a16:creationId xmlns="" xmlns:a16="http://schemas.microsoft.com/office/drawing/2014/main" id="{2BDF0350-902D-4903-930E-39685AF21630}"/>
                </a:ext>
              </a:extLst>
            </p:cNvPr>
            <p:cNvSpPr/>
            <p:nvPr/>
          </p:nvSpPr>
          <p:spPr>
            <a:xfrm>
              <a:off x="533441" y="2873889"/>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SF1820</a:t>
              </a:r>
            </a:p>
          </p:txBody>
        </p:sp>
        <p:sp>
          <p:nvSpPr>
            <p:cNvPr id="143" name="Rektangel 142">
              <a:extLst>
                <a:ext uri="{FF2B5EF4-FFF2-40B4-BE49-F238E27FC236}">
                  <a16:creationId xmlns="" xmlns:a16="http://schemas.microsoft.com/office/drawing/2014/main" id="{76C11410-5854-488A-8A20-974CCE3D1873}"/>
                </a:ext>
              </a:extLst>
            </p:cNvPr>
            <p:cNvSpPr/>
            <p:nvPr/>
          </p:nvSpPr>
          <p:spPr>
            <a:xfrm>
              <a:off x="533441" y="3110336"/>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SF1630</a:t>
              </a:r>
            </a:p>
          </p:txBody>
        </p:sp>
        <p:sp>
          <p:nvSpPr>
            <p:cNvPr id="144" name="Rektangel 143">
              <a:extLst>
                <a:ext uri="{FF2B5EF4-FFF2-40B4-BE49-F238E27FC236}">
                  <a16:creationId xmlns="" xmlns:a16="http://schemas.microsoft.com/office/drawing/2014/main" id="{4148042A-3A14-4F4F-A4EA-E4C68298EA1B}"/>
                </a:ext>
              </a:extLst>
            </p:cNvPr>
            <p:cNvSpPr/>
            <p:nvPr/>
          </p:nvSpPr>
          <p:spPr>
            <a:xfrm>
              <a:off x="533441" y="3346782"/>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DigPostSvar</a:t>
              </a:r>
              <a:endPar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45" name="Rektangel 144">
              <a:extLst>
                <a:ext uri="{FF2B5EF4-FFF2-40B4-BE49-F238E27FC236}">
                  <a16:creationId xmlns="" xmlns:a16="http://schemas.microsoft.com/office/drawing/2014/main" id="{C59FD94D-F5FC-4E34-850A-74C923FFC034}"/>
                </a:ext>
              </a:extLst>
            </p:cNvPr>
            <p:cNvSpPr/>
            <p:nvPr/>
          </p:nvSpPr>
          <p:spPr>
            <a:xfrm>
              <a:off x="533441" y="3583229"/>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SF1411_A</a:t>
              </a:r>
            </a:p>
          </p:txBody>
        </p:sp>
        <p:sp>
          <p:nvSpPr>
            <p:cNvPr id="146" name="Rektangel 145">
              <a:extLst>
                <a:ext uri="{FF2B5EF4-FFF2-40B4-BE49-F238E27FC236}">
                  <a16:creationId xmlns="" xmlns:a16="http://schemas.microsoft.com/office/drawing/2014/main" id="{09966AEC-EF54-4933-A001-F06647F3C354}"/>
                </a:ext>
              </a:extLst>
            </p:cNvPr>
            <p:cNvSpPr/>
            <p:nvPr/>
          </p:nvSpPr>
          <p:spPr>
            <a:xfrm>
              <a:off x="533441" y="3819675"/>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SF1411_B</a:t>
              </a:r>
            </a:p>
          </p:txBody>
        </p:sp>
        <p:sp>
          <p:nvSpPr>
            <p:cNvPr id="147" name="Rektangel 146">
              <a:extLst>
                <a:ext uri="{FF2B5EF4-FFF2-40B4-BE49-F238E27FC236}">
                  <a16:creationId xmlns="" xmlns:a16="http://schemas.microsoft.com/office/drawing/2014/main" id="{D99A1C4E-1B3D-4E70-964F-810DB4E3FB0F}"/>
                </a:ext>
              </a:extLst>
            </p:cNvPr>
            <p:cNvSpPr/>
            <p:nvPr/>
          </p:nvSpPr>
          <p:spPr>
            <a:xfrm>
              <a:off x="533441" y="4056122"/>
              <a:ext cx="810000" cy="1890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a:ln>
                    <a:noFill/>
                  </a:ln>
                  <a:solidFill>
                    <a:prstClr val="white"/>
                  </a:solidFill>
                  <a:effectLst/>
                  <a:uLnTx/>
                  <a:uFillTx/>
                  <a:latin typeface="Trebuchet MS" panose="020B0603020202020204" pitchFamily="34" charset="0"/>
                  <a:ea typeface="+mn-ea"/>
                  <a:cs typeface="+mn-cs"/>
                </a:rPr>
                <a:t>SF1413</a:t>
              </a:r>
              <a:endPar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48" name="Rektangel 147">
              <a:extLst>
                <a:ext uri="{FF2B5EF4-FFF2-40B4-BE49-F238E27FC236}">
                  <a16:creationId xmlns="" xmlns:a16="http://schemas.microsoft.com/office/drawing/2014/main" id="{0855335E-5B3B-4176-B155-4D092B2DBDD1}"/>
                </a:ext>
              </a:extLst>
            </p:cNvPr>
            <p:cNvSpPr/>
            <p:nvPr/>
          </p:nvSpPr>
          <p:spPr>
            <a:xfrm>
              <a:off x="533441" y="4292568"/>
              <a:ext cx="810000" cy="1890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a:ln>
                    <a:noFill/>
                  </a:ln>
                  <a:solidFill>
                    <a:prstClr val="white"/>
                  </a:solidFill>
                  <a:effectLst/>
                  <a:uLnTx/>
                  <a:uFillTx/>
                  <a:latin typeface="Trebuchet MS" panose="020B0603020202020204" pitchFamily="34" charset="0"/>
                  <a:ea typeface="+mn-ea"/>
                  <a:cs typeface="+mn-cs"/>
                </a:rPr>
                <a:t>SF2600</a:t>
              </a:r>
              <a:endPar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49" name="Rektangel 148">
              <a:extLst>
                <a:ext uri="{FF2B5EF4-FFF2-40B4-BE49-F238E27FC236}">
                  <a16:creationId xmlns="" xmlns:a16="http://schemas.microsoft.com/office/drawing/2014/main" id="{AD0E3278-9993-44D4-ADD0-D36AB4AF341F}"/>
                </a:ext>
              </a:extLst>
            </p:cNvPr>
            <p:cNvSpPr/>
            <p:nvPr/>
          </p:nvSpPr>
          <p:spPr>
            <a:xfrm>
              <a:off x="533441" y="4529015"/>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SF1626</a:t>
              </a:r>
            </a:p>
          </p:txBody>
        </p:sp>
        <p:sp>
          <p:nvSpPr>
            <p:cNvPr id="150" name="Rektangel 149">
              <a:extLst>
                <a:ext uri="{FF2B5EF4-FFF2-40B4-BE49-F238E27FC236}">
                  <a16:creationId xmlns="" xmlns:a16="http://schemas.microsoft.com/office/drawing/2014/main" id="{7C8A9070-2810-453C-B742-4C749E497EC7}"/>
                </a:ext>
              </a:extLst>
            </p:cNvPr>
            <p:cNvSpPr/>
            <p:nvPr/>
          </p:nvSpPr>
          <p:spPr>
            <a:xfrm>
              <a:off x="7683768" y="4248994"/>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SUP </a:t>
              </a: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BrøkP</a:t>
              </a: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 (YR)</a:t>
              </a:r>
            </a:p>
          </p:txBody>
        </p:sp>
        <p:sp>
          <p:nvSpPr>
            <p:cNvPr id="151" name="Rektangel 150">
              <a:extLst>
                <a:ext uri="{FF2B5EF4-FFF2-40B4-BE49-F238E27FC236}">
                  <a16:creationId xmlns="" xmlns:a16="http://schemas.microsoft.com/office/drawing/2014/main" id="{4036D7C2-BD8F-4FC5-83D5-E8006B39343B}"/>
                </a:ext>
              </a:extLst>
            </p:cNvPr>
            <p:cNvSpPr/>
            <p:nvPr/>
          </p:nvSpPr>
          <p:spPr>
            <a:xfrm>
              <a:off x="7683768" y="4017289"/>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Tilskud SD</a:t>
              </a:r>
            </a:p>
          </p:txBody>
        </p:sp>
        <p:sp>
          <p:nvSpPr>
            <p:cNvPr id="152" name="Rektangel 151">
              <a:extLst>
                <a:ext uri="{FF2B5EF4-FFF2-40B4-BE49-F238E27FC236}">
                  <a16:creationId xmlns="" xmlns:a16="http://schemas.microsoft.com/office/drawing/2014/main" id="{B3DA806D-667B-4CB8-B604-AAE2CF8A9E01}"/>
                </a:ext>
              </a:extLst>
            </p:cNvPr>
            <p:cNvSpPr/>
            <p:nvPr/>
          </p:nvSpPr>
          <p:spPr>
            <a:xfrm>
              <a:off x="7683768" y="2827002"/>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675"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Indb</a:t>
              </a:r>
              <a:r>
                <a:rPr kumimoji="0" lang="da-DK" sz="675"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 FØP (DFDG)</a:t>
              </a:r>
            </a:p>
          </p:txBody>
        </p:sp>
        <p:sp>
          <p:nvSpPr>
            <p:cNvPr id="153" name="Rektangel 152">
              <a:extLst>
                <a:ext uri="{FF2B5EF4-FFF2-40B4-BE49-F238E27FC236}">
                  <a16:creationId xmlns="" xmlns:a16="http://schemas.microsoft.com/office/drawing/2014/main" id="{E5AD55AA-3D27-4053-8236-9FC0635EE8CF}"/>
                </a:ext>
              </a:extLst>
            </p:cNvPr>
            <p:cNvSpPr/>
            <p:nvPr/>
          </p:nvSpPr>
          <p:spPr>
            <a:xfrm>
              <a:off x="7683768" y="3292796"/>
              <a:ext cx="810000" cy="1890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Opl. Fra STAR</a:t>
              </a:r>
            </a:p>
          </p:txBody>
        </p:sp>
        <p:sp>
          <p:nvSpPr>
            <p:cNvPr id="154" name="Rektangel 153">
              <a:extLst>
                <a:ext uri="{FF2B5EF4-FFF2-40B4-BE49-F238E27FC236}">
                  <a16:creationId xmlns="" xmlns:a16="http://schemas.microsoft.com/office/drawing/2014/main" id="{8574D81D-6F2B-498F-A7EA-98F7505A40AE}"/>
                </a:ext>
              </a:extLst>
            </p:cNvPr>
            <p:cNvSpPr/>
            <p:nvPr/>
          </p:nvSpPr>
          <p:spPr>
            <a:xfrm>
              <a:off x="7683768" y="3777356"/>
              <a:ext cx="810000" cy="1890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Chk</a:t>
              </a: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LægeErkl</a:t>
              </a: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a:t>
              </a:r>
            </a:p>
          </p:txBody>
        </p:sp>
        <p:sp>
          <p:nvSpPr>
            <p:cNvPr id="155" name="Rektangel 154">
              <a:extLst>
                <a:ext uri="{FF2B5EF4-FFF2-40B4-BE49-F238E27FC236}">
                  <a16:creationId xmlns="" xmlns:a16="http://schemas.microsoft.com/office/drawing/2014/main" id="{A6659CBF-D7BB-48DC-964F-841797FDD16E}"/>
                </a:ext>
              </a:extLst>
            </p:cNvPr>
            <p:cNvSpPr/>
            <p:nvPr/>
          </p:nvSpPr>
          <p:spPr>
            <a:xfrm>
              <a:off x="7683768" y="3541982"/>
              <a:ext cx="810000" cy="18900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Val. </a:t>
              </a: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YderNr</a:t>
              </a:r>
              <a:endPar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56" name="Rektangel 155">
              <a:extLst>
                <a:ext uri="{FF2B5EF4-FFF2-40B4-BE49-F238E27FC236}">
                  <a16:creationId xmlns="" xmlns:a16="http://schemas.microsoft.com/office/drawing/2014/main" id="{7AB038C2-5E65-4963-826B-79ECF8415095}"/>
                </a:ext>
              </a:extLst>
            </p:cNvPr>
            <p:cNvSpPr/>
            <p:nvPr/>
          </p:nvSpPr>
          <p:spPr>
            <a:xfrm>
              <a:off x="7683768" y="4481461"/>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Adv</a:t>
              </a: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Ref</a:t>
              </a: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 (YR)</a:t>
              </a:r>
            </a:p>
          </p:txBody>
        </p:sp>
        <p:sp>
          <p:nvSpPr>
            <p:cNvPr id="157" name="Rektangel 156">
              <a:extLst>
                <a:ext uri="{FF2B5EF4-FFF2-40B4-BE49-F238E27FC236}">
                  <a16:creationId xmlns="" xmlns:a16="http://schemas.microsoft.com/office/drawing/2014/main" id="{5ED043D5-586A-4E61-BEB0-E3AA9B6E9EA8}"/>
                </a:ext>
              </a:extLst>
            </p:cNvPr>
            <p:cNvSpPr/>
            <p:nvPr/>
          </p:nvSpPr>
          <p:spPr>
            <a:xfrm>
              <a:off x="3702024" y="4661434"/>
              <a:ext cx="3814932" cy="984666"/>
            </a:xfrm>
            <a:prstGeom prst="rect">
              <a:avLst/>
            </a:prstGeom>
            <a:solidFill>
              <a:srgbClr val="007398"/>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UDK</a:t>
              </a:r>
            </a:p>
          </p:txBody>
        </p:sp>
        <p:sp>
          <p:nvSpPr>
            <p:cNvPr id="158" name="Rektangel 157">
              <a:extLst>
                <a:ext uri="{FF2B5EF4-FFF2-40B4-BE49-F238E27FC236}">
                  <a16:creationId xmlns="" xmlns:a16="http://schemas.microsoft.com/office/drawing/2014/main" id="{D4BD3733-89C2-478A-B5C5-9873D9842412}"/>
                </a:ext>
              </a:extLst>
            </p:cNvPr>
            <p:cNvSpPr/>
            <p:nvPr/>
          </p:nvSpPr>
          <p:spPr>
            <a:xfrm>
              <a:off x="3769923" y="4894473"/>
              <a:ext cx="810000" cy="1809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Tilkend FØP</a:t>
              </a:r>
            </a:p>
          </p:txBody>
        </p:sp>
        <p:sp>
          <p:nvSpPr>
            <p:cNvPr id="159" name="Rektangel 158">
              <a:extLst>
                <a:ext uri="{FF2B5EF4-FFF2-40B4-BE49-F238E27FC236}">
                  <a16:creationId xmlns="" xmlns:a16="http://schemas.microsoft.com/office/drawing/2014/main" id="{4E900A84-4C72-490F-BDDD-C2FBBCC0A7AE}"/>
                </a:ext>
              </a:extLst>
            </p:cNvPr>
            <p:cNvSpPr/>
            <p:nvPr/>
          </p:nvSpPr>
          <p:spPr>
            <a:xfrm>
              <a:off x="3769923" y="5127833"/>
              <a:ext cx="810000" cy="1809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Ændring FØP</a:t>
              </a:r>
            </a:p>
          </p:txBody>
        </p:sp>
        <p:sp>
          <p:nvSpPr>
            <p:cNvPr id="160" name="Rektangel 159">
              <a:extLst>
                <a:ext uri="{FF2B5EF4-FFF2-40B4-BE49-F238E27FC236}">
                  <a16:creationId xmlns="" xmlns:a16="http://schemas.microsoft.com/office/drawing/2014/main" id="{48148605-8FF9-40F9-B25D-D0D46351760B}"/>
                </a:ext>
              </a:extLst>
            </p:cNvPr>
            <p:cNvSpPr/>
            <p:nvPr/>
          </p:nvSpPr>
          <p:spPr>
            <a:xfrm>
              <a:off x="3769923" y="5364405"/>
              <a:ext cx="810000" cy="1809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Pause i </a:t>
              </a: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Udbet</a:t>
              </a:r>
              <a:endPar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61" name="Rektangel 160">
              <a:extLst>
                <a:ext uri="{FF2B5EF4-FFF2-40B4-BE49-F238E27FC236}">
                  <a16:creationId xmlns="" xmlns:a16="http://schemas.microsoft.com/office/drawing/2014/main" id="{C4EB5BFF-F883-47A1-AC46-36BE245DB4C4}"/>
                </a:ext>
              </a:extLst>
            </p:cNvPr>
            <p:cNvSpPr/>
            <p:nvPr/>
          </p:nvSpPr>
          <p:spPr>
            <a:xfrm>
              <a:off x="4640347" y="4894473"/>
              <a:ext cx="810000" cy="1809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Ænd</a:t>
              </a: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 af </a:t>
              </a: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ydel</a:t>
              </a: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a:t>
              </a:r>
            </a:p>
          </p:txBody>
        </p:sp>
        <p:sp>
          <p:nvSpPr>
            <p:cNvPr id="162" name="Rektangel 161">
              <a:extLst>
                <a:ext uri="{FF2B5EF4-FFF2-40B4-BE49-F238E27FC236}">
                  <a16:creationId xmlns="" xmlns:a16="http://schemas.microsoft.com/office/drawing/2014/main" id="{F3D753EE-2426-4B5B-9A2E-0070CF524A74}"/>
                </a:ext>
              </a:extLst>
            </p:cNvPr>
            <p:cNvSpPr/>
            <p:nvPr/>
          </p:nvSpPr>
          <p:spPr>
            <a:xfrm>
              <a:off x="4636214" y="5127833"/>
              <a:ext cx="810000" cy="1809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Ænd</a:t>
              </a: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 af </a:t>
              </a: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Ins.Op</a:t>
              </a:r>
              <a:endPar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63" name="Rektangel 162">
              <a:extLst>
                <a:ext uri="{FF2B5EF4-FFF2-40B4-BE49-F238E27FC236}">
                  <a16:creationId xmlns="" xmlns:a16="http://schemas.microsoft.com/office/drawing/2014/main" id="{4FE2C835-A89F-40E1-B8D5-3C77CDBFDFFE}"/>
                </a:ext>
              </a:extLst>
            </p:cNvPr>
            <p:cNvSpPr/>
            <p:nvPr/>
          </p:nvSpPr>
          <p:spPr>
            <a:xfrm>
              <a:off x="4641269" y="5364405"/>
              <a:ext cx="810000" cy="1809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Oprettelse FOP</a:t>
              </a:r>
            </a:p>
          </p:txBody>
        </p:sp>
        <p:sp>
          <p:nvSpPr>
            <p:cNvPr id="164" name="Rektangel 163">
              <a:extLst>
                <a:ext uri="{FF2B5EF4-FFF2-40B4-BE49-F238E27FC236}">
                  <a16:creationId xmlns="" xmlns:a16="http://schemas.microsoft.com/office/drawing/2014/main" id="{85008C33-1289-46BE-9A5D-116FE8C64161}"/>
                </a:ext>
              </a:extLst>
            </p:cNvPr>
            <p:cNvSpPr/>
            <p:nvPr/>
          </p:nvSpPr>
          <p:spPr>
            <a:xfrm>
              <a:off x="5503338" y="4894473"/>
              <a:ext cx="810000" cy="1809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a:ln>
                    <a:noFill/>
                  </a:ln>
                  <a:solidFill>
                    <a:prstClr val="white"/>
                  </a:solidFill>
                  <a:effectLst/>
                  <a:uLnTx/>
                  <a:uFillTx/>
                  <a:latin typeface="Trebuchet MS" panose="020B0603020202020204" pitchFamily="34" charset="0"/>
                  <a:ea typeface="+mn-ea"/>
                  <a:cs typeface="+mn-cs"/>
                </a:rPr>
                <a:t>Ændring </a:t>
              </a: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FOP</a:t>
              </a:r>
            </a:p>
          </p:txBody>
        </p:sp>
        <p:sp>
          <p:nvSpPr>
            <p:cNvPr id="165" name="Rektangel 164">
              <a:extLst>
                <a:ext uri="{FF2B5EF4-FFF2-40B4-BE49-F238E27FC236}">
                  <a16:creationId xmlns="" xmlns:a16="http://schemas.microsoft.com/office/drawing/2014/main" id="{2AA7A6AF-CDD0-4D28-9440-41D5779BC3F0}"/>
                </a:ext>
              </a:extLst>
            </p:cNvPr>
            <p:cNvSpPr/>
            <p:nvPr/>
          </p:nvSpPr>
          <p:spPr>
            <a:xfrm>
              <a:off x="5491008" y="5127833"/>
              <a:ext cx="810000" cy="1809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Start/Stop </a:t>
              </a: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Adm</a:t>
              </a:r>
              <a:endPar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66" name="Rektangel 165">
              <a:extLst>
                <a:ext uri="{FF2B5EF4-FFF2-40B4-BE49-F238E27FC236}">
                  <a16:creationId xmlns="" xmlns:a16="http://schemas.microsoft.com/office/drawing/2014/main" id="{922ECF56-EEC7-4005-BB55-F522E71E3C8C}"/>
                </a:ext>
              </a:extLst>
            </p:cNvPr>
            <p:cNvSpPr/>
            <p:nvPr/>
          </p:nvSpPr>
          <p:spPr>
            <a:xfrm>
              <a:off x="5496064" y="5364405"/>
              <a:ext cx="810000" cy="1809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Ænd</a:t>
              </a: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 Ydelse</a:t>
              </a:r>
            </a:p>
          </p:txBody>
        </p:sp>
        <p:sp>
          <p:nvSpPr>
            <p:cNvPr id="167" name="Rektangel 166">
              <a:extLst>
                <a:ext uri="{FF2B5EF4-FFF2-40B4-BE49-F238E27FC236}">
                  <a16:creationId xmlns="" xmlns:a16="http://schemas.microsoft.com/office/drawing/2014/main" id="{357A87DC-19B8-4654-A8E5-6656D92DBDD8}"/>
                </a:ext>
              </a:extLst>
            </p:cNvPr>
            <p:cNvSpPr/>
            <p:nvPr/>
          </p:nvSpPr>
          <p:spPr>
            <a:xfrm>
              <a:off x="6365357" y="4894473"/>
              <a:ext cx="810000" cy="1809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SF6100</a:t>
              </a:r>
            </a:p>
          </p:txBody>
        </p:sp>
        <p:sp>
          <p:nvSpPr>
            <p:cNvPr id="168" name="Rektangel 167">
              <a:extLst>
                <a:ext uri="{FF2B5EF4-FFF2-40B4-BE49-F238E27FC236}">
                  <a16:creationId xmlns="" xmlns:a16="http://schemas.microsoft.com/office/drawing/2014/main" id="{8BBE83E9-5B60-43CD-96DD-7C10D30DF1AD}"/>
                </a:ext>
              </a:extLst>
            </p:cNvPr>
            <p:cNvSpPr/>
            <p:nvPr/>
          </p:nvSpPr>
          <p:spPr>
            <a:xfrm>
              <a:off x="6362354" y="5127833"/>
              <a:ext cx="810000" cy="1809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KMF-</a:t>
              </a: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Afr</a:t>
              </a: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-Svar</a:t>
              </a:r>
            </a:p>
          </p:txBody>
        </p:sp>
        <p:sp>
          <p:nvSpPr>
            <p:cNvPr id="169" name="Rektangel 168">
              <a:extLst>
                <a:ext uri="{FF2B5EF4-FFF2-40B4-BE49-F238E27FC236}">
                  <a16:creationId xmlns="" xmlns:a16="http://schemas.microsoft.com/office/drawing/2014/main" id="{39F9BFEF-70EC-4F29-A0C5-37100A3A039B}"/>
                </a:ext>
              </a:extLst>
            </p:cNvPr>
            <p:cNvSpPr/>
            <p:nvPr/>
          </p:nvSpPr>
          <p:spPr>
            <a:xfrm>
              <a:off x="533441" y="4765461"/>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HentDokument</a:t>
              </a:r>
              <a:endPar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70" name="Rektangel 169">
              <a:extLst>
                <a:ext uri="{FF2B5EF4-FFF2-40B4-BE49-F238E27FC236}">
                  <a16:creationId xmlns="" xmlns:a16="http://schemas.microsoft.com/office/drawing/2014/main" id="{82A75233-750C-409A-B8A7-D47731EA68AC}"/>
                </a:ext>
              </a:extLst>
            </p:cNvPr>
            <p:cNvSpPr/>
            <p:nvPr/>
          </p:nvSpPr>
          <p:spPr>
            <a:xfrm>
              <a:off x="533441" y="5001903"/>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SPK Dialog</a:t>
              </a:r>
            </a:p>
          </p:txBody>
        </p:sp>
        <p:sp>
          <p:nvSpPr>
            <p:cNvPr id="171" name="Rektangel 170">
              <a:extLst>
                <a:ext uri="{FF2B5EF4-FFF2-40B4-BE49-F238E27FC236}">
                  <a16:creationId xmlns="" xmlns:a16="http://schemas.microsoft.com/office/drawing/2014/main" id="{8FA701ED-9E4D-4DF8-96AF-661F46CF5319}"/>
                </a:ext>
              </a:extLst>
            </p:cNvPr>
            <p:cNvSpPr/>
            <p:nvPr/>
          </p:nvSpPr>
          <p:spPr>
            <a:xfrm>
              <a:off x="6361647" y="5356305"/>
              <a:ext cx="810000" cy="1890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Opkrvnings</a:t>
              </a: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da-DK" sz="75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Spc</a:t>
              </a:r>
              <a:endPar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72" name="Rektangel 171">
              <a:extLst>
                <a:ext uri="{FF2B5EF4-FFF2-40B4-BE49-F238E27FC236}">
                  <a16:creationId xmlns="" xmlns:a16="http://schemas.microsoft.com/office/drawing/2014/main" id="{315430D7-A064-4A63-8AD9-95A486760371}"/>
                </a:ext>
              </a:extLst>
            </p:cNvPr>
            <p:cNvSpPr/>
            <p:nvPr/>
          </p:nvSpPr>
          <p:spPr>
            <a:xfrm>
              <a:off x="1449404" y="1927627"/>
              <a:ext cx="972000" cy="527765"/>
            </a:xfrm>
            <a:prstGeom prst="rect">
              <a:avLst/>
            </a:prstGeom>
            <a:solidFill>
              <a:srgbClr val="4BACC6">
                <a:lumMod val="60000"/>
                <a:lumOff val="40000"/>
              </a:srgbClr>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Klassifikation</a:t>
              </a:r>
            </a:p>
          </p:txBody>
        </p:sp>
        <p:sp>
          <p:nvSpPr>
            <p:cNvPr id="173" name="Rektangel 172">
              <a:extLst>
                <a:ext uri="{FF2B5EF4-FFF2-40B4-BE49-F238E27FC236}">
                  <a16:creationId xmlns="" xmlns:a16="http://schemas.microsoft.com/office/drawing/2014/main" id="{985F6DDA-8E17-41C4-8AE8-3C3ED8BD2C83}"/>
                </a:ext>
              </a:extLst>
            </p:cNvPr>
            <p:cNvSpPr/>
            <p:nvPr/>
          </p:nvSpPr>
          <p:spPr>
            <a:xfrm>
              <a:off x="1510556" y="2171021"/>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SF1510</a:t>
              </a:r>
            </a:p>
          </p:txBody>
        </p:sp>
        <p:sp>
          <p:nvSpPr>
            <p:cNvPr id="174" name="Rektangel 173">
              <a:extLst>
                <a:ext uri="{FF2B5EF4-FFF2-40B4-BE49-F238E27FC236}">
                  <a16:creationId xmlns="" xmlns:a16="http://schemas.microsoft.com/office/drawing/2014/main" id="{E3DDE49B-BB2C-46FF-B73A-0AE453D77EB7}"/>
                </a:ext>
              </a:extLst>
            </p:cNvPr>
            <p:cNvSpPr/>
            <p:nvPr/>
          </p:nvSpPr>
          <p:spPr>
            <a:xfrm>
              <a:off x="1442242" y="2628851"/>
              <a:ext cx="972000" cy="527765"/>
            </a:xfrm>
            <a:prstGeom prst="rect">
              <a:avLst/>
            </a:prstGeom>
            <a:solidFill>
              <a:srgbClr val="4BACC6">
                <a:lumMod val="60000"/>
                <a:lumOff val="40000"/>
              </a:srgbClr>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Organisation</a:t>
              </a:r>
            </a:p>
          </p:txBody>
        </p:sp>
        <p:sp>
          <p:nvSpPr>
            <p:cNvPr id="175" name="Rektangel 174">
              <a:extLst>
                <a:ext uri="{FF2B5EF4-FFF2-40B4-BE49-F238E27FC236}">
                  <a16:creationId xmlns="" xmlns:a16="http://schemas.microsoft.com/office/drawing/2014/main" id="{DDB5D14F-9654-45CC-84D8-1F9ECBC3DF64}"/>
                </a:ext>
              </a:extLst>
            </p:cNvPr>
            <p:cNvSpPr/>
            <p:nvPr/>
          </p:nvSpPr>
          <p:spPr>
            <a:xfrm>
              <a:off x="1510556" y="2885651"/>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SF1500</a:t>
              </a:r>
            </a:p>
          </p:txBody>
        </p:sp>
        <p:sp>
          <p:nvSpPr>
            <p:cNvPr id="176" name="Rektangel 175">
              <a:extLst>
                <a:ext uri="{FF2B5EF4-FFF2-40B4-BE49-F238E27FC236}">
                  <a16:creationId xmlns="" xmlns:a16="http://schemas.microsoft.com/office/drawing/2014/main" id="{332CA01B-FD09-4D7A-8FE2-5DF54602527D}"/>
                </a:ext>
              </a:extLst>
            </p:cNvPr>
            <p:cNvSpPr/>
            <p:nvPr/>
          </p:nvSpPr>
          <p:spPr>
            <a:xfrm>
              <a:off x="1439265" y="3343045"/>
              <a:ext cx="972000" cy="713077"/>
            </a:xfrm>
            <a:prstGeom prst="rect">
              <a:avLst/>
            </a:prstGeom>
            <a:solidFill>
              <a:srgbClr val="4BACC6">
                <a:lumMod val="60000"/>
                <a:lumOff val="40000"/>
              </a:srgbClr>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Indeks</a:t>
              </a:r>
            </a:p>
          </p:txBody>
        </p:sp>
        <p:sp>
          <p:nvSpPr>
            <p:cNvPr id="177" name="Rektangel 176">
              <a:extLst>
                <a:ext uri="{FF2B5EF4-FFF2-40B4-BE49-F238E27FC236}">
                  <a16:creationId xmlns="" xmlns:a16="http://schemas.microsoft.com/office/drawing/2014/main" id="{A855218E-360A-40CD-B5F7-1A3AE7B7F9C5}"/>
                </a:ext>
              </a:extLst>
            </p:cNvPr>
            <p:cNvSpPr/>
            <p:nvPr/>
          </p:nvSpPr>
          <p:spPr>
            <a:xfrm>
              <a:off x="1510556" y="3589315"/>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SF1470</a:t>
              </a:r>
            </a:p>
          </p:txBody>
        </p:sp>
        <p:sp>
          <p:nvSpPr>
            <p:cNvPr id="178" name="Rektangel 177">
              <a:extLst>
                <a:ext uri="{FF2B5EF4-FFF2-40B4-BE49-F238E27FC236}">
                  <a16:creationId xmlns="" xmlns:a16="http://schemas.microsoft.com/office/drawing/2014/main" id="{C02353D7-D2B5-4A0F-9BDB-2E955708715F}"/>
                </a:ext>
              </a:extLst>
            </p:cNvPr>
            <p:cNvSpPr/>
            <p:nvPr/>
          </p:nvSpPr>
          <p:spPr>
            <a:xfrm>
              <a:off x="1510556" y="3818174"/>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SF1490</a:t>
              </a:r>
            </a:p>
          </p:txBody>
        </p:sp>
        <p:sp>
          <p:nvSpPr>
            <p:cNvPr id="179" name="Rektangel 178">
              <a:extLst>
                <a:ext uri="{FF2B5EF4-FFF2-40B4-BE49-F238E27FC236}">
                  <a16:creationId xmlns="" xmlns:a16="http://schemas.microsoft.com/office/drawing/2014/main" id="{58A9EEE7-5F6A-4549-BF91-11BAAEB0B186}"/>
                </a:ext>
              </a:extLst>
            </p:cNvPr>
            <p:cNvSpPr/>
            <p:nvPr/>
          </p:nvSpPr>
          <p:spPr>
            <a:xfrm>
              <a:off x="1439265" y="4292568"/>
              <a:ext cx="972000" cy="983068"/>
            </a:xfrm>
            <a:prstGeom prst="rect">
              <a:avLst/>
            </a:prstGeom>
            <a:solidFill>
              <a:srgbClr val="4BACC6">
                <a:lumMod val="60000"/>
                <a:lumOff val="40000"/>
              </a:srgbClr>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err="1">
                  <a:ln>
                    <a:noFill/>
                  </a:ln>
                  <a:solidFill>
                    <a:prstClr val="white"/>
                  </a:solidFill>
                  <a:effectLst/>
                  <a:uLnTx/>
                  <a:uFillTx/>
                  <a:latin typeface="Trebuchet MS" panose="020B0603020202020204" pitchFamily="34" charset="0"/>
                  <a:ea typeface="+mn-ea"/>
                  <a:cs typeface="+mn-cs"/>
                </a:rPr>
                <a:t>ØiR</a:t>
              </a:r>
              <a:endPar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80" name="Rektangel 179">
              <a:extLst>
                <a:ext uri="{FF2B5EF4-FFF2-40B4-BE49-F238E27FC236}">
                  <a16:creationId xmlns="" xmlns:a16="http://schemas.microsoft.com/office/drawing/2014/main" id="{C13EDA2D-6F13-49D9-9E9F-8FDEBB85BD61}"/>
                </a:ext>
              </a:extLst>
            </p:cNvPr>
            <p:cNvSpPr/>
            <p:nvPr/>
          </p:nvSpPr>
          <p:spPr>
            <a:xfrm>
              <a:off x="1510556" y="4529015"/>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a:ln>
                    <a:noFill/>
                  </a:ln>
                  <a:solidFill>
                    <a:prstClr val="white"/>
                  </a:solidFill>
                  <a:effectLst/>
                  <a:uLnTx/>
                  <a:uFillTx/>
                  <a:latin typeface="Trebuchet MS" panose="020B0603020202020204" pitchFamily="34" charset="0"/>
                  <a:ea typeface="+mn-ea"/>
                  <a:cs typeface="+mn-cs"/>
                </a:rPr>
                <a:t>SF1590_A</a:t>
              </a:r>
              <a:endPar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81" name="Rektangel 180">
              <a:extLst>
                <a:ext uri="{FF2B5EF4-FFF2-40B4-BE49-F238E27FC236}">
                  <a16:creationId xmlns="" xmlns:a16="http://schemas.microsoft.com/office/drawing/2014/main" id="{9D5F4A61-5790-46B9-BB19-250C32FA3E30}"/>
                </a:ext>
              </a:extLst>
            </p:cNvPr>
            <p:cNvSpPr/>
            <p:nvPr/>
          </p:nvSpPr>
          <p:spPr>
            <a:xfrm>
              <a:off x="1510556" y="4766914"/>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a:ln>
                    <a:noFill/>
                  </a:ln>
                  <a:solidFill>
                    <a:prstClr val="white"/>
                  </a:solidFill>
                  <a:effectLst/>
                  <a:uLnTx/>
                  <a:uFillTx/>
                  <a:latin typeface="Trebuchet MS" panose="020B0603020202020204" pitchFamily="34" charset="0"/>
                  <a:ea typeface="+mn-ea"/>
                  <a:cs typeface="+mn-cs"/>
                </a:rPr>
                <a:t>SF1590_B</a:t>
              </a:r>
              <a:endPar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82" name="Rektangel 181">
              <a:extLst>
                <a:ext uri="{FF2B5EF4-FFF2-40B4-BE49-F238E27FC236}">
                  <a16:creationId xmlns="" xmlns:a16="http://schemas.microsoft.com/office/drawing/2014/main" id="{44527BDE-7555-47F7-8D5C-5876C8F97710}"/>
                </a:ext>
              </a:extLst>
            </p:cNvPr>
            <p:cNvSpPr/>
            <p:nvPr/>
          </p:nvSpPr>
          <p:spPr>
            <a:xfrm>
              <a:off x="1510556" y="5001903"/>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SF1590_E</a:t>
              </a:r>
            </a:p>
          </p:txBody>
        </p:sp>
        <p:sp>
          <p:nvSpPr>
            <p:cNvPr id="183" name="Rektangel 182">
              <a:extLst>
                <a:ext uri="{FF2B5EF4-FFF2-40B4-BE49-F238E27FC236}">
                  <a16:creationId xmlns="" xmlns:a16="http://schemas.microsoft.com/office/drawing/2014/main" id="{D4AE68BC-BEE3-425D-9ED2-840CB19F6BFE}"/>
                </a:ext>
              </a:extLst>
            </p:cNvPr>
            <p:cNvSpPr/>
            <p:nvPr/>
          </p:nvSpPr>
          <p:spPr>
            <a:xfrm>
              <a:off x="2512857" y="1927628"/>
              <a:ext cx="972000" cy="1985046"/>
            </a:xfrm>
            <a:prstGeom prst="rect">
              <a:avLst/>
            </a:prstGeom>
            <a:solidFill>
              <a:srgbClr val="FFC000"/>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SKAT</a:t>
              </a:r>
            </a:p>
          </p:txBody>
        </p:sp>
        <p:sp>
          <p:nvSpPr>
            <p:cNvPr id="184" name="Rektangel 183">
              <a:extLst>
                <a:ext uri="{FF2B5EF4-FFF2-40B4-BE49-F238E27FC236}">
                  <a16:creationId xmlns="" xmlns:a16="http://schemas.microsoft.com/office/drawing/2014/main" id="{5CC16168-4D1E-4D8B-82EE-ED98A9D479E4}"/>
                </a:ext>
              </a:extLst>
            </p:cNvPr>
            <p:cNvSpPr/>
            <p:nvPr/>
          </p:nvSpPr>
          <p:spPr>
            <a:xfrm>
              <a:off x="2572706" y="2171021"/>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SF2585</a:t>
              </a:r>
            </a:p>
          </p:txBody>
        </p:sp>
        <p:sp>
          <p:nvSpPr>
            <p:cNvPr id="185" name="Rektangel 184">
              <a:extLst>
                <a:ext uri="{FF2B5EF4-FFF2-40B4-BE49-F238E27FC236}">
                  <a16:creationId xmlns="" xmlns:a16="http://schemas.microsoft.com/office/drawing/2014/main" id="{F530C721-A64B-42B1-9115-1E4BBC0D98F9}"/>
                </a:ext>
              </a:extLst>
            </p:cNvPr>
            <p:cNvSpPr/>
            <p:nvPr/>
          </p:nvSpPr>
          <p:spPr>
            <a:xfrm>
              <a:off x="2572706" y="2397245"/>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SF0770_A</a:t>
              </a:r>
            </a:p>
          </p:txBody>
        </p:sp>
        <p:sp>
          <p:nvSpPr>
            <p:cNvPr id="186" name="Rektangel 185">
              <a:extLst>
                <a:ext uri="{FF2B5EF4-FFF2-40B4-BE49-F238E27FC236}">
                  <a16:creationId xmlns="" xmlns:a16="http://schemas.microsoft.com/office/drawing/2014/main" id="{D1638517-E819-4EE3-A2B6-9D4E3939128D}"/>
                </a:ext>
              </a:extLst>
            </p:cNvPr>
            <p:cNvSpPr/>
            <p:nvPr/>
          </p:nvSpPr>
          <p:spPr>
            <a:xfrm>
              <a:off x="2572706" y="2635943"/>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SF0770_B</a:t>
              </a:r>
            </a:p>
          </p:txBody>
        </p:sp>
        <p:sp>
          <p:nvSpPr>
            <p:cNvPr id="187" name="Rektangel 186">
              <a:extLst>
                <a:ext uri="{FF2B5EF4-FFF2-40B4-BE49-F238E27FC236}">
                  <a16:creationId xmlns="" xmlns:a16="http://schemas.microsoft.com/office/drawing/2014/main" id="{7BEC09DB-6F64-49CC-9FA1-8C7BD3F3DFF3}"/>
                </a:ext>
              </a:extLst>
            </p:cNvPr>
            <p:cNvSpPr/>
            <p:nvPr/>
          </p:nvSpPr>
          <p:spPr>
            <a:xfrm>
              <a:off x="2572706" y="2885651"/>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SF0770_D</a:t>
              </a:r>
            </a:p>
          </p:txBody>
        </p:sp>
        <p:sp>
          <p:nvSpPr>
            <p:cNvPr id="188" name="Rektangel 187">
              <a:extLst>
                <a:ext uri="{FF2B5EF4-FFF2-40B4-BE49-F238E27FC236}">
                  <a16:creationId xmlns="" xmlns:a16="http://schemas.microsoft.com/office/drawing/2014/main" id="{13E76EAF-CD87-4A91-BB8E-544384AE0BBD}"/>
                </a:ext>
              </a:extLst>
            </p:cNvPr>
            <p:cNvSpPr/>
            <p:nvPr/>
          </p:nvSpPr>
          <p:spPr>
            <a:xfrm>
              <a:off x="2572706" y="3108707"/>
              <a:ext cx="810000" cy="1890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SF0770_E</a:t>
              </a:r>
            </a:p>
          </p:txBody>
        </p:sp>
        <p:sp>
          <p:nvSpPr>
            <p:cNvPr id="189" name="Rektangel 188">
              <a:extLst>
                <a:ext uri="{FF2B5EF4-FFF2-40B4-BE49-F238E27FC236}">
                  <a16:creationId xmlns="" xmlns:a16="http://schemas.microsoft.com/office/drawing/2014/main" id="{049CAF56-3A6F-4BAB-9C06-B34F606CBEEB}"/>
                </a:ext>
              </a:extLst>
            </p:cNvPr>
            <p:cNvSpPr/>
            <p:nvPr/>
          </p:nvSpPr>
          <p:spPr>
            <a:xfrm>
              <a:off x="2572706" y="3346782"/>
              <a:ext cx="810000" cy="1890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a:ln>
                    <a:noFill/>
                  </a:ln>
                  <a:solidFill>
                    <a:prstClr val="white"/>
                  </a:solidFill>
                  <a:effectLst/>
                  <a:uLnTx/>
                  <a:uFillTx/>
                  <a:latin typeface="Trebuchet MS" panose="020B0603020202020204" pitchFamily="34" charset="0"/>
                  <a:ea typeface="+mn-ea"/>
                  <a:cs typeface="+mn-cs"/>
                </a:rPr>
                <a:t>SF0780</a:t>
              </a:r>
              <a:endPar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90" name="Rektangel 189">
              <a:extLst>
                <a:ext uri="{FF2B5EF4-FFF2-40B4-BE49-F238E27FC236}">
                  <a16:creationId xmlns="" xmlns:a16="http://schemas.microsoft.com/office/drawing/2014/main" id="{1E570D38-AD3D-48AF-97E8-A1516BD570BA}"/>
                </a:ext>
              </a:extLst>
            </p:cNvPr>
            <p:cNvSpPr/>
            <p:nvPr/>
          </p:nvSpPr>
          <p:spPr>
            <a:xfrm>
              <a:off x="2572706" y="3589315"/>
              <a:ext cx="810000" cy="1890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white"/>
                  </a:solidFill>
                  <a:effectLst/>
                  <a:uLnTx/>
                  <a:uFillTx/>
                  <a:latin typeface="Trebuchet MS" panose="020B0603020202020204" pitchFamily="34" charset="0"/>
                  <a:ea typeface="+mn-ea"/>
                  <a:cs typeface="+mn-cs"/>
                </a:rPr>
                <a:t>SF1180</a:t>
              </a:r>
            </a:p>
          </p:txBody>
        </p:sp>
      </p:grpSp>
      <p:sp>
        <p:nvSpPr>
          <p:cNvPr id="96" name="Rektangel 95">
            <a:extLst>
              <a:ext uri="{FF2B5EF4-FFF2-40B4-BE49-F238E27FC236}">
                <a16:creationId xmlns="" xmlns:a16="http://schemas.microsoft.com/office/drawing/2014/main" id="{2F06DBC6-ADB3-4E27-80EC-5BC953F7C6EE}"/>
              </a:ext>
            </a:extLst>
          </p:cNvPr>
          <p:cNvSpPr/>
          <p:nvPr/>
        </p:nvSpPr>
        <p:spPr>
          <a:xfrm>
            <a:off x="6516141" y="4303983"/>
            <a:ext cx="783000" cy="378000"/>
          </a:xfrm>
          <a:prstGeom prst="rect">
            <a:avLst/>
          </a:prstGeom>
          <a:solidFill>
            <a:srgbClr val="007398">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75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Fagportal</a:t>
            </a:r>
          </a:p>
        </p:txBody>
      </p:sp>
    </p:spTree>
    <p:extLst>
      <p:ext uri="{BB962C8B-B14F-4D97-AF65-F5344CB8AC3E}">
        <p14:creationId xmlns:p14="http://schemas.microsoft.com/office/powerpoint/2010/main" val="4285619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Andre kommunale opgaver</a:t>
            </a:r>
          </a:p>
        </p:txBody>
      </p:sp>
      <p:sp>
        <p:nvSpPr>
          <p:cNvPr id="4" name="Rectangle 1"/>
          <p:cNvSpPr>
            <a:spLocks noGrp="1" noChangeArrowheads="1"/>
          </p:cNvSpPr>
          <p:nvPr>
            <p:ph idx="1"/>
          </p:nvPr>
        </p:nvSpPr>
        <p:spPr bwMode="auto">
          <a:xfrm>
            <a:off x="1903224" y="1266692"/>
            <a:ext cx="8171999" cy="580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defTabSz="457200" eaLnBrk="1" fontAlgn="auto" hangingPunct="1">
              <a:lnSpc>
                <a:spcPct val="100000"/>
              </a:lnSpc>
              <a:spcBef>
                <a:spcPts val="0"/>
              </a:spcBef>
              <a:spcAft>
                <a:spcPts val="0"/>
              </a:spcAft>
              <a:buFont typeface="Arial" panose="020B0604020202020204" pitchFamily="34" charset="0"/>
              <a:buChar char="•"/>
              <a:defRPr/>
            </a:pPr>
            <a:r>
              <a:rPr lang="da-DK" sz="1800" dirty="0">
                <a:latin typeface="Arial" panose="020B0604020202020204"/>
              </a:rPr>
              <a:t>Håndtering af adviser (bl.a. fra cpr, UDK)</a:t>
            </a:r>
          </a:p>
          <a:p>
            <a:pPr marL="285750" indent="-285750" defTabSz="457200" eaLnBrk="1" fontAlgn="auto" hangingPunct="1">
              <a:lnSpc>
                <a:spcPct val="100000"/>
              </a:lnSpc>
              <a:spcBef>
                <a:spcPts val="0"/>
              </a:spcBef>
              <a:spcAft>
                <a:spcPts val="0"/>
              </a:spcAft>
              <a:buFont typeface="Arial" panose="020B0604020202020204" pitchFamily="34" charset="0"/>
              <a:buChar char="•"/>
              <a:defRPr/>
            </a:pPr>
            <a:r>
              <a:rPr lang="da-DK" sz="1800" dirty="0">
                <a:latin typeface="Arial" panose="020B0604020202020204"/>
              </a:rPr>
              <a:t>Tilkende og administration af tillæg bl.a. Bistands- og plejetillæg</a:t>
            </a:r>
          </a:p>
          <a:p>
            <a:pPr marL="285750" indent="-285750" defTabSz="457200" eaLnBrk="1" fontAlgn="auto" hangingPunct="1">
              <a:lnSpc>
                <a:spcPct val="100000"/>
              </a:lnSpc>
              <a:spcBef>
                <a:spcPts val="0"/>
              </a:spcBef>
              <a:spcAft>
                <a:spcPts val="0"/>
              </a:spcAft>
              <a:buFont typeface="Arial" panose="020B0604020202020204" pitchFamily="34" charset="0"/>
              <a:buChar char="•"/>
              <a:defRPr/>
            </a:pPr>
            <a:r>
              <a:rPr lang="da-DK" sz="1800" dirty="0">
                <a:latin typeface="Arial" panose="020B0604020202020204"/>
              </a:rPr>
              <a:t>Ledelsesinformation (statistik og rapporter)</a:t>
            </a:r>
          </a:p>
          <a:p>
            <a:pPr marL="285750" indent="-285750" defTabSz="457200" eaLnBrk="1" fontAlgn="auto" hangingPunct="1">
              <a:lnSpc>
                <a:spcPct val="100000"/>
              </a:lnSpc>
              <a:spcBef>
                <a:spcPts val="0"/>
              </a:spcBef>
              <a:spcAft>
                <a:spcPts val="0"/>
              </a:spcAft>
              <a:buFont typeface="Arial" panose="020B0604020202020204" pitchFamily="34" charset="0"/>
              <a:buChar char="•"/>
              <a:defRPr/>
            </a:pPr>
            <a:r>
              <a:rPr lang="da-DK" sz="1800" dirty="0">
                <a:latin typeface="Arial" panose="020B0604020202020204"/>
              </a:rPr>
              <a:t>Budgetlægning og –opfølgning (budgetstøttelister)</a:t>
            </a:r>
          </a:p>
          <a:p>
            <a:pPr marL="285750" indent="-285750" defTabSz="457200" eaLnBrk="1" fontAlgn="auto" hangingPunct="1">
              <a:lnSpc>
                <a:spcPct val="100000"/>
              </a:lnSpc>
              <a:spcBef>
                <a:spcPts val="0"/>
              </a:spcBef>
              <a:spcAft>
                <a:spcPts val="0"/>
              </a:spcAft>
              <a:buFont typeface="Arial" panose="020B0604020202020204" pitchFamily="34" charset="0"/>
              <a:buChar char="•"/>
              <a:defRPr/>
            </a:pPr>
            <a:r>
              <a:rPr lang="da-DK" sz="1800" dirty="0">
                <a:latin typeface="Arial" panose="020B0604020202020204"/>
              </a:rPr>
              <a:t>Håndtering ved fængsling: Stop af pension, stop af 6-årsregel, evt. huslejebetaling</a:t>
            </a:r>
          </a:p>
          <a:p>
            <a:pPr marL="285750" indent="-285750" defTabSz="457200" eaLnBrk="1" fontAlgn="auto" hangingPunct="1">
              <a:lnSpc>
                <a:spcPct val="100000"/>
              </a:lnSpc>
              <a:spcBef>
                <a:spcPts val="0"/>
              </a:spcBef>
              <a:spcAft>
                <a:spcPts val="0"/>
              </a:spcAft>
              <a:buFont typeface="Arial" panose="020B0604020202020204" pitchFamily="34" charset="0"/>
              <a:buChar char="•"/>
              <a:defRPr/>
            </a:pPr>
            <a:r>
              <a:rPr lang="da-DK" sz="1800" dirty="0">
                <a:latin typeface="Arial" panose="020B0604020202020204"/>
              </a:rPr>
              <a:t>Supplement til brøkpension, inkl. efterregulering og </a:t>
            </a:r>
            <a:r>
              <a:rPr lang="da-DK" sz="1800" dirty="0" err="1">
                <a:latin typeface="Arial" panose="020B0604020202020204"/>
              </a:rPr>
              <a:t>omberegning</a:t>
            </a:r>
            <a:endParaRPr lang="da-DK" sz="1800" dirty="0">
              <a:latin typeface="Arial" panose="020B0604020202020204"/>
            </a:endParaRPr>
          </a:p>
          <a:p>
            <a:pPr marL="285750" indent="-285750" defTabSz="457200" eaLnBrk="1" fontAlgn="auto" hangingPunct="1">
              <a:lnSpc>
                <a:spcPct val="100000"/>
              </a:lnSpc>
              <a:spcBef>
                <a:spcPts val="0"/>
              </a:spcBef>
              <a:spcAft>
                <a:spcPts val="0"/>
              </a:spcAft>
              <a:buFont typeface="Arial" panose="020B0604020202020204" pitchFamily="34" charset="0"/>
              <a:buChar char="•"/>
              <a:defRPr/>
            </a:pPr>
            <a:r>
              <a:rPr lang="da-DK" sz="1800" dirty="0">
                <a:latin typeface="Arial" panose="020B0604020202020204"/>
              </a:rPr>
              <a:t>Håndtering af institutions- og plejehjemsophold: Opholdsbetaling, 6-årsregel af hensyn til mellemkommunal afregning og samlivsstatus</a:t>
            </a:r>
          </a:p>
          <a:p>
            <a:pPr marL="285750" indent="-285750" defTabSz="457200" eaLnBrk="1" fontAlgn="auto" hangingPunct="1">
              <a:lnSpc>
                <a:spcPct val="100000"/>
              </a:lnSpc>
              <a:spcBef>
                <a:spcPts val="0"/>
              </a:spcBef>
              <a:spcAft>
                <a:spcPts val="0"/>
              </a:spcAft>
              <a:buFont typeface="Arial" panose="020B0604020202020204" pitchFamily="34" charset="0"/>
              <a:buChar char="•"/>
              <a:defRPr/>
            </a:pPr>
            <a:r>
              <a:rPr lang="da-DK" sz="1800" dirty="0">
                <a:latin typeface="Arial" panose="020B0604020202020204"/>
              </a:rPr>
              <a:t>Tilbagebetaling af tillæg</a:t>
            </a:r>
          </a:p>
          <a:p>
            <a:pPr marL="285750" indent="-285750" defTabSz="457200" eaLnBrk="1" fontAlgn="auto" hangingPunct="1">
              <a:lnSpc>
                <a:spcPct val="100000"/>
              </a:lnSpc>
              <a:spcBef>
                <a:spcPts val="0"/>
              </a:spcBef>
              <a:spcAft>
                <a:spcPts val="0"/>
              </a:spcAft>
              <a:buFont typeface="Arial" panose="020B0604020202020204" pitchFamily="34" charset="0"/>
              <a:buChar char="•"/>
              <a:defRPr/>
            </a:pPr>
            <a:r>
              <a:rPr lang="da-DK" sz="1800" dirty="0">
                <a:latin typeface="Arial" panose="020B0604020202020204"/>
              </a:rPr>
              <a:t>Undtagelse fra digital selvbetjening</a:t>
            </a:r>
          </a:p>
          <a:p>
            <a:pPr marL="285750" indent="-285750" defTabSz="457200" eaLnBrk="1" fontAlgn="auto" hangingPunct="1">
              <a:lnSpc>
                <a:spcPct val="100000"/>
              </a:lnSpc>
              <a:spcBef>
                <a:spcPts val="0"/>
              </a:spcBef>
              <a:spcAft>
                <a:spcPts val="0"/>
              </a:spcAft>
              <a:buFont typeface="Arial" panose="020B0604020202020204" pitchFamily="34" charset="0"/>
              <a:buChar char="•"/>
              <a:defRPr/>
            </a:pPr>
            <a:r>
              <a:rPr lang="da-DK" sz="1800" dirty="0">
                <a:latin typeface="Arial" panose="020B0604020202020204"/>
              </a:rPr>
              <a:t>Værgemål</a:t>
            </a:r>
          </a:p>
          <a:p>
            <a:pPr marL="285750" indent="-285750" defTabSz="457200" eaLnBrk="1" fontAlgn="auto" hangingPunct="1">
              <a:lnSpc>
                <a:spcPct val="100000"/>
              </a:lnSpc>
              <a:spcBef>
                <a:spcPts val="0"/>
              </a:spcBef>
              <a:spcAft>
                <a:spcPts val="0"/>
              </a:spcAft>
              <a:buFont typeface="Arial" panose="020B0604020202020204" pitchFamily="34" charset="0"/>
              <a:buChar char="•"/>
              <a:defRPr/>
            </a:pPr>
            <a:r>
              <a:rPr lang="da-DK" sz="1800" dirty="0">
                <a:latin typeface="Arial" panose="020B0604020202020204"/>
              </a:rPr>
              <a:t>Akter til og fra UDK</a:t>
            </a:r>
          </a:p>
          <a:p>
            <a:pPr marL="285750" indent="-285750" defTabSz="457200" eaLnBrk="1" fontAlgn="auto" hangingPunct="1">
              <a:lnSpc>
                <a:spcPct val="100000"/>
              </a:lnSpc>
              <a:spcBef>
                <a:spcPts val="0"/>
              </a:spcBef>
              <a:spcAft>
                <a:spcPts val="0"/>
              </a:spcAft>
              <a:buFont typeface="Arial" panose="020B0604020202020204" pitchFamily="34" charset="0"/>
              <a:buChar char="•"/>
              <a:defRPr/>
            </a:pPr>
            <a:r>
              <a:rPr lang="da-DK" sz="1800" dirty="0">
                <a:latin typeface="Arial" panose="020B0604020202020204"/>
              </a:rPr>
              <a:t>Dødsfald og </a:t>
            </a:r>
            <a:r>
              <a:rPr lang="da-DK" sz="1800" dirty="0" err="1">
                <a:latin typeface="Arial" panose="020B0604020202020204"/>
              </a:rPr>
              <a:t>botømning</a:t>
            </a:r>
            <a:endParaRPr lang="da-DK" sz="1800" dirty="0">
              <a:latin typeface="Arial" panose="020B0604020202020204"/>
            </a:endParaRPr>
          </a:p>
          <a:p>
            <a:pPr marL="285750" indent="-285750" defTabSz="457200" eaLnBrk="1" fontAlgn="auto" hangingPunct="1">
              <a:lnSpc>
                <a:spcPct val="100000"/>
              </a:lnSpc>
              <a:spcBef>
                <a:spcPts val="0"/>
              </a:spcBef>
              <a:spcAft>
                <a:spcPts val="0"/>
              </a:spcAft>
              <a:buFont typeface="Arial" panose="020B0604020202020204" pitchFamily="34" charset="0"/>
              <a:buChar char="•"/>
              <a:defRPr/>
            </a:pPr>
            <a:r>
              <a:rPr lang="da-DK" sz="1800" dirty="0">
                <a:latin typeface="Arial" panose="020B0604020202020204"/>
              </a:rPr>
              <a:t>Praktisk hjælpe ved flytning</a:t>
            </a:r>
          </a:p>
          <a:p>
            <a:pPr marL="285750" indent="-285750" defTabSz="457200" eaLnBrk="1" fontAlgn="auto" hangingPunct="1">
              <a:lnSpc>
                <a:spcPct val="100000"/>
              </a:lnSpc>
              <a:spcBef>
                <a:spcPts val="0"/>
              </a:spcBef>
              <a:spcAft>
                <a:spcPts val="0"/>
              </a:spcAft>
              <a:buFont typeface="Arial" panose="020B0604020202020204" pitchFamily="34" charset="0"/>
              <a:buChar char="•"/>
              <a:defRPr/>
            </a:pPr>
            <a:r>
              <a:rPr lang="da-DK" sz="1800" dirty="0">
                <a:latin typeface="Arial" panose="020B0604020202020204"/>
              </a:rPr>
              <a:t>Diverse attester: Pensionistbevis og leveattest</a:t>
            </a:r>
          </a:p>
          <a:p>
            <a:pPr marL="285750" indent="-285750" defTabSz="457200" eaLnBrk="1" fontAlgn="auto" hangingPunct="1">
              <a:lnSpc>
                <a:spcPct val="100000"/>
              </a:lnSpc>
              <a:spcBef>
                <a:spcPts val="0"/>
              </a:spcBef>
              <a:spcAft>
                <a:spcPts val="0"/>
              </a:spcAft>
              <a:buFont typeface="Arial" panose="020B0604020202020204" pitchFamily="34" charset="0"/>
              <a:buChar char="•"/>
              <a:defRPr/>
            </a:pPr>
            <a:r>
              <a:rPr lang="da-DK" sz="1800" dirty="0">
                <a:latin typeface="Arial" panose="020B0604020202020204"/>
              </a:rPr>
              <a:t>Kørsel til læge m.m. </a:t>
            </a:r>
          </a:p>
          <a:p>
            <a:pPr marL="285750" indent="-285750" defTabSz="457200" eaLnBrk="1" fontAlgn="auto" hangingPunct="1">
              <a:lnSpc>
                <a:spcPct val="100000"/>
              </a:lnSpc>
              <a:spcBef>
                <a:spcPts val="0"/>
              </a:spcBef>
              <a:spcAft>
                <a:spcPts val="0"/>
              </a:spcAft>
              <a:buFont typeface="Arial" panose="020B0604020202020204" pitchFamily="34" charset="0"/>
              <a:buChar char="•"/>
              <a:defRPr/>
            </a:pPr>
            <a:r>
              <a:rPr lang="da-DK" sz="1800" dirty="0">
                <a:latin typeface="Arial" panose="020B0604020202020204"/>
              </a:rPr>
              <a:t>Nedsættelse af licens</a:t>
            </a:r>
          </a:p>
          <a:p>
            <a:pPr marL="285750" indent="-285750" defTabSz="457200" eaLnBrk="1" fontAlgn="auto" hangingPunct="1">
              <a:lnSpc>
                <a:spcPct val="100000"/>
              </a:lnSpc>
              <a:spcBef>
                <a:spcPts val="0"/>
              </a:spcBef>
              <a:spcAft>
                <a:spcPts val="0"/>
              </a:spcAft>
              <a:buFont typeface="Arial" panose="020B0604020202020204" pitchFamily="34" charset="0"/>
              <a:buChar char="•"/>
              <a:defRPr/>
            </a:pPr>
            <a:endParaRPr lang="da-DK" sz="1800" dirty="0">
              <a:latin typeface="Arial" panose="020B0604020202020204"/>
            </a:endParaRPr>
          </a:p>
          <a:p>
            <a:pPr marL="285750" indent="-285750" defTabSz="457200" eaLnBrk="1" fontAlgn="auto" hangingPunct="1">
              <a:lnSpc>
                <a:spcPct val="100000"/>
              </a:lnSpc>
              <a:spcBef>
                <a:spcPts val="0"/>
              </a:spcBef>
              <a:spcAft>
                <a:spcPts val="0"/>
              </a:spcAft>
              <a:buFont typeface="Arial" panose="020B0604020202020204" pitchFamily="34" charset="0"/>
              <a:buChar char="•"/>
              <a:defRPr/>
            </a:pPr>
            <a:endParaRPr lang="da-DK" sz="1800" dirty="0">
              <a:latin typeface="Arial" panose="020B0604020202020204"/>
            </a:endParaRPr>
          </a:p>
          <a:p>
            <a:pPr>
              <a:lnSpc>
                <a:spcPct val="100000"/>
              </a:lnSpc>
            </a:pPr>
            <a:endParaRPr lang="da-DK" altLang="da-DK" sz="1100" dirty="0">
              <a:latin typeface="Trebuchet MS" pitchFamily="34"/>
            </a:endParaRPr>
          </a:p>
        </p:txBody>
      </p:sp>
    </p:spTree>
    <p:extLst>
      <p:ext uri="{BB962C8B-B14F-4D97-AF65-F5344CB8AC3E}">
        <p14:creationId xmlns:p14="http://schemas.microsoft.com/office/powerpoint/2010/main" val="3606028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Projektets formål – udfasning af KMD Social Pension </a:t>
            </a:r>
            <a:br>
              <a:rPr lang="da-DK" dirty="0"/>
            </a:br>
            <a:r>
              <a:rPr lang="da-DK" dirty="0"/>
              <a:t>….. via 2 delprojekter</a:t>
            </a:r>
          </a:p>
        </p:txBody>
      </p:sp>
      <p:sp>
        <p:nvSpPr>
          <p:cNvPr id="17" name="Rektangel 16">
            <a:extLst>
              <a:ext uri="{FF2B5EF4-FFF2-40B4-BE49-F238E27FC236}">
                <a16:creationId xmlns="" xmlns:a16="http://schemas.microsoft.com/office/drawing/2014/main" id="{EA587D0F-D0E7-4BE0-B1DC-75C854CD6A26}"/>
              </a:ext>
            </a:extLst>
          </p:cNvPr>
          <p:cNvSpPr/>
          <p:nvPr/>
        </p:nvSpPr>
        <p:spPr>
          <a:xfrm>
            <a:off x="1865706" y="2399985"/>
            <a:ext cx="1974100" cy="988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da-DK" sz="1400" dirty="0">
                <a:solidFill>
                  <a:prstClr val="white"/>
                </a:solidFill>
                <a:latin typeface="Trebuchet MS" panose="020B0603020202020204" pitchFamily="34" charset="0"/>
              </a:rPr>
              <a:t>KMD Social Pension</a:t>
            </a:r>
          </a:p>
        </p:txBody>
      </p:sp>
      <p:sp>
        <p:nvSpPr>
          <p:cNvPr id="18" name="Rektangel 17">
            <a:extLst>
              <a:ext uri="{FF2B5EF4-FFF2-40B4-BE49-F238E27FC236}">
                <a16:creationId xmlns="" xmlns:a16="http://schemas.microsoft.com/office/drawing/2014/main" id="{5B9487DF-E697-44FC-8ACC-CC58BCF845F3}"/>
              </a:ext>
            </a:extLst>
          </p:cNvPr>
          <p:cNvSpPr/>
          <p:nvPr/>
        </p:nvSpPr>
        <p:spPr>
          <a:xfrm>
            <a:off x="4175381" y="2927233"/>
            <a:ext cx="2837200" cy="4616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da-DK" sz="1400" dirty="0">
                <a:solidFill>
                  <a:prstClr val="white"/>
                </a:solidFill>
                <a:latin typeface="Trebuchet MS" panose="020B0603020202020204" pitchFamily="34" charset="0"/>
              </a:rPr>
              <a:t>Kommunal interim</a:t>
            </a:r>
          </a:p>
        </p:txBody>
      </p:sp>
      <p:sp>
        <p:nvSpPr>
          <p:cNvPr id="19" name="Rektangel 18">
            <a:extLst>
              <a:ext uri="{FF2B5EF4-FFF2-40B4-BE49-F238E27FC236}">
                <a16:creationId xmlns="" xmlns:a16="http://schemas.microsoft.com/office/drawing/2014/main" id="{F4FEC1CE-AA87-430E-A579-6642736E2058}"/>
              </a:ext>
            </a:extLst>
          </p:cNvPr>
          <p:cNvSpPr/>
          <p:nvPr/>
        </p:nvSpPr>
        <p:spPr>
          <a:xfrm>
            <a:off x="4175382" y="2399985"/>
            <a:ext cx="5771979" cy="4473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da-DK" sz="1400" dirty="0">
                <a:solidFill>
                  <a:prstClr val="white"/>
                </a:solidFill>
                <a:latin typeface="Trebuchet MS" panose="020B0603020202020204" pitchFamily="34" charset="0"/>
              </a:rPr>
              <a:t>UDK Pension</a:t>
            </a:r>
          </a:p>
        </p:txBody>
      </p:sp>
      <p:sp>
        <p:nvSpPr>
          <p:cNvPr id="20" name="Rektangel 19">
            <a:extLst>
              <a:ext uri="{FF2B5EF4-FFF2-40B4-BE49-F238E27FC236}">
                <a16:creationId xmlns="" xmlns:a16="http://schemas.microsoft.com/office/drawing/2014/main" id="{2510DFD6-66CE-47E7-A1EF-2AD9C39381C0}"/>
              </a:ext>
            </a:extLst>
          </p:cNvPr>
          <p:cNvSpPr/>
          <p:nvPr/>
        </p:nvSpPr>
        <p:spPr>
          <a:xfrm>
            <a:off x="7348154" y="2922794"/>
            <a:ext cx="2599206" cy="4616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da-DK" sz="1400" dirty="0">
                <a:solidFill>
                  <a:prstClr val="white"/>
                </a:solidFill>
                <a:latin typeface="Trebuchet MS" panose="020B0603020202020204" pitchFamily="34" charset="0"/>
              </a:rPr>
              <a:t>Ny kommunal systemunderstøttelse</a:t>
            </a:r>
          </a:p>
        </p:txBody>
      </p:sp>
      <p:cxnSp>
        <p:nvCxnSpPr>
          <p:cNvPr id="22" name="Lige pilforbindelse 21">
            <a:extLst>
              <a:ext uri="{FF2B5EF4-FFF2-40B4-BE49-F238E27FC236}">
                <a16:creationId xmlns="" xmlns:a16="http://schemas.microsoft.com/office/drawing/2014/main" id="{42EF0490-B5BC-4190-B844-495E40B6FC4E}"/>
              </a:ext>
            </a:extLst>
          </p:cNvPr>
          <p:cNvCxnSpPr>
            <a:cxnSpLocks/>
          </p:cNvCxnSpPr>
          <p:nvPr/>
        </p:nvCxnSpPr>
        <p:spPr>
          <a:xfrm>
            <a:off x="3839807" y="2649531"/>
            <a:ext cx="3355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Lige pilforbindelse 22">
            <a:extLst>
              <a:ext uri="{FF2B5EF4-FFF2-40B4-BE49-F238E27FC236}">
                <a16:creationId xmlns="" xmlns:a16="http://schemas.microsoft.com/office/drawing/2014/main" id="{7803D605-BFA8-4313-A7A5-09513F4A2A56}"/>
              </a:ext>
            </a:extLst>
          </p:cNvPr>
          <p:cNvCxnSpPr>
            <a:cxnSpLocks/>
          </p:cNvCxnSpPr>
          <p:nvPr/>
        </p:nvCxnSpPr>
        <p:spPr>
          <a:xfrm>
            <a:off x="3839809" y="3139754"/>
            <a:ext cx="3355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Lige pilforbindelse 23">
            <a:extLst>
              <a:ext uri="{FF2B5EF4-FFF2-40B4-BE49-F238E27FC236}">
                <a16:creationId xmlns="" xmlns:a16="http://schemas.microsoft.com/office/drawing/2014/main" id="{DD3D132C-9173-4D0D-A4EA-98B2AE7D5330}"/>
              </a:ext>
            </a:extLst>
          </p:cNvPr>
          <p:cNvCxnSpPr>
            <a:cxnSpLocks/>
          </p:cNvCxnSpPr>
          <p:nvPr/>
        </p:nvCxnSpPr>
        <p:spPr>
          <a:xfrm>
            <a:off x="7012582" y="3139754"/>
            <a:ext cx="3355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 xmlns:a16="http://schemas.microsoft.com/office/drawing/2014/main" id="{8A15EA3A-CA8E-4602-B8AC-27A353BFD024}"/>
              </a:ext>
            </a:extLst>
          </p:cNvPr>
          <p:cNvSpPr/>
          <p:nvPr/>
        </p:nvSpPr>
        <p:spPr>
          <a:xfrm>
            <a:off x="3839807" y="3338579"/>
            <a:ext cx="335573" cy="3355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da-DK" dirty="0">
                <a:solidFill>
                  <a:prstClr val="white"/>
                </a:solidFill>
              </a:rPr>
              <a:t>1</a:t>
            </a:r>
          </a:p>
        </p:txBody>
      </p:sp>
      <p:sp>
        <p:nvSpPr>
          <p:cNvPr id="26" name="Ellipse 25">
            <a:extLst>
              <a:ext uri="{FF2B5EF4-FFF2-40B4-BE49-F238E27FC236}">
                <a16:creationId xmlns="" xmlns:a16="http://schemas.microsoft.com/office/drawing/2014/main" id="{0AE49A9A-8091-416D-A01C-6603E01A0CB8}"/>
              </a:ext>
            </a:extLst>
          </p:cNvPr>
          <p:cNvSpPr/>
          <p:nvPr/>
        </p:nvSpPr>
        <p:spPr>
          <a:xfrm>
            <a:off x="7012581" y="3338985"/>
            <a:ext cx="335573" cy="3355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da-DK" dirty="0">
                <a:solidFill>
                  <a:prstClr val="white"/>
                </a:solidFill>
              </a:rPr>
              <a:t>2</a:t>
            </a:r>
          </a:p>
        </p:txBody>
      </p:sp>
      <p:sp>
        <p:nvSpPr>
          <p:cNvPr id="27" name="Tekstfelt 26">
            <a:extLst>
              <a:ext uri="{FF2B5EF4-FFF2-40B4-BE49-F238E27FC236}">
                <a16:creationId xmlns="" xmlns:a16="http://schemas.microsoft.com/office/drawing/2014/main" id="{48D9DCB7-1E33-4A20-9822-DB718DB24F69}"/>
              </a:ext>
            </a:extLst>
          </p:cNvPr>
          <p:cNvSpPr txBox="1"/>
          <p:nvPr/>
        </p:nvSpPr>
        <p:spPr>
          <a:xfrm>
            <a:off x="3454299" y="3723306"/>
            <a:ext cx="1189172" cy="369332"/>
          </a:xfrm>
          <a:prstGeom prst="rect">
            <a:avLst/>
          </a:prstGeom>
          <a:noFill/>
        </p:spPr>
        <p:txBody>
          <a:bodyPr wrap="none" rtlCol="0">
            <a:spAutoFit/>
          </a:bodyPr>
          <a:lstStyle/>
          <a:p>
            <a:pPr defTabSz="914400">
              <a:defRPr/>
            </a:pPr>
            <a:r>
              <a:rPr lang="da-DK" dirty="0">
                <a:solidFill>
                  <a:prstClr val="black"/>
                </a:solidFill>
              </a:rPr>
              <a:t>Transition</a:t>
            </a:r>
          </a:p>
        </p:txBody>
      </p:sp>
      <p:sp>
        <p:nvSpPr>
          <p:cNvPr id="28" name="Tekstfelt 27">
            <a:extLst>
              <a:ext uri="{FF2B5EF4-FFF2-40B4-BE49-F238E27FC236}">
                <a16:creationId xmlns="" xmlns:a16="http://schemas.microsoft.com/office/drawing/2014/main" id="{7F0A61C9-4EFD-4652-928A-CAB41E080587}"/>
              </a:ext>
            </a:extLst>
          </p:cNvPr>
          <p:cNvSpPr txBox="1"/>
          <p:nvPr/>
        </p:nvSpPr>
        <p:spPr>
          <a:xfrm>
            <a:off x="6627073" y="3717825"/>
            <a:ext cx="1189172" cy="369332"/>
          </a:xfrm>
          <a:prstGeom prst="rect">
            <a:avLst/>
          </a:prstGeom>
          <a:noFill/>
        </p:spPr>
        <p:txBody>
          <a:bodyPr wrap="none" rtlCol="0">
            <a:spAutoFit/>
          </a:bodyPr>
          <a:lstStyle/>
          <a:p>
            <a:pPr defTabSz="914400">
              <a:defRPr/>
            </a:pPr>
            <a:r>
              <a:rPr lang="da-DK" dirty="0">
                <a:solidFill>
                  <a:prstClr val="black"/>
                </a:solidFill>
              </a:rPr>
              <a:t>Transition</a:t>
            </a:r>
          </a:p>
        </p:txBody>
      </p:sp>
    </p:spTree>
    <p:extLst>
      <p:ext uri="{BB962C8B-B14F-4D97-AF65-F5344CB8AC3E}">
        <p14:creationId xmlns:p14="http://schemas.microsoft.com/office/powerpoint/2010/main" val="1983242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 xmlns:a16="http://schemas.microsoft.com/office/drawing/2014/main" id="{13B43A60-A4FC-429C-8063-FA58A30D496C}"/>
              </a:ext>
            </a:extLst>
          </p:cNvPr>
          <p:cNvSpPr/>
          <p:nvPr/>
        </p:nvSpPr>
        <p:spPr>
          <a:xfrm>
            <a:off x="7786255" y="5781964"/>
            <a:ext cx="3463636" cy="1076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p:txBody>
          <a:bodyPr/>
          <a:lstStyle/>
          <a:p>
            <a:r>
              <a:rPr lang="da-DK" dirty="0"/>
              <a:t>Projektets historik</a:t>
            </a:r>
          </a:p>
        </p:txBody>
      </p:sp>
      <p:sp>
        <p:nvSpPr>
          <p:cNvPr id="3" name="Pladsholder til indhold 2"/>
          <p:cNvSpPr>
            <a:spLocks noGrp="1"/>
          </p:cNvSpPr>
          <p:nvPr>
            <p:ph idx="1"/>
          </p:nvPr>
        </p:nvSpPr>
        <p:spPr>
          <a:xfrm>
            <a:off x="623392" y="1302647"/>
            <a:ext cx="5075446" cy="5378071"/>
          </a:xfrm>
        </p:spPr>
        <p:txBody>
          <a:bodyPr/>
          <a:lstStyle/>
          <a:p>
            <a:pPr>
              <a:lnSpc>
                <a:spcPct val="100000"/>
              </a:lnSpc>
            </a:pPr>
            <a:r>
              <a:rPr lang="da-DK" sz="1200" b="1" dirty="0"/>
              <a:t>December 2014</a:t>
            </a:r>
          </a:p>
          <a:p>
            <a:pPr marL="351450" lvl="2" indent="-171450"/>
            <a:r>
              <a:rPr lang="da-DK" sz="1200" dirty="0"/>
              <a:t>KOMBIT får af KL til opgave at varetage udfasning af den kommunale del af KMD Social Pension</a:t>
            </a:r>
          </a:p>
          <a:p>
            <a:pPr marL="351450" lvl="2" indent="-171450"/>
            <a:r>
              <a:rPr lang="da-DK" sz="1200" dirty="0"/>
              <a:t>Det besluttes, at KMD Social Pension skal erstattes af to nye løsninger</a:t>
            </a:r>
          </a:p>
          <a:p>
            <a:pPr marL="351450" lvl="2" indent="-171450"/>
            <a:r>
              <a:rPr lang="da-DK" sz="1200" dirty="0"/>
              <a:t>Det besluttes, at udfasningen skal ske trinvist via en interimsløsning</a:t>
            </a:r>
          </a:p>
          <a:p>
            <a:pPr marL="342900" indent="-342900">
              <a:lnSpc>
                <a:spcPct val="100000"/>
              </a:lnSpc>
              <a:buFont typeface="Arial" panose="020B0604020202020204" pitchFamily="34" charset="0"/>
              <a:buChar char="•"/>
            </a:pPr>
            <a:endParaRPr lang="da-DK" sz="1200" dirty="0"/>
          </a:p>
          <a:p>
            <a:pPr>
              <a:lnSpc>
                <a:spcPct val="100000"/>
              </a:lnSpc>
            </a:pPr>
            <a:r>
              <a:rPr lang="da-DK" sz="1200" b="1" dirty="0"/>
              <a:t>2015</a:t>
            </a:r>
          </a:p>
          <a:p>
            <a:pPr marL="351450" lvl="2" indent="-171450"/>
            <a:r>
              <a:rPr lang="da-DK" sz="1200" dirty="0"/>
              <a:t>Forhandlinger med KMD og UDK omkring udmøntning af udfasning</a:t>
            </a:r>
          </a:p>
          <a:p>
            <a:pPr marL="351450" lvl="2" indent="-171450"/>
            <a:r>
              <a:rPr lang="da-DK" sz="1200" dirty="0"/>
              <a:t>Opstart af analyse af interimsløsning, som skal gøre det muligt at udfase </a:t>
            </a:r>
            <a:r>
              <a:rPr lang="da-DK" sz="1200" dirty="0" err="1"/>
              <a:t>UDKs</a:t>
            </a:r>
            <a:r>
              <a:rPr lang="da-DK" sz="1200" dirty="0"/>
              <a:t> del</a:t>
            </a:r>
          </a:p>
          <a:p>
            <a:pPr>
              <a:lnSpc>
                <a:spcPct val="100000"/>
              </a:lnSpc>
            </a:pPr>
            <a:endParaRPr lang="da-DK" sz="1200" dirty="0"/>
          </a:p>
          <a:p>
            <a:pPr>
              <a:lnSpc>
                <a:spcPct val="100000"/>
              </a:lnSpc>
            </a:pPr>
            <a:r>
              <a:rPr lang="da-DK" sz="1200" b="1" dirty="0"/>
              <a:t>2016</a:t>
            </a:r>
          </a:p>
          <a:p>
            <a:pPr marL="351450" lvl="2" indent="-171450"/>
            <a:r>
              <a:rPr lang="da-DK" sz="1200" dirty="0"/>
              <a:t>Afklaringsarbejde med KMD og UDK om interimsløsning. Løsningsdesign m.v. fastlægges.</a:t>
            </a:r>
          </a:p>
          <a:p>
            <a:pPr marL="351450" lvl="2" indent="-171450"/>
            <a:r>
              <a:rPr lang="da-DK" sz="1200" dirty="0"/>
              <a:t>Udvikling af interimsløsning påbegyndes </a:t>
            </a:r>
          </a:p>
          <a:p>
            <a:pPr marL="351450" lvl="2" indent="-171450"/>
            <a:r>
              <a:rPr lang="da-DK" sz="1200" dirty="0"/>
              <a:t>KOMBIT påbegynder analyse og planlægning af ny løsning ud fra den hypotese, at KY, SAPA m.v. kan løse udfordringen</a:t>
            </a:r>
          </a:p>
          <a:p>
            <a:pPr marL="351450" lvl="2" indent="-171450"/>
            <a:r>
              <a:rPr lang="da-DK" sz="1200" dirty="0"/>
              <a:t>Kommunal tilslutning gennemføres</a:t>
            </a:r>
          </a:p>
          <a:p>
            <a:pPr lvl="2"/>
            <a:endParaRPr lang="da-DK" sz="1200" b="1" dirty="0"/>
          </a:p>
          <a:p>
            <a:pPr>
              <a:lnSpc>
                <a:spcPct val="100000"/>
              </a:lnSpc>
            </a:pPr>
            <a:endParaRPr lang="da-DK" sz="1200" dirty="0"/>
          </a:p>
        </p:txBody>
      </p:sp>
      <p:sp>
        <p:nvSpPr>
          <p:cNvPr id="4" name="Pladsholder til indhold 2">
            <a:extLst>
              <a:ext uri="{FF2B5EF4-FFF2-40B4-BE49-F238E27FC236}">
                <a16:creationId xmlns="" xmlns:a16="http://schemas.microsoft.com/office/drawing/2014/main" id="{38329D90-64A5-40AF-9368-9D88094D56D2}"/>
              </a:ext>
            </a:extLst>
          </p:cNvPr>
          <p:cNvSpPr txBox="1">
            <a:spLocks/>
          </p:cNvSpPr>
          <p:nvPr/>
        </p:nvSpPr>
        <p:spPr>
          <a:xfrm>
            <a:off x="6071693" y="1302647"/>
            <a:ext cx="5312167" cy="4808905"/>
          </a:xfrm>
          <a:prstGeom prst="rect">
            <a:avLst/>
          </a:prstGeom>
          <a:noFill/>
          <a:ln>
            <a:noFill/>
          </a:ln>
        </p:spPr>
        <p:txBody>
          <a:bodyPr vert="horz" lIns="0" tIns="0" rIns="0" bIns="0" rtlCol="0" anchor="t" anchorCtr="0">
            <a:noAutofit/>
          </a:bodyPr>
          <a:lst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28600" indent="-228600">
              <a:lnSpc>
                <a:spcPct val="100000"/>
              </a:lnSpc>
              <a:buFont typeface="Arial" panose="020B0604020202020204" pitchFamily="34" charset="0"/>
              <a:buAutoNum type="arabicPeriod"/>
            </a:pPr>
            <a:r>
              <a:rPr lang="da-DK" sz="1200" b="1" dirty="0"/>
              <a:t>halvår 2017</a:t>
            </a:r>
          </a:p>
          <a:p>
            <a:pPr marL="351450" lvl="2" indent="-171450"/>
            <a:r>
              <a:rPr lang="da-DK" sz="1200" dirty="0"/>
              <a:t>KOMBIT påbegynder detailanalyser og arkitekturmæssigt design af ny løsning </a:t>
            </a:r>
          </a:p>
          <a:p>
            <a:pPr marL="351450" lvl="2" indent="-171450"/>
            <a:r>
              <a:rPr lang="da-DK" sz="1200" dirty="0"/>
              <a:t>Det konstateres, at hypoteserne om anvendelse af KY, SAPA m.v. ikke holder</a:t>
            </a:r>
          </a:p>
          <a:p>
            <a:pPr marL="351450" lvl="2" indent="-171450"/>
            <a:r>
              <a:rPr lang="da-DK" sz="1200" dirty="0"/>
              <a:t>Nyt design planlægges og analysearbejdet går videre</a:t>
            </a:r>
          </a:p>
          <a:p>
            <a:pPr>
              <a:lnSpc>
                <a:spcPct val="100000"/>
              </a:lnSpc>
            </a:pPr>
            <a:endParaRPr lang="da-DK" sz="1200" dirty="0"/>
          </a:p>
          <a:p>
            <a:pPr>
              <a:lnSpc>
                <a:spcPct val="100000"/>
              </a:lnSpc>
            </a:pPr>
            <a:r>
              <a:rPr lang="da-DK" sz="1200" b="1" dirty="0"/>
              <a:t>2. halvår 2017</a:t>
            </a:r>
          </a:p>
          <a:p>
            <a:pPr marL="351450" lvl="2" indent="-171450"/>
            <a:r>
              <a:rPr lang="da-DK" sz="1200" dirty="0"/>
              <a:t>KOMBIT konstaterer, at kompleksiteten er langt højere end først antaget bl.a. pga. opgavedeling, processer og lovgivning. </a:t>
            </a:r>
          </a:p>
          <a:p>
            <a:pPr marL="351450" lvl="2" indent="-171450"/>
            <a:r>
              <a:rPr lang="da-DK" sz="1200" dirty="0"/>
              <a:t>Projektets afvigelse er så markant, at KOMBIT kontakter KL med henblik på fornyet mandat eller instrukser om igangsættelse af alternativer. </a:t>
            </a:r>
          </a:p>
          <a:p>
            <a:pPr marL="351450" lvl="2" indent="-171450"/>
            <a:r>
              <a:rPr lang="da-DK" sz="1200" dirty="0"/>
              <a:t>Det besluttes at interim skal gennemføres som planlagt, men at der skal nedsættes en task force med henblik på at sikre bedre forudsætninger.</a:t>
            </a:r>
          </a:p>
          <a:p>
            <a:pPr lvl="2" indent="0">
              <a:buNone/>
            </a:pPr>
            <a:endParaRPr lang="da-DK" sz="1200" dirty="0"/>
          </a:p>
          <a:p>
            <a:pPr lvl="1"/>
            <a:r>
              <a:rPr lang="da-DK" sz="1200" dirty="0">
                <a:solidFill>
                  <a:schemeClr val="tx1"/>
                </a:solidFill>
              </a:rPr>
              <a:t>1. halvår 2018</a:t>
            </a:r>
          </a:p>
          <a:p>
            <a:pPr marL="351450" lvl="2" indent="-171450"/>
            <a:r>
              <a:rPr lang="da-DK" sz="1200" dirty="0"/>
              <a:t>Task forcen påbegynder sit arbejde i januar</a:t>
            </a:r>
          </a:p>
        </p:txBody>
      </p:sp>
    </p:spTree>
    <p:extLst>
      <p:ext uri="{BB962C8B-B14F-4D97-AF65-F5344CB8AC3E}">
        <p14:creationId xmlns:p14="http://schemas.microsoft.com/office/powerpoint/2010/main" val="46233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A85E8B8F-49DC-4DA7-AF97-80E0CEB0A732}"/>
              </a:ext>
            </a:extLst>
          </p:cNvPr>
          <p:cNvSpPr>
            <a:spLocks noGrp="1"/>
          </p:cNvSpPr>
          <p:nvPr>
            <p:ph type="title"/>
          </p:nvPr>
        </p:nvSpPr>
        <p:spPr/>
        <p:txBody>
          <a:bodyPr/>
          <a:lstStyle/>
          <a:p>
            <a:r>
              <a:rPr lang="da-DK" dirty="0"/>
              <a:t>Situationen</a:t>
            </a:r>
          </a:p>
        </p:txBody>
      </p:sp>
      <p:sp>
        <p:nvSpPr>
          <p:cNvPr id="5" name="Undertitel 4">
            <a:extLst>
              <a:ext uri="{FF2B5EF4-FFF2-40B4-BE49-F238E27FC236}">
                <a16:creationId xmlns="" xmlns:a16="http://schemas.microsoft.com/office/drawing/2014/main" id="{1B06A8BD-3C91-4239-852F-6F275B302F23}"/>
              </a:ext>
            </a:extLst>
          </p:cNvPr>
          <p:cNvSpPr>
            <a:spLocks noGrp="1"/>
          </p:cNvSpPr>
          <p:nvPr>
            <p:ph type="subTitle" idx="4294967295"/>
          </p:nvPr>
        </p:nvSpPr>
        <p:spPr/>
        <p:txBody>
          <a:bodyPr/>
          <a:lstStyle/>
          <a:p>
            <a:endParaRPr lang="da-DK"/>
          </a:p>
        </p:txBody>
      </p:sp>
    </p:spTree>
    <p:extLst>
      <p:ext uri="{BB962C8B-B14F-4D97-AF65-F5344CB8AC3E}">
        <p14:creationId xmlns:p14="http://schemas.microsoft.com/office/powerpoint/2010/main" val="93318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CFB8C45-5138-469D-BCC6-FE83BC00D02C}"/>
              </a:ext>
            </a:extLst>
          </p:cNvPr>
          <p:cNvSpPr>
            <a:spLocks noGrp="1"/>
          </p:cNvSpPr>
          <p:nvPr>
            <p:ph type="title"/>
          </p:nvPr>
        </p:nvSpPr>
        <p:spPr/>
        <p:txBody>
          <a:bodyPr>
            <a:normAutofit fontScale="90000"/>
          </a:bodyPr>
          <a:lstStyle/>
          <a:p>
            <a:r>
              <a:rPr lang="da-DK" sz="4400" dirty="0"/>
              <a:t>IT-understøttelsen på pensionsområdet</a:t>
            </a:r>
            <a:br>
              <a:rPr lang="da-DK" sz="4400" dirty="0"/>
            </a:br>
            <a:r>
              <a:rPr lang="da-DK" sz="1300" dirty="0"/>
              <a:t>Øget kompleksitet som følge af at ét system bliver til flere systemer hos flere</a:t>
            </a:r>
            <a:r>
              <a:rPr lang="da-DK" sz="3200" dirty="0"/>
              <a:t> </a:t>
            </a:r>
            <a:r>
              <a:rPr lang="da-DK" sz="1300" dirty="0"/>
              <a:t>myndigheder</a:t>
            </a:r>
            <a:r>
              <a:rPr lang="da-DK" sz="3200" dirty="0"/>
              <a:t/>
            </a:r>
            <a:br>
              <a:rPr lang="da-DK" sz="3200" dirty="0"/>
            </a:br>
            <a:endParaRPr lang="da-DK" dirty="0"/>
          </a:p>
        </p:txBody>
      </p:sp>
      <p:sp>
        <p:nvSpPr>
          <p:cNvPr id="4" name="Rektangel 3">
            <a:extLst>
              <a:ext uri="{FF2B5EF4-FFF2-40B4-BE49-F238E27FC236}">
                <a16:creationId xmlns="" xmlns:a16="http://schemas.microsoft.com/office/drawing/2014/main" id="{F9D9B372-6945-4B23-88EA-F86AA6D079D1}"/>
              </a:ext>
            </a:extLst>
          </p:cNvPr>
          <p:cNvSpPr/>
          <p:nvPr/>
        </p:nvSpPr>
        <p:spPr>
          <a:xfrm>
            <a:off x="2192695" y="2157120"/>
            <a:ext cx="3233057" cy="2276670"/>
          </a:xfrm>
          <a:prstGeom prst="rect">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Rektangel 4">
            <a:extLst>
              <a:ext uri="{FF2B5EF4-FFF2-40B4-BE49-F238E27FC236}">
                <a16:creationId xmlns="" xmlns:a16="http://schemas.microsoft.com/office/drawing/2014/main" id="{85D1A32F-61EE-40FB-AE5F-BE609065BC4C}"/>
              </a:ext>
            </a:extLst>
          </p:cNvPr>
          <p:cNvSpPr/>
          <p:nvPr/>
        </p:nvSpPr>
        <p:spPr>
          <a:xfrm>
            <a:off x="5425752" y="2157120"/>
            <a:ext cx="3233057" cy="2276670"/>
          </a:xfrm>
          <a:prstGeom prst="rect">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ktangel 5">
            <a:extLst>
              <a:ext uri="{FF2B5EF4-FFF2-40B4-BE49-F238E27FC236}">
                <a16:creationId xmlns="" xmlns:a16="http://schemas.microsoft.com/office/drawing/2014/main" id="{7A9F5308-D46B-472E-AB23-A176CDF97745}"/>
              </a:ext>
            </a:extLst>
          </p:cNvPr>
          <p:cNvSpPr/>
          <p:nvPr/>
        </p:nvSpPr>
        <p:spPr>
          <a:xfrm>
            <a:off x="5425752" y="4433790"/>
            <a:ext cx="3233057" cy="2276670"/>
          </a:xfrm>
          <a:prstGeom prst="rect">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ktangel 6">
            <a:extLst>
              <a:ext uri="{FF2B5EF4-FFF2-40B4-BE49-F238E27FC236}">
                <a16:creationId xmlns="" xmlns:a16="http://schemas.microsoft.com/office/drawing/2014/main" id="{DC42C3AD-4535-4CB0-92B0-00FB52EF0537}"/>
              </a:ext>
            </a:extLst>
          </p:cNvPr>
          <p:cNvSpPr/>
          <p:nvPr/>
        </p:nvSpPr>
        <p:spPr>
          <a:xfrm>
            <a:off x="2192695" y="4433790"/>
            <a:ext cx="3233057" cy="2276670"/>
          </a:xfrm>
          <a:prstGeom prst="rect">
            <a:avLst/>
          </a:prstGeom>
          <a:solidFill>
            <a:sysClr val="window" lastClr="FFFFFF">
              <a:lumMod val="8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ktangel 7">
            <a:extLst>
              <a:ext uri="{FF2B5EF4-FFF2-40B4-BE49-F238E27FC236}">
                <a16:creationId xmlns="" xmlns:a16="http://schemas.microsoft.com/office/drawing/2014/main" id="{C7BF92E1-8D32-425A-B078-5C857662C98D}"/>
              </a:ext>
            </a:extLst>
          </p:cNvPr>
          <p:cNvSpPr/>
          <p:nvPr/>
        </p:nvSpPr>
        <p:spPr>
          <a:xfrm rot="16200000">
            <a:off x="-532488" y="3991899"/>
            <a:ext cx="4553338" cy="88377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ktangel 8">
            <a:extLst>
              <a:ext uri="{FF2B5EF4-FFF2-40B4-BE49-F238E27FC236}">
                <a16:creationId xmlns="" xmlns:a16="http://schemas.microsoft.com/office/drawing/2014/main" id="{6B680A82-4530-46FE-8371-3106819BA6E1}"/>
              </a:ext>
            </a:extLst>
          </p:cNvPr>
          <p:cNvSpPr/>
          <p:nvPr/>
        </p:nvSpPr>
        <p:spPr>
          <a:xfrm>
            <a:off x="2186070" y="1280250"/>
            <a:ext cx="6483625" cy="88377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Tekstfelt 9">
            <a:extLst>
              <a:ext uri="{FF2B5EF4-FFF2-40B4-BE49-F238E27FC236}">
                <a16:creationId xmlns="" xmlns:a16="http://schemas.microsoft.com/office/drawing/2014/main" id="{3F8B779B-96EF-4215-B12A-D53F7A3D2080}"/>
              </a:ext>
            </a:extLst>
          </p:cNvPr>
          <p:cNvSpPr txBox="1"/>
          <p:nvPr/>
        </p:nvSpPr>
        <p:spPr>
          <a:xfrm rot="16200000">
            <a:off x="-159082" y="4065729"/>
            <a:ext cx="3577518" cy="646331"/>
          </a:xfrm>
          <a:prstGeom prst="rect">
            <a:avLst/>
          </a:prstGeom>
          <a:noFill/>
        </p:spPr>
        <p:txBody>
          <a:bodyPr wrap="none" rtlCol="0">
            <a:spAutoFit/>
          </a:bodyPr>
          <a:lstStyle/>
          <a:p>
            <a:pPr defTabSz="914400"/>
            <a:r>
              <a:rPr lang="da-DK" sz="3600" b="1" dirty="0">
                <a:solidFill>
                  <a:prstClr val="black"/>
                </a:solidFill>
                <a:latin typeface="Calibri" panose="020F0502020204030204"/>
              </a:rPr>
              <a:t>IT-understøttelse</a:t>
            </a:r>
          </a:p>
        </p:txBody>
      </p:sp>
      <p:sp>
        <p:nvSpPr>
          <p:cNvPr id="11" name="Tekstfelt 10">
            <a:extLst>
              <a:ext uri="{FF2B5EF4-FFF2-40B4-BE49-F238E27FC236}">
                <a16:creationId xmlns="" xmlns:a16="http://schemas.microsoft.com/office/drawing/2014/main" id="{E1850489-06BB-4913-A3DD-57921F712B4F}"/>
              </a:ext>
            </a:extLst>
          </p:cNvPr>
          <p:cNvSpPr txBox="1"/>
          <p:nvPr/>
        </p:nvSpPr>
        <p:spPr>
          <a:xfrm>
            <a:off x="4189497" y="1251816"/>
            <a:ext cx="2366353" cy="646331"/>
          </a:xfrm>
          <a:prstGeom prst="rect">
            <a:avLst/>
          </a:prstGeom>
          <a:noFill/>
        </p:spPr>
        <p:txBody>
          <a:bodyPr wrap="none" rtlCol="0">
            <a:spAutoFit/>
          </a:bodyPr>
          <a:lstStyle/>
          <a:p>
            <a:pPr defTabSz="914400"/>
            <a:r>
              <a:rPr lang="da-DK" sz="3600" b="1" dirty="0">
                <a:solidFill>
                  <a:prstClr val="black"/>
                </a:solidFill>
                <a:latin typeface="Calibri" panose="020F0502020204030204"/>
              </a:rPr>
              <a:t>Myndighed</a:t>
            </a:r>
          </a:p>
        </p:txBody>
      </p:sp>
      <p:sp>
        <p:nvSpPr>
          <p:cNvPr id="12" name="Tekstfelt 11">
            <a:extLst>
              <a:ext uri="{FF2B5EF4-FFF2-40B4-BE49-F238E27FC236}">
                <a16:creationId xmlns="" xmlns:a16="http://schemas.microsoft.com/office/drawing/2014/main" id="{293EF249-AC66-4920-9E09-8914CAD5F2B3}"/>
              </a:ext>
            </a:extLst>
          </p:cNvPr>
          <p:cNvSpPr txBox="1"/>
          <p:nvPr/>
        </p:nvSpPr>
        <p:spPr>
          <a:xfrm>
            <a:off x="3382732" y="1882735"/>
            <a:ext cx="1382430" cy="276999"/>
          </a:xfrm>
          <a:prstGeom prst="rect">
            <a:avLst/>
          </a:prstGeom>
          <a:noFill/>
        </p:spPr>
        <p:txBody>
          <a:bodyPr wrap="none" rtlCol="0">
            <a:spAutoFit/>
          </a:bodyPr>
          <a:lstStyle/>
          <a:p>
            <a:pPr defTabSz="914400"/>
            <a:r>
              <a:rPr lang="da-DK" sz="1200" dirty="0">
                <a:solidFill>
                  <a:prstClr val="black"/>
                </a:solidFill>
                <a:latin typeface="Calibri" panose="020F0502020204030204"/>
              </a:rPr>
              <a:t>En type myndighed</a:t>
            </a:r>
          </a:p>
        </p:txBody>
      </p:sp>
      <p:sp>
        <p:nvSpPr>
          <p:cNvPr id="13" name="Tekstfelt 12">
            <a:extLst>
              <a:ext uri="{FF2B5EF4-FFF2-40B4-BE49-F238E27FC236}">
                <a16:creationId xmlns="" xmlns:a16="http://schemas.microsoft.com/office/drawing/2014/main" id="{5D44EE0E-CE8B-4719-B5AD-34C33C540724}"/>
              </a:ext>
            </a:extLst>
          </p:cNvPr>
          <p:cNvSpPr txBox="1"/>
          <p:nvPr/>
        </p:nvSpPr>
        <p:spPr>
          <a:xfrm>
            <a:off x="6389010" y="1887401"/>
            <a:ext cx="1720215" cy="276999"/>
          </a:xfrm>
          <a:prstGeom prst="rect">
            <a:avLst/>
          </a:prstGeom>
          <a:noFill/>
        </p:spPr>
        <p:txBody>
          <a:bodyPr wrap="none" rtlCol="0">
            <a:spAutoFit/>
          </a:bodyPr>
          <a:lstStyle/>
          <a:p>
            <a:pPr defTabSz="914400"/>
            <a:r>
              <a:rPr lang="da-DK" sz="1200" dirty="0">
                <a:solidFill>
                  <a:prstClr val="black"/>
                </a:solidFill>
                <a:latin typeface="Calibri" panose="020F0502020204030204"/>
              </a:rPr>
              <a:t>Flere typer myndigheder</a:t>
            </a:r>
          </a:p>
        </p:txBody>
      </p:sp>
      <p:sp>
        <p:nvSpPr>
          <p:cNvPr id="14" name="Tekstfelt 13">
            <a:extLst>
              <a:ext uri="{FF2B5EF4-FFF2-40B4-BE49-F238E27FC236}">
                <a16:creationId xmlns="" xmlns:a16="http://schemas.microsoft.com/office/drawing/2014/main" id="{091A4EDB-CA8B-4753-8B4E-D582E959F002}"/>
              </a:ext>
            </a:extLst>
          </p:cNvPr>
          <p:cNvSpPr txBox="1"/>
          <p:nvPr/>
        </p:nvSpPr>
        <p:spPr>
          <a:xfrm rot="16200000">
            <a:off x="1661752" y="3085272"/>
            <a:ext cx="779637" cy="276999"/>
          </a:xfrm>
          <a:prstGeom prst="rect">
            <a:avLst/>
          </a:prstGeom>
          <a:noFill/>
        </p:spPr>
        <p:txBody>
          <a:bodyPr wrap="none" rtlCol="0">
            <a:spAutoFit/>
          </a:bodyPr>
          <a:lstStyle/>
          <a:p>
            <a:pPr defTabSz="914400"/>
            <a:r>
              <a:rPr lang="da-DK" sz="1200" dirty="0">
                <a:solidFill>
                  <a:prstClr val="black"/>
                </a:solidFill>
                <a:latin typeface="Calibri" panose="020F0502020204030204"/>
              </a:rPr>
              <a:t>Et system</a:t>
            </a:r>
          </a:p>
        </p:txBody>
      </p:sp>
      <p:sp>
        <p:nvSpPr>
          <p:cNvPr id="15" name="Tekstfelt 14">
            <a:extLst>
              <a:ext uri="{FF2B5EF4-FFF2-40B4-BE49-F238E27FC236}">
                <a16:creationId xmlns="" xmlns:a16="http://schemas.microsoft.com/office/drawing/2014/main" id="{3BAF7151-F6E1-41C2-AA10-807B29296ED4}"/>
              </a:ext>
            </a:extLst>
          </p:cNvPr>
          <p:cNvSpPr txBox="1"/>
          <p:nvPr/>
        </p:nvSpPr>
        <p:spPr>
          <a:xfrm rot="16200000">
            <a:off x="1503987" y="5507819"/>
            <a:ext cx="1095172" cy="276999"/>
          </a:xfrm>
          <a:prstGeom prst="rect">
            <a:avLst/>
          </a:prstGeom>
          <a:noFill/>
        </p:spPr>
        <p:txBody>
          <a:bodyPr wrap="none" rtlCol="0">
            <a:spAutoFit/>
          </a:bodyPr>
          <a:lstStyle/>
          <a:p>
            <a:pPr defTabSz="914400"/>
            <a:r>
              <a:rPr lang="da-DK" sz="1200" dirty="0">
                <a:solidFill>
                  <a:prstClr val="black"/>
                </a:solidFill>
                <a:latin typeface="Calibri" panose="020F0502020204030204"/>
              </a:rPr>
              <a:t>Flere systemer</a:t>
            </a:r>
          </a:p>
        </p:txBody>
      </p:sp>
      <p:sp>
        <p:nvSpPr>
          <p:cNvPr id="16" name="Ellipse 15">
            <a:extLst>
              <a:ext uri="{FF2B5EF4-FFF2-40B4-BE49-F238E27FC236}">
                <a16:creationId xmlns="" xmlns:a16="http://schemas.microsoft.com/office/drawing/2014/main" id="{8D0F12E8-6226-4BF0-A7C5-AC89FB6F7D8C}"/>
              </a:ext>
            </a:extLst>
          </p:cNvPr>
          <p:cNvSpPr/>
          <p:nvPr/>
        </p:nvSpPr>
        <p:spPr>
          <a:xfrm>
            <a:off x="2892469" y="2766572"/>
            <a:ext cx="1642188"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noProof="0" dirty="0">
                <a:ln>
                  <a:noFill/>
                </a:ln>
                <a:solidFill>
                  <a:prstClr val="white"/>
                </a:solidFill>
                <a:effectLst/>
                <a:uLnTx/>
                <a:uFillTx/>
                <a:latin typeface="Calibri" panose="020F0502020204030204"/>
                <a:ea typeface="+mn-ea"/>
                <a:cs typeface="+mn-cs"/>
              </a:rPr>
              <a:t>KMD Social Pension før UDK etablering</a:t>
            </a:r>
          </a:p>
        </p:txBody>
      </p:sp>
      <p:sp>
        <p:nvSpPr>
          <p:cNvPr id="17" name="Ellipse 16">
            <a:extLst>
              <a:ext uri="{FF2B5EF4-FFF2-40B4-BE49-F238E27FC236}">
                <a16:creationId xmlns="" xmlns:a16="http://schemas.microsoft.com/office/drawing/2014/main" id="{DD73CC3D-885D-4B92-BA63-6FDE23146E46}"/>
              </a:ext>
            </a:extLst>
          </p:cNvPr>
          <p:cNvSpPr/>
          <p:nvPr/>
        </p:nvSpPr>
        <p:spPr>
          <a:xfrm>
            <a:off x="5954777" y="2761199"/>
            <a:ext cx="1642188"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noProof="0" dirty="0">
                <a:ln>
                  <a:noFill/>
                </a:ln>
                <a:solidFill>
                  <a:prstClr val="white"/>
                </a:solidFill>
                <a:effectLst/>
                <a:uLnTx/>
                <a:uFillTx/>
                <a:latin typeface="Calibri" panose="020F0502020204030204"/>
                <a:ea typeface="+mn-ea"/>
                <a:cs typeface="+mn-cs"/>
              </a:rPr>
              <a:t>KMD Social Pension efter UDK etablering</a:t>
            </a:r>
          </a:p>
        </p:txBody>
      </p:sp>
      <p:sp>
        <p:nvSpPr>
          <p:cNvPr id="18" name="Ellipse 17">
            <a:extLst>
              <a:ext uri="{FF2B5EF4-FFF2-40B4-BE49-F238E27FC236}">
                <a16:creationId xmlns="" xmlns:a16="http://schemas.microsoft.com/office/drawing/2014/main" id="{7DBEE2A7-2AE3-466C-80E2-2B9A52CA2606}"/>
              </a:ext>
            </a:extLst>
          </p:cNvPr>
          <p:cNvSpPr/>
          <p:nvPr/>
        </p:nvSpPr>
        <p:spPr>
          <a:xfrm>
            <a:off x="5595487" y="4692493"/>
            <a:ext cx="1357767"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noProof="0" dirty="0">
                <a:ln>
                  <a:noFill/>
                </a:ln>
                <a:solidFill>
                  <a:prstClr val="white"/>
                </a:solidFill>
                <a:effectLst/>
                <a:uLnTx/>
                <a:uFillTx/>
                <a:latin typeface="Calibri" panose="020F0502020204030204"/>
                <a:ea typeface="+mn-ea"/>
                <a:cs typeface="+mn-cs"/>
              </a:rPr>
              <a:t>KMD Social Pension (interim) til kommunerne</a:t>
            </a:r>
          </a:p>
        </p:txBody>
      </p:sp>
      <p:cxnSp>
        <p:nvCxnSpPr>
          <p:cNvPr id="19" name="Lige pilforbindelse 18">
            <a:extLst>
              <a:ext uri="{FF2B5EF4-FFF2-40B4-BE49-F238E27FC236}">
                <a16:creationId xmlns="" xmlns:a16="http://schemas.microsoft.com/office/drawing/2014/main" id="{03645409-9A80-405B-8587-3B648DEB3CAC}"/>
              </a:ext>
            </a:extLst>
          </p:cNvPr>
          <p:cNvCxnSpPr>
            <a:stCxn id="16" idx="6"/>
            <a:endCxn id="17" idx="2"/>
          </p:cNvCxnSpPr>
          <p:nvPr/>
        </p:nvCxnSpPr>
        <p:spPr>
          <a:xfrm flipV="1">
            <a:off x="4534657" y="3218399"/>
            <a:ext cx="1420120" cy="5373"/>
          </a:xfrm>
          <a:prstGeom prst="straightConnector1">
            <a:avLst/>
          </a:prstGeom>
          <a:noFill/>
          <a:ln w="6350" cap="flat" cmpd="sng" algn="ctr">
            <a:solidFill>
              <a:srgbClr val="5B9BD5"/>
            </a:solidFill>
            <a:prstDash val="solid"/>
            <a:miter lim="800000"/>
            <a:tailEnd type="triangle"/>
          </a:ln>
          <a:effectLst/>
        </p:spPr>
      </p:cxnSp>
      <p:cxnSp>
        <p:nvCxnSpPr>
          <p:cNvPr id="20" name="Lige pilforbindelse 19">
            <a:extLst>
              <a:ext uri="{FF2B5EF4-FFF2-40B4-BE49-F238E27FC236}">
                <a16:creationId xmlns="" xmlns:a16="http://schemas.microsoft.com/office/drawing/2014/main" id="{F22B1F35-10BC-444E-817A-8A1CF0ECCF89}"/>
              </a:ext>
            </a:extLst>
          </p:cNvPr>
          <p:cNvCxnSpPr>
            <a:cxnSpLocks/>
          </p:cNvCxnSpPr>
          <p:nvPr/>
        </p:nvCxnSpPr>
        <p:spPr>
          <a:xfrm flipH="1">
            <a:off x="6407561" y="3675599"/>
            <a:ext cx="368310" cy="1038445"/>
          </a:xfrm>
          <a:prstGeom prst="straightConnector1">
            <a:avLst/>
          </a:prstGeom>
          <a:noFill/>
          <a:ln w="6350" cap="flat" cmpd="sng" algn="ctr">
            <a:solidFill>
              <a:srgbClr val="5B9BD5"/>
            </a:solidFill>
            <a:prstDash val="solid"/>
            <a:miter lim="800000"/>
            <a:tailEnd type="triangle"/>
          </a:ln>
          <a:effectLst/>
        </p:spPr>
      </p:cxnSp>
      <p:cxnSp>
        <p:nvCxnSpPr>
          <p:cNvPr id="21" name="Lige pilforbindelse 20">
            <a:extLst>
              <a:ext uri="{FF2B5EF4-FFF2-40B4-BE49-F238E27FC236}">
                <a16:creationId xmlns="" xmlns:a16="http://schemas.microsoft.com/office/drawing/2014/main" id="{DB821A7D-1A56-4F01-A3DB-EBFE17CBA56B}"/>
              </a:ext>
            </a:extLst>
          </p:cNvPr>
          <p:cNvCxnSpPr>
            <a:cxnSpLocks/>
            <a:stCxn id="18" idx="4"/>
          </p:cNvCxnSpPr>
          <p:nvPr/>
        </p:nvCxnSpPr>
        <p:spPr>
          <a:xfrm flipH="1">
            <a:off x="6265901" y="5606893"/>
            <a:ext cx="8470" cy="254295"/>
          </a:xfrm>
          <a:prstGeom prst="straightConnector1">
            <a:avLst/>
          </a:prstGeom>
          <a:noFill/>
          <a:ln w="6350" cap="flat" cmpd="sng" algn="ctr">
            <a:solidFill>
              <a:srgbClr val="5B9BD5"/>
            </a:solidFill>
            <a:prstDash val="solid"/>
            <a:miter lim="800000"/>
            <a:tailEnd type="triangle"/>
          </a:ln>
          <a:effectLst/>
        </p:spPr>
      </p:cxnSp>
      <p:sp>
        <p:nvSpPr>
          <p:cNvPr id="22" name="Ellipse 21">
            <a:extLst>
              <a:ext uri="{FF2B5EF4-FFF2-40B4-BE49-F238E27FC236}">
                <a16:creationId xmlns="" xmlns:a16="http://schemas.microsoft.com/office/drawing/2014/main" id="{71BFD249-8758-4B28-AD94-6ECCBE25737E}"/>
              </a:ext>
            </a:extLst>
          </p:cNvPr>
          <p:cNvSpPr/>
          <p:nvPr/>
        </p:nvSpPr>
        <p:spPr>
          <a:xfrm rot="19452457">
            <a:off x="4585724" y="2666670"/>
            <a:ext cx="1647462" cy="559837"/>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black"/>
                </a:solidFill>
                <a:effectLst/>
                <a:uLnTx/>
                <a:uFillTx/>
                <a:latin typeface="Calibri" panose="020F0502020204030204"/>
                <a:ea typeface="+mn-ea"/>
                <a:cs typeface="+mn-cs"/>
              </a:rPr>
              <a:t>Projekt gennemført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black"/>
                </a:solidFill>
                <a:effectLst/>
                <a:uLnTx/>
                <a:uFillTx/>
                <a:latin typeface="Calibri" panose="020F0502020204030204"/>
                <a:ea typeface="+mn-ea"/>
                <a:cs typeface="+mn-cs"/>
              </a:rPr>
              <a:t>af KMD ifbm. UDK etablering</a:t>
            </a:r>
          </a:p>
        </p:txBody>
      </p:sp>
      <p:sp>
        <p:nvSpPr>
          <p:cNvPr id="23" name="Ellipse 22">
            <a:extLst>
              <a:ext uri="{FF2B5EF4-FFF2-40B4-BE49-F238E27FC236}">
                <a16:creationId xmlns="" xmlns:a16="http://schemas.microsoft.com/office/drawing/2014/main" id="{5E934E20-8775-4ED4-872F-CC4320C3F374}"/>
              </a:ext>
            </a:extLst>
          </p:cNvPr>
          <p:cNvSpPr/>
          <p:nvPr/>
        </p:nvSpPr>
        <p:spPr>
          <a:xfrm>
            <a:off x="7117620" y="4714044"/>
            <a:ext cx="1357767"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noProof="0" dirty="0">
                <a:ln>
                  <a:noFill/>
                </a:ln>
                <a:solidFill>
                  <a:prstClr val="white"/>
                </a:solidFill>
                <a:effectLst/>
                <a:uLnTx/>
                <a:uFillTx/>
                <a:latin typeface="Calibri" panose="020F0502020204030204"/>
                <a:ea typeface="+mn-ea"/>
                <a:cs typeface="+mn-cs"/>
              </a:rPr>
              <a:t>UDK PE til udbetaling Danmarks opgaver</a:t>
            </a:r>
          </a:p>
        </p:txBody>
      </p:sp>
      <p:cxnSp>
        <p:nvCxnSpPr>
          <p:cNvPr id="24" name="Lige pilforbindelse 23">
            <a:extLst>
              <a:ext uri="{FF2B5EF4-FFF2-40B4-BE49-F238E27FC236}">
                <a16:creationId xmlns="" xmlns:a16="http://schemas.microsoft.com/office/drawing/2014/main" id="{E32930D3-05B2-4962-B60A-F263CCDCD346}"/>
              </a:ext>
            </a:extLst>
          </p:cNvPr>
          <p:cNvCxnSpPr>
            <a:cxnSpLocks/>
            <a:endCxn id="23" idx="0"/>
          </p:cNvCxnSpPr>
          <p:nvPr/>
        </p:nvCxnSpPr>
        <p:spPr>
          <a:xfrm>
            <a:off x="7072586" y="3673502"/>
            <a:ext cx="723918" cy="1040542"/>
          </a:xfrm>
          <a:prstGeom prst="straightConnector1">
            <a:avLst/>
          </a:prstGeom>
          <a:noFill/>
          <a:ln w="6350" cap="flat" cmpd="sng" algn="ctr">
            <a:solidFill>
              <a:srgbClr val="5B9BD5"/>
            </a:solidFill>
            <a:prstDash val="solid"/>
            <a:miter lim="800000"/>
            <a:tailEnd type="triangle"/>
          </a:ln>
          <a:effectLst/>
        </p:spPr>
      </p:cxnSp>
      <p:sp>
        <p:nvSpPr>
          <p:cNvPr id="25" name="Ellipse 24">
            <a:extLst>
              <a:ext uri="{FF2B5EF4-FFF2-40B4-BE49-F238E27FC236}">
                <a16:creationId xmlns="" xmlns:a16="http://schemas.microsoft.com/office/drawing/2014/main" id="{AB443B3E-23BF-4890-A818-68D7D2C2B6F7}"/>
              </a:ext>
            </a:extLst>
          </p:cNvPr>
          <p:cNvSpPr/>
          <p:nvPr/>
        </p:nvSpPr>
        <p:spPr>
          <a:xfrm>
            <a:off x="7042280" y="3829058"/>
            <a:ext cx="1647462" cy="559837"/>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err="1">
                <a:ln>
                  <a:noFill/>
                </a:ln>
                <a:solidFill>
                  <a:prstClr val="black"/>
                </a:solidFill>
                <a:effectLst/>
                <a:uLnTx/>
                <a:uFillTx/>
                <a:latin typeface="Calibri" panose="020F0502020204030204"/>
                <a:ea typeface="+mn-ea"/>
                <a:cs typeface="+mn-cs"/>
              </a:rPr>
              <a:t>UDKs</a:t>
            </a:r>
            <a:r>
              <a:rPr kumimoji="0" lang="da-DK" sz="900" b="0" i="0" u="none" strike="noStrike" kern="0" cap="none" spc="0" normalizeH="0" baseline="0" noProof="0" dirty="0">
                <a:ln>
                  <a:noFill/>
                </a:ln>
                <a:solidFill>
                  <a:prstClr val="black"/>
                </a:solidFill>
                <a:effectLst/>
                <a:uLnTx/>
                <a:uFillTx/>
                <a:latin typeface="Calibri" panose="020F0502020204030204"/>
                <a:ea typeface="+mn-ea"/>
                <a:cs typeface="+mn-cs"/>
              </a:rPr>
              <a:t> udfasningsprojekt</a:t>
            </a:r>
          </a:p>
        </p:txBody>
      </p:sp>
      <p:sp>
        <p:nvSpPr>
          <p:cNvPr id="26" name="Ellipse 25">
            <a:extLst>
              <a:ext uri="{FF2B5EF4-FFF2-40B4-BE49-F238E27FC236}">
                <a16:creationId xmlns="" xmlns:a16="http://schemas.microsoft.com/office/drawing/2014/main" id="{98DCB7A9-849D-42F9-85A2-FA07B74BC089}"/>
              </a:ext>
            </a:extLst>
          </p:cNvPr>
          <p:cNvSpPr/>
          <p:nvPr/>
        </p:nvSpPr>
        <p:spPr>
          <a:xfrm>
            <a:off x="5097020" y="4046220"/>
            <a:ext cx="1647462" cy="559837"/>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black"/>
                </a:solidFill>
                <a:effectLst/>
                <a:uLnTx/>
                <a:uFillTx/>
                <a:latin typeface="Calibri" panose="020F0502020204030204"/>
                <a:ea typeface="+mn-ea"/>
                <a:cs typeface="+mn-cs"/>
              </a:rPr>
              <a:t>KOMBITS udfasning delprojekt interim</a:t>
            </a:r>
          </a:p>
        </p:txBody>
      </p:sp>
      <p:sp>
        <p:nvSpPr>
          <p:cNvPr id="27" name="Ellipse 26">
            <a:extLst>
              <a:ext uri="{FF2B5EF4-FFF2-40B4-BE49-F238E27FC236}">
                <a16:creationId xmlns="" xmlns:a16="http://schemas.microsoft.com/office/drawing/2014/main" id="{92C250E5-DEE8-4EC5-B7EF-303996B90C04}"/>
              </a:ext>
            </a:extLst>
          </p:cNvPr>
          <p:cNvSpPr/>
          <p:nvPr/>
        </p:nvSpPr>
        <p:spPr>
          <a:xfrm>
            <a:off x="5590217" y="5903476"/>
            <a:ext cx="1357767" cy="91440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noProof="0" dirty="0">
                <a:ln>
                  <a:noFill/>
                </a:ln>
                <a:solidFill>
                  <a:prstClr val="white"/>
                </a:solidFill>
                <a:effectLst/>
                <a:uLnTx/>
                <a:uFillTx/>
                <a:latin typeface="Calibri" panose="020F0502020204030204"/>
                <a:ea typeface="+mn-ea"/>
                <a:cs typeface="+mn-cs"/>
              </a:rPr>
              <a:t>Ny løsning til kommunerne</a:t>
            </a:r>
          </a:p>
        </p:txBody>
      </p:sp>
      <p:sp>
        <p:nvSpPr>
          <p:cNvPr id="28" name="Ellipse 27">
            <a:extLst>
              <a:ext uri="{FF2B5EF4-FFF2-40B4-BE49-F238E27FC236}">
                <a16:creationId xmlns="" xmlns:a16="http://schemas.microsoft.com/office/drawing/2014/main" id="{D5388E91-A942-4BF7-85F4-1955405AD176}"/>
              </a:ext>
            </a:extLst>
          </p:cNvPr>
          <p:cNvSpPr/>
          <p:nvPr/>
        </p:nvSpPr>
        <p:spPr>
          <a:xfrm>
            <a:off x="4558974" y="5455491"/>
            <a:ext cx="1647462" cy="559837"/>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900" b="0" i="0" u="none" strike="noStrike" kern="0" cap="none" spc="0" normalizeH="0" baseline="0" noProof="0" dirty="0">
                <a:ln>
                  <a:noFill/>
                </a:ln>
                <a:solidFill>
                  <a:prstClr val="black"/>
                </a:solidFill>
                <a:effectLst/>
                <a:uLnTx/>
                <a:uFillTx/>
                <a:latin typeface="Calibri" panose="020F0502020204030204"/>
                <a:ea typeface="+mn-ea"/>
                <a:cs typeface="+mn-cs"/>
              </a:rPr>
              <a:t>KOMBITS udfasning delprojekt ny løsning</a:t>
            </a:r>
          </a:p>
        </p:txBody>
      </p:sp>
      <p:cxnSp>
        <p:nvCxnSpPr>
          <p:cNvPr id="29" name="Lige pilforbindelse 28">
            <a:extLst>
              <a:ext uri="{FF2B5EF4-FFF2-40B4-BE49-F238E27FC236}">
                <a16:creationId xmlns="" xmlns:a16="http://schemas.microsoft.com/office/drawing/2014/main" id="{3BDF142B-F918-4373-BF75-6C0E6770A7FA}"/>
              </a:ext>
            </a:extLst>
          </p:cNvPr>
          <p:cNvCxnSpPr/>
          <p:nvPr/>
        </p:nvCxnSpPr>
        <p:spPr>
          <a:xfrm flipH="1">
            <a:off x="8984609" y="4253218"/>
            <a:ext cx="1065402"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kstfelt 30">
            <a:extLst>
              <a:ext uri="{FF2B5EF4-FFF2-40B4-BE49-F238E27FC236}">
                <a16:creationId xmlns="" xmlns:a16="http://schemas.microsoft.com/office/drawing/2014/main" id="{4C225D89-E5D6-468D-A366-7ACFE3106408}"/>
              </a:ext>
            </a:extLst>
          </p:cNvPr>
          <p:cNvSpPr txBox="1"/>
          <p:nvPr/>
        </p:nvSpPr>
        <p:spPr>
          <a:xfrm flipH="1">
            <a:off x="10108734" y="4046220"/>
            <a:ext cx="1904301" cy="369332"/>
          </a:xfrm>
          <a:prstGeom prst="rect">
            <a:avLst/>
          </a:prstGeom>
          <a:noFill/>
        </p:spPr>
        <p:txBody>
          <a:bodyPr wrap="square" rtlCol="0">
            <a:spAutoFit/>
          </a:bodyPr>
          <a:lstStyle/>
          <a:p>
            <a:r>
              <a:rPr lang="da-DK" b="1" dirty="0">
                <a:latin typeface="Trebuchet MS" panose="020B0603020202020204" pitchFamily="34" charset="0"/>
              </a:rPr>
              <a:t>Migrering 1</a:t>
            </a:r>
          </a:p>
        </p:txBody>
      </p:sp>
      <p:cxnSp>
        <p:nvCxnSpPr>
          <p:cNvPr id="32" name="Lige pilforbindelse 31">
            <a:extLst>
              <a:ext uri="{FF2B5EF4-FFF2-40B4-BE49-F238E27FC236}">
                <a16:creationId xmlns="" xmlns:a16="http://schemas.microsoft.com/office/drawing/2014/main" id="{8A0D3DDD-83E1-4CE3-B6AB-C6715BFB36B1}"/>
              </a:ext>
            </a:extLst>
          </p:cNvPr>
          <p:cNvCxnSpPr/>
          <p:nvPr/>
        </p:nvCxnSpPr>
        <p:spPr>
          <a:xfrm flipH="1">
            <a:off x="8984609" y="5689230"/>
            <a:ext cx="1065402"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Tekstfelt 32">
            <a:extLst>
              <a:ext uri="{FF2B5EF4-FFF2-40B4-BE49-F238E27FC236}">
                <a16:creationId xmlns="" xmlns:a16="http://schemas.microsoft.com/office/drawing/2014/main" id="{7E1C19E2-A79F-4285-B2C8-6598CAA4C1D0}"/>
              </a:ext>
            </a:extLst>
          </p:cNvPr>
          <p:cNvSpPr txBox="1"/>
          <p:nvPr/>
        </p:nvSpPr>
        <p:spPr>
          <a:xfrm flipH="1">
            <a:off x="10108734" y="5482232"/>
            <a:ext cx="1904301" cy="369332"/>
          </a:xfrm>
          <a:prstGeom prst="rect">
            <a:avLst/>
          </a:prstGeom>
          <a:noFill/>
        </p:spPr>
        <p:txBody>
          <a:bodyPr wrap="square" rtlCol="0">
            <a:spAutoFit/>
          </a:bodyPr>
          <a:lstStyle/>
          <a:p>
            <a:r>
              <a:rPr lang="da-DK" b="1" dirty="0">
                <a:latin typeface="Trebuchet MS" panose="020B0603020202020204" pitchFamily="34" charset="0"/>
              </a:rPr>
              <a:t>Migrering 2</a:t>
            </a:r>
          </a:p>
        </p:txBody>
      </p:sp>
    </p:spTree>
    <p:extLst>
      <p:ext uri="{BB962C8B-B14F-4D97-AF65-F5344CB8AC3E}">
        <p14:creationId xmlns:p14="http://schemas.microsoft.com/office/powerpoint/2010/main" val="160922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P spid="23" grpId="0" animBg="1"/>
      <p:bldP spid="25" grpId="0" animBg="1"/>
      <p:bldP spid="26" grpId="0" animBg="1"/>
      <p:bldP spid="27" grpId="0" animBg="1"/>
      <p:bldP spid="28" grpId="0" animBg="1"/>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ktangel 49">
            <a:extLst>
              <a:ext uri="{FF2B5EF4-FFF2-40B4-BE49-F238E27FC236}">
                <a16:creationId xmlns="" xmlns:a16="http://schemas.microsoft.com/office/drawing/2014/main" id="{7CF2426D-4CF0-43AB-8015-C08FBEC84871}"/>
              </a:ext>
            </a:extLst>
          </p:cNvPr>
          <p:cNvSpPr/>
          <p:nvPr/>
        </p:nvSpPr>
        <p:spPr>
          <a:xfrm>
            <a:off x="4059925" y="4553526"/>
            <a:ext cx="3957455" cy="230447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a:solidFill>
                <a:prstClr val="white"/>
              </a:solidFill>
              <a:latin typeface="Calibri" panose="020F0502020204030204"/>
            </a:endParaRPr>
          </a:p>
        </p:txBody>
      </p:sp>
      <p:sp>
        <p:nvSpPr>
          <p:cNvPr id="52" name="Tekstfelt 51">
            <a:extLst>
              <a:ext uri="{FF2B5EF4-FFF2-40B4-BE49-F238E27FC236}">
                <a16:creationId xmlns="" xmlns:a16="http://schemas.microsoft.com/office/drawing/2014/main" id="{3174D62C-DDBB-48A9-92A2-97E1F08AB635}"/>
              </a:ext>
            </a:extLst>
          </p:cNvPr>
          <p:cNvSpPr txBox="1"/>
          <p:nvPr/>
        </p:nvSpPr>
        <p:spPr>
          <a:xfrm>
            <a:off x="4059925" y="4553528"/>
            <a:ext cx="779547" cy="246221"/>
          </a:xfrm>
          <a:prstGeom prst="rect">
            <a:avLst/>
          </a:prstGeom>
          <a:noFill/>
        </p:spPr>
        <p:txBody>
          <a:bodyPr wrap="square" rtlCol="0">
            <a:spAutoFit/>
          </a:bodyPr>
          <a:lstStyle/>
          <a:p>
            <a:pPr defTabSz="914400"/>
            <a:r>
              <a:rPr lang="da-DK" sz="1000" dirty="0">
                <a:solidFill>
                  <a:prstClr val="black"/>
                </a:solidFill>
                <a:latin typeface="Calibri" panose="020F0502020204030204"/>
              </a:rPr>
              <a:t>Datamodel</a:t>
            </a:r>
          </a:p>
        </p:txBody>
      </p:sp>
      <p:sp>
        <p:nvSpPr>
          <p:cNvPr id="44" name="Rutediagram: Magnetpladelager 43">
            <a:extLst>
              <a:ext uri="{FF2B5EF4-FFF2-40B4-BE49-F238E27FC236}">
                <a16:creationId xmlns="" xmlns:a16="http://schemas.microsoft.com/office/drawing/2014/main" id="{44D3666F-6930-42C6-A128-BD34BE294148}"/>
              </a:ext>
            </a:extLst>
          </p:cNvPr>
          <p:cNvSpPr/>
          <p:nvPr/>
        </p:nvSpPr>
        <p:spPr>
          <a:xfrm>
            <a:off x="5825748" y="1827378"/>
            <a:ext cx="587706" cy="77882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750" dirty="0">
                <a:solidFill>
                  <a:prstClr val="white"/>
                </a:solidFill>
                <a:latin typeface="Calibri" panose="020F0502020204030204"/>
              </a:rPr>
              <a:t>KMD Social Pension</a:t>
            </a:r>
          </a:p>
          <a:p>
            <a:pPr algn="ctr" defTabSz="685783">
              <a:defRPr/>
            </a:pPr>
            <a:r>
              <a:rPr lang="da-DK" sz="750" dirty="0">
                <a:solidFill>
                  <a:prstClr val="white"/>
                </a:solidFill>
                <a:latin typeface="Calibri" panose="020F0502020204030204"/>
              </a:rPr>
              <a:t>(285)</a:t>
            </a:r>
          </a:p>
        </p:txBody>
      </p:sp>
      <p:sp>
        <p:nvSpPr>
          <p:cNvPr id="65" name="Tekstfelt 64">
            <a:extLst>
              <a:ext uri="{FF2B5EF4-FFF2-40B4-BE49-F238E27FC236}">
                <a16:creationId xmlns="" xmlns:a16="http://schemas.microsoft.com/office/drawing/2014/main" id="{5703DA39-9F66-422C-8C9B-7CF457200D37}"/>
              </a:ext>
            </a:extLst>
          </p:cNvPr>
          <p:cNvSpPr txBox="1"/>
          <p:nvPr/>
        </p:nvSpPr>
        <p:spPr>
          <a:xfrm>
            <a:off x="1698724" y="200551"/>
            <a:ext cx="1367682" cy="300082"/>
          </a:xfrm>
          <a:prstGeom prst="rect">
            <a:avLst/>
          </a:prstGeom>
          <a:noFill/>
        </p:spPr>
        <p:txBody>
          <a:bodyPr wrap="none" rtlCol="0">
            <a:spAutoFit/>
          </a:bodyPr>
          <a:lstStyle/>
          <a:p>
            <a:pPr>
              <a:defRPr/>
            </a:pPr>
            <a:r>
              <a:rPr lang="da-DK" sz="1350" dirty="0">
                <a:solidFill>
                  <a:prstClr val="black"/>
                </a:solidFill>
                <a:latin typeface="Calibri" panose="020F0502020204030204"/>
              </a:rPr>
              <a:t>Situationen i dag</a:t>
            </a:r>
          </a:p>
        </p:txBody>
      </p:sp>
      <p:pic>
        <p:nvPicPr>
          <p:cNvPr id="1026" name="Picture 2" descr="Crystal Clear app Login Manager.svg">
            <a:extLst>
              <a:ext uri="{FF2B5EF4-FFF2-40B4-BE49-F238E27FC236}">
                <a16:creationId xmlns="" xmlns:a16="http://schemas.microsoft.com/office/drawing/2014/main" id="{494E563F-994B-49D2-AEB7-63B18C944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294" y="1017148"/>
            <a:ext cx="890049" cy="89004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Crystal Clear app Login Manager.svg">
            <a:extLst>
              <a:ext uri="{FF2B5EF4-FFF2-40B4-BE49-F238E27FC236}">
                <a16:creationId xmlns="" xmlns:a16="http://schemas.microsoft.com/office/drawing/2014/main" id="{F799E94F-1EF3-482D-8CFE-8978CE7FD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818" y="937329"/>
            <a:ext cx="890049" cy="890049"/>
          </a:xfrm>
          <a:prstGeom prst="rect">
            <a:avLst/>
          </a:prstGeom>
          <a:noFill/>
          <a:extLst>
            <a:ext uri="{909E8E84-426E-40DD-AFC4-6F175D3DCCD1}">
              <a14:hiddenFill xmlns:a14="http://schemas.microsoft.com/office/drawing/2010/main">
                <a:solidFill>
                  <a:srgbClr val="FFFFFF"/>
                </a:solidFill>
              </a14:hiddenFill>
            </a:ext>
          </a:extLst>
        </p:spPr>
      </p:pic>
      <p:cxnSp>
        <p:nvCxnSpPr>
          <p:cNvPr id="103" name="Lige pilforbindelse 102">
            <a:extLst>
              <a:ext uri="{FF2B5EF4-FFF2-40B4-BE49-F238E27FC236}">
                <a16:creationId xmlns="" xmlns:a16="http://schemas.microsoft.com/office/drawing/2014/main" id="{25DD5178-6509-4155-91BF-FF4D21D37B66}"/>
              </a:ext>
            </a:extLst>
          </p:cNvPr>
          <p:cNvCxnSpPr>
            <a:cxnSpLocks/>
          </p:cNvCxnSpPr>
          <p:nvPr/>
        </p:nvCxnSpPr>
        <p:spPr>
          <a:xfrm flipH="1">
            <a:off x="6710546" y="1614383"/>
            <a:ext cx="1573314" cy="407848"/>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06" name="Lige pilforbindelse 105">
            <a:extLst>
              <a:ext uri="{FF2B5EF4-FFF2-40B4-BE49-F238E27FC236}">
                <a16:creationId xmlns="" xmlns:a16="http://schemas.microsoft.com/office/drawing/2014/main" id="{F8A886AB-CA19-4790-A4FC-331EA291C2A0}"/>
              </a:ext>
            </a:extLst>
          </p:cNvPr>
          <p:cNvCxnSpPr>
            <a:cxnSpLocks/>
          </p:cNvCxnSpPr>
          <p:nvPr/>
        </p:nvCxnSpPr>
        <p:spPr>
          <a:xfrm>
            <a:off x="4059924" y="1659632"/>
            <a:ext cx="1552714" cy="34789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 name="Tekstfelt 1">
            <a:extLst>
              <a:ext uri="{FF2B5EF4-FFF2-40B4-BE49-F238E27FC236}">
                <a16:creationId xmlns="" xmlns:a16="http://schemas.microsoft.com/office/drawing/2014/main" id="{A3757A76-1D0D-402E-8FAD-749846D7163C}"/>
              </a:ext>
            </a:extLst>
          </p:cNvPr>
          <p:cNvSpPr txBox="1"/>
          <p:nvPr/>
        </p:nvSpPr>
        <p:spPr>
          <a:xfrm>
            <a:off x="3646905" y="870830"/>
            <a:ext cx="1124026" cy="430887"/>
          </a:xfrm>
          <a:prstGeom prst="rect">
            <a:avLst/>
          </a:prstGeom>
          <a:noFill/>
        </p:spPr>
        <p:txBody>
          <a:bodyPr wrap="none" rtlCol="0">
            <a:spAutoFit/>
          </a:bodyPr>
          <a:lstStyle/>
          <a:p>
            <a:pPr defTabSz="914400"/>
            <a:r>
              <a:rPr lang="da-DK" sz="1100" dirty="0">
                <a:solidFill>
                  <a:prstClr val="black"/>
                </a:solidFill>
                <a:latin typeface="Calibri" panose="020F0502020204030204"/>
              </a:rPr>
              <a:t>Sagsbehandlere </a:t>
            </a:r>
          </a:p>
          <a:p>
            <a:pPr defTabSz="914400"/>
            <a:r>
              <a:rPr lang="da-DK" sz="1100" dirty="0">
                <a:solidFill>
                  <a:prstClr val="black"/>
                </a:solidFill>
                <a:latin typeface="Calibri" panose="020F0502020204030204"/>
              </a:rPr>
              <a:t>Kommunerne</a:t>
            </a:r>
          </a:p>
        </p:txBody>
      </p:sp>
      <p:sp>
        <p:nvSpPr>
          <p:cNvPr id="11" name="Tekstfelt 10">
            <a:extLst>
              <a:ext uri="{FF2B5EF4-FFF2-40B4-BE49-F238E27FC236}">
                <a16:creationId xmlns="" xmlns:a16="http://schemas.microsoft.com/office/drawing/2014/main" id="{EF9894F1-E1F8-45AC-AE76-B40062513E5D}"/>
              </a:ext>
            </a:extLst>
          </p:cNvPr>
          <p:cNvSpPr txBox="1"/>
          <p:nvPr/>
        </p:nvSpPr>
        <p:spPr>
          <a:xfrm flipH="1">
            <a:off x="7404786" y="870830"/>
            <a:ext cx="1136651" cy="430887"/>
          </a:xfrm>
          <a:prstGeom prst="rect">
            <a:avLst/>
          </a:prstGeom>
          <a:noFill/>
        </p:spPr>
        <p:txBody>
          <a:bodyPr wrap="square" rtlCol="0">
            <a:spAutoFit/>
          </a:bodyPr>
          <a:lstStyle/>
          <a:p>
            <a:pPr defTabSz="914400"/>
            <a:r>
              <a:rPr lang="da-DK" sz="1100" dirty="0">
                <a:solidFill>
                  <a:prstClr val="black"/>
                </a:solidFill>
                <a:latin typeface="Calibri" panose="020F0502020204030204"/>
              </a:rPr>
              <a:t>Sagsbehandlere UDK</a:t>
            </a:r>
          </a:p>
        </p:txBody>
      </p:sp>
      <p:sp>
        <p:nvSpPr>
          <p:cNvPr id="12" name="Rutediagram: Magnetpladelager 11">
            <a:extLst>
              <a:ext uri="{FF2B5EF4-FFF2-40B4-BE49-F238E27FC236}">
                <a16:creationId xmlns="" xmlns:a16="http://schemas.microsoft.com/office/drawing/2014/main" id="{CAA64604-81BF-46C5-A84A-4B9F859E96AF}"/>
              </a:ext>
            </a:extLst>
          </p:cNvPr>
          <p:cNvSpPr/>
          <p:nvPr/>
        </p:nvSpPr>
        <p:spPr>
          <a:xfrm>
            <a:off x="2041313" y="2291435"/>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KMD indkomst</a:t>
            </a:r>
          </a:p>
        </p:txBody>
      </p:sp>
      <p:sp>
        <p:nvSpPr>
          <p:cNvPr id="13" name="Rutediagram: Magnetpladelager 12">
            <a:extLst>
              <a:ext uri="{FF2B5EF4-FFF2-40B4-BE49-F238E27FC236}">
                <a16:creationId xmlns="" xmlns:a16="http://schemas.microsoft.com/office/drawing/2014/main" id="{4D439151-CC71-41B6-8675-04F4E1EB8D7E}"/>
              </a:ext>
            </a:extLst>
          </p:cNvPr>
          <p:cNvSpPr/>
          <p:nvPr/>
        </p:nvSpPr>
        <p:spPr>
          <a:xfrm>
            <a:off x="1557545" y="2291435"/>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SKAT</a:t>
            </a:r>
          </a:p>
        </p:txBody>
      </p:sp>
      <p:sp>
        <p:nvSpPr>
          <p:cNvPr id="14" name="Rutediagram: Magnetpladelager 13">
            <a:extLst>
              <a:ext uri="{FF2B5EF4-FFF2-40B4-BE49-F238E27FC236}">
                <a16:creationId xmlns="" xmlns:a16="http://schemas.microsoft.com/office/drawing/2014/main" id="{E3CB0917-FCC9-475A-A8AD-74142BCAD42B}"/>
              </a:ext>
            </a:extLst>
          </p:cNvPr>
          <p:cNvSpPr/>
          <p:nvPr/>
        </p:nvSpPr>
        <p:spPr>
          <a:xfrm>
            <a:off x="1557545" y="2857600"/>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CPR</a:t>
            </a:r>
          </a:p>
        </p:txBody>
      </p:sp>
      <p:sp>
        <p:nvSpPr>
          <p:cNvPr id="15" name="Rutediagram: Magnetpladelager 14">
            <a:extLst>
              <a:ext uri="{FF2B5EF4-FFF2-40B4-BE49-F238E27FC236}">
                <a16:creationId xmlns="" xmlns:a16="http://schemas.microsoft.com/office/drawing/2014/main" id="{0C46C123-AD15-4B9D-B60D-10FE74D957F1}"/>
              </a:ext>
            </a:extLst>
          </p:cNvPr>
          <p:cNvSpPr/>
          <p:nvPr/>
        </p:nvSpPr>
        <p:spPr>
          <a:xfrm>
            <a:off x="2027569" y="2857600"/>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KMD</a:t>
            </a:r>
          </a:p>
          <a:p>
            <a:pPr algn="ctr" defTabSz="685783">
              <a:defRPr/>
            </a:pPr>
            <a:r>
              <a:rPr lang="da-DK" sz="600" dirty="0">
                <a:solidFill>
                  <a:prstClr val="white"/>
                </a:solidFill>
                <a:latin typeface="Calibri" panose="020F0502020204030204"/>
              </a:rPr>
              <a:t>P-data</a:t>
            </a:r>
          </a:p>
        </p:txBody>
      </p:sp>
      <p:sp>
        <p:nvSpPr>
          <p:cNvPr id="16" name="Rutediagram: Magnetpladelager 15">
            <a:extLst>
              <a:ext uri="{FF2B5EF4-FFF2-40B4-BE49-F238E27FC236}">
                <a16:creationId xmlns="" xmlns:a16="http://schemas.microsoft.com/office/drawing/2014/main" id="{8231FF00-2402-4487-A2F5-28B831F34EDE}"/>
              </a:ext>
            </a:extLst>
          </p:cNvPr>
          <p:cNvSpPr/>
          <p:nvPr/>
        </p:nvSpPr>
        <p:spPr>
          <a:xfrm>
            <a:off x="2036389" y="3420646"/>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KMD SAG</a:t>
            </a:r>
          </a:p>
        </p:txBody>
      </p:sp>
      <p:cxnSp>
        <p:nvCxnSpPr>
          <p:cNvPr id="10" name="Forbindelse: vinklet 9">
            <a:extLst>
              <a:ext uri="{FF2B5EF4-FFF2-40B4-BE49-F238E27FC236}">
                <a16:creationId xmlns="" xmlns:a16="http://schemas.microsoft.com/office/drawing/2014/main" id="{EA5F2F22-B79E-4538-A611-0AC7B9AB7CB3}"/>
              </a:ext>
            </a:extLst>
          </p:cNvPr>
          <p:cNvCxnSpPr>
            <a:cxnSpLocks/>
            <a:stCxn id="16" idx="4"/>
            <a:endCxn id="44" idx="2"/>
          </p:cNvCxnSpPr>
          <p:nvPr/>
        </p:nvCxnSpPr>
        <p:spPr>
          <a:xfrm flipV="1">
            <a:off x="2418894" y="2216792"/>
            <a:ext cx="3406855" cy="1457302"/>
          </a:xfrm>
          <a:prstGeom prst="bentConnector3">
            <a:avLst>
              <a:gd name="adj1" fmla="val 879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Forbindelse: vinklet 25">
            <a:extLst>
              <a:ext uri="{FF2B5EF4-FFF2-40B4-BE49-F238E27FC236}">
                <a16:creationId xmlns="" xmlns:a16="http://schemas.microsoft.com/office/drawing/2014/main" id="{292A221D-4DD4-4002-8275-A889E9C18F0C}"/>
              </a:ext>
            </a:extLst>
          </p:cNvPr>
          <p:cNvCxnSpPr>
            <a:cxnSpLocks/>
            <a:stCxn id="12" idx="4"/>
            <a:endCxn id="44" idx="2"/>
          </p:cNvCxnSpPr>
          <p:nvPr/>
        </p:nvCxnSpPr>
        <p:spPr>
          <a:xfrm flipV="1">
            <a:off x="2423818" y="2216793"/>
            <a:ext cx="3401931" cy="328091"/>
          </a:xfrm>
          <a:prstGeom prst="bentConnector3">
            <a:avLst>
              <a:gd name="adj1" fmla="val 846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Forbindelse: vinklet 28">
            <a:extLst>
              <a:ext uri="{FF2B5EF4-FFF2-40B4-BE49-F238E27FC236}">
                <a16:creationId xmlns="" xmlns:a16="http://schemas.microsoft.com/office/drawing/2014/main" id="{729B8785-B95B-4E76-8BE3-ECF9980F115F}"/>
              </a:ext>
            </a:extLst>
          </p:cNvPr>
          <p:cNvCxnSpPr>
            <a:cxnSpLocks/>
            <a:stCxn id="44" idx="2"/>
            <a:endCxn id="15" idx="4"/>
          </p:cNvCxnSpPr>
          <p:nvPr/>
        </p:nvCxnSpPr>
        <p:spPr>
          <a:xfrm rot="10800000" flipV="1">
            <a:off x="2410075" y="2216792"/>
            <a:ext cx="3415675" cy="894256"/>
          </a:xfrm>
          <a:prstGeom prst="bentConnector3">
            <a:avLst>
              <a:gd name="adj1" fmla="val 91373"/>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 xmlns:a16="http://schemas.microsoft.com/office/drawing/2014/main" id="{8B6C565F-1EC3-41D8-99A0-474827277880}"/>
              </a:ext>
            </a:extLst>
          </p:cNvPr>
          <p:cNvSpPr/>
          <p:nvPr/>
        </p:nvSpPr>
        <p:spPr>
          <a:xfrm>
            <a:off x="4696477" y="5096031"/>
            <a:ext cx="2486025" cy="1440603"/>
          </a:xfrm>
          <a:prstGeom prst="ellipse">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da-DK" sz="750" dirty="0">
                <a:solidFill>
                  <a:prstClr val="white"/>
                </a:solidFill>
                <a:latin typeface="Calibri" panose="020F0502020204030204"/>
              </a:rPr>
              <a:t>KMD Social Pension datamodel</a:t>
            </a:r>
          </a:p>
          <a:p>
            <a:pPr algn="ctr">
              <a:defRPr/>
            </a:pPr>
            <a:r>
              <a:rPr lang="da-DK" sz="750" dirty="0">
                <a:solidFill>
                  <a:prstClr val="white"/>
                </a:solidFill>
                <a:latin typeface="Calibri" panose="020F0502020204030204"/>
              </a:rPr>
              <a:t> (fælles data)</a:t>
            </a:r>
          </a:p>
        </p:txBody>
      </p:sp>
      <p:sp>
        <p:nvSpPr>
          <p:cNvPr id="40" name="Tekstfelt 39">
            <a:extLst>
              <a:ext uri="{FF2B5EF4-FFF2-40B4-BE49-F238E27FC236}">
                <a16:creationId xmlns="" xmlns:a16="http://schemas.microsoft.com/office/drawing/2014/main" id="{8A7869E1-00A4-48B6-90A1-EC468B68DC2D}"/>
              </a:ext>
            </a:extLst>
          </p:cNvPr>
          <p:cNvSpPr txBox="1"/>
          <p:nvPr/>
        </p:nvSpPr>
        <p:spPr>
          <a:xfrm>
            <a:off x="1516320" y="1956326"/>
            <a:ext cx="1273105" cy="230832"/>
          </a:xfrm>
          <a:prstGeom prst="rect">
            <a:avLst/>
          </a:prstGeom>
          <a:noFill/>
        </p:spPr>
        <p:txBody>
          <a:bodyPr wrap="none" rtlCol="0">
            <a:spAutoFit/>
          </a:bodyPr>
          <a:lstStyle/>
          <a:p>
            <a:pPr defTabSz="914400"/>
            <a:r>
              <a:rPr lang="da-DK" sz="900" i="1" dirty="0">
                <a:solidFill>
                  <a:prstClr val="black"/>
                </a:solidFill>
                <a:latin typeface="Calibri" panose="020F0502020204030204"/>
              </a:rPr>
              <a:t>Primære kildesystemer</a:t>
            </a:r>
          </a:p>
        </p:txBody>
      </p:sp>
      <p:cxnSp>
        <p:nvCxnSpPr>
          <p:cNvPr id="53" name="Lige pilforbindelse 52">
            <a:extLst>
              <a:ext uri="{FF2B5EF4-FFF2-40B4-BE49-F238E27FC236}">
                <a16:creationId xmlns="" xmlns:a16="http://schemas.microsoft.com/office/drawing/2014/main" id="{E56AC741-7906-486B-881E-1FC6B80AA0CE}"/>
              </a:ext>
            </a:extLst>
          </p:cNvPr>
          <p:cNvCxnSpPr>
            <a:cxnSpLocks/>
          </p:cNvCxnSpPr>
          <p:nvPr/>
        </p:nvCxnSpPr>
        <p:spPr>
          <a:xfrm>
            <a:off x="5126183" y="1089731"/>
            <a:ext cx="2056319" cy="20016"/>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sp>
        <p:nvSpPr>
          <p:cNvPr id="49" name="Tekstfelt 48">
            <a:extLst>
              <a:ext uri="{FF2B5EF4-FFF2-40B4-BE49-F238E27FC236}">
                <a16:creationId xmlns="" xmlns:a16="http://schemas.microsoft.com/office/drawing/2014/main" id="{4675C2E1-BBCF-4B9E-837F-26FAE0A6E422}"/>
              </a:ext>
            </a:extLst>
          </p:cNvPr>
          <p:cNvSpPr txBox="1"/>
          <p:nvPr/>
        </p:nvSpPr>
        <p:spPr>
          <a:xfrm>
            <a:off x="5126182" y="688579"/>
            <a:ext cx="2056320" cy="400110"/>
          </a:xfrm>
          <a:prstGeom prst="rect">
            <a:avLst/>
          </a:prstGeom>
          <a:noFill/>
        </p:spPr>
        <p:txBody>
          <a:bodyPr wrap="square" rtlCol="0">
            <a:spAutoFit/>
          </a:bodyPr>
          <a:lstStyle/>
          <a:p>
            <a:pPr algn="ctr" defTabSz="914400"/>
            <a:r>
              <a:rPr lang="da-DK" sz="1000" i="1" dirty="0">
                <a:solidFill>
                  <a:prstClr val="black"/>
                </a:solidFill>
                <a:latin typeface="Calibri" panose="020F0502020204030204"/>
              </a:rPr>
              <a:t>Kommunikation om borgernes sager </a:t>
            </a:r>
          </a:p>
          <a:p>
            <a:pPr algn="ctr" defTabSz="914400"/>
            <a:r>
              <a:rPr lang="da-DK" sz="1000" i="1" dirty="0">
                <a:solidFill>
                  <a:prstClr val="black"/>
                </a:solidFill>
                <a:latin typeface="Calibri" panose="020F0502020204030204"/>
              </a:rPr>
              <a:t>via telefon og andre kanaler</a:t>
            </a:r>
          </a:p>
        </p:txBody>
      </p:sp>
      <p:cxnSp>
        <p:nvCxnSpPr>
          <p:cNvPr id="75" name="Lige forbindelse 74">
            <a:extLst>
              <a:ext uri="{FF2B5EF4-FFF2-40B4-BE49-F238E27FC236}">
                <a16:creationId xmlns="" xmlns:a16="http://schemas.microsoft.com/office/drawing/2014/main" id="{CD5E9025-C800-4FCD-8977-D5A333931D99}"/>
              </a:ext>
            </a:extLst>
          </p:cNvPr>
          <p:cNvCxnSpPr>
            <a:stCxn id="13" idx="4"/>
            <a:endCxn id="12" idx="2"/>
          </p:cNvCxnSpPr>
          <p:nvPr/>
        </p:nvCxnSpPr>
        <p:spPr>
          <a:xfrm>
            <a:off x="1940050" y="2544883"/>
            <a:ext cx="1012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Lige forbindelse 76">
            <a:extLst>
              <a:ext uri="{FF2B5EF4-FFF2-40B4-BE49-F238E27FC236}">
                <a16:creationId xmlns="" xmlns:a16="http://schemas.microsoft.com/office/drawing/2014/main" id="{7C958983-5132-41A0-9FF5-81240430C383}"/>
              </a:ext>
            </a:extLst>
          </p:cNvPr>
          <p:cNvCxnSpPr>
            <a:stCxn id="14" idx="4"/>
            <a:endCxn id="15" idx="2"/>
          </p:cNvCxnSpPr>
          <p:nvPr/>
        </p:nvCxnSpPr>
        <p:spPr>
          <a:xfrm>
            <a:off x="1940050" y="3111048"/>
            <a:ext cx="875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733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 xmlns:a16="http://schemas.microsoft.com/office/drawing/2014/main" id="{E92FC361-0788-49F6-ADAF-75360305E013}"/>
              </a:ext>
            </a:extLst>
          </p:cNvPr>
          <p:cNvSpPr/>
          <p:nvPr/>
        </p:nvSpPr>
        <p:spPr>
          <a:xfrm>
            <a:off x="4222323" y="4553526"/>
            <a:ext cx="3957455" cy="230447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a:solidFill>
                <a:prstClr val="white"/>
              </a:solidFill>
              <a:latin typeface="Calibri" panose="020F0502020204030204"/>
            </a:endParaRPr>
          </a:p>
        </p:txBody>
      </p:sp>
      <p:sp>
        <p:nvSpPr>
          <p:cNvPr id="9" name="Rektangel: afrundede hjørner 8">
            <a:extLst>
              <a:ext uri="{FF2B5EF4-FFF2-40B4-BE49-F238E27FC236}">
                <a16:creationId xmlns="" xmlns:a16="http://schemas.microsoft.com/office/drawing/2014/main" id="{C7C20244-1532-4C98-8402-4D6168D68024}"/>
              </a:ext>
            </a:extLst>
          </p:cNvPr>
          <p:cNvSpPr/>
          <p:nvPr/>
        </p:nvSpPr>
        <p:spPr>
          <a:xfrm>
            <a:off x="5735096" y="3651260"/>
            <a:ext cx="810725" cy="263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750" dirty="0">
                <a:solidFill>
                  <a:prstClr val="white"/>
                </a:solidFill>
                <a:latin typeface="Calibri" panose="020F0502020204030204"/>
              </a:rPr>
              <a:t>Serviceplatformen</a:t>
            </a:r>
          </a:p>
        </p:txBody>
      </p:sp>
      <p:sp>
        <p:nvSpPr>
          <p:cNvPr id="10" name="Rektangel: afrundede hjørner 9">
            <a:extLst>
              <a:ext uri="{FF2B5EF4-FFF2-40B4-BE49-F238E27FC236}">
                <a16:creationId xmlns="" xmlns:a16="http://schemas.microsoft.com/office/drawing/2014/main" id="{10A8603D-5754-46AF-8DBC-80F338F8319F}"/>
              </a:ext>
            </a:extLst>
          </p:cNvPr>
          <p:cNvSpPr/>
          <p:nvPr/>
        </p:nvSpPr>
        <p:spPr>
          <a:xfrm>
            <a:off x="5741784" y="3339223"/>
            <a:ext cx="810725" cy="263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750" dirty="0">
                <a:solidFill>
                  <a:prstClr val="white"/>
                </a:solidFill>
                <a:latin typeface="Calibri" panose="020F0502020204030204"/>
              </a:rPr>
              <a:t>System til system</a:t>
            </a:r>
          </a:p>
        </p:txBody>
      </p:sp>
      <p:sp>
        <p:nvSpPr>
          <p:cNvPr id="11" name="Rutediagram: Magnetpladelager 10">
            <a:extLst>
              <a:ext uri="{FF2B5EF4-FFF2-40B4-BE49-F238E27FC236}">
                <a16:creationId xmlns="" xmlns:a16="http://schemas.microsoft.com/office/drawing/2014/main" id="{60488657-F838-4A60-AABE-BC21CA428381}"/>
              </a:ext>
            </a:extLst>
          </p:cNvPr>
          <p:cNvSpPr/>
          <p:nvPr/>
        </p:nvSpPr>
        <p:spPr>
          <a:xfrm>
            <a:off x="7800736" y="3076517"/>
            <a:ext cx="587706" cy="77882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750" dirty="0">
                <a:solidFill>
                  <a:prstClr val="white"/>
                </a:solidFill>
                <a:latin typeface="Calibri" panose="020F0502020204030204"/>
              </a:rPr>
              <a:t>UDK PE</a:t>
            </a:r>
          </a:p>
          <a:p>
            <a:pPr algn="ctr" defTabSz="685783">
              <a:defRPr/>
            </a:pPr>
            <a:r>
              <a:rPr lang="da-DK" sz="750" dirty="0">
                <a:solidFill>
                  <a:prstClr val="white"/>
                </a:solidFill>
                <a:latin typeface="Calibri" panose="020F0502020204030204"/>
              </a:rPr>
              <a:t>(250)</a:t>
            </a:r>
          </a:p>
        </p:txBody>
      </p:sp>
      <p:sp>
        <p:nvSpPr>
          <p:cNvPr id="12" name="Rutediagram: Magnetpladelager 11">
            <a:extLst>
              <a:ext uri="{FF2B5EF4-FFF2-40B4-BE49-F238E27FC236}">
                <a16:creationId xmlns="" xmlns:a16="http://schemas.microsoft.com/office/drawing/2014/main" id="{C56BFAD7-40DE-44D6-BA64-CDD309174E17}"/>
              </a:ext>
            </a:extLst>
          </p:cNvPr>
          <p:cNvSpPr/>
          <p:nvPr/>
        </p:nvSpPr>
        <p:spPr>
          <a:xfrm>
            <a:off x="3862815" y="3083288"/>
            <a:ext cx="587706" cy="77882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750" dirty="0">
                <a:solidFill>
                  <a:prstClr val="white"/>
                </a:solidFill>
                <a:latin typeface="Calibri" panose="020F0502020204030204"/>
              </a:rPr>
              <a:t>KMD SOP Interim</a:t>
            </a:r>
          </a:p>
          <a:p>
            <a:pPr algn="ctr" defTabSz="685783">
              <a:defRPr/>
            </a:pPr>
            <a:r>
              <a:rPr lang="da-DK" sz="750" dirty="0">
                <a:solidFill>
                  <a:prstClr val="white"/>
                </a:solidFill>
                <a:latin typeface="Calibri" panose="020F0502020204030204"/>
              </a:rPr>
              <a:t>(155)</a:t>
            </a:r>
          </a:p>
        </p:txBody>
      </p:sp>
      <p:sp>
        <p:nvSpPr>
          <p:cNvPr id="15" name="Rektangel: afrundede hjørner 14">
            <a:extLst>
              <a:ext uri="{FF2B5EF4-FFF2-40B4-BE49-F238E27FC236}">
                <a16:creationId xmlns="" xmlns:a16="http://schemas.microsoft.com/office/drawing/2014/main" id="{DEE5EEC8-FEED-4DFC-8932-2A59F8341B5F}"/>
              </a:ext>
            </a:extLst>
          </p:cNvPr>
          <p:cNvSpPr/>
          <p:nvPr/>
        </p:nvSpPr>
        <p:spPr>
          <a:xfrm>
            <a:off x="5735096" y="3029096"/>
            <a:ext cx="810725" cy="263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750" dirty="0">
                <a:solidFill>
                  <a:prstClr val="white"/>
                </a:solidFill>
                <a:latin typeface="Calibri" panose="020F0502020204030204"/>
              </a:rPr>
              <a:t>Manuelle procedurer</a:t>
            </a:r>
          </a:p>
        </p:txBody>
      </p:sp>
      <p:sp>
        <p:nvSpPr>
          <p:cNvPr id="44" name="Rutediagram: Magnetpladelager 43">
            <a:extLst>
              <a:ext uri="{FF2B5EF4-FFF2-40B4-BE49-F238E27FC236}">
                <a16:creationId xmlns="" xmlns:a16="http://schemas.microsoft.com/office/drawing/2014/main" id="{44D3666F-6930-42C6-A128-BD34BE294148}"/>
              </a:ext>
            </a:extLst>
          </p:cNvPr>
          <p:cNvSpPr/>
          <p:nvPr/>
        </p:nvSpPr>
        <p:spPr>
          <a:xfrm>
            <a:off x="5825748" y="1827378"/>
            <a:ext cx="587706" cy="778829"/>
          </a:xfrm>
          <a:prstGeom prst="flowChartMagneticDisk">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750" dirty="0">
                <a:solidFill>
                  <a:prstClr val="white"/>
                </a:solidFill>
                <a:latin typeface="Calibri" panose="020F0502020204030204"/>
              </a:rPr>
              <a:t>KMD Social Pension</a:t>
            </a:r>
          </a:p>
          <a:p>
            <a:pPr algn="ctr" defTabSz="685783">
              <a:defRPr/>
            </a:pPr>
            <a:r>
              <a:rPr lang="da-DK" sz="750" dirty="0">
                <a:solidFill>
                  <a:prstClr val="white"/>
                </a:solidFill>
                <a:latin typeface="Calibri" panose="020F0502020204030204"/>
              </a:rPr>
              <a:t>(285)</a:t>
            </a:r>
          </a:p>
        </p:txBody>
      </p:sp>
      <p:cxnSp>
        <p:nvCxnSpPr>
          <p:cNvPr id="46" name="Forbindelse: vinklet 45">
            <a:extLst>
              <a:ext uri="{FF2B5EF4-FFF2-40B4-BE49-F238E27FC236}">
                <a16:creationId xmlns="" xmlns:a16="http://schemas.microsoft.com/office/drawing/2014/main" id="{205A8485-9D14-41DD-A88F-BE89BE6BA093}"/>
              </a:ext>
            </a:extLst>
          </p:cNvPr>
          <p:cNvCxnSpPr>
            <a:stCxn id="44" idx="4"/>
            <a:endCxn id="11" idx="1"/>
          </p:cNvCxnSpPr>
          <p:nvPr/>
        </p:nvCxnSpPr>
        <p:spPr>
          <a:xfrm>
            <a:off x="6413455" y="2216792"/>
            <a:ext cx="1681135" cy="859724"/>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Forbindelse: vinklet 47">
            <a:extLst>
              <a:ext uri="{FF2B5EF4-FFF2-40B4-BE49-F238E27FC236}">
                <a16:creationId xmlns="" xmlns:a16="http://schemas.microsoft.com/office/drawing/2014/main" id="{BB8C1BC4-C683-4EB2-B61E-0E330693921C}"/>
              </a:ext>
            </a:extLst>
          </p:cNvPr>
          <p:cNvCxnSpPr>
            <a:stCxn id="44" idx="2"/>
            <a:endCxn id="12" idx="1"/>
          </p:cNvCxnSpPr>
          <p:nvPr/>
        </p:nvCxnSpPr>
        <p:spPr>
          <a:xfrm rot="10800000" flipV="1">
            <a:off x="4156668" y="2216792"/>
            <a:ext cx="1669080" cy="866495"/>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1" name="Ellipse 50">
            <a:extLst>
              <a:ext uri="{FF2B5EF4-FFF2-40B4-BE49-F238E27FC236}">
                <a16:creationId xmlns="" xmlns:a16="http://schemas.microsoft.com/office/drawing/2014/main" id="{15A35FB0-8296-499B-8D5C-CF6F8D6DE5D7}"/>
              </a:ext>
            </a:extLst>
          </p:cNvPr>
          <p:cNvSpPr/>
          <p:nvPr/>
        </p:nvSpPr>
        <p:spPr>
          <a:xfrm>
            <a:off x="5459391" y="4715069"/>
            <a:ext cx="2486025" cy="1440603"/>
          </a:xfrm>
          <a:prstGeom prst="ellipse">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da-DK" sz="1350" dirty="0">
              <a:solidFill>
                <a:prstClr val="white"/>
              </a:solidFill>
              <a:latin typeface="Calibri" panose="020F0502020204030204"/>
            </a:endParaRPr>
          </a:p>
        </p:txBody>
      </p:sp>
      <p:sp>
        <p:nvSpPr>
          <p:cNvPr id="52" name="Ellipse 51">
            <a:extLst>
              <a:ext uri="{FF2B5EF4-FFF2-40B4-BE49-F238E27FC236}">
                <a16:creationId xmlns="" xmlns:a16="http://schemas.microsoft.com/office/drawing/2014/main" id="{2A328E11-8024-4059-A39C-C764F6D5DB54}"/>
              </a:ext>
            </a:extLst>
          </p:cNvPr>
          <p:cNvSpPr/>
          <p:nvPr/>
        </p:nvSpPr>
        <p:spPr>
          <a:xfrm>
            <a:off x="4841934" y="4748039"/>
            <a:ext cx="1697188" cy="1440603"/>
          </a:xfrm>
          <a:prstGeom prst="ellipse">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da-DK" sz="1350" dirty="0">
              <a:solidFill>
                <a:prstClr val="white"/>
              </a:solidFill>
              <a:latin typeface="Calibri" panose="020F0502020204030204"/>
            </a:endParaRPr>
          </a:p>
        </p:txBody>
      </p:sp>
      <p:sp>
        <p:nvSpPr>
          <p:cNvPr id="53" name="Tekstfelt 52">
            <a:extLst>
              <a:ext uri="{FF2B5EF4-FFF2-40B4-BE49-F238E27FC236}">
                <a16:creationId xmlns="" xmlns:a16="http://schemas.microsoft.com/office/drawing/2014/main" id="{43C20536-01BE-490F-A66C-31192AD8F5D2}"/>
              </a:ext>
            </a:extLst>
          </p:cNvPr>
          <p:cNvSpPr txBox="1"/>
          <p:nvPr/>
        </p:nvSpPr>
        <p:spPr>
          <a:xfrm>
            <a:off x="4431746" y="6316856"/>
            <a:ext cx="1075936" cy="323165"/>
          </a:xfrm>
          <a:prstGeom prst="rect">
            <a:avLst/>
          </a:prstGeom>
          <a:noFill/>
        </p:spPr>
        <p:txBody>
          <a:bodyPr wrap="none" rtlCol="0">
            <a:spAutoFit/>
          </a:bodyPr>
          <a:lstStyle/>
          <a:p>
            <a:pPr>
              <a:defRPr/>
            </a:pPr>
            <a:r>
              <a:rPr lang="da-DK" sz="750" dirty="0">
                <a:solidFill>
                  <a:prstClr val="black"/>
                </a:solidFill>
                <a:latin typeface="Calibri" panose="020F0502020204030204"/>
              </a:rPr>
              <a:t>KMD Social Pension</a:t>
            </a:r>
          </a:p>
          <a:p>
            <a:pPr>
              <a:defRPr/>
            </a:pPr>
            <a:r>
              <a:rPr lang="da-DK" sz="750" dirty="0">
                <a:solidFill>
                  <a:prstClr val="black"/>
                </a:solidFill>
                <a:latin typeface="Calibri" panose="020F0502020204030204"/>
              </a:rPr>
              <a:t> kommunal datamodel</a:t>
            </a:r>
          </a:p>
        </p:txBody>
      </p:sp>
      <p:sp>
        <p:nvSpPr>
          <p:cNvPr id="54" name="Tekstfelt 53">
            <a:extLst>
              <a:ext uri="{FF2B5EF4-FFF2-40B4-BE49-F238E27FC236}">
                <a16:creationId xmlns="" xmlns:a16="http://schemas.microsoft.com/office/drawing/2014/main" id="{E97B14EA-289F-4D2F-A2E7-390220950810}"/>
              </a:ext>
            </a:extLst>
          </p:cNvPr>
          <p:cNvSpPr txBox="1"/>
          <p:nvPr/>
        </p:nvSpPr>
        <p:spPr>
          <a:xfrm>
            <a:off x="6954840" y="6369562"/>
            <a:ext cx="825867" cy="323165"/>
          </a:xfrm>
          <a:prstGeom prst="rect">
            <a:avLst/>
          </a:prstGeom>
          <a:noFill/>
        </p:spPr>
        <p:txBody>
          <a:bodyPr wrap="none" rtlCol="0">
            <a:spAutoFit/>
          </a:bodyPr>
          <a:lstStyle/>
          <a:p>
            <a:pPr>
              <a:defRPr/>
            </a:pPr>
            <a:r>
              <a:rPr lang="da-DK" sz="750" dirty="0">
                <a:solidFill>
                  <a:prstClr val="black"/>
                </a:solidFill>
                <a:latin typeface="Calibri" panose="020F0502020204030204"/>
              </a:rPr>
              <a:t>UDK </a:t>
            </a:r>
            <a:r>
              <a:rPr lang="da-DK" sz="750" dirty="0" err="1">
                <a:solidFill>
                  <a:prstClr val="black"/>
                </a:solidFill>
                <a:latin typeface="Calibri" panose="020F0502020204030204"/>
              </a:rPr>
              <a:t>datamodelj</a:t>
            </a:r>
            <a:endParaRPr lang="da-DK" sz="750" dirty="0">
              <a:solidFill>
                <a:prstClr val="black"/>
              </a:solidFill>
              <a:latin typeface="Calibri" panose="020F0502020204030204"/>
            </a:endParaRPr>
          </a:p>
          <a:p>
            <a:pPr>
              <a:defRPr/>
            </a:pPr>
            <a:endParaRPr lang="da-DK" sz="750" dirty="0">
              <a:solidFill>
                <a:prstClr val="black"/>
              </a:solidFill>
              <a:latin typeface="Calibri" panose="020F0502020204030204"/>
            </a:endParaRPr>
          </a:p>
        </p:txBody>
      </p:sp>
      <p:sp>
        <p:nvSpPr>
          <p:cNvPr id="55" name="Tekstfelt 54">
            <a:extLst>
              <a:ext uri="{FF2B5EF4-FFF2-40B4-BE49-F238E27FC236}">
                <a16:creationId xmlns="" xmlns:a16="http://schemas.microsoft.com/office/drawing/2014/main" id="{D4F2C46D-34AE-4F48-BE55-2EB3403944A0}"/>
              </a:ext>
            </a:extLst>
          </p:cNvPr>
          <p:cNvSpPr txBox="1"/>
          <p:nvPr/>
        </p:nvSpPr>
        <p:spPr>
          <a:xfrm>
            <a:off x="5738307" y="6478438"/>
            <a:ext cx="942887" cy="207749"/>
          </a:xfrm>
          <a:prstGeom prst="rect">
            <a:avLst/>
          </a:prstGeom>
          <a:noFill/>
        </p:spPr>
        <p:txBody>
          <a:bodyPr wrap="none" rtlCol="0">
            <a:spAutoFit/>
          </a:bodyPr>
          <a:lstStyle/>
          <a:p>
            <a:pPr>
              <a:defRPr/>
            </a:pPr>
            <a:r>
              <a:rPr lang="da-DK" sz="750" dirty="0">
                <a:solidFill>
                  <a:prstClr val="black"/>
                </a:solidFill>
                <a:latin typeface="Calibri" panose="020F0502020204030204"/>
              </a:rPr>
              <a:t>Overlappende data</a:t>
            </a:r>
          </a:p>
        </p:txBody>
      </p:sp>
      <p:cxnSp>
        <p:nvCxnSpPr>
          <p:cNvPr id="57" name="Lige pilforbindelse 56">
            <a:extLst>
              <a:ext uri="{FF2B5EF4-FFF2-40B4-BE49-F238E27FC236}">
                <a16:creationId xmlns="" xmlns:a16="http://schemas.microsoft.com/office/drawing/2014/main" id="{E414BC92-E4FA-46D8-B4C7-DE42FC85C6D7}"/>
              </a:ext>
            </a:extLst>
          </p:cNvPr>
          <p:cNvCxnSpPr>
            <a:cxnSpLocks/>
            <a:stCxn id="54" idx="0"/>
          </p:cNvCxnSpPr>
          <p:nvPr/>
        </p:nvCxnSpPr>
        <p:spPr>
          <a:xfrm flipH="1" flipV="1">
            <a:off x="6987213" y="5480769"/>
            <a:ext cx="380560" cy="888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Lige pilforbindelse 58">
            <a:extLst>
              <a:ext uri="{FF2B5EF4-FFF2-40B4-BE49-F238E27FC236}">
                <a16:creationId xmlns="" xmlns:a16="http://schemas.microsoft.com/office/drawing/2014/main" id="{51601A2D-1193-4B8B-99ED-53D47D8F1781}"/>
              </a:ext>
            </a:extLst>
          </p:cNvPr>
          <p:cNvCxnSpPr>
            <a:cxnSpLocks/>
          </p:cNvCxnSpPr>
          <p:nvPr/>
        </p:nvCxnSpPr>
        <p:spPr>
          <a:xfrm flipH="1" flipV="1">
            <a:off x="6050530" y="5591529"/>
            <a:ext cx="126670" cy="77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Lige pilforbindelse 60">
            <a:extLst>
              <a:ext uri="{FF2B5EF4-FFF2-40B4-BE49-F238E27FC236}">
                <a16:creationId xmlns="" xmlns:a16="http://schemas.microsoft.com/office/drawing/2014/main" id="{B1254B80-B45F-4B54-9C6C-558AC9F1FE33}"/>
              </a:ext>
            </a:extLst>
          </p:cNvPr>
          <p:cNvCxnSpPr>
            <a:cxnSpLocks/>
            <a:stCxn id="53" idx="0"/>
          </p:cNvCxnSpPr>
          <p:nvPr/>
        </p:nvCxnSpPr>
        <p:spPr>
          <a:xfrm flipV="1">
            <a:off x="4969714" y="5591529"/>
            <a:ext cx="270810" cy="725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kstfelt 64">
            <a:extLst>
              <a:ext uri="{FF2B5EF4-FFF2-40B4-BE49-F238E27FC236}">
                <a16:creationId xmlns="" xmlns:a16="http://schemas.microsoft.com/office/drawing/2014/main" id="{5703DA39-9F66-422C-8C9B-7CF457200D37}"/>
              </a:ext>
            </a:extLst>
          </p:cNvPr>
          <p:cNvSpPr txBox="1"/>
          <p:nvPr/>
        </p:nvSpPr>
        <p:spPr>
          <a:xfrm>
            <a:off x="1698725" y="200551"/>
            <a:ext cx="5011821" cy="300082"/>
          </a:xfrm>
          <a:prstGeom prst="rect">
            <a:avLst/>
          </a:prstGeom>
          <a:noFill/>
        </p:spPr>
        <p:txBody>
          <a:bodyPr wrap="none" rtlCol="0">
            <a:spAutoFit/>
          </a:bodyPr>
          <a:lstStyle/>
          <a:p>
            <a:pPr>
              <a:defRPr/>
            </a:pPr>
            <a:r>
              <a:rPr lang="da-DK" sz="1350" dirty="0">
                <a:solidFill>
                  <a:prstClr val="black"/>
                </a:solidFill>
                <a:latin typeface="Calibri" panose="020F0502020204030204"/>
              </a:rPr>
              <a:t>Migrering 1 – idriftsættelse af UDK PE og KMD Social Pension interim</a:t>
            </a:r>
          </a:p>
        </p:txBody>
      </p:sp>
      <p:cxnSp>
        <p:nvCxnSpPr>
          <p:cNvPr id="75" name="Forbindelse: vinklet 74">
            <a:extLst>
              <a:ext uri="{FF2B5EF4-FFF2-40B4-BE49-F238E27FC236}">
                <a16:creationId xmlns="" xmlns:a16="http://schemas.microsoft.com/office/drawing/2014/main" id="{304A7237-866A-40FB-AE57-2E239B3201CA}"/>
              </a:ext>
            </a:extLst>
          </p:cNvPr>
          <p:cNvCxnSpPr>
            <a:stCxn id="12" idx="4"/>
            <a:endCxn id="15" idx="1"/>
          </p:cNvCxnSpPr>
          <p:nvPr/>
        </p:nvCxnSpPr>
        <p:spPr>
          <a:xfrm flipV="1">
            <a:off x="4450521" y="3160824"/>
            <a:ext cx="1284574" cy="31187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Forbindelse: vinklet 76">
            <a:extLst>
              <a:ext uri="{FF2B5EF4-FFF2-40B4-BE49-F238E27FC236}">
                <a16:creationId xmlns="" xmlns:a16="http://schemas.microsoft.com/office/drawing/2014/main" id="{B9E76BEF-7F93-40E7-AE01-03C87AAE340A}"/>
              </a:ext>
            </a:extLst>
          </p:cNvPr>
          <p:cNvCxnSpPr>
            <a:cxnSpLocks/>
            <a:endCxn id="9" idx="1"/>
          </p:cNvCxnSpPr>
          <p:nvPr/>
        </p:nvCxnSpPr>
        <p:spPr>
          <a:xfrm>
            <a:off x="4450521" y="3470951"/>
            <a:ext cx="1284574" cy="3120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Forbindelse: vinklet 78">
            <a:extLst>
              <a:ext uri="{FF2B5EF4-FFF2-40B4-BE49-F238E27FC236}">
                <a16:creationId xmlns="" xmlns:a16="http://schemas.microsoft.com/office/drawing/2014/main" id="{68BB6E96-8E4F-4C45-BAE8-0FA5AB469025}"/>
              </a:ext>
            </a:extLst>
          </p:cNvPr>
          <p:cNvCxnSpPr>
            <a:cxnSpLocks/>
            <a:stCxn id="12" idx="4"/>
            <a:endCxn id="10" idx="1"/>
          </p:cNvCxnSpPr>
          <p:nvPr/>
        </p:nvCxnSpPr>
        <p:spPr>
          <a:xfrm flipV="1">
            <a:off x="4450521" y="3470950"/>
            <a:ext cx="1291262" cy="1752"/>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Forbindelse: vinklet 82">
            <a:extLst>
              <a:ext uri="{FF2B5EF4-FFF2-40B4-BE49-F238E27FC236}">
                <a16:creationId xmlns="" xmlns:a16="http://schemas.microsoft.com/office/drawing/2014/main" id="{311BF5BE-9CD9-4F00-8D9E-0A4FC47415F7}"/>
              </a:ext>
            </a:extLst>
          </p:cNvPr>
          <p:cNvCxnSpPr>
            <a:stCxn id="11" idx="2"/>
            <a:endCxn id="15" idx="3"/>
          </p:cNvCxnSpPr>
          <p:nvPr/>
        </p:nvCxnSpPr>
        <p:spPr>
          <a:xfrm rot="10800000">
            <a:off x="6545820" y="3160823"/>
            <a:ext cx="1254916" cy="3051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Forbindelse: vinklet 84">
            <a:extLst>
              <a:ext uri="{FF2B5EF4-FFF2-40B4-BE49-F238E27FC236}">
                <a16:creationId xmlns="" xmlns:a16="http://schemas.microsoft.com/office/drawing/2014/main" id="{11BA48FA-1151-41C2-AF11-9B5C1B56415B}"/>
              </a:ext>
            </a:extLst>
          </p:cNvPr>
          <p:cNvCxnSpPr>
            <a:stCxn id="11" idx="2"/>
            <a:endCxn id="9" idx="3"/>
          </p:cNvCxnSpPr>
          <p:nvPr/>
        </p:nvCxnSpPr>
        <p:spPr>
          <a:xfrm rot="10800000" flipV="1">
            <a:off x="6545820" y="3465931"/>
            <a:ext cx="1254916" cy="3170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Forbindelse: vinklet 88">
            <a:extLst>
              <a:ext uri="{FF2B5EF4-FFF2-40B4-BE49-F238E27FC236}">
                <a16:creationId xmlns="" xmlns:a16="http://schemas.microsoft.com/office/drawing/2014/main" id="{944A1AD6-4B33-4327-BD5A-278A7D41CBB0}"/>
              </a:ext>
            </a:extLst>
          </p:cNvPr>
          <p:cNvCxnSpPr>
            <a:stCxn id="11" idx="2"/>
            <a:endCxn id="10" idx="3"/>
          </p:cNvCxnSpPr>
          <p:nvPr/>
        </p:nvCxnSpPr>
        <p:spPr>
          <a:xfrm rot="10800000" flipV="1">
            <a:off x="6552508" y="3465931"/>
            <a:ext cx="1248228" cy="5019"/>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Crystal Clear app Login Manager.svg">
            <a:extLst>
              <a:ext uri="{FF2B5EF4-FFF2-40B4-BE49-F238E27FC236}">
                <a16:creationId xmlns="" xmlns:a16="http://schemas.microsoft.com/office/drawing/2014/main" id="{494E563F-994B-49D2-AEB7-63B18C944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294" y="1017148"/>
            <a:ext cx="890049" cy="89004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Crystal Clear app Login Manager.svg">
            <a:extLst>
              <a:ext uri="{FF2B5EF4-FFF2-40B4-BE49-F238E27FC236}">
                <a16:creationId xmlns="" xmlns:a16="http://schemas.microsoft.com/office/drawing/2014/main" id="{F799E94F-1EF3-482D-8CFE-8978CE7FD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8443" y="937329"/>
            <a:ext cx="890049" cy="890049"/>
          </a:xfrm>
          <a:prstGeom prst="rect">
            <a:avLst/>
          </a:prstGeom>
          <a:noFill/>
          <a:extLst>
            <a:ext uri="{909E8E84-426E-40DD-AFC4-6F175D3DCCD1}">
              <a14:hiddenFill xmlns:a14="http://schemas.microsoft.com/office/drawing/2010/main">
                <a:solidFill>
                  <a:srgbClr val="FFFFFF"/>
                </a:solidFill>
              </a14:hiddenFill>
            </a:ext>
          </a:extLst>
        </p:spPr>
      </p:pic>
      <p:cxnSp>
        <p:nvCxnSpPr>
          <p:cNvPr id="103" name="Lige pilforbindelse 102">
            <a:extLst>
              <a:ext uri="{FF2B5EF4-FFF2-40B4-BE49-F238E27FC236}">
                <a16:creationId xmlns="" xmlns:a16="http://schemas.microsoft.com/office/drawing/2014/main" id="{25DD5178-6509-4155-91BF-FF4D21D37B66}"/>
              </a:ext>
            </a:extLst>
          </p:cNvPr>
          <p:cNvCxnSpPr>
            <a:cxnSpLocks/>
            <a:stCxn id="102" idx="2"/>
          </p:cNvCxnSpPr>
          <p:nvPr/>
        </p:nvCxnSpPr>
        <p:spPr>
          <a:xfrm flipH="1">
            <a:off x="8179777" y="1827377"/>
            <a:ext cx="653690" cy="111804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06" name="Lige pilforbindelse 105">
            <a:extLst>
              <a:ext uri="{FF2B5EF4-FFF2-40B4-BE49-F238E27FC236}">
                <a16:creationId xmlns="" xmlns:a16="http://schemas.microsoft.com/office/drawing/2014/main" id="{F8A886AB-CA19-4790-A4FC-331EA291C2A0}"/>
              </a:ext>
            </a:extLst>
          </p:cNvPr>
          <p:cNvCxnSpPr>
            <a:cxnSpLocks/>
            <a:stCxn id="1026" idx="2"/>
          </p:cNvCxnSpPr>
          <p:nvPr/>
        </p:nvCxnSpPr>
        <p:spPr>
          <a:xfrm>
            <a:off x="3510318" y="1907196"/>
            <a:ext cx="549606" cy="11219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9" name="Tekstfelt 28">
            <a:extLst>
              <a:ext uri="{FF2B5EF4-FFF2-40B4-BE49-F238E27FC236}">
                <a16:creationId xmlns="" xmlns:a16="http://schemas.microsoft.com/office/drawing/2014/main" id="{18D39B21-A40E-473B-8F9F-B4276736CF3D}"/>
              </a:ext>
            </a:extLst>
          </p:cNvPr>
          <p:cNvSpPr txBox="1"/>
          <p:nvPr/>
        </p:nvSpPr>
        <p:spPr>
          <a:xfrm>
            <a:off x="3646905" y="870830"/>
            <a:ext cx="1124026" cy="430887"/>
          </a:xfrm>
          <a:prstGeom prst="rect">
            <a:avLst/>
          </a:prstGeom>
          <a:noFill/>
        </p:spPr>
        <p:txBody>
          <a:bodyPr wrap="none" rtlCol="0">
            <a:spAutoFit/>
          </a:bodyPr>
          <a:lstStyle/>
          <a:p>
            <a:pPr defTabSz="914400"/>
            <a:r>
              <a:rPr lang="da-DK" sz="1100" dirty="0">
                <a:solidFill>
                  <a:prstClr val="black"/>
                </a:solidFill>
                <a:latin typeface="Calibri" panose="020F0502020204030204"/>
              </a:rPr>
              <a:t>Sagsbehandlere </a:t>
            </a:r>
          </a:p>
          <a:p>
            <a:pPr defTabSz="914400"/>
            <a:r>
              <a:rPr lang="da-DK" sz="1100" dirty="0">
                <a:solidFill>
                  <a:prstClr val="black"/>
                </a:solidFill>
                <a:latin typeface="Calibri" panose="020F0502020204030204"/>
              </a:rPr>
              <a:t>Kommunerne</a:t>
            </a:r>
          </a:p>
        </p:txBody>
      </p:sp>
      <p:sp>
        <p:nvSpPr>
          <p:cNvPr id="30" name="Tekstfelt 29">
            <a:extLst>
              <a:ext uri="{FF2B5EF4-FFF2-40B4-BE49-F238E27FC236}">
                <a16:creationId xmlns="" xmlns:a16="http://schemas.microsoft.com/office/drawing/2014/main" id="{09B97002-476C-4619-9F89-61A87EEFF394}"/>
              </a:ext>
            </a:extLst>
          </p:cNvPr>
          <p:cNvSpPr txBox="1"/>
          <p:nvPr/>
        </p:nvSpPr>
        <p:spPr>
          <a:xfrm flipH="1">
            <a:off x="7404786" y="870830"/>
            <a:ext cx="1136651" cy="430887"/>
          </a:xfrm>
          <a:prstGeom prst="rect">
            <a:avLst/>
          </a:prstGeom>
          <a:noFill/>
        </p:spPr>
        <p:txBody>
          <a:bodyPr wrap="square" rtlCol="0">
            <a:spAutoFit/>
          </a:bodyPr>
          <a:lstStyle/>
          <a:p>
            <a:pPr defTabSz="914400"/>
            <a:r>
              <a:rPr lang="da-DK" sz="1100" dirty="0">
                <a:solidFill>
                  <a:prstClr val="black"/>
                </a:solidFill>
                <a:latin typeface="Calibri" panose="020F0502020204030204"/>
              </a:rPr>
              <a:t>Sagsbehandlere UDK</a:t>
            </a:r>
          </a:p>
        </p:txBody>
      </p:sp>
      <p:sp>
        <p:nvSpPr>
          <p:cNvPr id="3" name="Tekstfelt 2">
            <a:extLst>
              <a:ext uri="{FF2B5EF4-FFF2-40B4-BE49-F238E27FC236}">
                <a16:creationId xmlns="" xmlns:a16="http://schemas.microsoft.com/office/drawing/2014/main" id="{3F8987A4-9FAA-4A6C-82C6-206EF86BF2F1}"/>
              </a:ext>
            </a:extLst>
          </p:cNvPr>
          <p:cNvSpPr txBox="1"/>
          <p:nvPr/>
        </p:nvSpPr>
        <p:spPr>
          <a:xfrm>
            <a:off x="4222323" y="4553528"/>
            <a:ext cx="779547" cy="246221"/>
          </a:xfrm>
          <a:prstGeom prst="rect">
            <a:avLst/>
          </a:prstGeom>
          <a:noFill/>
        </p:spPr>
        <p:txBody>
          <a:bodyPr wrap="square" rtlCol="0">
            <a:spAutoFit/>
          </a:bodyPr>
          <a:lstStyle/>
          <a:p>
            <a:pPr defTabSz="914400"/>
            <a:r>
              <a:rPr lang="da-DK" sz="1000" dirty="0">
                <a:solidFill>
                  <a:prstClr val="black"/>
                </a:solidFill>
                <a:latin typeface="Calibri" panose="020F0502020204030204"/>
              </a:rPr>
              <a:t>Datamodel</a:t>
            </a:r>
          </a:p>
        </p:txBody>
      </p:sp>
      <p:cxnSp>
        <p:nvCxnSpPr>
          <p:cNvPr id="128" name="Forbindelse: vinklet 127">
            <a:extLst>
              <a:ext uri="{FF2B5EF4-FFF2-40B4-BE49-F238E27FC236}">
                <a16:creationId xmlns="" xmlns:a16="http://schemas.microsoft.com/office/drawing/2014/main" id="{8B4BE51F-6F50-4C69-9655-AABED54CE6FF}"/>
              </a:ext>
            </a:extLst>
          </p:cNvPr>
          <p:cNvCxnSpPr>
            <a:cxnSpLocks/>
            <a:stCxn id="153" idx="2"/>
            <a:endCxn id="11" idx="4"/>
          </p:cNvCxnSpPr>
          <p:nvPr/>
        </p:nvCxnSpPr>
        <p:spPr>
          <a:xfrm rot="10800000" flipV="1">
            <a:off x="8388442" y="2544883"/>
            <a:ext cx="979468" cy="921048"/>
          </a:xfrm>
          <a:prstGeom prst="bentConnector3">
            <a:avLst>
              <a:gd name="adj1" fmla="val 5000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4" name="Lige pilforbindelse 133">
            <a:extLst>
              <a:ext uri="{FF2B5EF4-FFF2-40B4-BE49-F238E27FC236}">
                <a16:creationId xmlns="" xmlns:a16="http://schemas.microsoft.com/office/drawing/2014/main" id="{42F916C1-F757-4ABA-8117-473D7BBBD33D}"/>
              </a:ext>
            </a:extLst>
          </p:cNvPr>
          <p:cNvCxnSpPr>
            <a:cxnSpLocks/>
          </p:cNvCxnSpPr>
          <p:nvPr/>
        </p:nvCxnSpPr>
        <p:spPr>
          <a:xfrm>
            <a:off x="5126183" y="1089731"/>
            <a:ext cx="2056319" cy="20016"/>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sp>
        <p:nvSpPr>
          <p:cNvPr id="135" name="Tekstfelt 134">
            <a:extLst>
              <a:ext uri="{FF2B5EF4-FFF2-40B4-BE49-F238E27FC236}">
                <a16:creationId xmlns="" xmlns:a16="http://schemas.microsoft.com/office/drawing/2014/main" id="{29B53DDA-160F-4226-8A68-3CC5564A3CBF}"/>
              </a:ext>
            </a:extLst>
          </p:cNvPr>
          <p:cNvSpPr txBox="1"/>
          <p:nvPr/>
        </p:nvSpPr>
        <p:spPr>
          <a:xfrm>
            <a:off x="5126182" y="688579"/>
            <a:ext cx="2056320" cy="400110"/>
          </a:xfrm>
          <a:prstGeom prst="rect">
            <a:avLst/>
          </a:prstGeom>
          <a:noFill/>
        </p:spPr>
        <p:txBody>
          <a:bodyPr wrap="square" rtlCol="0">
            <a:spAutoFit/>
          </a:bodyPr>
          <a:lstStyle/>
          <a:p>
            <a:pPr algn="ctr" defTabSz="914400"/>
            <a:r>
              <a:rPr lang="da-DK" sz="1000" i="1" dirty="0">
                <a:solidFill>
                  <a:prstClr val="black"/>
                </a:solidFill>
                <a:latin typeface="Calibri" panose="020F0502020204030204"/>
              </a:rPr>
              <a:t>Kommunikation om borgernes sager </a:t>
            </a:r>
          </a:p>
          <a:p>
            <a:pPr algn="ctr" defTabSz="914400"/>
            <a:r>
              <a:rPr lang="da-DK" sz="1000" i="1" dirty="0">
                <a:solidFill>
                  <a:prstClr val="black"/>
                </a:solidFill>
                <a:latin typeface="Calibri" panose="020F0502020204030204"/>
              </a:rPr>
              <a:t>via telefon og andre kanaler</a:t>
            </a:r>
          </a:p>
        </p:txBody>
      </p:sp>
      <p:sp>
        <p:nvSpPr>
          <p:cNvPr id="136" name="Rutediagram: Magnetpladelager 135">
            <a:extLst>
              <a:ext uri="{FF2B5EF4-FFF2-40B4-BE49-F238E27FC236}">
                <a16:creationId xmlns="" xmlns:a16="http://schemas.microsoft.com/office/drawing/2014/main" id="{9F5ACF89-2515-4B81-A80B-0A1C3E3BCB40}"/>
              </a:ext>
            </a:extLst>
          </p:cNvPr>
          <p:cNvSpPr/>
          <p:nvPr/>
        </p:nvSpPr>
        <p:spPr>
          <a:xfrm>
            <a:off x="2041313" y="2291435"/>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KMD indkomst</a:t>
            </a:r>
          </a:p>
        </p:txBody>
      </p:sp>
      <p:sp>
        <p:nvSpPr>
          <p:cNvPr id="137" name="Rutediagram: Magnetpladelager 136">
            <a:extLst>
              <a:ext uri="{FF2B5EF4-FFF2-40B4-BE49-F238E27FC236}">
                <a16:creationId xmlns="" xmlns:a16="http://schemas.microsoft.com/office/drawing/2014/main" id="{665EDFE3-BDFB-478A-87BC-65D6F529E921}"/>
              </a:ext>
            </a:extLst>
          </p:cNvPr>
          <p:cNvSpPr/>
          <p:nvPr/>
        </p:nvSpPr>
        <p:spPr>
          <a:xfrm>
            <a:off x="1557545" y="2291435"/>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SKAT</a:t>
            </a:r>
          </a:p>
        </p:txBody>
      </p:sp>
      <p:sp>
        <p:nvSpPr>
          <p:cNvPr id="138" name="Rutediagram: Magnetpladelager 137">
            <a:extLst>
              <a:ext uri="{FF2B5EF4-FFF2-40B4-BE49-F238E27FC236}">
                <a16:creationId xmlns="" xmlns:a16="http://schemas.microsoft.com/office/drawing/2014/main" id="{85C5223B-CAD1-45B0-966E-4C349D1E8866}"/>
              </a:ext>
            </a:extLst>
          </p:cNvPr>
          <p:cNvSpPr/>
          <p:nvPr/>
        </p:nvSpPr>
        <p:spPr>
          <a:xfrm>
            <a:off x="1557545" y="2857600"/>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CPR</a:t>
            </a:r>
          </a:p>
        </p:txBody>
      </p:sp>
      <p:sp>
        <p:nvSpPr>
          <p:cNvPr id="139" name="Rutediagram: Magnetpladelager 138">
            <a:extLst>
              <a:ext uri="{FF2B5EF4-FFF2-40B4-BE49-F238E27FC236}">
                <a16:creationId xmlns="" xmlns:a16="http://schemas.microsoft.com/office/drawing/2014/main" id="{90BDDE62-87CA-4FF6-AEA4-92D132E8DCC3}"/>
              </a:ext>
            </a:extLst>
          </p:cNvPr>
          <p:cNvSpPr/>
          <p:nvPr/>
        </p:nvSpPr>
        <p:spPr>
          <a:xfrm>
            <a:off x="2027569" y="2857600"/>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KMD</a:t>
            </a:r>
          </a:p>
          <a:p>
            <a:pPr algn="ctr" defTabSz="685783">
              <a:defRPr/>
            </a:pPr>
            <a:r>
              <a:rPr lang="da-DK" sz="600" dirty="0">
                <a:solidFill>
                  <a:prstClr val="white"/>
                </a:solidFill>
                <a:latin typeface="Calibri" panose="020F0502020204030204"/>
              </a:rPr>
              <a:t>P-data</a:t>
            </a:r>
          </a:p>
        </p:txBody>
      </p:sp>
      <p:sp>
        <p:nvSpPr>
          <p:cNvPr id="140" name="Rutediagram: Magnetpladelager 139">
            <a:extLst>
              <a:ext uri="{FF2B5EF4-FFF2-40B4-BE49-F238E27FC236}">
                <a16:creationId xmlns="" xmlns:a16="http://schemas.microsoft.com/office/drawing/2014/main" id="{C8282854-0A2E-401D-8EC1-0091ACE6EED8}"/>
              </a:ext>
            </a:extLst>
          </p:cNvPr>
          <p:cNvSpPr/>
          <p:nvPr/>
        </p:nvSpPr>
        <p:spPr>
          <a:xfrm>
            <a:off x="2036389" y="3420646"/>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KMD SAG</a:t>
            </a:r>
          </a:p>
        </p:txBody>
      </p:sp>
      <p:cxnSp>
        <p:nvCxnSpPr>
          <p:cNvPr id="141" name="Forbindelse: vinklet 140">
            <a:extLst>
              <a:ext uri="{FF2B5EF4-FFF2-40B4-BE49-F238E27FC236}">
                <a16:creationId xmlns="" xmlns:a16="http://schemas.microsoft.com/office/drawing/2014/main" id="{67AFBD7C-89CE-4C1E-8C8E-CEE64F84A142}"/>
              </a:ext>
            </a:extLst>
          </p:cNvPr>
          <p:cNvCxnSpPr>
            <a:cxnSpLocks/>
            <a:stCxn id="140" idx="4"/>
            <a:endCxn id="12" idx="2"/>
          </p:cNvCxnSpPr>
          <p:nvPr/>
        </p:nvCxnSpPr>
        <p:spPr>
          <a:xfrm flipV="1">
            <a:off x="2418893" y="3472702"/>
            <a:ext cx="1443922" cy="201392"/>
          </a:xfrm>
          <a:prstGeom prst="bentConnector3">
            <a:avLst>
              <a:gd name="adj1" fmla="val 5000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2" name="Forbindelse: vinklet 141">
            <a:extLst>
              <a:ext uri="{FF2B5EF4-FFF2-40B4-BE49-F238E27FC236}">
                <a16:creationId xmlns="" xmlns:a16="http://schemas.microsoft.com/office/drawing/2014/main" id="{E8CFB8CF-19E0-4F8A-B772-A03CDA114268}"/>
              </a:ext>
            </a:extLst>
          </p:cNvPr>
          <p:cNvCxnSpPr>
            <a:cxnSpLocks/>
            <a:stCxn id="136" idx="4"/>
            <a:endCxn id="12" idx="2"/>
          </p:cNvCxnSpPr>
          <p:nvPr/>
        </p:nvCxnSpPr>
        <p:spPr>
          <a:xfrm>
            <a:off x="2423817" y="2544884"/>
            <a:ext cx="1438998" cy="927819"/>
          </a:xfrm>
          <a:prstGeom prst="bentConnector3">
            <a:avLst>
              <a:gd name="adj1" fmla="val 5000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3" name="Forbindelse: vinklet 142">
            <a:extLst>
              <a:ext uri="{FF2B5EF4-FFF2-40B4-BE49-F238E27FC236}">
                <a16:creationId xmlns="" xmlns:a16="http://schemas.microsoft.com/office/drawing/2014/main" id="{42A78269-2D8F-4C85-9AB3-6965C2C490BF}"/>
              </a:ext>
            </a:extLst>
          </p:cNvPr>
          <p:cNvCxnSpPr>
            <a:cxnSpLocks/>
            <a:stCxn id="12" idx="2"/>
            <a:endCxn id="139" idx="4"/>
          </p:cNvCxnSpPr>
          <p:nvPr/>
        </p:nvCxnSpPr>
        <p:spPr>
          <a:xfrm rot="10800000">
            <a:off x="2410073" y="3111048"/>
            <a:ext cx="1452742" cy="361654"/>
          </a:xfrm>
          <a:prstGeom prst="bentConnector3">
            <a:avLst>
              <a:gd name="adj1" fmla="val 5000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4" name="Tekstfelt 143">
            <a:extLst>
              <a:ext uri="{FF2B5EF4-FFF2-40B4-BE49-F238E27FC236}">
                <a16:creationId xmlns="" xmlns:a16="http://schemas.microsoft.com/office/drawing/2014/main" id="{24A34997-B80C-4590-8C37-56F57701FC42}"/>
              </a:ext>
            </a:extLst>
          </p:cNvPr>
          <p:cNvSpPr txBox="1"/>
          <p:nvPr/>
        </p:nvSpPr>
        <p:spPr>
          <a:xfrm>
            <a:off x="1516320" y="1956326"/>
            <a:ext cx="1273105" cy="230832"/>
          </a:xfrm>
          <a:prstGeom prst="rect">
            <a:avLst/>
          </a:prstGeom>
          <a:noFill/>
        </p:spPr>
        <p:txBody>
          <a:bodyPr wrap="none" rtlCol="0">
            <a:spAutoFit/>
          </a:bodyPr>
          <a:lstStyle/>
          <a:p>
            <a:pPr defTabSz="914400"/>
            <a:r>
              <a:rPr lang="da-DK" sz="900" i="1" dirty="0">
                <a:solidFill>
                  <a:prstClr val="black"/>
                </a:solidFill>
                <a:latin typeface="Calibri" panose="020F0502020204030204"/>
              </a:rPr>
              <a:t>Primære kildesystemer</a:t>
            </a:r>
          </a:p>
        </p:txBody>
      </p:sp>
      <p:cxnSp>
        <p:nvCxnSpPr>
          <p:cNvPr id="1031" name="Lige forbindelse 1030">
            <a:extLst>
              <a:ext uri="{FF2B5EF4-FFF2-40B4-BE49-F238E27FC236}">
                <a16:creationId xmlns="" xmlns:a16="http://schemas.microsoft.com/office/drawing/2014/main" id="{3F2AF826-31CD-4023-B904-05ECECA48ED0}"/>
              </a:ext>
            </a:extLst>
          </p:cNvPr>
          <p:cNvCxnSpPr>
            <a:stCxn id="137" idx="4"/>
            <a:endCxn id="136" idx="2"/>
          </p:cNvCxnSpPr>
          <p:nvPr/>
        </p:nvCxnSpPr>
        <p:spPr>
          <a:xfrm>
            <a:off x="1940050" y="2544883"/>
            <a:ext cx="1012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3" name="Lige forbindelse 1032">
            <a:extLst>
              <a:ext uri="{FF2B5EF4-FFF2-40B4-BE49-F238E27FC236}">
                <a16:creationId xmlns="" xmlns:a16="http://schemas.microsoft.com/office/drawing/2014/main" id="{0F788D46-86DB-4B79-9DC3-E86CF4C62BAF}"/>
              </a:ext>
            </a:extLst>
          </p:cNvPr>
          <p:cNvCxnSpPr>
            <a:stCxn id="138" idx="4"/>
            <a:endCxn id="139" idx="2"/>
          </p:cNvCxnSpPr>
          <p:nvPr/>
        </p:nvCxnSpPr>
        <p:spPr>
          <a:xfrm>
            <a:off x="1940050" y="3111048"/>
            <a:ext cx="87519" cy="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Rutediagram: Magnetpladelager 152">
            <a:extLst>
              <a:ext uri="{FF2B5EF4-FFF2-40B4-BE49-F238E27FC236}">
                <a16:creationId xmlns="" xmlns:a16="http://schemas.microsoft.com/office/drawing/2014/main" id="{72224241-C1EA-4855-8DC1-836F30B92702}"/>
              </a:ext>
            </a:extLst>
          </p:cNvPr>
          <p:cNvSpPr/>
          <p:nvPr/>
        </p:nvSpPr>
        <p:spPr>
          <a:xfrm>
            <a:off x="9367911" y="2291435"/>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SKAT?</a:t>
            </a:r>
          </a:p>
        </p:txBody>
      </p:sp>
      <p:sp>
        <p:nvSpPr>
          <p:cNvPr id="154" name="Rutediagram: Magnetpladelager 153">
            <a:extLst>
              <a:ext uri="{FF2B5EF4-FFF2-40B4-BE49-F238E27FC236}">
                <a16:creationId xmlns="" xmlns:a16="http://schemas.microsoft.com/office/drawing/2014/main" id="{B2595579-0A81-44C6-8F78-5B84A5FA229F}"/>
              </a:ext>
            </a:extLst>
          </p:cNvPr>
          <p:cNvSpPr/>
          <p:nvPr/>
        </p:nvSpPr>
        <p:spPr>
          <a:xfrm>
            <a:off x="9367911" y="2857600"/>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CPR?</a:t>
            </a:r>
          </a:p>
        </p:txBody>
      </p:sp>
      <p:sp>
        <p:nvSpPr>
          <p:cNvPr id="156" name="Rutediagram: Magnetpladelager 155">
            <a:extLst>
              <a:ext uri="{FF2B5EF4-FFF2-40B4-BE49-F238E27FC236}">
                <a16:creationId xmlns="" xmlns:a16="http://schemas.microsoft.com/office/drawing/2014/main" id="{97F75CB1-475E-4ED7-A987-D481293103A4}"/>
              </a:ext>
            </a:extLst>
          </p:cNvPr>
          <p:cNvSpPr/>
          <p:nvPr/>
        </p:nvSpPr>
        <p:spPr>
          <a:xfrm>
            <a:off x="9367910" y="3465930"/>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KMD SAG?</a:t>
            </a:r>
          </a:p>
        </p:txBody>
      </p:sp>
      <p:sp>
        <p:nvSpPr>
          <p:cNvPr id="157" name="Tekstfelt 156">
            <a:extLst>
              <a:ext uri="{FF2B5EF4-FFF2-40B4-BE49-F238E27FC236}">
                <a16:creationId xmlns="" xmlns:a16="http://schemas.microsoft.com/office/drawing/2014/main" id="{1B47C20C-6DCB-447A-B1BD-8C2A91E0DEA5}"/>
              </a:ext>
            </a:extLst>
          </p:cNvPr>
          <p:cNvSpPr txBox="1"/>
          <p:nvPr/>
        </p:nvSpPr>
        <p:spPr>
          <a:xfrm>
            <a:off x="9326686" y="1956326"/>
            <a:ext cx="1273105" cy="230832"/>
          </a:xfrm>
          <a:prstGeom prst="rect">
            <a:avLst/>
          </a:prstGeom>
          <a:noFill/>
        </p:spPr>
        <p:txBody>
          <a:bodyPr wrap="none" rtlCol="0">
            <a:spAutoFit/>
          </a:bodyPr>
          <a:lstStyle/>
          <a:p>
            <a:pPr defTabSz="914400"/>
            <a:r>
              <a:rPr lang="da-DK" sz="900" i="1" dirty="0">
                <a:solidFill>
                  <a:prstClr val="black"/>
                </a:solidFill>
                <a:latin typeface="Calibri" panose="020F0502020204030204"/>
              </a:rPr>
              <a:t>Primære kildesystemer</a:t>
            </a:r>
          </a:p>
        </p:txBody>
      </p:sp>
      <p:cxnSp>
        <p:nvCxnSpPr>
          <p:cNvPr id="167" name="Forbindelse: vinklet 166">
            <a:extLst>
              <a:ext uri="{FF2B5EF4-FFF2-40B4-BE49-F238E27FC236}">
                <a16:creationId xmlns="" xmlns:a16="http://schemas.microsoft.com/office/drawing/2014/main" id="{A9FD147C-EB21-47B6-B925-AF00D406AD86}"/>
              </a:ext>
            </a:extLst>
          </p:cNvPr>
          <p:cNvCxnSpPr>
            <a:cxnSpLocks/>
            <a:stCxn id="154" idx="2"/>
            <a:endCxn id="11" idx="4"/>
          </p:cNvCxnSpPr>
          <p:nvPr/>
        </p:nvCxnSpPr>
        <p:spPr>
          <a:xfrm rot="10800000" flipV="1">
            <a:off x="8388442" y="3111048"/>
            <a:ext cx="979468" cy="354883"/>
          </a:xfrm>
          <a:prstGeom prst="bentConnector3">
            <a:avLst>
              <a:gd name="adj1" fmla="val 5000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0" name="Forbindelse: vinklet 169">
            <a:extLst>
              <a:ext uri="{FF2B5EF4-FFF2-40B4-BE49-F238E27FC236}">
                <a16:creationId xmlns="" xmlns:a16="http://schemas.microsoft.com/office/drawing/2014/main" id="{1ED9B529-386E-4E0A-8778-EC41B1769F80}"/>
              </a:ext>
            </a:extLst>
          </p:cNvPr>
          <p:cNvCxnSpPr>
            <a:cxnSpLocks/>
            <a:stCxn id="156" idx="2"/>
            <a:endCxn id="11" idx="4"/>
          </p:cNvCxnSpPr>
          <p:nvPr/>
        </p:nvCxnSpPr>
        <p:spPr>
          <a:xfrm rot="10800000">
            <a:off x="8388444" y="3465933"/>
            <a:ext cx="979467" cy="253447"/>
          </a:xfrm>
          <a:prstGeom prst="bentConnector3">
            <a:avLst>
              <a:gd name="adj1" fmla="val 5000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3" name="Rutediagram: Magnetpladelager 172">
            <a:extLst>
              <a:ext uri="{FF2B5EF4-FFF2-40B4-BE49-F238E27FC236}">
                <a16:creationId xmlns="" xmlns:a16="http://schemas.microsoft.com/office/drawing/2014/main" id="{545E4B0F-B068-4755-87B6-B2417A102126}"/>
              </a:ext>
            </a:extLst>
          </p:cNvPr>
          <p:cNvSpPr/>
          <p:nvPr/>
        </p:nvSpPr>
        <p:spPr>
          <a:xfrm>
            <a:off x="9367910" y="4074260"/>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STS?</a:t>
            </a:r>
          </a:p>
        </p:txBody>
      </p:sp>
      <p:cxnSp>
        <p:nvCxnSpPr>
          <p:cNvPr id="174" name="Forbindelse: vinklet 173">
            <a:extLst>
              <a:ext uri="{FF2B5EF4-FFF2-40B4-BE49-F238E27FC236}">
                <a16:creationId xmlns="" xmlns:a16="http://schemas.microsoft.com/office/drawing/2014/main" id="{BD48A56D-098F-467E-AE45-D1AE16FCEE5F}"/>
              </a:ext>
            </a:extLst>
          </p:cNvPr>
          <p:cNvCxnSpPr>
            <a:cxnSpLocks/>
            <a:stCxn id="173" idx="2"/>
          </p:cNvCxnSpPr>
          <p:nvPr/>
        </p:nvCxnSpPr>
        <p:spPr>
          <a:xfrm rot="10800000">
            <a:off x="8388444" y="3465933"/>
            <a:ext cx="979467" cy="861777"/>
          </a:xfrm>
          <a:prstGeom prst="bentConnector3">
            <a:avLst>
              <a:gd name="adj1" fmla="val 5000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72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ktangel 34">
            <a:extLst>
              <a:ext uri="{FF2B5EF4-FFF2-40B4-BE49-F238E27FC236}">
                <a16:creationId xmlns="" xmlns:a16="http://schemas.microsoft.com/office/drawing/2014/main" id="{F8AB95C2-B444-4C43-B971-4D4FC00321DE}"/>
              </a:ext>
            </a:extLst>
          </p:cNvPr>
          <p:cNvSpPr/>
          <p:nvPr/>
        </p:nvSpPr>
        <p:spPr>
          <a:xfrm>
            <a:off x="4176141" y="4553526"/>
            <a:ext cx="3957455" cy="230447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a:solidFill>
                <a:prstClr val="white"/>
              </a:solidFill>
              <a:latin typeface="Calibri" panose="020F0502020204030204"/>
            </a:endParaRPr>
          </a:p>
        </p:txBody>
      </p:sp>
      <p:sp>
        <p:nvSpPr>
          <p:cNvPr id="51" name="Ellipse 50">
            <a:extLst>
              <a:ext uri="{FF2B5EF4-FFF2-40B4-BE49-F238E27FC236}">
                <a16:creationId xmlns="" xmlns:a16="http://schemas.microsoft.com/office/drawing/2014/main" id="{15A35FB0-8296-499B-8D5C-CF6F8D6DE5D7}"/>
              </a:ext>
            </a:extLst>
          </p:cNvPr>
          <p:cNvSpPr/>
          <p:nvPr/>
        </p:nvSpPr>
        <p:spPr>
          <a:xfrm>
            <a:off x="5370126" y="4612054"/>
            <a:ext cx="2486025" cy="1440603"/>
          </a:xfrm>
          <a:prstGeom prst="ellipse">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da-DK" sz="1350" dirty="0">
              <a:solidFill>
                <a:prstClr val="white"/>
              </a:solidFill>
              <a:latin typeface="Calibri" panose="020F0502020204030204"/>
            </a:endParaRPr>
          </a:p>
        </p:txBody>
      </p:sp>
      <p:sp>
        <p:nvSpPr>
          <p:cNvPr id="37" name="Tekstfelt 36">
            <a:extLst>
              <a:ext uri="{FF2B5EF4-FFF2-40B4-BE49-F238E27FC236}">
                <a16:creationId xmlns="" xmlns:a16="http://schemas.microsoft.com/office/drawing/2014/main" id="{A3566DEA-B280-43A7-979A-7D1DCF3A5307}"/>
              </a:ext>
            </a:extLst>
          </p:cNvPr>
          <p:cNvSpPr txBox="1"/>
          <p:nvPr/>
        </p:nvSpPr>
        <p:spPr>
          <a:xfrm>
            <a:off x="4178374" y="4566106"/>
            <a:ext cx="779547" cy="246221"/>
          </a:xfrm>
          <a:prstGeom prst="rect">
            <a:avLst/>
          </a:prstGeom>
          <a:noFill/>
        </p:spPr>
        <p:txBody>
          <a:bodyPr wrap="square" rtlCol="0">
            <a:spAutoFit/>
          </a:bodyPr>
          <a:lstStyle/>
          <a:p>
            <a:pPr defTabSz="914400"/>
            <a:r>
              <a:rPr lang="da-DK" sz="1000" dirty="0">
                <a:solidFill>
                  <a:prstClr val="black"/>
                </a:solidFill>
                <a:latin typeface="Calibri" panose="020F0502020204030204"/>
              </a:rPr>
              <a:t>Datamodel</a:t>
            </a:r>
          </a:p>
        </p:txBody>
      </p:sp>
      <p:sp>
        <p:nvSpPr>
          <p:cNvPr id="52" name="Ellipse 51">
            <a:extLst>
              <a:ext uri="{FF2B5EF4-FFF2-40B4-BE49-F238E27FC236}">
                <a16:creationId xmlns="" xmlns:a16="http://schemas.microsoft.com/office/drawing/2014/main" id="{2A328E11-8024-4059-A39C-C764F6D5DB54}"/>
              </a:ext>
            </a:extLst>
          </p:cNvPr>
          <p:cNvSpPr/>
          <p:nvPr/>
        </p:nvSpPr>
        <p:spPr>
          <a:xfrm>
            <a:off x="4752669" y="4645024"/>
            <a:ext cx="1697188" cy="1440603"/>
          </a:xfrm>
          <a:prstGeom prst="ellipse">
            <a:avLst/>
          </a:prstGeom>
          <a:solidFill>
            <a:schemeClr val="bg1">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da-DK" sz="1350" dirty="0">
              <a:solidFill>
                <a:prstClr val="white"/>
              </a:solidFill>
              <a:latin typeface="Calibri" panose="020F0502020204030204"/>
            </a:endParaRPr>
          </a:p>
        </p:txBody>
      </p:sp>
      <p:sp>
        <p:nvSpPr>
          <p:cNvPr id="36" name="Ellipse 35">
            <a:extLst>
              <a:ext uri="{FF2B5EF4-FFF2-40B4-BE49-F238E27FC236}">
                <a16:creationId xmlns="" xmlns:a16="http://schemas.microsoft.com/office/drawing/2014/main" id="{528084CA-C4B7-4F38-95BB-D5FD1124DD1E}"/>
              </a:ext>
            </a:extLst>
          </p:cNvPr>
          <p:cNvSpPr/>
          <p:nvPr/>
        </p:nvSpPr>
        <p:spPr>
          <a:xfrm>
            <a:off x="5095323" y="4692883"/>
            <a:ext cx="1397619" cy="1984495"/>
          </a:xfrm>
          <a:prstGeom prst="ellipse">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da-DK" sz="1350" dirty="0">
              <a:solidFill>
                <a:prstClr val="white"/>
              </a:solidFill>
              <a:latin typeface="Calibri" panose="020F0502020204030204"/>
            </a:endParaRPr>
          </a:p>
        </p:txBody>
      </p:sp>
      <p:sp>
        <p:nvSpPr>
          <p:cNvPr id="9" name="Rektangel: afrundede hjørner 8">
            <a:extLst>
              <a:ext uri="{FF2B5EF4-FFF2-40B4-BE49-F238E27FC236}">
                <a16:creationId xmlns="" xmlns:a16="http://schemas.microsoft.com/office/drawing/2014/main" id="{C7C20244-1532-4C98-8402-4D6168D68024}"/>
              </a:ext>
            </a:extLst>
          </p:cNvPr>
          <p:cNvSpPr/>
          <p:nvPr/>
        </p:nvSpPr>
        <p:spPr>
          <a:xfrm>
            <a:off x="5735096" y="3651260"/>
            <a:ext cx="810725" cy="263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750" dirty="0">
                <a:solidFill>
                  <a:prstClr val="white"/>
                </a:solidFill>
                <a:latin typeface="Calibri" panose="020F0502020204030204"/>
              </a:rPr>
              <a:t>Serviceplatformen</a:t>
            </a:r>
          </a:p>
        </p:txBody>
      </p:sp>
      <p:sp>
        <p:nvSpPr>
          <p:cNvPr id="10" name="Rektangel: afrundede hjørner 9">
            <a:extLst>
              <a:ext uri="{FF2B5EF4-FFF2-40B4-BE49-F238E27FC236}">
                <a16:creationId xmlns="" xmlns:a16="http://schemas.microsoft.com/office/drawing/2014/main" id="{10A8603D-5754-46AF-8DBC-80F338F8319F}"/>
              </a:ext>
            </a:extLst>
          </p:cNvPr>
          <p:cNvSpPr/>
          <p:nvPr/>
        </p:nvSpPr>
        <p:spPr>
          <a:xfrm>
            <a:off x="5741784" y="3339223"/>
            <a:ext cx="810725" cy="263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750" dirty="0">
                <a:solidFill>
                  <a:prstClr val="white"/>
                </a:solidFill>
                <a:latin typeface="Calibri" panose="020F0502020204030204"/>
              </a:rPr>
              <a:t>System til system</a:t>
            </a:r>
          </a:p>
        </p:txBody>
      </p:sp>
      <p:sp>
        <p:nvSpPr>
          <p:cNvPr id="11" name="Rutediagram: Magnetpladelager 10">
            <a:extLst>
              <a:ext uri="{FF2B5EF4-FFF2-40B4-BE49-F238E27FC236}">
                <a16:creationId xmlns="" xmlns:a16="http://schemas.microsoft.com/office/drawing/2014/main" id="{60488657-F838-4A60-AABE-BC21CA428381}"/>
              </a:ext>
            </a:extLst>
          </p:cNvPr>
          <p:cNvSpPr/>
          <p:nvPr/>
        </p:nvSpPr>
        <p:spPr>
          <a:xfrm>
            <a:off x="7800736" y="3076517"/>
            <a:ext cx="587706" cy="77882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750" dirty="0">
                <a:solidFill>
                  <a:prstClr val="white"/>
                </a:solidFill>
                <a:latin typeface="Calibri" panose="020F0502020204030204"/>
              </a:rPr>
              <a:t>UDK PE</a:t>
            </a:r>
          </a:p>
          <a:p>
            <a:pPr algn="ctr" defTabSz="685783">
              <a:defRPr/>
            </a:pPr>
            <a:r>
              <a:rPr lang="da-DK" sz="750" dirty="0">
                <a:solidFill>
                  <a:prstClr val="white"/>
                </a:solidFill>
                <a:latin typeface="Calibri" panose="020F0502020204030204"/>
              </a:rPr>
              <a:t>(250)</a:t>
            </a:r>
          </a:p>
        </p:txBody>
      </p:sp>
      <p:sp>
        <p:nvSpPr>
          <p:cNvPr id="12" name="Rutediagram: Magnetpladelager 11">
            <a:extLst>
              <a:ext uri="{FF2B5EF4-FFF2-40B4-BE49-F238E27FC236}">
                <a16:creationId xmlns="" xmlns:a16="http://schemas.microsoft.com/office/drawing/2014/main" id="{C56BFAD7-40DE-44D6-BA64-CDD309174E17}"/>
              </a:ext>
            </a:extLst>
          </p:cNvPr>
          <p:cNvSpPr/>
          <p:nvPr/>
        </p:nvSpPr>
        <p:spPr>
          <a:xfrm>
            <a:off x="3862815" y="3083288"/>
            <a:ext cx="587706" cy="778829"/>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750" dirty="0">
                <a:solidFill>
                  <a:prstClr val="white"/>
                </a:solidFill>
                <a:latin typeface="Calibri" panose="020F0502020204030204"/>
              </a:rPr>
              <a:t>KMD SOP Interim</a:t>
            </a:r>
          </a:p>
          <a:p>
            <a:pPr algn="ctr" defTabSz="685783">
              <a:defRPr/>
            </a:pPr>
            <a:r>
              <a:rPr lang="da-DK" sz="750" dirty="0">
                <a:solidFill>
                  <a:prstClr val="white"/>
                </a:solidFill>
                <a:latin typeface="Calibri" panose="020F0502020204030204"/>
              </a:rPr>
              <a:t>(155)</a:t>
            </a:r>
          </a:p>
        </p:txBody>
      </p:sp>
      <p:sp>
        <p:nvSpPr>
          <p:cNvPr id="15" name="Rektangel: afrundede hjørner 14">
            <a:extLst>
              <a:ext uri="{FF2B5EF4-FFF2-40B4-BE49-F238E27FC236}">
                <a16:creationId xmlns="" xmlns:a16="http://schemas.microsoft.com/office/drawing/2014/main" id="{DEE5EEC8-FEED-4DFC-8932-2A59F8341B5F}"/>
              </a:ext>
            </a:extLst>
          </p:cNvPr>
          <p:cNvSpPr/>
          <p:nvPr/>
        </p:nvSpPr>
        <p:spPr>
          <a:xfrm>
            <a:off x="5735096" y="3029096"/>
            <a:ext cx="810725" cy="26345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750" dirty="0">
                <a:solidFill>
                  <a:prstClr val="white"/>
                </a:solidFill>
                <a:latin typeface="Calibri" panose="020F0502020204030204"/>
              </a:rPr>
              <a:t>Manuelle procedurer</a:t>
            </a:r>
          </a:p>
        </p:txBody>
      </p:sp>
      <p:sp>
        <p:nvSpPr>
          <p:cNvPr id="44" name="Rutediagram: Magnetpladelager 43">
            <a:extLst>
              <a:ext uri="{FF2B5EF4-FFF2-40B4-BE49-F238E27FC236}">
                <a16:creationId xmlns="" xmlns:a16="http://schemas.microsoft.com/office/drawing/2014/main" id="{44D3666F-6930-42C6-A128-BD34BE294148}"/>
              </a:ext>
            </a:extLst>
          </p:cNvPr>
          <p:cNvSpPr/>
          <p:nvPr/>
        </p:nvSpPr>
        <p:spPr>
          <a:xfrm>
            <a:off x="5825748" y="1827378"/>
            <a:ext cx="587706" cy="778829"/>
          </a:xfrm>
          <a:prstGeom prst="flowChartMagneticDisk">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750" dirty="0">
                <a:solidFill>
                  <a:prstClr val="white"/>
                </a:solidFill>
                <a:latin typeface="Calibri" panose="020F0502020204030204"/>
              </a:rPr>
              <a:t>KMD Social Pension</a:t>
            </a:r>
          </a:p>
          <a:p>
            <a:pPr algn="ctr" defTabSz="685783">
              <a:defRPr/>
            </a:pPr>
            <a:r>
              <a:rPr lang="da-DK" sz="750" dirty="0">
                <a:solidFill>
                  <a:prstClr val="white"/>
                </a:solidFill>
                <a:latin typeface="Calibri" panose="020F0502020204030204"/>
              </a:rPr>
              <a:t>(285)</a:t>
            </a:r>
          </a:p>
        </p:txBody>
      </p:sp>
      <p:cxnSp>
        <p:nvCxnSpPr>
          <p:cNvPr id="46" name="Forbindelse: vinklet 45">
            <a:extLst>
              <a:ext uri="{FF2B5EF4-FFF2-40B4-BE49-F238E27FC236}">
                <a16:creationId xmlns="" xmlns:a16="http://schemas.microsoft.com/office/drawing/2014/main" id="{205A8485-9D14-41DD-A88F-BE89BE6BA093}"/>
              </a:ext>
            </a:extLst>
          </p:cNvPr>
          <p:cNvCxnSpPr>
            <a:stCxn id="44" idx="4"/>
            <a:endCxn id="11" idx="1"/>
          </p:cNvCxnSpPr>
          <p:nvPr/>
        </p:nvCxnSpPr>
        <p:spPr>
          <a:xfrm>
            <a:off x="6413455" y="2216792"/>
            <a:ext cx="1681135" cy="859724"/>
          </a:xfrm>
          <a:prstGeom prst="bentConnector2">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Forbindelse: vinklet 47">
            <a:extLst>
              <a:ext uri="{FF2B5EF4-FFF2-40B4-BE49-F238E27FC236}">
                <a16:creationId xmlns="" xmlns:a16="http://schemas.microsoft.com/office/drawing/2014/main" id="{BB8C1BC4-C683-4EB2-B61E-0E330693921C}"/>
              </a:ext>
            </a:extLst>
          </p:cNvPr>
          <p:cNvCxnSpPr>
            <a:stCxn id="44" idx="2"/>
            <a:endCxn id="12" idx="1"/>
          </p:cNvCxnSpPr>
          <p:nvPr/>
        </p:nvCxnSpPr>
        <p:spPr>
          <a:xfrm rot="10800000" flipV="1">
            <a:off x="4156668" y="2216792"/>
            <a:ext cx="1669080" cy="866495"/>
          </a:xfrm>
          <a:prstGeom prst="bentConnector2">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Tekstfelt 52">
            <a:extLst>
              <a:ext uri="{FF2B5EF4-FFF2-40B4-BE49-F238E27FC236}">
                <a16:creationId xmlns="" xmlns:a16="http://schemas.microsoft.com/office/drawing/2014/main" id="{43C20536-01BE-490F-A66C-31192AD8F5D2}"/>
              </a:ext>
            </a:extLst>
          </p:cNvPr>
          <p:cNvSpPr txBox="1"/>
          <p:nvPr/>
        </p:nvSpPr>
        <p:spPr>
          <a:xfrm>
            <a:off x="4204042" y="6435042"/>
            <a:ext cx="1181734" cy="207749"/>
          </a:xfrm>
          <a:prstGeom prst="rect">
            <a:avLst/>
          </a:prstGeom>
          <a:noFill/>
        </p:spPr>
        <p:txBody>
          <a:bodyPr wrap="none" rtlCol="0">
            <a:spAutoFit/>
          </a:bodyPr>
          <a:lstStyle/>
          <a:p>
            <a:pPr>
              <a:defRPr/>
            </a:pPr>
            <a:r>
              <a:rPr lang="da-DK" sz="750" dirty="0">
                <a:solidFill>
                  <a:prstClr val="black"/>
                </a:solidFill>
                <a:latin typeface="Calibri" panose="020F0502020204030204"/>
              </a:rPr>
              <a:t>Ny kommunal datamodel</a:t>
            </a:r>
          </a:p>
        </p:txBody>
      </p:sp>
      <p:sp>
        <p:nvSpPr>
          <p:cNvPr id="54" name="Tekstfelt 53">
            <a:extLst>
              <a:ext uri="{FF2B5EF4-FFF2-40B4-BE49-F238E27FC236}">
                <a16:creationId xmlns="" xmlns:a16="http://schemas.microsoft.com/office/drawing/2014/main" id="{E97B14EA-289F-4D2F-A2E7-390220950810}"/>
              </a:ext>
            </a:extLst>
          </p:cNvPr>
          <p:cNvSpPr txBox="1"/>
          <p:nvPr/>
        </p:nvSpPr>
        <p:spPr>
          <a:xfrm>
            <a:off x="6865575" y="6266547"/>
            <a:ext cx="825867" cy="207749"/>
          </a:xfrm>
          <a:prstGeom prst="rect">
            <a:avLst/>
          </a:prstGeom>
          <a:noFill/>
        </p:spPr>
        <p:txBody>
          <a:bodyPr wrap="none" rtlCol="0">
            <a:spAutoFit/>
          </a:bodyPr>
          <a:lstStyle/>
          <a:p>
            <a:pPr>
              <a:defRPr/>
            </a:pPr>
            <a:r>
              <a:rPr lang="da-DK" sz="750" dirty="0">
                <a:solidFill>
                  <a:prstClr val="black"/>
                </a:solidFill>
                <a:latin typeface="Calibri" panose="020F0502020204030204"/>
              </a:rPr>
              <a:t>UDK datamodel</a:t>
            </a:r>
          </a:p>
        </p:txBody>
      </p:sp>
      <p:sp>
        <p:nvSpPr>
          <p:cNvPr id="55" name="Tekstfelt 54">
            <a:extLst>
              <a:ext uri="{FF2B5EF4-FFF2-40B4-BE49-F238E27FC236}">
                <a16:creationId xmlns="" xmlns:a16="http://schemas.microsoft.com/office/drawing/2014/main" id="{D4F2C46D-34AE-4F48-BE55-2EB3403944A0}"/>
              </a:ext>
            </a:extLst>
          </p:cNvPr>
          <p:cNvSpPr txBox="1"/>
          <p:nvPr/>
        </p:nvSpPr>
        <p:spPr>
          <a:xfrm>
            <a:off x="6154868" y="6570194"/>
            <a:ext cx="942887" cy="323165"/>
          </a:xfrm>
          <a:prstGeom prst="rect">
            <a:avLst/>
          </a:prstGeom>
          <a:noFill/>
        </p:spPr>
        <p:txBody>
          <a:bodyPr wrap="none" rtlCol="0">
            <a:spAutoFit/>
          </a:bodyPr>
          <a:lstStyle/>
          <a:p>
            <a:pPr>
              <a:defRPr/>
            </a:pPr>
            <a:r>
              <a:rPr lang="da-DK" sz="750" dirty="0">
                <a:solidFill>
                  <a:prstClr val="black"/>
                </a:solidFill>
                <a:latin typeface="Calibri" panose="020F0502020204030204"/>
              </a:rPr>
              <a:t>Overlappende data</a:t>
            </a:r>
          </a:p>
          <a:p>
            <a:pPr>
              <a:defRPr/>
            </a:pPr>
            <a:endParaRPr lang="da-DK" sz="750" dirty="0">
              <a:solidFill>
                <a:prstClr val="black"/>
              </a:solidFill>
              <a:latin typeface="Calibri" panose="020F0502020204030204"/>
            </a:endParaRPr>
          </a:p>
        </p:txBody>
      </p:sp>
      <p:cxnSp>
        <p:nvCxnSpPr>
          <p:cNvPr id="57" name="Lige pilforbindelse 56">
            <a:extLst>
              <a:ext uri="{FF2B5EF4-FFF2-40B4-BE49-F238E27FC236}">
                <a16:creationId xmlns="" xmlns:a16="http://schemas.microsoft.com/office/drawing/2014/main" id="{E414BC92-E4FA-46D8-B4C7-DE42FC85C6D7}"/>
              </a:ext>
            </a:extLst>
          </p:cNvPr>
          <p:cNvCxnSpPr>
            <a:cxnSpLocks/>
            <a:stCxn id="54" idx="0"/>
          </p:cNvCxnSpPr>
          <p:nvPr/>
        </p:nvCxnSpPr>
        <p:spPr>
          <a:xfrm flipH="1" flipV="1">
            <a:off x="6897948" y="5377754"/>
            <a:ext cx="380560" cy="888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Lige pilforbindelse 58">
            <a:extLst>
              <a:ext uri="{FF2B5EF4-FFF2-40B4-BE49-F238E27FC236}">
                <a16:creationId xmlns="" xmlns:a16="http://schemas.microsoft.com/office/drawing/2014/main" id="{51601A2D-1193-4B8B-99ED-53D47D8F1781}"/>
              </a:ext>
            </a:extLst>
          </p:cNvPr>
          <p:cNvCxnSpPr>
            <a:cxnSpLocks/>
          </p:cNvCxnSpPr>
          <p:nvPr/>
        </p:nvCxnSpPr>
        <p:spPr>
          <a:xfrm flipH="1" flipV="1">
            <a:off x="6156005" y="5501495"/>
            <a:ext cx="336937" cy="1037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Lige pilforbindelse 60">
            <a:extLst>
              <a:ext uri="{FF2B5EF4-FFF2-40B4-BE49-F238E27FC236}">
                <a16:creationId xmlns="" xmlns:a16="http://schemas.microsoft.com/office/drawing/2014/main" id="{B1254B80-B45F-4B54-9C6C-558AC9F1FE33}"/>
              </a:ext>
            </a:extLst>
          </p:cNvPr>
          <p:cNvCxnSpPr>
            <a:cxnSpLocks/>
            <a:stCxn id="53" idx="0"/>
          </p:cNvCxnSpPr>
          <p:nvPr/>
        </p:nvCxnSpPr>
        <p:spPr>
          <a:xfrm flipV="1">
            <a:off x="4794910" y="6223907"/>
            <a:ext cx="413121" cy="211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kstfelt 64">
            <a:extLst>
              <a:ext uri="{FF2B5EF4-FFF2-40B4-BE49-F238E27FC236}">
                <a16:creationId xmlns="" xmlns:a16="http://schemas.microsoft.com/office/drawing/2014/main" id="{5703DA39-9F66-422C-8C9B-7CF457200D37}"/>
              </a:ext>
            </a:extLst>
          </p:cNvPr>
          <p:cNvSpPr txBox="1"/>
          <p:nvPr/>
        </p:nvSpPr>
        <p:spPr>
          <a:xfrm>
            <a:off x="1698724" y="200551"/>
            <a:ext cx="2569358" cy="300082"/>
          </a:xfrm>
          <a:prstGeom prst="rect">
            <a:avLst/>
          </a:prstGeom>
          <a:noFill/>
        </p:spPr>
        <p:txBody>
          <a:bodyPr wrap="none" rtlCol="0">
            <a:spAutoFit/>
          </a:bodyPr>
          <a:lstStyle/>
          <a:p>
            <a:pPr>
              <a:defRPr/>
            </a:pPr>
            <a:r>
              <a:rPr lang="da-DK" sz="1350" dirty="0">
                <a:solidFill>
                  <a:prstClr val="black"/>
                </a:solidFill>
                <a:latin typeface="Calibri" panose="020F0502020204030204"/>
              </a:rPr>
              <a:t>Migrering 2 – idriftsættelse af SPK</a:t>
            </a:r>
          </a:p>
        </p:txBody>
      </p:sp>
      <p:cxnSp>
        <p:nvCxnSpPr>
          <p:cNvPr id="75" name="Forbindelse: vinklet 74">
            <a:extLst>
              <a:ext uri="{FF2B5EF4-FFF2-40B4-BE49-F238E27FC236}">
                <a16:creationId xmlns="" xmlns:a16="http://schemas.microsoft.com/office/drawing/2014/main" id="{304A7237-866A-40FB-AE57-2E239B3201CA}"/>
              </a:ext>
            </a:extLst>
          </p:cNvPr>
          <p:cNvCxnSpPr>
            <a:stCxn id="12" idx="4"/>
            <a:endCxn id="15" idx="1"/>
          </p:cNvCxnSpPr>
          <p:nvPr/>
        </p:nvCxnSpPr>
        <p:spPr>
          <a:xfrm flipV="1">
            <a:off x="4450521" y="3160824"/>
            <a:ext cx="1284574" cy="311879"/>
          </a:xfrm>
          <a:prstGeom prst="bentConnector3">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Forbindelse: vinklet 76">
            <a:extLst>
              <a:ext uri="{FF2B5EF4-FFF2-40B4-BE49-F238E27FC236}">
                <a16:creationId xmlns="" xmlns:a16="http://schemas.microsoft.com/office/drawing/2014/main" id="{B9E76BEF-7F93-40E7-AE01-03C87AAE340A}"/>
              </a:ext>
            </a:extLst>
          </p:cNvPr>
          <p:cNvCxnSpPr>
            <a:cxnSpLocks/>
            <a:endCxn id="9" idx="1"/>
          </p:cNvCxnSpPr>
          <p:nvPr/>
        </p:nvCxnSpPr>
        <p:spPr>
          <a:xfrm>
            <a:off x="4450521" y="3470951"/>
            <a:ext cx="1284574" cy="3120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Forbindelse: vinklet 78">
            <a:extLst>
              <a:ext uri="{FF2B5EF4-FFF2-40B4-BE49-F238E27FC236}">
                <a16:creationId xmlns="" xmlns:a16="http://schemas.microsoft.com/office/drawing/2014/main" id="{68BB6E96-8E4F-4C45-BAE8-0FA5AB469025}"/>
              </a:ext>
            </a:extLst>
          </p:cNvPr>
          <p:cNvCxnSpPr>
            <a:cxnSpLocks/>
            <a:stCxn id="12" idx="4"/>
            <a:endCxn id="10" idx="1"/>
          </p:cNvCxnSpPr>
          <p:nvPr/>
        </p:nvCxnSpPr>
        <p:spPr>
          <a:xfrm flipV="1">
            <a:off x="4450521" y="3470950"/>
            <a:ext cx="1291262" cy="1752"/>
          </a:xfrm>
          <a:prstGeom prst="bentConnector3">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Forbindelse: vinklet 82">
            <a:extLst>
              <a:ext uri="{FF2B5EF4-FFF2-40B4-BE49-F238E27FC236}">
                <a16:creationId xmlns="" xmlns:a16="http://schemas.microsoft.com/office/drawing/2014/main" id="{311BF5BE-9CD9-4F00-8D9E-0A4FC47415F7}"/>
              </a:ext>
            </a:extLst>
          </p:cNvPr>
          <p:cNvCxnSpPr>
            <a:stCxn id="11" idx="2"/>
            <a:endCxn id="15" idx="3"/>
          </p:cNvCxnSpPr>
          <p:nvPr/>
        </p:nvCxnSpPr>
        <p:spPr>
          <a:xfrm rot="10800000">
            <a:off x="6545820" y="3160823"/>
            <a:ext cx="1254916" cy="305108"/>
          </a:xfrm>
          <a:prstGeom prst="bentConnector3">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Forbindelse: vinklet 84">
            <a:extLst>
              <a:ext uri="{FF2B5EF4-FFF2-40B4-BE49-F238E27FC236}">
                <a16:creationId xmlns="" xmlns:a16="http://schemas.microsoft.com/office/drawing/2014/main" id="{11BA48FA-1151-41C2-AF11-9B5C1B56415B}"/>
              </a:ext>
            </a:extLst>
          </p:cNvPr>
          <p:cNvCxnSpPr>
            <a:stCxn id="11" idx="2"/>
            <a:endCxn id="9" idx="3"/>
          </p:cNvCxnSpPr>
          <p:nvPr/>
        </p:nvCxnSpPr>
        <p:spPr>
          <a:xfrm rot="10800000" flipV="1">
            <a:off x="6545820" y="3465931"/>
            <a:ext cx="1254916" cy="3170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Forbindelse: vinklet 88">
            <a:extLst>
              <a:ext uri="{FF2B5EF4-FFF2-40B4-BE49-F238E27FC236}">
                <a16:creationId xmlns="" xmlns:a16="http://schemas.microsoft.com/office/drawing/2014/main" id="{944A1AD6-4B33-4327-BD5A-278A7D41CBB0}"/>
              </a:ext>
            </a:extLst>
          </p:cNvPr>
          <p:cNvCxnSpPr>
            <a:stCxn id="11" idx="2"/>
            <a:endCxn id="10" idx="3"/>
          </p:cNvCxnSpPr>
          <p:nvPr/>
        </p:nvCxnSpPr>
        <p:spPr>
          <a:xfrm rot="10800000" flipV="1">
            <a:off x="6552508" y="3465931"/>
            <a:ext cx="1248228" cy="5019"/>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Crystal Clear app Login Manager.svg">
            <a:extLst>
              <a:ext uri="{FF2B5EF4-FFF2-40B4-BE49-F238E27FC236}">
                <a16:creationId xmlns="" xmlns:a16="http://schemas.microsoft.com/office/drawing/2014/main" id="{494E563F-994B-49D2-AEB7-63B18C944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294" y="1017148"/>
            <a:ext cx="890049" cy="89004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Crystal Clear app Login Manager.svg">
            <a:extLst>
              <a:ext uri="{FF2B5EF4-FFF2-40B4-BE49-F238E27FC236}">
                <a16:creationId xmlns="" xmlns:a16="http://schemas.microsoft.com/office/drawing/2014/main" id="{F799E94F-1EF3-482D-8CFE-8978CE7FD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8443" y="937329"/>
            <a:ext cx="890049" cy="890049"/>
          </a:xfrm>
          <a:prstGeom prst="rect">
            <a:avLst/>
          </a:prstGeom>
          <a:noFill/>
          <a:extLst>
            <a:ext uri="{909E8E84-426E-40DD-AFC4-6F175D3DCCD1}">
              <a14:hiddenFill xmlns:a14="http://schemas.microsoft.com/office/drawing/2010/main">
                <a:solidFill>
                  <a:srgbClr val="FFFFFF"/>
                </a:solidFill>
              </a14:hiddenFill>
            </a:ext>
          </a:extLst>
        </p:spPr>
      </p:pic>
      <p:cxnSp>
        <p:nvCxnSpPr>
          <p:cNvPr id="103" name="Lige pilforbindelse 102">
            <a:extLst>
              <a:ext uri="{FF2B5EF4-FFF2-40B4-BE49-F238E27FC236}">
                <a16:creationId xmlns="" xmlns:a16="http://schemas.microsoft.com/office/drawing/2014/main" id="{25DD5178-6509-4155-91BF-FF4D21D37B66}"/>
              </a:ext>
            </a:extLst>
          </p:cNvPr>
          <p:cNvCxnSpPr>
            <a:cxnSpLocks/>
            <a:stCxn id="102" idx="2"/>
          </p:cNvCxnSpPr>
          <p:nvPr/>
        </p:nvCxnSpPr>
        <p:spPr>
          <a:xfrm flipH="1">
            <a:off x="8179777" y="1827377"/>
            <a:ext cx="653690" cy="111804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06" name="Lige pilforbindelse 105">
            <a:extLst>
              <a:ext uri="{FF2B5EF4-FFF2-40B4-BE49-F238E27FC236}">
                <a16:creationId xmlns="" xmlns:a16="http://schemas.microsoft.com/office/drawing/2014/main" id="{F8A886AB-CA19-4790-A4FC-331EA291C2A0}"/>
              </a:ext>
            </a:extLst>
          </p:cNvPr>
          <p:cNvCxnSpPr>
            <a:cxnSpLocks/>
            <a:stCxn id="1026" idx="2"/>
            <a:endCxn id="29" idx="1"/>
          </p:cNvCxnSpPr>
          <p:nvPr/>
        </p:nvCxnSpPr>
        <p:spPr>
          <a:xfrm>
            <a:off x="3510319" y="1907196"/>
            <a:ext cx="5819" cy="1958998"/>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9" name="Rutediagram: Magnetpladelager 28">
            <a:extLst>
              <a:ext uri="{FF2B5EF4-FFF2-40B4-BE49-F238E27FC236}">
                <a16:creationId xmlns="" xmlns:a16="http://schemas.microsoft.com/office/drawing/2014/main" id="{ABEA0398-63EF-4CEC-A591-154E3B87A2F1}"/>
              </a:ext>
            </a:extLst>
          </p:cNvPr>
          <p:cNvSpPr/>
          <p:nvPr/>
        </p:nvSpPr>
        <p:spPr>
          <a:xfrm>
            <a:off x="3222284" y="3866195"/>
            <a:ext cx="587706" cy="77882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750" dirty="0">
                <a:solidFill>
                  <a:prstClr val="white"/>
                </a:solidFill>
                <a:latin typeface="Calibri" panose="020F0502020204030204"/>
              </a:rPr>
              <a:t>SPK</a:t>
            </a:r>
          </a:p>
          <a:p>
            <a:pPr algn="ctr" defTabSz="685783">
              <a:defRPr/>
            </a:pPr>
            <a:r>
              <a:rPr lang="da-DK" sz="750" dirty="0">
                <a:solidFill>
                  <a:prstClr val="white"/>
                </a:solidFill>
                <a:latin typeface="Calibri" panose="020F0502020204030204"/>
              </a:rPr>
              <a:t>(155)</a:t>
            </a:r>
          </a:p>
        </p:txBody>
      </p:sp>
      <p:cxnSp>
        <p:nvCxnSpPr>
          <p:cNvPr id="31" name="Forbindelse: vinklet 30">
            <a:extLst>
              <a:ext uri="{FF2B5EF4-FFF2-40B4-BE49-F238E27FC236}">
                <a16:creationId xmlns="" xmlns:a16="http://schemas.microsoft.com/office/drawing/2014/main" id="{6C4562C1-F618-4F2F-AB5B-EF61380CCB3D}"/>
              </a:ext>
            </a:extLst>
          </p:cNvPr>
          <p:cNvCxnSpPr>
            <a:cxnSpLocks/>
            <a:stCxn id="29" idx="4"/>
            <a:endCxn id="10" idx="1"/>
          </p:cNvCxnSpPr>
          <p:nvPr/>
        </p:nvCxnSpPr>
        <p:spPr>
          <a:xfrm flipV="1">
            <a:off x="3809991" y="3470951"/>
            <a:ext cx="1931793" cy="784659"/>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Forbindelse: vinklet 38">
            <a:extLst>
              <a:ext uri="{FF2B5EF4-FFF2-40B4-BE49-F238E27FC236}">
                <a16:creationId xmlns="" xmlns:a16="http://schemas.microsoft.com/office/drawing/2014/main" id="{7A74EC49-26BD-4382-A6BA-4EB01DC2D182}"/>
              </a:ext>
            </a:extLst>
          </p:cNvPr>
          <p:cNvCxnSpPr>
            <a:cxnSpLocks/>
            <a:stCxn id="12" idx="3"/>
          </p:cNvCxnSpPr>
          <p:nvPr/>
        </p:nvCxnSpPr>
        <p:spPr>
          <a:xfrm rot="5400000">
            <a:off x="3914558" y="3751732"/>
            <a:ext cx="131727" cy="352497"/>
          </a:xfrm>
          <a:prstGeom prst="bentConnector2">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Tekstfelt 32">
            <a:extLst>
              <a:ext uri="{FF2B5EF4-FFF2-40B4-BE49-F238E27FC236}">
                <a16:creationId xmlns="" xmlns:a16="http://schemas.microsoft.com/office/drawing/2014/main" id="{96B65CC7-175B-4001-ACB5-C960D2046DBD}"/>
              </a:ext>
            </a:extLst>
          </p:cNvPr>
          <p:cNvSpPr txBox="1"/>
          <p:nvPr/>
        </p:nvSpPr>
        <p:spPr>
          <a:xfrm>
            <a:off x="3646905" y="870830"/>
            <a:ext cx="1124026" cy="430887"/>
          </a:xfrm>
          <a:prstGeom prst="rect">
            <a:avLst/>
          </a:prstGeom>
          <a:noFill/>
        </p:spPr>
        <p:txBody>
          <a:bodyPr wrap="none" rtlCol="0">
            <a:spAutoFit/>
          </a:bodyPr>
          <a:lstStyle/>
          <a:p>
            <a:pPr defTabSz="914400"/>
            <a:r>
              <a:rPr lang="da-DK" sz="1100" dirty="0">
                <a:solidFill>
                  <a:prstClr val="black"/>
                </a:solidFill>
                <a:latin typeface="Calibri" panose="020F0502020204030204"/>
              </a:rPr>
              <a:t>Sagsbehandlere </a:t>
            </a:r>
          </a:p>
          <a:p>
            <a:pPr defTabSz="914400"/>
            <a:r>
              <a:rPr lang="da-DK" sz="1100" dirty="0">
                <a:solidFill>
                  <a:prstClr val="black"/>
                </a:solidFill>
                <a:latin typeface="Calibri" panose="020F0502020204030204"/>
              </a:rPr>
              <a:t>Kommunerne</a:t>
            </a:r>
          </a:p>
        </p:txBody>
      </p:sp>
      <p:sp>
        <p:nvSpPr>
          <p:cNvPr id="34" name="Tekstfelt 33">
            <a:extLst>
              <a:ext uri="{FF2B5EF4-FFF2-40B4-BE49-F238E27FC236}">
                <a16:creationId xmlns="" xmlns:a16="http://schemas.microsoft.com/office/drawing/2014/main" id="{D46505FC-3965-4743-B74F-8D6FB530B9FB}"/>
              </a:ext>
            </a:extLst>
          </p:cNvPr>
          <p:cNvSpPr txBox="1"/>
          <p:nvPr/>
        </p:nvSpPr>
        <p:spPr>
          <a:xfrm flipH="1">
            <a:off x="7404786" y="870830"/>
            <a:ext cx="1136651" cy="430887"/>
          </a:xfrm>
          <a:prstGeom prst="rect">
            <a:avLst/>
          </a:prstGeom>
          <a:noFill/>
        </p:spPr>
        <p:txBody>
          <a:bodyPr wrap="square" rtlCol="0">
            <a:spAutoFit/>
          </a:bodyPr>
          <a:lstStyle/>
          <a:p>
            <a:pPr defTabSz="914400"/>
            <a:r>
              <a:rPr lang="da-DK" sz="1100" dirty="0">
                <a:solidFill>
                  <a:prstClr val="black"/>
                </a:solidFill>
                <a:latin typeface="Calibri" panose="020F0502020204030204"/>
              </a:rPr>
              <a:t>Sagsbehandlere UDK</a:t>
            </a:r>
          </a:p>
        </p:txBody>
      </p:sp>
      <p:cxnSp>
        <p:nvCxnSpPr>
          <p:cNvPr id="42" name="Lige pilforbindelse 41">
            <a:extLst>
              <a:ext uri="{FF2B5EF4-FFF2-40B4-BE49-F238E27FC236}">
                <a16:creationId xmlns="" xmlns:a16="http://schemas.microsoft.com/office/drawing/2014/main" id="{BDA4C73E-0A79-427C-BB90-BA6322AC5E53}"/>
              </a:ext>
            </a:extLst>
          </p:cNvPr>
          <p:cNvCxnSpPr>
            <a:cxnSpLocks/>
          </p:cNvCxnSpPr>
          <p:nvPr/>
        </p:nvCxnSpPr>
        <p:spPr>
          <a:xfrm>
            <a:off x="5126183" y="1089731"/>
            <a:ext cx="2056319" cy="20016"/>
          </a:xfrm>
          <a:prstGeom prst="straightConnector1">
            <a:avLst/>
          </a:prstGeom>
          <a:ln>
            <a:headEnd type="triangle"/>
            <a:tailEnd type="triangle"/>
          </a:ln>
        </p:spPr>
        <p:style>
          <a:lnRef idx="1">
            <a:schemeClr val="accent5"/>
          </a:lnRef>
          <a:fillRef idx="0">
            <a:schemeClr val="accent5"/>
          </a:fillRef>
          <a:effectRef idx="0">
            <a:schemeClr val="accent5"/>
          </a:effectRef>
          <a:fontRef idx="minor">
            <a:schemeClr val="tx1"/>
          </a:fontRef>
        </p:style>
      </p:cxnSp>
      <p:sp>
        <p:nvSpPr>
          <p:cNvPr id="43" name="Tekstfelt 42">
            <a:extLst>
              <a:ext uri="{FF2B5EF4-FFF2-40B4-BE49-F238E27FC236}">
                <a16:creationId xmlns="" xmlns:a16="http://schemas.microsoft.com/office/drawing/2014/main" id="{7C2B88F3-6E4B-41DE-BFD5-D752C8C41C1E}"/>
              </a:ext>
            </a:extLst>
          </p:cNvPr>
          <p:cNvSpPr txBox="1"/>
          <p:nvPr/>
        </p:nvSpPr>
        <p:spPr>
          <a:xfrm>
            <a:off x="5126182" y="688579"/>
            <a:ext cx="2056320" cy="400110"/>
          </a:xfrm>
          <a:prstGeom prst="rect">
            <a:avLst/>
          </a:prstGeom>
          <a:noFill/>
        </p:spPr>
        <p:txBody>
          <a:bodyPr wrap="square" rtlCol="0">
            <a:spAutoFit/>
          </a:bodyPr>
          <a:lstStyle/>
          <a:p>
            <a:pPr algn="ctr" defTabSz="914400"/>
            <a:r>
              <a:rPr lang="da-DK" sz="1000" i="1" dirty="0">
                <a:solidFill>
                  <a:prstClr val="black"/>
                </a:solidFill>
                <a:latin typeface="Calibri" panose="020F0502020204030204"/>
              </a:rPr>
              <a:t>Kommunikation om borgernes sager </a:t>
            </a:r>
          </a:p>
          <a:p>
            <a:pPr algn="ctr" defTabSz="914400"/>
            <a:r>
              <a:rPr lang="da-DK" sz="1000" i="1" dirty="0">
                <a:solidFill>
                  <a:prstClr val="black"/>
                </a:solidFill>
                <a:latin typeface="Calibri" panose="020F0502020204030204"/>
              </a:rPr>
              <a:t>via telefon og andre kanaler</a:t>
            </a:r>
          </a:p>
        </p:txBody>
      </p:sp>
      <p:sp>
        <p:nvSpPr>
          <p:cNvPr id="69" name="Rutediagram: Magnetpladelager 68">
            <a:extLst>
              <a:ext uri="{FF2B5EF4-FFF2-40B4-BE49-F238E27FC236}">
                <a16:creationId xmlns="" xmlns:a16="http://schemas.microsoft.com/office/drawing/2014/main" id="{85D7053F-829B-4565-97E9-51AA63B5E3EA}"/>
              </a:ext>
            </a:extLst>
          </p:cNvPr>
          <p:cNvSpPr/>
          <p:nvPr/>
        </p:nvSpPr>
        <p:spPr>
          <a:xfrm>
            <a:off x="2041313" y="2291435"/>
            <a:ext cx="382505" cy="506897"/>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da-DK" sz="750" dirty="0">
                <a:solidFill>
                  <a:prstClr val="white"/>
                </a:solidFill>
                <a:latin typeface="Calibri" panose="020F0502020204030204"/>
              </a:rPr>
              <a:t>KMD indkomst</a:t>
            </a:r>
          </a:p>
        </p:txBody>
      </p:sp>
      <p:sp>
        <p:nvSpPr>
          <p:cNvPr id="70" name="Rutediagram: Magnetpladelager 69">
            <a:extLst>
              <a:ext uri="{FF2B5EF4-FFF2-40B4-BE49-F238E27FC236}">
                <a16:creationId xmlns="" xmlns:a16="http://schemas.microsoft.com/office/drawing/2014/main" id="{18290EB1-C0B1-483A-AD21-9F7364CEB802}"/>
              </a:ext>
            </a:extLst>
          </p:cNvPr>
          <p:cNvSpPr/>
          <p:nvPr/>
        </p:nvSpPr>
        <p:spPr>
          <a:xfrm>
            <a:off x="1557545" y="2291435"/>
            <a:ext cx="382505" cy="506897"/>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da-DK" sz="750" dirty="0">
                <a:solidFill>
                  <a:prstClr val="white"/>
                </a:solidFill>
                <a:latin typeface="Calibri" panose="020F0502020204030204"/>
              </a:rPr>
              <a:t>SKAT</a:t>
            </a:r>
          </a:p>
        </p:txBody>
      </p:sp>
      <p:sp>
        <p:nvSpPr>
          <p:cNvPr id="71" name="Rutediagram: Magnetpladelager 70">
            <a:extLst>
              <a:ext uri="{FF2B5EF4-FFF2-40B4-BE49-F238E27FC236}">
                <a16:creationId xmlns="" xmlns:a16="http://schemas.microsoft.com/office/drawing/2014/main" id="{8CC45789-B553-490B-ADBA-B421AB766E2C}"/>
              </a:ext>
            </a:extLst>
          </p:cNvPr>
          <p:cNvSpPr/>
          <p:nvPr/>
        </p:nvSpPr>
        <p:spPr>
          <a:xfrm>
            <a:off x="1557545" y="2857600"/>
            <a:ext cx="382505" cy="506897"/>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da-DK" sz="750" dirty="0">
                <a:solidFill>
                  <a:prstClr val="white"/>
                </a:solidFill>
                <a:latin typeface="Calibri" panose="020F0502020204030204"/>
              </a:rPr>
              <a:t>CPR</a:t>
            </a:r>
          </a:p>
        </p:txBody>
      </p:sp>
      <p:sp>
        <p:nvSpPr>
          <p:cNvPr id="72" name="Rutediagram: Magnetpladelager 71">
            <a:extLst>
              <a:ext uri="{FF2B5EF4-FFF2-40B4-BE49-F238E27FC236}">
                <a16:creationId xmlns="" xmlns:a16="http://schemas.microsoft.com/office/drawing/2014/main" id="{EC2ABE7B-C4FB-4CEB-8532-29774A8C5E21}"/>
              </a:ext>
            </a:extLst>
          </p:cNvPr>
          <p:cNvSpPr/>
          <p:nvPr/>
        </p:nvSpPr>
        <p:spPr>
          <a:xfrm>
            <a:off x="2027569" y="2857600"/>
            <a:ext cx="382505" cy="506897"/>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da-DK" sz="750" dirty="0">
                <a:solidFill>
                  <a:prstClr val="white"/>
                </a:solidFill>
                <a:latin typeface="Calibri" panose="020F0502020204030204"/>
              </a:rPr>
              <a:t>KMD</a:t>
            </a:r>
          </a:p>
          <a:p>
            <a:pPr algn="ctr" defTabSz="685783"/>
            <a:r>
              <a:rPr lang="da-DK" sz="750" dirty="0">
                <a:solidFill>
                  <a:prstClr val="white"/>
                </a:solidFill>
                <a:latin typeface="Calibri" panose="020F0502020204030204"/>
              </a:rPr>
              <a:t>P-data</a:t>
            </a:r>
          </a:p>
        </p:txBody>
      </p:sp>
      <p:sp>
        <p:nvSpPr>
          <p:cNvPr id="73" name="Rutediagram: Magnetpladelager 72">
            <a:extLst>
              <a:ext uri="{FF2B5EF4-FFF2-40B4-BE49-F238E27FC236}">
                <a16:creationId xmlns="" xmlns:a16="http://schemas.microsoft.com/office/drawing/2014/main" id="{39B804A6-B881-431A-B03C-CAE961541DDD}"/>
              </a:ext>
            </a:extLst>
          </p:cNvPr>
          <p:cNvSpPr/>
          <p:nvPr/>
        </p:nvSpPr>
        <p:spPr>
          <a:xfrm>
            <a:off x="2036389" y="3420646"/>
            <a:ext cx="382505" cy="506897"/>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da-DK" sz="750" dirty="0">
                <a:solidFill>
                  <a:prstClr val="white"/>
                </a:solidFill>
                <a:latin typeface="Calibri" panose="020F0502020204030204"/>
              </a:rPr>
              <a:t>KMD SAG</a:t>
            </a:r>
          </a:p>
        </p:txBody>
      </p:sp>
      <p:cxnSp>
        <p:nvCxnSpPr>
          <p:cNvPr id="74" name="Forbindelse: vinklet 73">
            <a:extLst>
              <a:ext uri="{FF2B5EF4-FFF2-40B4-BE49-F238E27FC236}">
                <a16:creationId xmlns="" xmlns:a16="http://schemas.microsoft.com/office/drawing/2014/main" id="{6A14A448-D4A8-416B-A214-C4E411AE9718}"/>
              </a:ext>
            </a:extLst>
          </p:cNvPr>
          <p:cNvCxnSpPr>
            <a:cxnSpLocks/>
            <a:stCxn id="73" idx="4"/>
          </p:cNvCxnSpPr>
          <p:nvPr/>
        </p:nvCxnSpPr>
        <p:spPr>
          <a:xfrm flipV="1">
            <a:off x="2418893" y="3472702"/>
            <a:ext cx="1443922" cy="201392"/>
          </a:xfrm>
          <a:prstGeom prst="bentConnector3">
            <a:avLst>
              <a:gd name="adj1" fmla="val 5000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Forbindelse: vinklet 75">
            <a:extLst>
              <a:ext uri="{FF2B5EF4-FFF2-40B4-BE49-F238E27FC236}">
                <a16:creationId xmlns="" xmlns:a16="http://schemas.microsoft.com/office/drawing/2014/main" id="{AF801F59-1FE0-4B0B-BC3E-52C4D0FB9978}"/>
              </a:ext>
            </a:extLst>
          </p:cNvPr>
          <p:cNvCxnSpPr>
            <a:cxnSpLocks/>
            <a:stCxn id="69" idx="4"/>
          </p:cNvCxnSpPr>
          <p:nvPr/>
        </p:nvCxnSpPr>
        <p:spPr>
          <a:xfrm>
            <a:off x="2423817" y="2544884"/>
            <a:ext cx="1438998" cy="927819"/>
          </a:xfrm>
          <a:prstGeom prst="bentConnector3">
            <a:avLst>
              <a:gd name="adj1" fmla="val 5000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Forbindelse: vinklet 77">
            <a:extLst>
              <a:ext uri="{FF2B5EF4-FFF2-40B4-BE49-F238E27FC236}">
                <a16:creationId xmlns="" xmlns:a16="http://schemas.microsoft.com/office/drawing/2014/main" id="{5927A828-DEE9-4702-81CC-B43ECF722FE7}"/>
              </a:ext>
            </a:extLst>
          </p:cNvPr>
          <p:cNvCxnSpPr>
            <a:cxnSpLocks/>
            <a:endCxn id="72" idx="4"/>
          </p:cNvCxnSpPr>
          <p:nvPr/>
        </p:nvCxnSpPr>
        <p:spPr>
          <a:xfrm rot="10800000">
            <a:off x="2410073" y="3111048"/>
            <a:ext cx="1452742" cy="361654"/>
          </a:xfrm>
          <a:prstGeom prst="bentConnector3">
            <a:avLst>
              <a:gd name="adj1" fmla="val 5000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Tekstfelt 79">
            <a:extLst>
              <a:ext uri="{FF2B5EF4-FFF2-40B4-BE49-F238E27FC236}">
                <a16:creationId xmlns="" xmlns:a16="http://schemas.microsoft.com/office/drawing/2014/main" id="{19C3AC46-65B3-4226-A528-3CAB3BEA54C6}"/>
              </a:ext>
            </a:extLst>
          </p:cNvPr>
          <p:cNvSpPr txBox="1"/>
          <p:nvPr/>
        </p:nvSpPr>
        <p:spPr>
          <a:xfrm>
            <a:off x="1516320" y="1956326"/>
            <a:ext cx="1273105" cy="230832"/>
          </a:xfrm>
          <a:prstGeom prst="rect">
            <a:avLst/>
          </a:prstGeom>
          <a:noFill/>
        </p:spPr>
        <p:txBody>
          <a:bodyPr wrap="none" rtlCol="0">
            <a:spAutoFit/>
          </a:bodyPr>
          <a:lstStyle/>
          <a:p>
            <a:pPr defTabSz="914400"/>
            <a:r>
              <a:rPr lang="da-DK" sz="900" i="1" dirty="0">
                <a:solidFill>
                  <a:prstClr val="black"/>
                </a:solidFill>
                <a:latin typeface="Calibri" panose="020F0502020204030204"/>
              </a:rPr>
              <a:t>Primære kildesystemer</a:t>
            </a:r>
          </a:p>
        </p:txBody>
      </p:sp>
      <p:cxnSp>
        <p:nvCxnSpPr>
          <p:cNvPr id="81" name="Lige forbindelse 80">
            <a:extLst>
              <a:ext uri="{FF2B5EF4-FFF2-40B4-BE49-F238E27FC236}">
                <a16:creationId xmlns="" xmlns:a16="http://schemas.microsoft.com/office/drawing/2014/main" id="{B6C0718D-7709-4063-ACEF-5B21E1FC2A73}"/>
              </a:ext>
            </a:extLst>
          </p:cNvPr>
          <p:cNvCxnSpPr>
            <a:stCxn id="70" idx="4"/>
            <a:endCxn id="69" idx="2"/>
          </p:cNvCxnSpPr>
          <p:nvPr/>
        </p:nvCxnSpPr>
        <p:spPr>
          <a:xfrm>
            <a:off x="1940050" y="2544883"/>
            <a:ext cx="1012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Lige forbindelse 81">
            <a:extLst>
              <a:ext uri="{FF2B5EF4-FFF2-40B4-BE49-F238E27FC236}">
                <a16:creationId xmlns="" xmlns:a16="http://schemas.microsoft.com/office/drawing/2014/main" id="{209927DD-4766-47C9-A3D7-2F080622317E}"/>
              </a:ext>
            </a:extLst>
          </p:cNvPr>
          <p:cNvCxnSpPr>
            <a:stCxn id="71" idx="4"/>
            <a:endCxn id="72" idx="2"/>
          </p:cNvCxnSpPr>
          <p:nvPr/>
        </p:nvCxnSpPr>
        <p:spPr>
          <a:xfrm>
            <a:off x="1940050" y="3111048"/>
            <a:ext cx="875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Forbindelse: vinklet 83">
            <a:extLst>
              <a:ext uri="{FF2B5EF4-FFF2-40B4-BE49-F238E27FC236}">
                <a16:creationId xmlns="" xmlns:a16="http://schemas.microsoft.com/office/drawing/2014/main" id="{B0AED8A6-B092-4C4A-98AD-3763167FEAE8}"/>
              </a:ext>
            </a:extLst>
          </p:cNvPr>
          <p:cNvCxnSpPr>
            <a:cxnSpLocks/>
            <a:stCxn id="86" idx="2"/>
          </p:cNvCxnSpPr>
          <p:nvPr/>
        </p:nvCxnSpPr>
        <p:spPr>
          <a:xfrm rot="10800000" flipV="1">
            <a:off x="8388442" y="2544883"/>
            <a:ext cx="979468" cy="921048"/>
          </a:xfrm>
          <a:prstGeom prst="bentConnector3">
            <a:avLst>
              <a:gd name="adj1" fmla="val 5000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6" name="Rutediagram: Magnetpladelager 85">
            <a:extLst>
              <a:ext uri="{FF2B5EF4-FFF2-40B4-BE49-F238E27FC236}">
                <a16:creationId xmlns="" xmlns:a16="http://schemas.microsoft.com/office/drawing/2014/main" id="{107AD4ED-BF51-4E7E-822F-9CDB5F2893E2}"/>
              </a:ext>
            </a:extLst>
          </p:cNvPr>
          <p:cNvSpPr/>
          <p:nvPr/>
        </p:nvSpPr>
        <p:spPr>
          <a:xfrm>
            <a:off x="9367911" y="2291435"/>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SKAT?</a:t>
            </a:r>
          </a:p>
        </p:txBody>
      </p:sp>
      <p:sp>
        <p:nvSpPr>
          <p:cNvPr id="87" name="Rutediagram: Magnetpladelager 86">
            <a:extLst>
              <a:ext uri="{FF2B5EF4-FFF2-40B4-BE49-F238E27FC236}">
                <a16:creationId xmlns="" xmlns:a16="http://schemas.microsoft.com/office/drawing/2014/main" id="{7A9D3E08-9186-42FB-961F-0FF39F18DF68}"/>
              </a:ext>
            </a:extLst>
          </p:cNvPr>
          <p:cNvSpPr/>
          <p:nvPr/>
        </p:nvSpPr>
        <p:spPr>
          <a:xfrm>
            <a:off x="9367911" y="2857600"/>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CPR?</a:t>
            </a:r>
          </a:p>
        </p:txBody>
      </p:sp>
      <p:sp>
        <p:nvSpPr>
          <p:cNvPr id="88" name="Rutediagram: Magnetpladelager 87">
            <a:extLst>
              <a:ext uri="{FF2B5EF4-FFF2-40B4-BE49-F238E27FC236}">
                <a16:creationId xmlns="" xmlns:a16="http://schemas.microsoft.com/office/drawing/2014/main" id="{6AEEBB94-F7C9-4094-AC54-87BD155D72A5}"/>
              </a:ext>
            </a:extLst>
          </p:cNvPr>
          <p:cNvSpPr/>
          <p:nvPr/>
        </p:nvSpPr>
        <p:spPr>
          <a:xfrm>
            <a:off x="9367910" y="3465930"/>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KMD SAG?</a:t>
            </a:r>
          </a:p>
        </p:txBody>
      </p:sp>
      <p:sp>
        <p:nvSpPr>
          <p:cNvPr id="90" name="Tekstfelt 89">
            <a:extLst>
              <a:ext uri="{FF2B5EF4-FFF2-40B4-BE49-F238E27FC236}">
                <a16:creationId xmlns="" xmlns:a16="http://schemas.microsoft.com/office/drawing/2014/main" id="{0432FA7F-3716-4CB5-86BC-AEC7414F2ADE}"/>
              </a:ext>
            </a:extLst>
          </p:cNvPr>
          <p:cNvSpPr txBox="1"/>
          <p:nvPr/>
        </p:nvSpPr>
        <p:spPr>
          <a:xfrm>
            <a:off x="9326686" y="1956326"/>
            <a:ext cx="1273105" cy="230832"/>
          </a:xfrm>
          <a:prstGeom prst="rect">
            <a:avLst/>
          </a:prstGeom>
          <a:noFill/>
        </p:spPr>
        <p:txBody>
          <a:bodyPr wrap="none" rtlCol="0">
            <a:spAutoFit/>
          </a:bodyPr>
          <a:lstStyle/>
          <a:p>
            <a:pPr defTabSz="914400"/>
            <a:r>
              <a:rPr lang="da-DK" sz="900" i="1" dirty="0">
                <a:solidFill>
                  <a:prstClr val="black"/>
                </a:solidFill>
                <a:latin typeface="Calibri" panose="020F0502020204030204"/>
              </a:rPr>
              <a:t>Primære kildesystemer</a:t>
            </a:r>
          </a:p>
        </p:txBody>
      </p:sp>
      <p:cxnSp>
        <p:nvCxnSpPr>
          <p:cNvPr id="91" name="Forbindelse: vinklet 90">
            <a:extLst>
              <a:ext uri="{FF2B5EF4-FFF2-40B4-BE49-F238E27FC236}">
                <a16:creationId xmlns="" xmlns:a16="http://schemas.microsoft.com/office/drawing/2014/main" id="{66006706-A60E-422E-A480-789A843845E4}"/>
              </a:ext>
            </a:extLst>
          </p:cNvPr>
          <p:cNvCxnSpPr>
            <a:cxnSpLocks/>
            <a:stCxn id="87" idx="2"/>
          </p:cNvCxnSpPr>
          <p:nvPr/>
        </p:nvCxnSpPr>
        <p:spPr>
          <a:xfrm rot="10800000" flipV="1">
            <a:off x="8388442" y="3111048"/>
            <a:ext cx="979468" cy="354883"/>
          </a:xfrm>
          <a:prstGeom prst="bentConnector3">
            <a:avLst>
              <a:gd name="adj1" fmla="val 5000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2" name="Forbindelse: vinklet 91">
            <a:extLst>
              <a:ext uri="{FF2B5EF4-FFF2-40B4-BE49-F238E27FC236}">
                <a16:creationId xmlns="" xmlns:a16="http://schemas.microsoft.com/office/drawing/2014/main" id="{E68DC401-CF45-4C19-8C10-F137F3CE436E}"/>
              </a:ext>
            </a:extLst>
          </p:cNvPr>
          <p:cNvCxnSpPr>
            <a:cxnSpLocks/>
            <a:stCxn id="88" idx="2"/>
          </p:cNvCxnSpPr>
          <p:nvPr/>
        </p:nvCxnSpPr>
        <p:spPr>
          <a:xfrm rot="10800000">
            <a:off x="8388444" y="3465933"/>
            <a:ext cx="979467" cy="253447"/>
          </a:xfrm>
          <a:prstGeom prst="bentConnector3">
            <a:avLst>
              <a:gd name="adj1" fmla="val 5000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3" name="Rutediagram: Magnetpladelager 92">
            <a:extLst>
              <a:ext uri="{FF2B5EF4-FFF2-40B4-BE49-F238E27FC236}">
                <a16:creationId xmlns="" xmlns:a16="http://schemas.microsoft.com/office/drawing/2014/main" id="{F951B2B8-D47E-4021-9528-FFA8DCC0BB04}"/>
              </a:ext>
            </a:extLst>
          </p:cNvPr>
          <p:cNvSpPr/>
          <p:nvPr/>
        </p:nvSpPr>
        <p:spPr>
          <a:xfrm>
            <a:off x="9367910" y="4074260"/>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STS?</a:t>
            </a:r>
          </a:p>
        </p:txBody>
      </p:sp>
      <p:cxnSp>
        <p:nvCxnSpPr>
          <p:cNvPr id="94" name="Forbindelse: vinklet 93">
            <a:extLst>
              <a:ext uri="{FF2B5EF4-FFF2-40B4-BE49-F238E27FC236}">
                <a16:creationId xmlns="" xmlns:a16="http://schemas.microsoft.com/office/drawing/2014/main" id="{F981D2BB-6FBC-4E85-B9A1-A44FAC39F48F}"/>
              </a:ext>
            </a:extLst>
          </p:cNvPr>
          <p:cNvCxnSpPr>
            <a:cxnSpLocks/>
            <a:stCxn id="93" idx="2"/>
            <a:endCxn id="11" idx="4"/>
          </p:cNvCxnSpPr>
          <p:nvPr/>
        </p:nvCxnSpPr>
        <p:spPr>
          <a:xfrm rot="10800000">
            <a:off x="8388444" y="3465933"/>
            <a:ext cx="979467" cy="861777"/>
          </a:xfrm>
          <a:prstGeom prst="bentConnector3">
            <a:avLst>
              <a:gd name="adj1" fmla="val 5000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8" name="Forbindelse: vinklet 107">
            <a:extLst>
              <a:ext uri="{FF2B5EF4-FFF2-40B4-BE49-F238E27FC236}">
                <a16:creationId xmlns="" xmlns:a16="http://schemas.microsoft.com/office/drawing/2014/main" id="{15D21304-E0FA-4AA0-8A24-4D2ECC638EAD}"/>
              </a:ext>
            </a:extLst>
          </p:cNvPr>
          <p:cNvCxnSpPr>
            <a:cxnSpLocks/>
            <a:stCxn id="109" idx="4"/>
            <a:endCxn id="29" idx="2"/>
          </p:cNvCxnSpPr>
          <p:nvPr/>
        </p:nvCxnSpPr>
        <p:spPr>
          <a:xfrm flipV="1">
            <a:off x="2403698" y="4255609"/>
            <a:ext cx="818586" cy="366116"/>
          </a:xfrm>
          <a:prstGeom prst="bentConnector3">
            <a:avLst>
              <a:gd name="adj1" fmla="val 5000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9" name="Rutediagram: Magnetpladelager 108">
            <a:extLst>
              <a:ext uri="{FF2B5EF4-FFF2-40B4-BE49-F238E27FC236}">
                <a16:creationId xmlns="" xmlns:a16="http://schemas.microsoft.com/office/drawing/2014/main" id="{7B2EA3BE-C49F-4477-A510-52850FC90A78}"/>
              </a:ext>
            </a:extLst>
          </p:cNvPr>
          <p:cNvSpPr/>
          <p:nvPr/>
        </p:nvSpPr>
        <p:spPr>
          <a:xfrm>
            <a:off x="2021194" y="4368277"/>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SKAT</a:t>
            </a:r>
          </a:p>
        </p:txBody>
      </p:sp>
      <p:sp>
        <p:nvSpPr>
          <p:cNvPr id="110" name="Rutediagram: Magnetpladelager 109">
            <a:extLst>
              <a:ext uri="{FF2B5EF4-FFF2-40B4-BE49-F238E27FC236}">
                <a16:creationId xmlns="" xmlns:a16="http://schemas.microsoft.com/office/drawing/2014/main" id="{01B96D6D-2E03-4CF5-A661-1B047BCB99B7}"/>
              </a:ext>
            </a:extLst>
          </p:cNvPr>
          <p:cNvSpPr/>
          <p:nvPr/>
        </p:nvSpPr>
        <p:spPr>
          <a:xfrm>
            <a:off x="2021194" y="4934442"/>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CPR</a:t>
            </a:r>
          </a:p>
        </p:txBody>
      </p:sp>
      <p:sp>
        <p:nvSpPr>
          <p:cNvPr id="112" name="Tekstfelt 111">
            <a:extLst>
              <a:ext uri="{FF2B5EF4-FFF2-40B4-BE49-F238E27FC236}">
                <a16:creationId xmlns="" xmlns:a16="http://schemas.microsoft.com/office/drawing/2014/main" id="{895E3F82-08ED-474E-A737-0AEE820563C6}"/>
              </a:ext>
            </a:extLst>
          </p:cNvPr>
          <p:cNvSpPr txBox="1"/>
          <p:nvPr/>
        </p:nvSpPr>
        <p:spPr>
          <a:xfrm>
            <a:off x="1488489" y="4107003"/>
            <a:ext cx="1273105" cy="230832"/>
          </a:xfrm>
          <a:prstGeom prst="rect">
            <a:avLst/>
          </a:prstGeom>
          <a:noFill/>
        </p:spPr>
        <p:txBody>
          <a:bodyPr wrap="none" rtlCol="0">
            <a:spAutoFit/>
          </a:bodyPr>
          <a:lstStyle/>
          <a:p>
            <a:pPr defTabSz="914400"/>
            <a:r>
              <a:rPr lang="da-DK" sz="900" i="1" dirty="0">
                <a:solidFill>
                  <a:prstClr val="black"/>
                </a:solidFill>
                <a:latin typeface="Calibri" panose="020F0502020204030204"/>
              </a:rPr>
              <a:t>Primære kildesystemer</a:t>
            </a:r>
          </a:p>
        </p:txBody>
      </p:sp>
      <p:cxnSp>
        <p:nvCxnSpPr>
          <p:cNvPr id="114" name="Forbindelse: vinklet 113">
            <a:extLst>
              <a:ext uri="{FF2B5EF4-FFF2-40B4-BE49-F238E27FC236}">
                <a16:creationId xmlns="" xmlns:a16="http://schemas.microsoft.com/office/drawing/2014/main" id="{378426DC-012F-4F4A-98F5-EDF544697829}"/>
              </a:ext>
            </a:extLst>
          </p:cNvPr>
          <p:cNvCxnSpPr>
            <a:cxnSpLocks/>
            <a:stCxn id="110" idx="4"/>
            <a:endCxn id="29" idx="2"/>
          </p:cNvCxnSpPr>
          <p:nvPr/>
        </p:nvCxnSpPr>
        <p:spPr>
          <a:xfrm flipV="1">
            <a:off x="2403698" y="4255610"/>
            <a:ext cx="818586" cy="932281"/>
          </a:xfrm>
          <a:prstGeom prst="bentConnector3">
            <a:avLst>
              <a:gd name="adj1" fmla="val 5000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5" name="Rutediagram: Magnetpladelager 114">
            <a:extLst>
              <a:ext uri="{FF2B5EF4-FFF2-40B4-BE49-F238E27FC236}">
                <a16:creationId xmlns="" xmlns:a16="http://schemas.microsoft.com/office/drawing/2014/main" id="{E5B0D2F4-FFF2-4AA7-AC57-544E5BB80771}"/>
              </a:ext>
            </a:extLst>
          </p:cNvPr>
          <p:cNvSpPr/>
          <p:nvPr/>
        </p:nvSpPr>
        <p:spPr>
          <a:xfrm>
            <a:off x="2036389" y="5542773"/>
            <a:ext cx="382505" cy="506897"/>
          </a:xfrm>
          <a:prstGeom prst="flowChartMagneticDisk">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da-DK" sz="600" dirty="0">
                <a:solidFill>
                  <a:prstClr val="white"/>
                </a:solidFill>
                <a:latin typeface="Calibri" panose="020F0502020204030204"/>
              </a:rPr>
              <a:t>STS</a:t>
            </a:r>
          </a:p>
        </p:txBody>
      </p:sp>
      <p:cxnSp>
        <p:nvCxnSpPr>
          <p:cNvPr id="116" name="Forbindelse: vinklet 115">
            <a:extLst>
              <a:ext uri="{FF2B5EF4-FFF2-40B4-BE49-F238E27FC236}">
                <a16:creationId xmlns="" xmlns:a16="http://schemas.microsoft.com/office/drawing/2014/main" id="{8209FFE9-5370-435C-B138-A6A89CC38369}"/>
              </a:ext>
            </a:extLst>
          </p:cNvPr>
          <p:cNvCxnSpPr>
            <a:cxnSpLocks/>
            <a:stCxn id="115" idx="4"/>
            <a:endCxn id="29" idx="2"/>
          </p:cNvCxnSpPr>
          <p:nvPr/>
        </p:nvCxnSpPr>
        <p:spPr>
          <a:xfrm flipV="1">
            <a:off x="2418894" y="4255609"/>
            <a:ext cx="803391" cy="1540612"/>
          </a:xfrm>
          <a:prstGeom prst="bentConnector3">
            <a:avLst>
              <a:gd name="adj1" fmla="val 50000"/>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3263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KOMBIT">
  <a:themeElements>
    <a:clrScheme name="KOMBIT">
      <a:dk1>
        <a:sysClr val="windowText" lastClr="000000"/>
      </a:dk1>
      <a:lt1>
        <a:sysClr val="window" lastClr="FFFFFF"/>
      </a:lt1>
      <a:dk2>
        <a:srgbClr val="4E3629"/>
      </a:dk2>
      <a:lt2>
        <a:srgbClr val="CBC4BC"/>
      </a:lt2>
      <a:accent1>
        <a:srgbClr val="C8102E"/>
      </a:accent1>
      <a:accent2>
        <a:srgbClr val="43695B"/>
      </a:accent2>
      <a:accent3>
        <a:srgbClr val="007398"/>
      </a:accent3>
      <a:accent4>
        <a:srgbClr val="279989"/>
      </a:accent4>
      <a:accent5>
        <a:srgbClr val="563D82"/>
      </a:accent5>
      <a:accent6>
        <a:srgbClr val="8E2C48"/>
      </a:accent6>
      <a:hlink>
        <a:srgbClr val="0000FF"/>
      </a:hlink>
      <a:folHlink>
        <a:srgbClr val="800080"/>
      </a:folHlink>
    </a:clrScheme>
    <a:fontScheme name="KOMBIT">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MB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400" dirty="0">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Trebuchet MS" panose="020B0603020202020204" pitchFamily="34" charset="0"/>
          </a:defRPr>
        </a:defPPr>
      </a:lstStyle>
    </a:txDef>
  </a:objectDefaults>
  <a:extraClrSchemeLst/>
  <a:custClrLst>
    <a:custClr name="RGB(215,210,203)">
      <a:srgbClr val="D7D2CB"/>
    </a:custClr>
    <a:custClr name="RGB(203,196,188)">
      <a:srgbClr val="CBC4BC"/>
    </a:custClr>
    <a:custClr name="RGB(182,173,165)">
      <a:srgbClr val="B6ADA5"/>
    </a:custClr>
    <a:custClr name="RGB(255,163,139)">
      <a:srgbClr val="FFA38B"/>
    </a:custClr>
    <a:custClr name="RGB(255,106,57)">
      <a:srgbClr val="FF6A39"/>
    </a:custClr>
    <a:custClr name="RGB(220,68,5)">
      <a:srgbClr val="DC4405"/>
    </a:custClr>
    <a:custClr name="RGB(127,156,144)">
      <a:srgbClr val="7F9C90"/>
    </a:custClr>
    <a:custClr name="RGB(67,105,91)">
      <a:srgbClr val="43695B"/>
    </a:custClr>
    <a:custClr name="RGB(24,48,40)">
      <a:srgbClr val="183028"/>
    </a:custClr>
    <a:custClr name="RGB(197,232,108)">
      <a:srgbClr val="C5E86C"/>
    </a:custClr>
    <a:custClr name="RGB(132,189,0)">
      <a:srgbClr val="84BD00"/>
    </a:custClr>
    <a:custClr name="RGB(122,154,1)">
      <a:srgbClr val="7A9A01"/>
    </a:custClr>
    <a:custClr name="RGB(217,225,226)">
      <a:srgbClr val="D9E1E2"/>
    </a:custClr>
    <a:custClr name="RGB(164,188,194)">
      <a:srgbClr val="A4BCC2"/>
    </a:custClr>
    <a:custClr name="RGB(152,164,174)">
      <a:srgbClr val="98A4AE"/>
    </a:custClr>
    <a:custClr name="RGB(123,167,188)">
      <a:srgbClr val="7BA7BC"/>
    </a:custClr>
    <a:custClr name="RGB(0,115,152)">
      <a:srgbClr val="007398"/>
    </a:custClr>
    <a:custClr name="RGB(0,86,118)">
      <a:srgbClr val="005776"/>
    </a:custClr>
    <a:custClr name="RGB(92,184,178)">
      <a:srgbClr val="5CB8B2"/>
    </a:custClr>
    <a:custClr name="RGB(39,153,137)">
      <a:srgbClr val="279989"/>
    </a:custClr>
    <a:custClr name="RGB(0,118,129)">
      <a:srgbClr val="007681"/>
    </a:custClr>
    <a:custClr name="RGB(117,102,160)">
      <a:srgbClr val="7566A0"/>
    </a:custClr>
    <a:custClr name="RGB(86,61,130)">
      <a:srgbClr val="563D82"/>
    </a:custClr>
    <a:custClr name="RGB(51,0,114)">
      <a:srgbClr val="330077"/>
    </a:custClr>
    <a:custClr name="RGB(181,92,128)">
      <a:srgbClr val="B55C80"/>
    </a:custClr>
    <a:custClr name="RGB(142,44,72)">
      <a:srgbClr val="8E2C48"/>
    </a:custClr>
    <a:custClr name="RGB(103,46,69)">
      <a:srgbClr val="672E45"/>
    </a:custClr>
  </a:custClrLst>
  <a:extLst>
    <a:ext uri="{05A4C25C-085E-4340-85A3-A5531E510DB2}">
      <thm15:themeFamily xmlns:thm15="http://schemas.microsoft.com/office/thememl/2012/main" name="Præsentation2" id="{24196A89-16E6-44B6-9728-73E1AA8119AC}" vid="{9857C9B3-5E95-4884-8F53-8156EDABB03F}"/>
    </a:ext>
  </a:extLst>
</a:theme>
</file>

<file path=ppt/theme/theme2.xml><?xml version="1.0" encoding="utf-8"?>
<a:theme xmlns:a="http://schemas.openxmlformats.org/drawingml/2006/main" name="3_KOMBIT">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OMBIT">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KOMBIT">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Description xmlns="C2191D58-9C4C-4913-B5B4-F8B6A9BF8043" xsi:nil="true"/>
    <CCMMeetingCaseInstanceId xmlns="C2191D58-9C4C-4913-B5B4-F8B6A9BF8043" xsi:nil="true"/>
    <Dokumenttype xmlns="C2191D58-9C4C-4913-B5B4-F8B6A9BF8043">Notat</Dokumenttype>
    <CCMAgendaDocumentStatus xmlns="C2191D58-9C4C-4913-B5B4-F8B6A9BF8043" xsi:nil="true"/>
    <CCMMeetingCaseLink xmlns="C2191D58-9C4C-4913-B5B4-F8B6A9BF8043">
      <Url xsi:nil="true"/>
      <Description xsi:nil="true"/>
    </CCMMeetingCaseLink>
    <CCMMeetingCaseId xmlns="C2191D58-9C4C-4913-B5B4-F8B6A9BF8043" xsi:nil="true"/>
    <CCMAgendaStatus xmlns="C2191D58-9C4C-4913-B5B4-F8B6A9BF8043" xsi:nil="true"/>
    <AgendaStatusIcon xmlns="C2191D58-9C4C-4913-B5B4-F8B6A9BF8043" xsi:nil="true"/>
    <CCMAgendaItemId xmlns="C2191D58-9C4C-4913-B5B4-F8B6A9BF8043" xsi:nil="true"/>
    <LocalAttachment xmlns="http://schemas.microsoft.com/sharepoint/v3">false</LocalAttachment>
    <CaseRecordNumber xmlns="http://schemas.microsoft.com/sharepoint/v3">0</CaseRecordNumber>
    <CaseID xmlns="http://schemas.microsoft.com/sharepoint/v3">SAG-2017-06822</CaseID>
    <RegistrationDate xmlns="http://schemas.microsoft.com/sharepoint/v3" xsi:nil="true"/>
    <Related xmlns="http://schemas.microsoft.com/sharepoint/v3">false</Related>
    <CCMSystemID xmlns="http://schemas.microsoft.com/sharepoint/v3">ca7dc1c5-fc98-48bd-8345-b1ffede9fa82</CCMSystemID>
    <CCMVisualId xmlns="http://schemas.microsoft.com/sharepoint/v3">SAG-2017-06822</CCMVisualId>
    <Finalized xmlns="http://schemas.microsoft.com/sharepoint/v3">false</Finalized>
    <DocID xmlns="http://schemas.microsoft.com/sharepoint/v3">2543138</DocID>
    <CCMTemplateID xmlns="http://schemas.microsoft.com/sharepoint/v3">0</CCMTemplateID>
    <CCMConversation xmlns="http://schemas.microsoft.com/sharepoint/v3">Overblik over præsentationer til It-arkitekturrådsmøde01D3F775166C1DB0D4D493E04BA6BE3AD4DED956895D</CCMConversation>
  </documentManagement>
</p:properties>
</file>

<file path=customXml/item2.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7A5C799FCB467C4A9FD011245ABC4880" ma:contentTypeVersion="1" ma:contentTypeDescription="GetOrganized dokument" ma:contentTypeScope="" ma:versionID="81100de6e7ff21e039f60b6f957d2756">
  <xsd:schema xmlns:xsd="http://www.w3.org/2001/XMLSchema" xmlns:xs="http://www.w3.org/2001/XMLSchema" xmlns:p="http://schemas.microsoft.com/office/2006/metadata/properties" xmlns:ns1="http://schemas.microsoft.com/sharepoint/v3" xmlns:ns2="C2191D58-9C4C-4913-B5B4-F8B6A9BF8043" targetNamespace="http://schemas.microsoft.com/office/2006/metadata/properties" ma:root="true" ma:fieldsID="2a0ee8fcaba3a87561649e5ce3cdd56a" ns1:_="" ns2:_="">
    <xsd:import namespace="http://schemas.microsoft.com/sharepoint/v3"/>
    <xsd:import namespace="C2191D58-9C4C-4913-B5B4-F8B6A9BF8043"/>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191D58-9C4C-4913-B5B4-F8B6A9BF8043"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14E4DE-A60F-454E-BE16-CFAD3C18EFC8}">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c80fcf63-4d00-4fbb-b001-fcb247d155f5"/>
    <ds:schemaRef ds:uri="http://schemas.microsoft.com/office/2006/metadata/properties"/>
    <ds:schemaRef ds:uri="http://purl.org/dc/terms/"/>
    <ds:schemaRef ds:uri="http://purl.org/dc/dcmitype/"/>
    <ds:schemaRef ds:uri="1ad18e57-1846-4ffb-a171-01e80b4d2f32"/>
    <ds:schemaRef ds:uri="http://www.w3.org/XML/1998/namespace"/>
    <ds:schemaRef ds:uri="C2191D58-9C4C-4913-B5B4-F8B6A9BF8043"/>
    <ds:schemaRef ds:uri="http://schemas.microsoft.com/sharepoint/v3"/>
  </ds:schemaRefs>
</ds:datastoreItem>
</file>

<file path=customXml/itemProps2.xml><?xml version="1.0" encoding="utf-8"?>
<ds:datastoreItem xmlns:ds="http://schemas.openxmlformats.org/officeDocument/2006/customXml" ds:itemID="{C0A0B251-FB1A-4037-9AAD-A39863F67E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2191D58-9C4C-4913-B5B4-F8B6A9BF80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078461-D897-41DF-ABFD-9C6C8844B7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KOMBIT_blank_start_mki</Template>
  <TotalTime>457</TotalTime>
  <Words>2176</Words>
  <Application>Microsoft Office PowerPoint</Application>
  <PresentationFormat>Widescreen</PresentationFormat>
  <Paragraphs>564</Paragraphs>
  <Slides>27</Slides>
  <Notes>2</Notes>
  <HiddenSlides>0</HiddenSlides>
  <MMClips>0</MMClips>
  <ScaleCrop>false</ScaleCrop>
  <HeadingPairs>
    <vt:vector size="6" baseType="variant">
      <vt:variant>
        <vt:lpstr>Benyttede skrifttyper</vt:lpstr>
      </vt:variant>
      <vt:variant>
        <vt:i4>6</vt:i4>
      </vt:variant>
      <vt:variant>
        <vt:lpstr>Tema</vt:lpstr>
      </vt:variant>
      <vt:variant>
        <vt:i4>4</vt:i4>
      </vt:variant>
      <vt:variant>
        <vt:lpstr>Slidetitler</vt:lpstr>
      </vt:variant>
      <vt:variant>
        <vt:i4>27</vt:i4>
      </vt:variant>
    </vt:vector>
  </HeadingPairs>
  <TitlesOfParts>
    <vt:vector size="37" baseType="lpstr">
      <vt:lpstr>Arial</vt:lpstr>
      <vt:lpstr>Calibri</vt:lpstr>
      <vt:lpstr>Calibri Light</vt:lpstr>
      <vt:lpstr>Mangal</vt:lpstr>
      <vt:lpstr>Times New Roman</vt:lpstr>
      <vt:lpstr>Trebuchet MS</vt:lpstr>
      <vt:lpstr>KOMBIT</vt:lpstr>
      <vt:lpstr>3_KOMBIT</vt:lpstr>
      <vt:lpstr>1_KOMBIT</vt:lpstr>
      <vt:lpstr>2_KOMBIT</vt:lpstr>
      <vt:lpstr>IT-arkitekturrådet</vt:lpstr>
      <vt:lpstr>Hvad er Social Pension?</vt:lpstr>
      <vt:lpstr>Projektets formål – udfasning af KMD Social Pension  ….. via 2 delprojekter</vt:lpstr>
      <vt:lpstr>Projektets historik</vt:lpstr>
      <vt:lpstr>Situationen</vt:lpstr>
      <vt:lpstr>IT-understøttelsen på pensionsområdet Øget kompleksitet som følge af at ét system bliver til flere systemer hos flere myndigheder </vt:lpstr>
      <vt:lpstr>PowerPoint-præsentation</vt:lpstr>
      <vt:lpstr>PowerPoint-præsentation</vt:lpstr>
      <vt:lpstr>PowerPoint-præsentation</vt:lpstr>
      <vt:lpstr>Meget omfattende datagovernance </vt:lpstr>
      <vt:lpstr>Eksempel på dataudveksling i forbindelse med opgaver på førtidspension.</vt:lpstr>
      <vt:lpstr>Systemet sammenlignet med andre systemer</vt:lpstr>
      <vt:lpstr>På overfladen ser det småt og ukompliceret ud…</vt:lpstr>
      <vt:lpstr>Task Force –   hvordan arbejder KL og KOMBIt med forsimpling af området</vt:lpstr>
      <vt:lpstr>Baggrund for Task Forcen</vt:lpstr>
      <vt:lpstr>Eksempel på en ‘gå over åen efter vand’ proces</vt:lpstr>
      <vt:lpstr>Oversigt over løsningsforslag til behandling på beslutningsworkshop</vt:lpstr>
      <vt:lpstr>Emner til behandling på en kommende beslutningsworkshop</vt:lpstr>
      <vt:lpstr>PowerPoint-præsentation</vt:lpstr>
      <vt:lpstr>Ekstraslides</vt:lpstr>
      <vt:lpstr>Tilgang til design af ny løsning for Social Pension</vt:lpstr>
      <vt:lpstr>Fremgangsmåden for integrationsarbejdet</vt:lpstr>
      <vt:lpstr>Modulær opbygning</vt:lpstr>
      <vt:lpstr>Arkitektur der understøtter lovændringer og teknologiudvikling</vt:lpstr>
      <vt:lpstr>PowerPoint-præsentation</vt:lpstr>
      <vt:lpstr>Mange integrationer  </vt:lpstr>
      <vt:lpstr>Andre kommunale opgaver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 It-understøttelse af sociale pensioner</dc:title>
  <dc:creator>Mette Kirketerp</dc:creator>
  <cp:lastModifiedBy>Thilde Krog</cp:lastModifiedBy>
  <cp:revision>18</cp:revision>
  <cp:lastPrinted>2018-03-12T06:55:24Z</cp:lastPrinted>
  <dcterms:created xsi:type="dcterms:W3CDTF">2018-05-24T12:01:48Z</dcterms:created>
  <dcterms:modified xsi:type="dcterms:W3CDTF">2018-10-18T07:39:46Z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0x010100AC085CFC53BC46CEA2EADE194AD9D482007A5C799FCB467C4A9FD011245ABC4880</vt:lpwstr>
  </property>
  <property fmtid="{D5CDD505-2E9C-101B-9397-08002B2CF9AE}" pid="3" name="Specificering af målgruppe">
    <vt:lpwstr/>
  </property>
  <property fmtid="{D5CDD505-2E9C-101B-9397-08002B2CF9AE}" pid="4" name="Mødeforum">
    <vt:lpwstr/>
  </property>
  <property fmtid="{D5CDD505-2E9C-101B-9397-08002B2CF9AE}" pid="5" name="ha18aa9a05574931b438dc06e9807461">
    <vt:lpwstr/>
  </property>
  <property fmtid="{D5CDD505-2E9C-101B-9397-08002B2CF9AE}" pid="6" name="CCMIsSharedOnOneDrive">
    <vt:bool>false</vt:bool>
  </property>
  <property fmtid="{D5CDD505-2E9C-101B-9397-08002B2CF9AE}" pid="7" name="CCMOneDriveID">
    <vt:lpwstr/>
  </property>
  <property fmtid="{D5CDD505-2E9C-101B-9397-08002B2CF9AE}" pid="8" name="CCMOneDriveOwnerID">
    <vt:lpwstr/>
  </property>
  <property fmtid="{D5CDD505-2E9C-101B-9397-08002B2CF9AE}" pid="9" name="CCMOneDriveItemID">
    <vt:lpwstr/>
  </property>
  <property fmtid="{D5CDD505-2E9C-101B-9397-08002B2CF9AE}" pid="10" name="CCMSystem">
    <vt:lpwstr> </vt:lpwstr>
  </property>
  <property fmtid="{D5CDD505-2E9C-101B-9397-08002B2CF9AE}" pid="11" name="CCMEventContext">
    <vt:lpwstr>a38bc191-04e3-4a0b-b144-f2bc71eb31d5</vt:lpwstr>
  </property>
  <property fmtid="{D5CDD505-2E9C-101B-9397-08002B2CF9AE}" pid="12" name="CCMIsEmailAttachment">
    <vt:i4>1</vt:i4>
  </property>
</Properties>
</file>