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56" r:id="rId5"/>
    <p:sldId id="319" r:id="rId6"/>
    <p:sldId id="318" r:id="rId7"/>
    <p:sldId id="298" r:id="rId8"/>
    <p:sldId id="317" r:id="rId9"/>
    <p:sldId id="304" r:id="rId10"/>
    <p:sldId id="310" r:id="rId11"/>
    <p:sldId id="302" r:id="rId12"/>
    <p:sldId id="309" r:id="rId13"/>
    <p:sldId id="308" r:id="rId14"/>
    <p:sldId id="311" r:id="rId15"/>
    <p:sldId id="312" r:id="rId16"/>
    <p:sldId id="313" r:id="rId17"/>
  </p:sldIdLst>
  <p:sldSz cx="15119350" cy="10691813"/>
  <p:notesSz cx="6792913"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8E60"/>
    <a:srgbClr val="B1AC67"/>
    <a:srgbClr val="998665"/>
    <a:srgbClr val="7F7F7F"/>
    <a:srgbClr val="00B0F0"/>
    <a:srgbClr val="FFFF99"/>
    <a:srgbClr val="B1C0A4"/>
    <a:srgbClr val="156082"/>
    <a:srgbClr val="FFFFFF"/>
    <a:srgbClr val="7474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A5E22E-CD6D-4A9C-9EAF-293EE21D15F2}" v="2" dt="2025-08-08T08:51:10.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6" d="100"/>
          <a:sy n="46" d="100"/>
        </p:scale>
        <p:origin x="1698"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3225" cy="496888"/>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48100" y="0"/>
            <a:ext cx="2943225" cy="496888"/>
          </a:xfrm>
          <a:prstGeom prst="rect">
            <a:avLst/>
          </a:prstGeom>
        </p:spPr>
        <p:txBody>
          <a:bodyPr vert="horz" lIns="91440" tIns="45720" rIns="91440" bIns="45720" rtlCol="0"/>
          <a:lstStyle>
            <a:lvl1pPr algn="r">
              <a:defRPr sz="1200"/>
            </a:lvl1pPr>
          </a:lstStyle>
          <a:p>
            <a:fld id="{6044C86B-08FF-4EB6-A2F8-D9BCABD992D6}" type="datetimeFigureOut">
              <a:rPr lang="da-DK" smtClean="0"/>
              <a:t>14-08-2025</a:t>
            </a:fld>
            <a:endParaRPr lang="da-DK"/>
          </a:p>
        </p:txBody>
      </p:sp>
      <p:sp>
        <p:nvSpPr>
          <p:cNvPr id="4" name="Slide Image Placeholder 3"/>
          <p:cNvSpPr>
            <a:spLocks noGrp="1" noRot="1" noChangeAspect="1"/>
          </p:cNvSpPr>
          <p:nvPr>
            <p:ph type="sldImg" idx="2"/>
          </p:nvPr>
        </p:nvSpPr>
        <p:spPr>
          <a:xfrm>
            <a:off x="1028700" y="1241425"/>
            <a:ext cx="4735513"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79450" y="4776788"/>
            <a:ext cx="5434013" cy="390842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6" name="Footer Placeholder 5"/>
          <p:cNvSpPr>
            <a:spLocks noGrp="1"/>
          </p:cNvSpPr>
          <p:nvPr>
            <p:ph type="ftr" sz="quarter" idx="4"/>
          </p:nvPr>
        </p:nvSpPr>
        <p:spPr>
          <a:xfrm>
            <a:off x="0" y="9428163"/>
            <a:ext cx="2943225" cy="496887"/>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48100" y="9428163"/>
            <a:ext cx="2943225" cy="496887"/>
          </a:xfrm>
          <a:prstGeom prst="rect">
            <a:avLst/>
          </a:prstGeom>
        </p:spPr>
        <p:txBody>
          <a:bodyPr vert="horz" lIns="91440" tIns="45720" rIns="91440" bIns="45720" rtlCol="0" anchor="b"/>
          <a:lstStyle>
            <a:lvl1pPr algn="r">
              <a:defRPr sz="1200"/>
            </a:lvl1pPr>
          </a:lstStyle>
          <a:p>
            <a:fld id="{B57EA755-65CD-43C6-95C5-313BF0135A09}" type="slidenum">
              <a:rPr lang="da-DK" smtClean="0"/>
              <a:t>‹nr.›</a:t>
            </a:fld>
            <a:endParaRPr lang="da-DK"/>
          </a:p>
        </p:txBody>
      </p:sp>
    </p:spTree>
    <p:extLst>
      <p:ext uri="{BB962C8B-B14F-4D97-AF65-F5344CB8AC3E}">
        <p14:creationId xmlns:p14="http://schemas.microsoft.com/office/powerpoint/2010/main" val="1628172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B57EA755-65CD-43C6-95C5-313BF0135A09}" type="slidenum">
              <a:rPr lang="da-DK" smtClean="0"/>
              <a:t>4</a:t>
            </a:fld>
            <a:endParaRPr lang="da-DK" dirty="0"/>
          </a:p>
        </p:txBody>
      </p:sp>
    </p:spTree>
    <p:extLst>
      <p:ext uri="{BB962C8B-B14F-4D97-AF65-F5344CB8AC3E}">
        <p14:creationId xmlns:p14="http://schemas.microsoft.com/office/powerpoint/2010/main" val="1513112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5"/>
          </p:nvPr>
        </p:nvSpPr>
        <p:spPr/>
        <p:txBody>
          <a:bodyPr/>
          <a:lstStyle/>
          <a:p>
            <a:fld id="{B57EA755-65CD-43C6-95C5-313BF0135A09}" type="slidenum">
              <a:rPr lang="da-DK" smtClean="0"/>
              <a:t>5</a:t>
            </a:fld>
            <a:endParaRPr lang="da-DK" dirty="0"/>
          </a:p>
        </p:txBody>
      </p:sp>
    </p:spTree>
    <p:extLst>
      <p:ext uri="{BB962C8B-B14F-4D97-AF65-F5344CB8AC3E}">
        <p14:creationId xmlns:p14="http://schemas.microsoft.com/office/powerpoint/2010/main" val="215358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Eksempel på hvordan en skydeskive kan udfyldes. </a:t>
            </a:r>
          </a:p>
        </p:txBody>
      </p:sp>
      <p:sp>
        <p:nvSpPr>
          <p:cNvPr id="4" name="Pladsholder til slidenummer 3"/>
          <p:cNvSpPr>
            <a:spLocks noGrp="1"/>
          </p:cNvSpPr>
          <p:nvPr>
            <p:ph type="sldNum" sz="quarter" idx="5"/>
          </p:nvPr>
        </p:nvSpPr>
        <p:spPr/>
        <p:txBody>
          <a:bodyPr/>
          <a:lstStyle/>
          <a:p>
            <a:fld id="{B57EA755-65CD-43C6-95C5-313BF0135A09}" type="slidenum">
              <a:rPr lang="da-DK" smtClean="0"/>
              <a:t>6</a:t>
            </a:fld>
            <a:endParaRPr lang="da-DK" dirty="0"/>
          </a:p>
        </p:txBody>
      </p:sp>
    </p:spTree>
    <p:extLst>
      <p:ext uri="{BB962C8B-B14F-4D97-AF65-F5344CB8AC3E}">
        <p14:creationId xmlns:p14="http://schemas.microsoft.com/office/powerpoint/2010/main" val="2991324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Dette eksempel er lavet ud fra den lille GIS-øvelse der er beskrevet i kogebogen. Her er der lagt vægt på synergier, fx er skov lagt tæt op af grundvand og rekreativt for at illustrerer arealsynergi mellem disse arealinteresse. </a:t>
            </a:r>
          </a:p>
        </p:txBody>
      </p:sp>
      <p:sp>
        <p:nvSpPr>
          <p:cNvPr id="4" name="Pladsholder til slidenummer 3"/>
          <p:cNvSpPr>
            <a:spLocks noGrp="1"/>
          </p:cNvSpPr>
          <p:nvPr>
            <p:ph type="sldNum" sz="quarter" idx="5"/>
          </p:nvPr>
        </p:nvSpPr>
        <p:spPr/>
        <p:txBody>
          <a:bodyPr/>
          <a:lstStyle/>
          <a:p>
            <a:fld id="{B57EA755-65CD-43C6-95C5-313BF0135A09}" type="slidenum">
              <a:rPr lang="da-DK" smtClean="0"/>
              <a:t>7</a:t>
            </a:fld>
            <a:endParaRPr lang="da-DK" dirty="0"/>
          </a:p>
        </p:txBody>
      </p:sp>
    </p:spTree>
    <p:extLst>
      <p:ext uri="{BB962C8B-B14F-4D97-AF65-F5344CB8AC3E}">
        <p14:creationId xmlns:p14="http://schemas.microsoft.com/office/powerpoint/2010/main" val="2167398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Et eksempel hvilke datasæt der kan bruges til at kortlægge landbrugsarealinteresser og hvordan vi kan bruge dataene i en GIS-analyse </a:t>
            </a:r>
          </a:p>
        </p:txBody>
      </p:sp>
      <p:sp>
        <p:nvSpPr>
          <p:cNvPr id="4" name="Pladsholder til slidenummer 3"/>
          <p:cNvSpPr>
            <a:spLocks noGrp="1"/>
          </p:cNvSpPr>
          <p:nvPr>
            <p:ph type="sldNum" sz="quarter" idx="5"/>
          </p:nvPr>
        </p:nvSpPr>
        <p:spPr/>
        <p:txBody>
          <a:bodyPr/>
          <a:lstStyle/>
          <a:p>
            <a:fld id="{B57EA755-65CD-43C6-95C5-313BF0135A09}" type="slidenum">
              <a:rPr lang="da-DK" smtClean="0"/>
              <a:t>10</a:t>
            </a:fld>
            <a:endParaRPr lang="da-DK"/>
          </a:p>
        </p:txBody>
      </p:sp>
    </p:spTree>
    <p:extLst>
      <p:ext uri="{BB962C8B-B14F-4D97-AF65-F5344CB8AC3E}">
        <p14:creationId xmlns:p14="http://schemas.microsoft.com/office/powerpoint/2010/main" val="4117883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Eksempel nr. 2 her ses hvordan datasættet ”markblokke” kan bruges til at bestemme hvorvidt jorden er i </a:t>
            </a:r>
            <a:r>
              <a:rPr lang="da-DK" dirty="0" err="1"/>
              <a:t>omdrift</a:t>
            </a:r>
            <a:r>
              <a:rPr lang="da-DK" dirty="0"/>
              <a:t> eller ej. Dette eksempel er sat op på samme måde som data er brugt i mini GIS- øvelsen fra kogebogen. </a:t>
            </a:r>
          </a:p>
        </p:txBody>
      </p:sp>
      <p:sp>
        <p:nvSpPr>
          <p:cNvPr id="4" name="Pladsholder til slidenummer 3"/>
          <p:cNvSpPr>
            <a:spLocks noGrp="1"/>
          </p:cNvSpPr>
          <p:nvPr>
            <p:ph type="sldNum" sz="quarter" idx="5"/>
          </p:nvPr>
        </p:nvSpPr>
        <p:spPr/>
        <p:txBody>
          <a:bodyPr/>
          <a:lstStyle/>
          <a:p>
            <a:fld id="{B57EA755-65CD-43C6-95C5-313BF0135A09}" type="slidenum">
              <a:rPr lang="da-DK" smtClean="0"/>
              <a:t>11</a:t>
            </a:fld>
            <a:endParaRPr lang="da-DK"/>
          </a:p>
        </p:txBody>
      </p:sp>
    </p:spTree>
    <p:extLst>
      <p:ext uri="{BB962C8B-B14F-4D97-AF65-F5344CB8AC3E}">
        <p14:creationId xmlns:p14="http://schemas.microsoft.com/office/powerpoint/2010/main" val="1110719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Eksempel nr. 3 med fokus på skov som arealinteresse, dette eksempel er sat op på samme måde som data er brugt i mini GIS- øvelsen fra kogebogen. </a:t>
            </a:r>
          </a:p>
        </p:txBody>
      </p:sp>
      <p:sp>
        <p:nvSpPr>
          <p:cNvPr id="4" name="Pladsholder til slidenummer 3"/>
          <p:cNvSpPr>
            <a:spLocks noGrp="1"/>
          </p:cNvSpPr>
          <p:nvPr>
            <p:ph type="sldNum" sz="quarter" idx="5"/>
          </p:nvPr>
        </p:nvSpPr>
        <p:spPr/>
        <p:txBody>
          <a:bodyPr/>
          <a:lstStyle/>
          <a:p>
            <a:fld id="{B57EA755-65CD-43C6-95C5-313BF0135A09}" type="slidenum">
              <a:rPr lang="da-DK" smtClean="0"/>
              <a:t>12</a:t>
            </a:fld>
            <a:endParaRPr lang="da-DK"/>
          </a:p>
        </p:txBody>
      </p:sp>
    </p:spTree>
    <p:extLst>
      <p:ext uri="{BB962C8B-B14F-4D97-AF65-F5344CB8AC3E}">
        <p14:creationId xmlns:p14="http://schemas.microsoft.com/office/powerpoint/2010/main" val="479403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Eksempel nr. med fokus på lavbund, dette eksempel er sat op på samme måde som data er brugt i mini GIS- øvelsen fra kogebogen. </a:t>
            </a:r>
          </a:p>
        </p:txBody>
      </p:sp>
      <p:sp>
        <p:nvSpPr>
          <p:cNvPr id="4" name="Pladsholder til slidenummer 3"/>
          <p:cNvSpPr>
            <a:spLocks noGrp="1"/>
          </p:cNvSpPr>
          <p:nvPr>
            <p:ph type="sldNum" sz="quarter" idx="5"/>
          </p:nvPr>
        </p:nvSpPr>
        <p:spPr/>
        <p:txBody>
          <a:bodyPr/>
          <a:lstStyle/>
          <a:p>
            <a:fld id="{B57EA755-65CD-43C6-95C5-313BF0135A09}" type="slidenum">
              <a:rPr lang="da-DK" smtClean="0"/>
              <a:t>13</a:t>
            </a:fld>
            <a:endParaRPr lang="da-DK"/>
          </a:p>
        </p:txBody>
      </p:sp>
    </p:spTree>
    <p:extLst>
      <p:ext uri="{BB962C8B-B14F-4D97-AF65-F5344CB8AC3E}">
        <p14:creationId xmlns:p14="http://schemas.microsoft.com/office/powerpoint/2010/main" val="400111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CE2ED60-AF00-4EC0-9DF1-AD781061FB94}" type="datetimeFigureOut">
              <a:rPr lang="da-DK" smtClean="0"/>
              <a:t>14-08-2025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313608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CE2ED60-AF00-4EC0-9DF1-AD781061FB94}" type="datetimeFigureOut">
              <a:rPr lang="da-DK" smtClean="0"/>
              <a:t>14-08-2025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3936801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CE2ED60-AF00-4EC0-9DF1-AD781061FB94}" type="datetimeFigureOut">
              <a:rPr lang="da-DK" smtClean="0"/>
              <a:t>14-08-2025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3800910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CE2ED60-AF00-4EC0-9DF1-AD781061FB94}" type="datetimeFigureOut">
              <a:rPr lang="da-DK" smtClean="0"/>
              <a:t>14-08-2025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1152848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tint val="82000"/>
                  </a:schemeClr>
                </a:solidFill>
              </a:defRPr>
            </a:lvl1pPr>
            <a:lvl2pPr marL="712775" indent="0">
              <a:buNone/>
              <a:defRPr sz="3118">
                <a:solidFill>
                  <a:schemeClr val="tx1">
                    <a:tint val="82000"/>
                  </a:schemeClr>
                </a:solidFill>
              </a:defRPr>
            </a:lvl2pPr>
            <a:lvl3pPr marL="1425550" indent="0">
              <a:buNone/>
              <a:defRPr sz="2806">
                <a:solidFill>
                  <a:schemeClr val="tx1">
                    <a:tint val="82000"/>
                  </a:schemeClr>
                </a:solidFill>
              </a:defRPr>
            </a:lvl3pPr>
            <a:lvl4pPr marL="2138324" indent="0">
              <a:buNone/>
              <a:defRPr sz="2494">
                <a:solidFill>
                  <a:schemeClr val="tx1">
                    <a:tint val="82000"/>
                  </a:schemeClr>
                </a:solidFill>
              </a:defRPr>
            </a:lvl4pPr>
            <a:lvl5pPr marL="2851099" indent="0">
              <a:buNone/>
              <a:defRPr sz="2494">
                <a:solidFill>
                  <a:schemeClr val="tx1">
                    <a:tint val="82000"/>
                  </a:schemeClr>
                </a:solidFill>
              </a:defRPr>
            </a:lvl5pPr>
            <a:lvl6pPr marL="3563874" indent="0">
              <a:buNone/>
              <a:defRPr sz="2494">
                <a:solidFill>
                  <a:schemeClr val="tx1">
                    <a:tint val="82000"/>
                  </a:schemeClr>
                </a:solidFill>
              </a:defRPr>
            </a:lvl6pPr>
            <a:lvl7pPr marL="4276649" indent="0">
              <a:buNone/>
              <a:defRPr sz="2494">
                <a:solidFill>
                  <a:schemeClr val="tx1">
                    <a:tint val="82000"/>
                  </a:schemeClr>
                </a:solidFill>
              </a:defRPr>
            </a:lvl7pPr>
            <a:lvl8pPr marL="4989424" indent="0">
              <a:buNone/>
              <a:defRPr sz="2494">
                <a:solidFill>
                  <a:schemeClr val="tx1">
                    <a:tint val="82000"/>
                  </a:schemeClr>
                </a:solidFill>
              </a:defRPr>
            </a:lvl8pPr>
            <a:lvl9pPr marL="5702198" indent="0">
              <a:buNone/>
              <a:defRPr sz="2494">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CE2ED60-AF00-4EC0-9DF1-AD781061FB94}" type="datetimeFigureOut">
              <a:rPr lang="da-DK" smtClean="0"/>
              <a:t>14-08-2025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2183586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CE2ED60-AF00-4EC0-9DF1-AD781061FB94}" type="datetimeFigureOut">
              <a:rPr lang="da-DK" smtClean="0"/>
              <a:t>14-08-2025</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3570820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CE2ED60-AF00-4EC0-9DF1-AD781061FB94}" type="datetimeFigureOut">
              <a:rPr lang="da-DK" smtClean="0"/>
              <a:t>14-08-2025</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876668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CE2ED60-AF00-4EC0-9DF1-AD781061FB94}" type="datetimeFigureOut">
              <a:rPr lang="da-DK" smtClean="0"/>
              <a:t>14-08-2025</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237024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2ED60-AF00-4EC0-9DF1-AD781061FB94}" type="datetimeFigureOut">
              <a:rPr lang="da-DK" smtClean="0"/>
              <a:t>14-08-2025</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414626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CE2ED60-AF00-4EC0-9DF1-AD781061FB94}" type="datetimeFigureOut">
              <a:rPr lang="da-DK" smtClean="0"/>
              <a:t>14-08-2025</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68653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CE2ED60-AF00-4EC0-9DF1-AD781061FB94}" type="datetimeFigureOut">
              <a:rPr lang="da-DK" smtClean="0"/>
              <a:t>14-08-2025</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7AE51FF5-23F0-4099-94ED-FFFD4D7F8F0B}" type="slidenum">
              <a:rPr lang="da-DK" smtClean="0"/>
              <a:t>‹nr.›</a:t>
            </a:fld>
            <a:endParaRPr lang="da-DK"/>
          </a:p>
        </p:txBody>
      </p:sp>
    </p:spTree>
    <p:extLst>
      <p:ext uri="{BB962C8B-B14F-4D97-AF65-F5344CB8AC3E}">
        <p14:creationId xmlns:p14="http://schemas.microsoft.com/office/powerpoint/2010/main" val="179345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82000"/>
                  </a:schemeClr>
                </a:solidFill>
              </a:defRPr>
            </a:lvl1pPr>
          </a:lstStyle>
          <a:p>
            <a:fld id="{0CE2ED60-AF00-4EC0-9DF1-AD781061FB94}" type="datetimeFigureOut">
              <a:rPr lang="da-DK" smtClean="0"/>
              <a:t>14-08-2025</a:t>
            </a:fld>
            <a:endParaRPr lang="da-DK"/>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82000"/>
                  </a:schemeClr>
                </a:solidFill>
              </a:defRPr>
            </a:lvl1pPr>
          </a:lstStyle>
          <a:p>
            <a:endParaRPr lang="da-DK"/>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82000"/>
                  </a:schemeClr>
                </a:solidFill>
              </a:defRPr>
            </a:lvl1pPr>
          </a:lstStyle>
          <a:p>
            <a:fld id="{7AE51FF5-23F0-4099-94ED-FFFD4D7F8F0B}" type="slidenum">
              <a:rPr lang="da-DK" smtClean="0"/>
              <a:t>‹nr.›</a:t>
            </a:fld>
            <a:endParaRPr lang="da-DK"/>
          </a:p>
        </p:txBody>
      </p:sp>
    </p:spTree>
    <p:extLst>
      <p:ext uri="{BB962C8B-B14F-4D97-AF65-F5344CB8AC3E}">
        <p14:creationId xmlns:p14="http://schemas.microsoft.com/office/powerpoint/2010/main" val="36370625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svg"/><Relationship Id="rId34" Type="http://schemas.openxmlformats.org/officeDocument/2006/relationships/image" Target="../media/image34.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svg"/><Relationship Id="rId25" Type="http://schemas.openxmlformats.org/officeDocument/2006/relationships/image" Target="../media/image25.png"/><Relationship Id="rId33" Type="http://schemas.openxmlformats.org/officeDocument/2006/relationships/image" Target="../media/image33.sv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svg"/><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24" Type="http://schemas.openxmlformats.org/officeDocument/2006/relationships/image" Target="../media/image24.png"/><Relationship Id="rId32" Type="http://schemas.openxmlformats.org/officeDocument/2006/relationships/image" Target="../media/image32.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svg"/><Relationship Id="rId28" Type="http://schemas.openxmlformats.org/officeDocument/2006/relationships/image" Target="../media/image28.png"/><Relationship Id="rId10" Type="http://schemas.openxmlformats.org/officeDocument/2006/relationships/image" Target="../media/image10.svg"/><Relationship Id="rId19" Type="http://schemas.openxmlformats.org/officeDocument/2006/relationships/image" Target="../media/image19.svg"/><Relationship Id="rId31" Type="http://schemas.openxmlformats.org/officeDocument/2006/relationships/image" Target="../media/image31.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 Id="rId22" Type="http://schemas.openxmlformats.org/officeDocument/2006/relationships/image" Target="../media/image22.png"/><Relationship Id="rId27" Type="http://schemas.openxmlformats.org/officeDocument/2006/relationships/image" Target="../media/image27.svg"/><Relationship Id="rId30" Type="http://schemas.openxmlformats.org/officeDocument/2006/relationships/image" Target="../media/image30.png"/><Relationship Id="rId35" Type="http://schemas.openxmlformats.org/officeDocument/2006/relationships/image" Target="../media/image35.svg"/><Relationship Id="rId8" Type="http://schemas.openxmlformats.org/officeDocument/2006/relationships/image" Target="../media/image8.sv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svg"/><Relationship Id="rId26" Type="http://schemas.openxmlformats.org/officeDocument/2006/relationships/image" Target="../media/image25.png"/><Relationship Id="rId3" Type="http://schemas.openxmlformats.org/officeDocument/2006/relationships/image" Target="../media/image36.png"/><Relationship Id="rId21" Type="http://schemas.openxmlformats.org/officeDocument/2006/relationships/image" Target="../media/image32.png"/><Relationship Id="rId7" Type="http://schemas.openxmlformats.org/officeDocument/2006/relationships/image" Target="../media/image10.svg"/><Relationship Id="rId12" Type="http://schemas.openxmlformats.org/officeDocument/2006/relationships/image" Target="../media/image15.png"/><Relationship Id="rId17" Type="http://schemas.openxmlformats.org/officeDocument/2006/relationships/image" Target="../media/image20.png"/><Relationship Id="rId25" Type="http://schemas.openxmlformats.org/officeDocument/2006/relationships/image" Target="../media/image24.png"/><Relationship Id="rId2" Type="http://schemas.openxmlformats.org/officeDocument/2006/relationships/notesSlide" Target="../notesSlides/notesSlide3.xml"/><Relationship Id="rId16" Type="http://schemas.openxmlformats.org/officeDocument/2006/relationships/image" Target="../media/image19.svg"/><Relationship Id="rId20" Type="http://schemas.openxmlformats.org/officeDocument/2006/relationships/image" Target="../media/image23.svg"/><Relationship Id="rId29"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svg"/><Relationship Id="rId24" Type="http://schemas.openxmlformats.org/officeDocument/2006/relationships/image" Target="../media/image38.svg"/><Relationship Id="rId5" Type="http://schemas.openxmlformats.org/officeDocument/2006/relationships/image" Target="../media/image8.svg"/><Relationship Id="rId15" Type="http://schemas.openxmlformats.org/officeDocument/2006/relationships/image" Target="../media/image18.png"/><Relationship Id="rId23" Type="http://schemas.openxmlformats.org/officeDocument/2006/relationships/image" Target="../media/image37.png"/><Relationship Id="rId28" Type="http://schemas.openxmlformats.org/officeDocument/2006/relationships/image" Target="../media/image27.svg"/><Relationship Id="rId10" Type="http://schemas.openxmlformats.org/officeDocument/2006/relationships/image" Target="../media/image13.png"/><Relationship Id="rId19"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image" Target="../media/image17.svg"/><Relationship Id="rId22" Type="http://schemas.openxmlformats.org/officeDocument/2006/relationships/image" Target="../media/image33.svg"/><Relationship Id="rId27" Type="http://schemas.openxmlformats.org/officeDocument/2006/relationships/image" Target="../media/image26.png"/><Relationship Id="rId30" Type="http://schemas.openxmlformats.org/officeDocument/2006/relationships/image" Target="../media/image29.sv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svg"/><Relationship Id="rId18" Type="http://schemas.openxmlformats.org/officeDocument/2006/relationships/image" Target="../media/image37.png"/><Relationship Id="rId26" Type="http://schemas.openxmlformats.org/officeDocument/2006/relationships/image" Target="../media/image9.png"/><Relationship Id="rId3" Type="http://schemas.openxmlformats.org/officeDocument/2006/relationships/image" Target="../media/image36.png"/><Relationship Id="rId21" Type="http://schemas.openxmlformats.org/officeDocument/2006/relationships/image" Target="../media/image25.png"/><Relationship Id="rId7" Type="http://schemas.openxmlformats.org/officeDocument/2006/relationships/image" Target="../media/image14.svg"/><Relationship Id="rId12" Type="http://schemas.openxmlformats.org/officeDocument/2006/relationships/image" Target="../media/image20.png"/><Relationship Id="rId17" Type="http://schemas.openxmlformats.org/officeDocument/2006/relationships/image" Target="../media/image33.svg"/><Relationship Id="rId25" Type="http://schemas.openxmlformats.org/officeDocument/2006/relationships/image" Target="../media/image29.svg"/><Relationship Id="rId2" Type="http://schemas.openxmlformats.org/officeDocument/2006/relationships/notesSlide" Target="../notesSlides/notesSlide4.xml"/><Relationship Id="rId16" Type="http://schemas.openxmlformats.org/officeDocument/2006/relationships/image" Target="../media/image32.png"/><Relationship Id="rId20" Type="http://schemas.openxmlformats.org/officeDocument/2006/relationships/image" Target="../media/image24.png"/><Relationship Id="rId29" Type="http://schemas.openxmlformats.org/officeDocument/2006/relationships/image" Target="../media/image12.sv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9.svg"/><Relationship Id="rId24" Type="http://schemas.openxmlformats.org/officeDocument/2006/relationships/image" Target="../media/image28.png"/><Relationship Id="rId5" Type="http://schemas.openxmlformats.org/officeDocument/2006/relationships/image" Target="../media/image8.svg"/><Relationship Id="rId15" Type="http://schemas.openxmlformats.org/officeDocument/2006/relationships/image" Target="../media/image23.svg"/><Relationship Id="rId23" Type="http://schemas.openxmlformats.org/officeDocument/2006/relationships/image" Target="../media/image27.svg"/><Relationship Id="rId28" Type="http://schemas.openxmlformats.org/officeDocument/2006/relationships/image" Target="../media/image11.png"/><Relationship Id="rId10" Type="http://schemas.openxmlformats.org/officeDocument/2006/relationships/image" Target="../media/image18.png"/><Relationship Id="rId19" Type="http://schemas.openxmlformats.org/officeDocument/2006/relationships/image" Target="../media/image38.svg"/><Relationship Id="rId4" Type="http://schemas.openxmlformats.org/officeDocument/2006/relationships/image" Target="../media/image7.png"/><Relationship Id="rId9" Type="http://schemas.openxmlformats.org/officeDocument/2006/relationships/image" Target="../media/image17.svg"/><Relationship Id="rId14" Type="http://schemas.openxmlformats.org/officeDocument/2006/relationships/image" Target="../media/image22.png"/><Relationship Id="rId22" Type="http://schemas.openxmlformats.org/officeDocument/2006/relationships/image" Target="../media/image26.png"/><Relationship Id="rId27" Type="http://schemas.openxmlformats.org/officeDocument/2006/relationships/image" Target="../media/image10.svg"/><Relationship Id="rId30"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42DB0-1E04-B993-4E88-DA60AB555C8B}"/>
              </a:ext>
            </a:extLst>
          </p:cNvPr>
          <p:cNvSpPr>
            <a:spLocks noGrp="1"/>
          </p:cNvSpPr>
          <p:nvPr>
            <p:ph type="ctrTitle"/>
          </p:nvPr>
        </p:nvSpPr>
        <p:spPr/>
        <p:txBody>
          <a:bodyPr/>
          <a:lstStyle/>
          <a:p>
            <a:r>
              <a:rPr lang="da-DK" dirty="0"/>
              <a:t>Arealprioritering</a:t>
            </a:r>
          </a:p>
        </p:txBody>
      </p:sp>
      <p:sp>
        <p:nvSpPr>
          <p:cNvPr id="3" name="Subtitle 2">
            <a:extLst>
              <a:ext uri="{FF2B5EF4-FFF2-40B4-BE49-F238E27FC236}">
                <a16:creationId xmlns:a16="http://schemas.microsoft.com/office/drawing/2014/main" id="{F56D40F2-4807-2B6A-19F3-7752EFFB4344}"/>
              </a:ext>
            </a:extLst>
          </p:cNvPr>
          <p:cNvSpPr>
            <a:spLocks noGrp="1"/>
          </p:cNvSpPr>
          <p:nvPr>
            <p:ph type="subTitle" idx="1"/>
          </p:nvPr>
        </p:nvSpPr>
        <p:spPr/>
        <p:txBody>
          <a:bodyPr/>
          <a:lstStyle/>
          <a:p>
            <a:r>
              <a:rPr lang="da-DK" dirty="0"/>
              <a:t>Arealkabalekort, skydeskive + skema til dataudfoldelse af arealinteresser</a:t>
            </a:r>
          </a:p>
        </p:txBody>
      </p:sp>
    </p:spTree>
    <p:extLst>
      <p:ext uri="{BB962C8B-B14F-4D97-AF65-F5344CB8AC3E}">
        <p14:creationId xmlns:p14="http://schemas.microsoft.com/office/powerpoint/2010/main" val="25672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D2681-CD57-D73A-8E93-B9CA80712C56}"/>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7B955834-9F5C-C121-9F51-9365C076EE85}"/>
              </a:ext>
              <a:ext uri="{C183D7F6-B498-43B3-948B-1728B52AA6E4}">
                <adec:decorative xmlns:adec="http://schemas.microsoft.com/office/drawing/2017/decorative" val="1"/>
              </a:ext>
            </a:extLst>
          </p:cNvPr>
          <p:cNvGrpSpPr/>
          <p:nvPr/>
        </p:nvGrpSpPr>
        <p:grpSpPr>
          <a:xfrm>
            <a:off x="262707" y="3507675"/>
            <a:ext cx="1755234" cy="1986635"/>
            <a:chOff x="6723609" y="321133"/>
            <a:chExt cx="1182345" cy="1349229"/>
          </a:xfrm>
        </p:grpSpPr>
        <p:sp>
          <p:nvSpPr>
            <p:cNvPr id="3" name="Rectangle: Rounded Corners 1027">
              <a:extLst>
                <a:ext uri="{FF2B5EF4-FFF2-40B4-BE49-F238E27FC236}">
                  <a16:creationId xmlns:a16="http://schemas.microsoft.com/office/drawing/2014/main" id="{F463F4F2-831C-0087-0663-15BBE218ADD6}"/>
                </a:ext>
              </a:extLst>
            </p:cNvPr>
            <p:cNvSpPr/>
            <p:nvPr/>
          </p:nvSpPr>
          <p:spPr>
            <a:xfrm>
              <a:off x="6763391" y="321133"/>
              <a:ext cx="1104900" cy="1349229"/>
            </a:xfrm>
            <a:prstGeom prst="rect">
              <a:avLst/>
            </a:prstGeom>
            <a:solidFill>
              <a:schemeClr val="bg1">
                <a:lumMod val="75000"/>
              </a:schemeClr>
            </a:solidFill>
            <a:ln w="28575">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9" name="TextBox 18">
              <a:extLst>
                <a:ext uri="{FF2B5EF4-FFF2-40B4-BE49-F238E27FC236}">
                  <a16:creationId xmlns:a16="http://schemas.microsoft.com/office/drawing/2014/main" id="{E92AC19E-6AFD-4726-659C-DB57F4BC62ED}"/>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AREALTEMA </a:t>
              </a:r>
            </a:p>
          </p:txBody>
        </p:sp>
      </p:grpSp>
      <p:sp>
        <p:nvSpPr>
          <p:cNvPr id="22" name="TextBox 21">
            <a:extLst>
              <a:ext uri="{FF2B5EF4-FFF2-40B4-BE49-F238E27FC236}">
                <a16:creationId xmlns:a16="http://schemas.microsoft.com/office/drawing/2014/main" id="{655652D2-9F02-4211-7D75-B2193526DBF6}"/>
              </a:ext>
            </a:extLst>
          </p:cNvPr>
          <p:cNvSpPr txBox="1">
            <a:spLocks noGrp="1"/>
          </p:cNvSpPr>
          <p:nvPr>
            <p:ph type="title" idx="4294967295"/>
          </p:nvPr>
        </p:nvSpPr>
        <p:spPr>
          <a:xfrm>
            <a:off x="2737520" y="106101"/>
            <a:ext cx="10691814"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da-DK" sz="4400" b="0" i="0" u="none" strike="noStrike" kern="0" cap="none" spc="0" normalizeH="0" baseline="0" noProof="0" dirty="0">
                <a:ln>
                  <a:noFill/>
                </a:ln>
                <a:solidFill>
                  <a:schemeClr val="tx1"/>
                </a:solidFill>
                <a:effectLst/>
                <a:uLnTx/>
                <a:uFillTx/>
                <a:latin typeface="Bahnschrift SemiBold Condensed" panose="020B0502040204020203" pitchFamily="34" charset="0"/>
                <a:ea typeface="+mn-ea"/>
                <a:cs typeface="+mn-cs"/>
              </a:rPr>
              <a:t>Arealinteresse-beskrivelse </a:t>
            </a:r>
            <a:endParaRPr kumimoji="0" lang="da-DK"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23" name="TextBox 22">
            <a:extLst>
              <a:ext uri="{FF2B5EF4-FFF2-40B4-BE49-F238E27FC236}">
                <a16:creationId xmlns:a16="http://schemas.microsoft.com/office/drawing/2014/main" id="{068749A6-FDC8-4946-2CFB-ED8356769AA0}"/>
              </a:ext>
            </a:extLst>
          </p:cNvPr>
          <p:cNvSpPr txBox="1"/>
          <p:nvPr/>
        </p:nvSpPr>
        <p:spPr>
          <a:xfrm>
            <a:off x="2322063" y="10129413"/>
            <a:ext cx="10981820" cy="366750"/>
          </a:xfrm>
          <a:prstGeom prst="rect">
            <a:avLst/>
          </a:prstGeom>
          <a:noFill/>
        </p:spPr>
        <p:txBody>
          <a:bodyPr wrap="square">
            <a:spAutoFit/>
          </a:bodyPr>
          <a:lstStyle/>
          <a:p>
            <a:r>
              <a:rPr lang="da-DK" sz="1800" kern="0" dirty="0">
                <a:latin typeface="Bahnschrift SemiBold Condensed" panose="020B0502040204020203" pitchFamily="34" charset="0"/>
              </a:rPr>
              <a:t>Udfyldt af: </a:t>
            </a:r>
            <a:r>
              <a:rPr lang="da-DK" sz="1800" kern="0" dirty="0">
                <a:solidFill>
                  <a:schemeClr val="bg1">
                    <a:lumMod val="85000"/>
                  </a:schemeClr>
                </a:solidFill>
                <a:latin typeface="Bahnschrift SemiBold Condensed" panose="020B0502040204020203" pitchFamily="34" charset="0"/>
              </a:rPr>
              <a:t>____________________________________________________________________________________________________________________________________</a:t>
            </a:r>
            <a:endParaRPr lang="da-DK" dirty="0">
              <a:solidFill>
                <a:schemeClr val="bg1">
                  <a:lumMod val="85000"/>
                </a:schemeClr>
              </a:solidFill>
            </a:endParaRPr>
          </a:p>
        </p:txBody>
      </p:sp>
      <p:pic>
        <p:nvPicPr>
          <p:cNvPr id="24" name="Billede 1" descr="Et billede, der indeholder Font/skrifttype, tekst, Grafik, skærmbillede">
            <a:extLst>
              <a:ext uri="{FF2B5EF4-FFF2-40B4-BE49-F238E27FC236}">
                <a16:creationId xmlns:a16="http://schemas.microsoft.com/office/drawing/2014/main" id="{F6AF4A47-64D8-2C68-76A0-0195C82B7C8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924" t="24973" r="8138" b="35069"/>
          <a:stretch/>
        </p:blipFill>
        <p:spPr bwMode="auto">
          <a:xfrm>
            <a:off x="13281581" y="10174017"/>
            <a:ext cx="1057031" cy="274655"/>
          </a:xfrm>
          <a:prstGeom prst="rect">
            <a:avLst/>
          </a:prstGeom>
          <a:noFill/>
          <a:ln>
            <a:noFill/>
          </a:ln>
          <a:extLst>
            <a:ext uri="{53640926-AAD7-44D8-BBD7-CCE9431645EC}">
              <a14:shadowObscured xmlns:a14="http://schemas.microsoft.com/office/drawing/2010/main"/>
            </a:ext>
          </a:extLst>
        </p:spPr>
      </p:pic>
      <p:pic>
        <p:nvPicPr>
          <p:cNvPr id="25" name="Picture 24" descr="A blue and black logo&#10;&#10;AI-generated content may be incorrect.">
            <a:extLst>
              <a:ext uri="{FF2B5EF4-FFF2-40B4-BE49-F238E27FC236}">
                <a16:creationId xmlns:a16="http://schemas.microsoft.com/office/drawing/2014/main" id="{700C2B71-06B4-B5F7-167D-2884DDBDD4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520954" y="10174018"/>
            <a:ext cx="421991" cy="255580"/>
          </a:xfrm>
          <a:prstGeom prst="rect">
            <a:avLst/>
          </a:prstGeom>
        </p:spPr>
      </p:pic>
      <p:sp>
        <p:nvSpPr>
          <p:cNvPr id="28" name="Rectangle: Rounded Corners 1027">
            <a:extLst>
              <a:ext uri="{FF2B5EF4-FFF2-40B4-BE49-F238E27FC236}">
                <a16:creationId xmlns:a16="http://schemas.microsoft.com/office/drawing/2014/main" id="{9FDDD33D-9825-E639-CCA4-3C0374F5A8BF}"/>
              </a:ext>
              <a:ext uri="{C183D7F6-B498-43B3-948B-1728B52AA6E4}">
                <adec:decorative xmlns:adec="http://schemas.microsoft.com/office/drawing/2017/decorative" val="1"/>
              </a:ext>
            </a:extLst>
          </p:cNvPr>
          <p:cNvSpPr/>
          <p:nvPr/>
        </p:nvSpPr>
        <p:spPr>
          <a:xfrm>
            <a:off x="2322063" y="4329475"/>
            <a:ext cx="12245884" cy="5370638"/>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29" name="TextBox 28">
            <a:extLst>
              <a:ext uri="{FF2B5EF4-FFF2-40B4-BE49-F238E27FC236}">
                <a16:creationId xmlns:a16="http://schemas.microsoft.com/office/drawing/2014/main" id="{D05A2195-9970-9303-8F1C-10C455721D87}"/>
              </a:ext>
            </a:extLst>
          </p:cNvPr>
          <p:cNvSpPr txBox="1"/>
          <p:nvPr/>
        </p:nvSpPr>
        <p:spPr>
          <a:xfrm>
            <a:off x="2328295" y="4345600"/>
            <a:ext cx="12245884" cy="369332"/>
          </a:xfrm>
          <a:prstGeom prst="rect">
            <a:avLst/>
          </a:prstGeom>
          <a:noFill/>
        </p:spPr>
        <p:txBody>
          <a:bodyPr wrap="square">
            <a:spAutoFit/>
          </a:bodyPr>
          <a:lstStyle/>
          <a:p>
            <a:pPr algn="ctr" defTabSz="1133947">
              <a:defRPr/>
            </a:pPr>
            <a:r>
              <a:rPr lang="da-DK" kern="0" dirty="0">
                <a:solidFill>
                  <a:schemeClr val="tx2">
                    <a:lumMod val="75000"/>
                    <a:lumOff val="25000"/>
                  </a:schemeClr>
                </a:solidFill>
                <a:latin typeface="Bahnschrift SemiBold Condensed" panose="020B0502040204020203" pitchFamily="34" charset="0"/>
              </a:rPr>
              <a:t>DATA</a:t>
            </a:r>
          </a:p>
        </p:txBody>
      </p:sp>
      <p:sp>
        <p:nvSpPr>
          <p:cNvPr id="31" name="Rectangle: Rounded Corners 1027">
            <a:extLst>
              <a:ext uri="{FF2B5EF4-FFF2-40B4-BE49-F238E27FC236}">
                <a16:creationId xmlns:a16="http://schemas.microsoft.com/office/drawing/2014/main" id="{3C898572-45D9-F5E9-4B0D-C268D4955ED6}"/>
              </a:ext>
              <a:ext uri="{C183D7F6-B498-43B3-948B-1728B52AA6E4}">
                <adec:decorative xmlns:adec="http://schemas.microsoft.com/office/drawing/2017/decorative" val="1"/>
              </a:ext>
            </a:extLst>
          </p:cNvPr>
          <p:cNvSpPr/>
          <p:nvPr/>
        </p:nvSpPr>
        <p:spPr>
          <a:xfrm>
            <a:off x="2322063" y="987953"/>
            <a:ext cx="12243318" cy="3217714"/>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32" name="TextBox 31">
            <a:extLst>
              <a:ext uri="{FF2B5EF4-FFF2-40B4-BE49-F238E27FC236}">
                <a16:creationId xmlns:a16="http://schemas.microsoft.com/office/drawing/2014/main" id="{A9161FF4-A83E-0A14-268B-FA50D5FCD25F}"/>
              </a:ext>
            </a:extLst>
          </p:cNvPr>
          <p:cNvSpPr txBox="1"/>
          <p:nvPr/>
        </p:nvSpPr>
        <p:spPr>
          <a:xfrm>
            <a:off x="2322063" y="987952"/>
            <a:ext cx="12243318" cy="369332"/>
          </a:xfrm>
          <a:prstGeom prst="rect">
            <a:avLst/>
          </a:prstGeom>
          <a:noFill/>
        </p:spPr>
        <p:txBody>
          <a:bodyPr wrap="square">
            <a:spAutoFit/>
          </a:bodyPr>
          <a:lstStyle/>
          <a:p>
            <a:pPr algn="ctr" defTabSz="1133947">
              <a:defRPr/>
            </a:pPr>
            <a:r>
              <a:rPr lang="da-DK" kern="0" dirty="0">
                <a:solidFill>
                  <a:schemeClr val="accent6">
                    <a:lumMod val="75000"/>
                  </a:schemeClr>
                </a:solidFill>
                <a:latin typeface="Bahnschrift SemiBold Condensed" panose="020B0502040204020203" pitchFamily="34" charset="0"/>
              </a:rPr>
              <a:t>MODEL / PRINCIPPER </a:t>
            </a:r>
          </a:p>
        </p:txBody>
      </p:sp>
      <p:sp>
        <p:nvSpPr>
          <p:cNvPr id="50" name="Rectangle: Rounded Corners 1027">
            <a:extLst>
              <a:ext uri="{FF2B5EF4-FFF2-40B4-BE49-F238E27FC236}">
                <a16:creationId xmlns:a16="http://schemas.microsoft.com/office/drawing/2014/main" id="{E13B5FAE-4781-7111-D869-9A9F05E855B0}"/>
              </a:ext>
              <a:ext uri="{C183D7F6-B498-43B3-948B-1728B52AA6E4}">
                <adec:decorative xmlns:adec="http://schemas.microsoft.com/office/drawing/2017/decorative" val="1"/>
              </a:ext>
            </a:extLst>
          </p:cNvPr>
          <p:cNvSpPr/>
          <p:nvPr/>
        </p:nvSpPr>
        <p:spPr>
          <a:xfrm>
            <a:off x="319692" y="987952"/>
            <a:ext cx="1935687" cy="2376297"/>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51" name="Rectangle: Rounded Corners 1027">
            <a:extLst>
              <a:ext uri="{FF2B5EF4-FFF2-40B4-BE49-F238E27FC236}">
                <a16:creationId xmlns:a16="http://schemas.microsoft.com/office/drawing/2014/main" id="{694AFAF7-D933-ED45-9F32-E52EF6AF4DB9}"/>
              </a:ext>
              <a:ext uri="{C183D7F6-B498-43B3-948B-1728B52AA6E4}">
                <adec:decorative xmlns:adec="http://schemas.microsoft.com/office/drawing/2017/decorative" val="1"/>
              </a:ext>
            </a:extLst>
          </p:cNvPr>
          <p:cNvSpPr/>
          <p:nvPr/>
        </p:nvSpPr>
        <p:spPr>
          <a:xfrm>
            <a:off x="319692" y="5671231"/>
            <a:ext cx="1922239" cy="4028882"/>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55" name="TextBox 54">
            <a:extLst>
              <a:ext uri="{FF2B5EF4-FFF2-40B4-BE49-F238E27FC236}">
                <a16:creationId xmlns:a16="http://schemas.microsoft.com/office/drawing/2014/main" id="{DCCAB130-674B-966F-F9BF-9B6364CB6799}"/>
              </a:ext>
            </a:extLst>
          </p:cNvPr>
          <p:cNvSpPr txBox="1"/>
          <p:nvPr/>
        </p:nvSpPr>
        <p:spPr>
          <a:xfrm>
            <a:off x="319692" y="960953"/>
            <a:ext cx="1859236" cy="2462213"/>
          </a:xfrm>
          <a:prstGeom prst="rect">
            <a:avLst/>
          </a:prstGeom>
          <a:noFill/>
        </p:spPr>
        <p:txBody>
          <a:bodyPr wrap="square" rtlCol="0">
            <a:spAutoFit/>
          </a:bodyPr>
          <a:lstStyle/>
          <a:p>
            <a:r>
              <a:rPr lang="da-DK" sz="1400" dirty="0"/>
              <a:t>Her beskriver I forskellige modeller for udpegning af arealinteressen – vil I fx medtage alt areal eller kun udvalgte dele (og hvorfor)? Giv hver model en overskrift og beskriv kort principperne for modellen.</a:t>
            </a:r>
          </a:p>
        </p:txBody>
      </p:sp>
      <p:sp>
        <p:nvSpPr>
          <p:cNvPr id="56" name="TextBox 55">
            <a:extLst>
              <a:ext uri="{FF2B5EF4-FFF2-40B4-BE49-F238E27FC236}">
                <a16:creationId xmlns:a16="http://schemas.microsoft.com/office/drawing/2014/main" id="{C9298AF6-DFCF-F0D6-E6B9-C8EA7E8A85EB}"/>
              </a:ext>
            </a:extLst>
          </p:cNvPr>
          <p:cNvSpPr txBox="1"/>
          <p:nvPr/>
        </p:nvSpPr>
        <p:spPr>
          <a:xfrm>
            <a:off x="311707" y="5691282"/>
            <a:ext cx="1831395" cy="1815882"/>
          </a:xfrm>
          <a:prstGeom prst="rect">
            <a:avLst/>
          </a:prstGeom>
          <a:noFill/>
        </p:spPr>
        <p:txBody>
          <a:bodyPr wrap="square" rtlCol="0">
            <a:spAutoFit/>
          </a:bodyPr>
          <a:lstStyle/>
          <a:p>
            <a:r>
              <a:rPr lang="da-DK" sz="1400" dirty="0"/>
              <a:t>Her beskriver I hvilke datasæt der skal bruges for at afgrænse og værdisætte de forskellige arealinteresse-modeller.</a:t>
            </a:r>
          </a:p>
        </p:txBody>
      </p:sp>
      <p:grpSp>
        <p:nvGrpSpPr>
          <p:cNvPr id="4" name="Group 3">
            <a:extLst>
              <a:ext uri="{FF2B5EF4-FFF2-40B4-BE49-F238E27FC236}">
                <a16:creationId xmlns:a16="http://schemas.microsoft.com/office/drawing/2014/main" id="{AE9B2D27-F2B8-38EF-3F42-E9B1275217CE}"/>
              </a:ext>
              <a:ext uri="{C183D7F6-B498-43B3-948B-1728B52AA6E4}">
                <adec:decorative xmlns:adec="http://schemas.microsoft.com/office/drawing/2017/decorative" val="1"/>
              </a:ext>
            </a:extLst>
          </p:cNvPr>
          <p:cNvGrpSpPr/>
          <p:nvPr/>
        </p:nvGrpSpPr>
        <p:grpSpPr>
          <a:xfrm>
            <a:off x="2385013" y="1248569"/>
            <a:ext cx="2564049" cy="2384699"/>
            <a:chOff x="-1705801" y="5999292"/>
            <a:chExt cx="3015056" cy="2804159"/>
          </a:xfrm>
        </p:grpSpPr>
        <p:sp>
          <p:nvSpPr>
            <p:cNvPr id="5" name="Rectangle 9">
              <a:extLst>
                <a:ext uri="{FF2B5EF4-FFF2-40B4-BE49-F238E27FC236}">
                  <a16:creationId xmlns:a16="http://schemas.microsoft.com/office/drawing/2014/main" id="{D7D42033-FBEC-A186-0B02-8F42F1F3775B}"/>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6" name="Rectangle 9">
              <a:extLst>
                <a:ext uri="{FF2B5EF4-FFF2-40B4-BE49-F238E27FC236}">
                  <a16:creationId xmlns:a16="http://schemas.microsoft.com/office/drawing/2014/main" id="{CFCEB711-A383-67A6-3C85-CE00EDEB84E2}"/>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grpSp>
      <p:grpSp>
        <p:nvGrpSpPr>
          <p:cNvPr id="7" name="Group 6">
            <a:extLst>
              <a:ext uri="{FF2B5EF4-FFF2-40B4-BE49-F238E27FC236}">
                <a16:creationId xmlns:a16="http://schemas.microsoft.com/office/drawing/2014/main" id="{269A89FF-1FA6-9C60-6D38-D3D2F5F8676D}"/>
              </a:ext>
              <a:ext uri="{C183D7F6-B498-43B3-948B-1728B52AA6E4}">
                <adec:decorative xmlns:adec="http://schemas.microsoft.com/office/drawing/2017/decorative" val="1"/>
              </a:ext>
            </a:extLst>
          </p:cNvPr>
          <p:cNvGrpSpPr/>
          <p:nvPr/>
        </p:nvGrpSpPr>
        <p:grpSpPr>
          <a:xfrm>
            <a:off x="4607375" y="1667124"/>
            <a:ext cx="2564049" cy="2384699"/>
            <a:chOff x="-1705801" y="5999292"/>
            <a:chExt cx="3015056" cy="2804159"/>
          </a:xfrm>
        </p:grpSpPr>
        <p:sp>
          <p:nvSpPr>
            <p:cNvPr id="8" name="Rectangle 9">
              <a:extLst>
                <a:ext uri="{FF2B5EF4-FFF2-40B4-BE49-F238E27FC236}">
                  <a16:creationId xmlns:a16="http://schemas.microsoft.com/office/drawing/2014/main" id="{F9F96418-B8EA-4FD9-AA8F-0B84BB888040}"/>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Rectangle 9">
              <a:extLst>
                <a:ext uri="{FF2B5EF4-FFF2-40B4-BE49-F238E27FC236}">
                  <a16:creationId xmlns:a16="http://schemas.microsoft.com/office/drawing/2014/main" id="{DF8277A4-2D89-185F-AA2A-A381A6AAEFFD}"/>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grpSp>
      <p:grpSp>
        <p:nvGrpSpPr>
          <p:cNvPr id="10" name="Group 9">
            <a:extLst>
              <a:ext uri="{FF2B5EF4-FFF2-40B4-BE49-F238E27FC236}">
                <a16:creationId xmlns:a16="http://schemas.microsoft.com/office/drawing/2014/main" id="{7C5B086C-8996-7040-B17B-034149665BC0}"/>
              </a:ext>
              <a:ext uri="{C183D7F6-B498-43B3-948B-1728B52AA6E4}">
                <adec:decorative xmlns:adec="http://schemas.microsoft.com/office/drawing/2017/decorative" val="1"/>
              </a:ext>
            </a:extLst>
          </p:cNvPr>
          <p:cNvGrpSpPr/>
          <p:nvPr/>
        </p:nvGrpSpPr>
        <p:grpSpPr>
          <a:xfrm>
            <a:off x="6720530" y="1334897"/>
            <a:ext cx="2564049" cy="2384699"/>
            <a:chOff x="-1705801" y="5999292"/>
            <a:chExt cx="3015056" cy="2804159"/>
          </a:xfrm>
        </p:grpSpPr>
        <p:sp>
          <p:nvSpPr>
            <p:cNvPr id="11" name="Rectangle 9">
              <a:extLst>
                <a:ext uri="{FF2B5EF4-FFF2-40B4-BE49-F238E27FC236}">
                  <a16:creationId xmlns:a16="http://schemas.microsoft.com/office/drawing/2014/main" id="{FEA39083-69CB-32CE-4BDD-17E0015862DC}"/>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2" name="Rectangle 9">
              <a:extLst>
                <a:ext uri="{FF2B5EF4-FFF2-40B4-BE49-F238E27FC236}">
                  <a16:creationId xmlns:a16="http://schemas.microsoft.com/office/drawing/2014/main" id="{14BEFA5A-B045-0151-575F-D37642273422}"/>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grpSp>
      <p:sp>
        <p:nvSpPr>
          <p:cNvPr id="13" name="TextBox 12">
            <a:extLst>
              <a:ext uri="{FF2B5EF4-FFF2-40B4-BE49-F238E27FC236}">
                <a16:creationId xmlns:a16="http://schemas.microsoft.com/office/drawing/2014/main" id="{9B3F7CF1-9C61-8237-E656-B5DD562A5EE7}"/>
              </a:ext>
            </a:extLst>
          </p:cNvPr>
          <p:cNvSpPr txBox="1"/>
          <p:nvPr/>
        </p:nvSpPr>
        <p:spPr>
          <a:xfrm>
            <a:off x="2835987" y="1532341"/>
            <a:ext cx="1737360" cy="1200329"/>
          </a:xfrm>
          <a:prstGeom prst="rect">
            <a:avLst/>
          </a:prstGeom>
          <a:noFill/>
        </p:spPr>
        <p:txBody>
          <a:bodyPr wrap="square" rtlCol="0">
            <a:spAutoFit/>
          </a:bodyPr>
          <a:lstStyle/>
          <a:p>
            <a:r>
              <a:rPr lang="da-DK" b="1" dirty="0">
                <a:latin typeface="Segoe Print" panose="02000600000000000000" pitchFamily="2" charset="0"/>
              </a:rPr>
              <a:t>Al jord </a:t>
            </a:r>
          </a:p>
          <a:p>
            <a:r>
              <a:rPr lang="da-DK" dirty="0">
                <a:latin typeface="Segoe Print" panose="02000600000000000000" pitchFamily="2" charset="0"/>
              </a:rPr>
              <a:t>Alle </a:t>
            </a:r>
            <a:r>
              <a:rPr lang="da-DK" dirty="0" err="1">
                <a:latin typeface="Segoe Print" panose="02000600000000000000" pitchFamily="2" charset="0"/>
              </a:rPr>
              <a:t>landbrugs-arealer</a:t>
            </a:r>
            <a:endParaRPr lang="da-DK" dirty="0">
              <a:latin typeface="Segoe Print" panose="02000600000000000000" pitchFamily="2" charset="0"/>
            </a:endParaRPr>
          </a:p>
        </p:txBody>
      </p:sp>
      <p:sp>
        <p:nvSpPr>
          <p:cNvPr id="14" name="TextBox 13">
            <a:extLst>
              <a:ext uri="{FF2B5EF4-FFF2-40B4-BE49-F238E27FC236}">
                <a16:creationId xmlns:a16="http://schemas.microsoft.com/office/drawing/2014/main" id="{DE846519-B469-2D9C-A224-1C77529F8806}"/>
              </a:ext>
            </a:extLst>
          </p:cNvPr>
          <p:cNvSpPr txBox="1"/>
          <p:nvPr/>
        </p:nvSpPr>
        <p:spPr>
          <a:xfrm>
            <a:off x="4895091" y="1843886"/>
            <a:ext cx="1737360" cy="923330"/>
          </a:xfrm>
          <a:prstGeom prst="rect">
            <a:avLst/>
          </a:prstGeom>
          <a:noFill/>
        </p:spPr>
        <p:txBody>
          <a:bodyPr wrap="square" rtlCol="0">
            <a:spAutoFit/>
          </a:bodyPr>
          <a:lstStyle/>
          <a:p>
            <a:r>
              <a:rPr lang="da-DK" b="1" err="1">
                <a:latin typeface="Segoe Print" panose="02000600000000000000" pitchFamily="2" charset="0"/>
              </a:rPr>
              <a:t>Omdriftsjord</a:t>
            </a:r>
            <a:endParaRPr lang="da-DK" b="1">
              <a:latin typeface="Segoe Print" panose="02000600000000000000" pitchFamily="2" charset="0"/>
            </a:endParaRPr>
          </a:p>
          <a:p>
            <a:r>
              <a:rPr lang="da-DK">
                <a:latin typeface="Segoe Print" panose="02000600000000000000" pitchFamily="2" charset="0"/>
              </a:rPr>
              <a:t>Kun arealer i </a:t>
            </a:r>
            <a:r>
              <a:rPr lang="da-DK" err="1">
                <a:latin typeface="Segoe Print" panose="02000600000000000000" pitchFamily="2" charset="0"/>
              </a:rPr>
              <a:t>omdrift</a:t>
            </a:r>
            <a:endParaRPr lang="da-DK">
              <a:latin typeface="Segoe Print" panose="02000600000000000000" pitchFamily="2" charset="0"/>
            </a:endParaRPr>
          </a:p>
        </p:txBody>
      </p:sp>
      <p:sp>
        <p:nvSpPr>
          <p:cNvPr id="15" name="TextBox 14">
            <a:extLst>
              <a:ext uri="{FF2B5EF4-FFF2-40B4-BE49-F238E27FC236}">
                <a16:creationId xmlns:a16="http://schemas.microsoft.com/office/drawing/2014/main" id="{E5ECAFD5-044C-8450-87BB-359DADE9882F}"/>
              </a:ext>
            </a:extLst>
          </p:cNvPr>
          <p:cNvSpPr txBox="1"/>
          <p:nvPr/>
        </p:nvSpPr>
        <p:spPr>
          <a:xfrm>
            <a:off x="7117001" y="1543316"/>
            <a:ext cx="1737360" cy="1631216"/>
          </a:xfrm>
          <a:prstGeom prst="rect">
            <a:avLst/>
          </a:prstGeom>
          <a:noFill/>
        </p:spPr>
        <p:txBody>
          <a:bodyPr wrap="square" rtlCol="0">
            <a:spAutoFit/>
          </a:bodyPr>
          <a:lstStyle/>
          <a:p>
            <a:r>
              <a:rPr lang="da-DK" b="1">
                <a:latin typeface="Segoe Print" panose="02000600000000000000" pitchFamily="2" charset="0"/>
              </a:rPr>
              <a:t>÷ Beskyttet natur</a:t>
            </a:r>
          </a:p>
          <a:p>
            <a:r>
              <a:rPr lang="da-DK" sz="1600">
                <a:latin typeface="Segoe Print" panose="02000600000000000000" pitchFamily="2" charset="0"/>
              </a:rPr>
              <a:t>Arealer med beskyttet natur skal ikke medtages</a:t>
            </a:r>
          </a:p>
        </p:txBody>
      </p:sp>
      <p:grpSp>
        <p:nvGrpSpPr>
          <p:cNvPr id="16" name="Group 15">
            <a:extLst>
              <a:ext uri="{FF2B5EF4-FFF2-40B4-BE49-F238E27FC236}">
                <a16:creationId xmlns:a16="http://schemas.microsoft.com/office/drawing/2014/main" id="{89DD52C3-CB3F-8118-E88F-3C925F438567}"/>
              </a:ext>
              <a:ext uri="{C183D7F6-B498-43B3-948B-1728B52AA6E4}">
                <adec:decorative xmlns:adec="http://schemas.microsoft.com/office/drawing/2017/decorative" val="1"/>
              </a:ext>
            </a:extLst>
          </p:cNvPr>
          <p:cNvGrpSpPr/>
          <p:nvPr/>
        </p:nvGrpSpPr>
        <p:grpSpPr>
          <a:xfrm>
            <a:off x="9118154" y="1737888"/>
            <a:ext cx="2564049" cy="2384699"/>
            <a:chOff x="-1705801" y="5999292"/>
            <a:chExt cx="3015056" cy="2804159"/>
          </a:xfrm>
        </p:grpSpPr>
        <p:sp>
          <p:nvSpPr>
            <p:cNvPr id="17" name="Rectangle 9">
              <a:extLst>
                <a:ext uri="{FF2B5EF4-FFF2-40B4-BE49-F238E27FC236}">
                  <a16:creationId xmlns:a16="http://schemas.microsoft.com/office/drawing/2014/main" id="{F12AF3A3-570F-041B-E7AF-91794CBB9ABF}"/>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Rectangle 9">
              <a:extLst>
                <a:ext uri="{FF2B5EF4-FFF2-40B4-BE49-F238E27FC236}">
                  <a16:creationId xmlns:a16="http://schemas.microsoft.com/office/drawing/2014/main" id="{294A371F-2E41-65C2-45E1-A5B02D0674C1}"/>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20" name="TextBox 19">
            <a:extLst>
              <a:ext uri="{FF2B5EF4-FFF2-40B4-BE49-F238E27FC236}">
                <a16:creationId xmlns:a16="http://schemas.microsoft.com/office/drawing/2014/main" id="{3565B2E6-4379-1C76-76CC-7437F256199A}"/>
              </a:ext>
            </a:extLst>
          </p:cNvPr>
          <p:cNvSpPr txBox="1"/>
          <p:nvPr/>
        </p:nvSpPr>
        <p:spPr>
          <a:xfrm>
            <a:off x="9401460" y="1870309"/>
            <a:ext cx="2029485" cy="1631216"/>
          </a:xfrm>
          <a:prstGeom prst="rect">
            <a:avLst/>
          </a:prstGeom>
          <a:noFill/>
        </p:spPr>
        <p:txBody>
          <a:bodyPr wrap="square" rtlCol="0">
            <a:spAutoFit/>
          </a:bodyPr>
          <a:lstStyle/>
          <a:p>
            <a:r>
              <a:rPr lang="da-DK" b="1">
                <a:latin typeface="Segoe Print" panose="02000600000000000000" pitchFamily="2" charset="0"/>
              </a:rPr>
              <a:t>Ikke den gode jord</a:t>
            </a:r>
          </a:p>
          <a:p>
            <a:r>
              <a:rPr lang="da-DK" sz="1600">
                <a:latin typeface="Segoe Print" panose="02000600000000000000" pitchFamily="2" charset="0"/>
              </a:rPr>
              <a:t>Arealer med høj land-brugsværdi skal ikke medtages</a:t>
            </a:r>
          </a:p>
        </p:txBody>
      </p:sp>
      <p:grpSp>
        <p:nvGrpSpPr>
          <p:cNvPr id="21" name="Group 20">
            <a:extLst>
              <a:ext uri="{FF2B5EF4-FFF2-40B4-BE49-F238E27FC236}">
                <a16:creationId xmlns:a16="http://schemas.microsoft.com/office/drawing/2014/main" id="{482043A2-D820-EEA1-FE87-3F66ABCE2993}"/>
              </a:ext>
              <a:ext uri="{C183D7F6-B498-43B3-948B-1728B52AA6E4}">
                <adec:decorative xmlns:adec="http://schemas.microsoft.com/office/drawing/2017/decorative" val="1"/>
              </a:ext>
            </a:extLst>
          </p:cNvPr>
          <p:cNvGrpSpPr/>
          <p:nvPr/>
        </p:nvGrpSpPr>
        <p:grpSpPr>
          <a:xfrm>
            <a:off x="260634" y="3507675"/>
            <a:ext cx="1755234" cy="1986635"/>
            <a:chOff x="6723609" y="321133"/>
            <a:chExt cx="1182345" cy="1349229"/>
          </a:xfrm>
        </p:grpSpPr>
        <p:sp>
          <p:nvSpPr>
            <p:cNvPr id="26" name="Rectangle: Rounded Corners 1027">
              <a:extLst>
                <a:ext uri="{FF2B5EF4-FFF2-40B4-BE49-F238E27FC236}">
                  <a16:creationId xmlns:a16="http://schemas.microsoft.com/office/drawing/2014/main" id="{76D8AF2B-FE18-CC16-F008-1F68870A1537}"/>
                </a:ext>
              </a:extLst>
            </p:cNvPr>
            <p:cNvSpPr/>
            <p:nvPr/>
          </p:nvSpPr>
          <p:spPr>
            <a:xfrm>
              <a:off x="6763391" y="321133"/>
              <a:ext cx="1104900" cy="1349229"/>
            </a:xfrm>
            <a:prstGeom prst="rect">
              <a:avLst/>
            </a:prstGeom>
            <a:solidFill>
              <a:srgbClr val="766056"/>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grpSp>
          <p:nvGrpSpPr>
            <p:cNvPr id="27" name="Group 26">
              <a:extLst>
                <a:ext uri="{FF2B5EF4-FFF2-40B4-BE49-F238E27FC236}">
                  <a16:creationId xmlns:a16="http://schemas.microsoft.com/office/drawing/2014/main" id="{D188D63B-A0DD-3DFA-C594-792636C2FC32}"/>
                </a:ext>
              </a:extLst>
            </p:cNvPr>
            <p:cNvGrpSpPr/>
            <p:nvPr/>
          </p:nvGrpSpPr>
          <p:grpSpPr>
            <a:xfrm>
              <a:off x="6860191" y="427132"/>
              <a:ext cx="911301" cy="911301"/>
              <a:chOff x="7688198" y="1532291"/>
              <a:chExt cx="1169289" cy="1169289"/>
            </a:xfrm>
          </p:grpSpPr>
          <p:sp>
            <p:nvSpPr>
              <p:cNvPr id="36" name="Oval 1029">
                <a:extLst>
                  <a:ext uri="{FF2B5EF4-FFF2-40B4-BE49-F238E27FC236}">
                    <a16:creationId xmlns:a16="http://schemas.microsoft.com/office/drawing/2014/main" id="{008C6B09-3F4F-9EDA-A864-90662FA5E80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a:solidFill>
                    <a:prstClr val="white"/>
                  </a:solidFill>
                  <a:latin typeface="Bahnschrift SemiBold Condensed" panose="020B0502040204020203" pitchFamily="34" charset="0"/>
                </a:endParaRPr>
              </a:p>
            </p:txBody>
          </p:sp>
          <p:pic>
            <p:nvPicPr>
              <p:cNvPr id="38" name="Graphic 37" descr="Tractor with solid fill">
                <a:extLst>
                  <a:ext uri="{FF2B5EF4-FFF2-40B4-BE49-F238E27FC236}">
                    <a16:creationId xmlns:a16="http://schemas.microsoft.com/office/drawing/2014/main" id="{29F48197-C690-BD6B-A041-11EA5BA7346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58878" y="1638980"/>
                <a:ext cx="1012779" cy="1012779"/>
              </a:xfrm>
              <a:prstGeom prst="rect">
                <a:avLst/>
              </a:prstGeom>
            </p:spPr>
          </p:pic>
        </p:grpSp>
        <p:sp>
          <p:nvSpPr>
            <p:cNvPr id="30" name="TextBox 29">
              <a:extLst>
                <a:ext uri="{FF2B5EF4-FFF2-40B4-BE49-F238E27FC236}">
                  <a16:creationId xmlns:a16="http://schemas.microsoft.com/office/drawing/2014/main" id="{5E678B80-E9C2-9FBB-E72B-C57BFFB9B09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a:solidFill>
                    <a:prstClr val="white"/>
                  </a:solidFill>
                  <a:latin typeface="Bahnschrift SemiBold Condensed" panose="020B0502040204020203" pitchFamily="34" charset="0"/>
                </a:rPr>
                <a:t>LANDBRUG </a:t>
              </a:r>
            </a:p>
          </p:txBody>
        </p:sp>
      </p:grpSp>
      <p:grpSp>
        <p:nvGrpSpPr>
          <p:cNvPr id="39" name="Group 38">
            <a:extLst>
              <a:ext uri="{FF2B5EF4-FFF2-40B4-BE49-F238E27FC236}">
                <a16:creationId xmlns:a16="http://schemas.microsoft.com/office/drawing/2014/main" id="{856716E4-6251-5C9A-3A41-1CFDC2764F64}"/>
              </a:ext>
              <a:ext uri="{C183D7F6-B498-43B3-948B-1728B52AA6E4}">
                <adec:decorative xmlns:adec="http://schemas.microsoft.com/office/drawing/2017/decorative" val="1"/>
              </a:ext>
            </a:extLst>
          </p:cNvPr>
          <p:cNvGrpSpPr/>
          <p:nvPr/>
        </p:nvGrpSpPr>
        <p:grpSpPr>
          <a:xfrm>
            <a:off x="11511386" y="1264091"/>
            <a:ext cx="2564049" cy="2384699"/>
            <a:chOff x="-1705801" y="5999292"/>
            <a:chExt cx="3015056" cy="2804159"/>
          </a:xfrm>
        </p:grpSpPr>
        <p:sp>
          <p:nvSpPr>
            <p:cNvPr id="40" name="Rectangle 9">
              <a:extLst>
                <a:ext uri="{FF2B5EF4-FFF2-40B4-BE49-F238E27FC236}">
                  <a16:creationId xmlns:a16="http://schemas.microsoft.com/office/drawing/2014/main" id="{C3C11C9F-FDBE-445F-2409-5879EDB0D6AA}"/>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9">
              <a:extLst>
                <a:ext uri="{FF2B5EF4-FFF2-40B4-BE49-F238E27FC236}">
                  <a16:creationId xmlns:a16="http://schemas.microsoft.com/office/drawing/2014/main" id="{538434B5-A790-20E2-9C67-9CA0DB3956DE}"/>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43" name="TextBox 42">
            <a:extLst>
              <a:ext uri="{FF2B5EF4-FFF2-40B4-BE49-F238E27FC236}">
                <a16:creationId xmlns:a16="http://schemas.microsoft.com/office/drawing/2014/main" id="{C868462C-0BB4-5FE5-56A8-B098CBC20A94}"/>
              </a:ext>
            </a:extLst>
          </p:cNvPr>
          <p:cNvSpPr txBox="1"/>
          <p:nvPr/>
        </p:nvSpPr>
        <p:spPr>
          <a:xfrm>
            <a:off x="11928607" y="1449267"/>
            <a:ext cx="1737360" cy="1877437"/>
          </a:xfrm>
          <a:prstGeom prst="rect">
            <a:avLst/>
          </a:prstGeom>
          <a:noFill/>
        </p:spPr>
        <p:txBody>
          <a:bodyPr wrap="square" rtlCol="0">
            <a:spAutoFit/>
          </a:bodyPr>
          <a:lstStyle/>
          <a:p>
            <a:r>
              <a:rPr lang="da-DK" b="1">
                <a:latin typeface="Segoe Print" panose="02000600000000000000" pitchFamily="2" charset="0"/>
              </a:rPr>
              <a:t>Jord med særlig ejer</a:t>
            </a:r>
          </a:p>
          <a:p>
            <a:r>
              <a:rPr lang="da-DK" sz="1600">
                <a:latin typeface="Segoe Print" panose="02000600000000000000" pitchFamily="2" charset="0"/>
              </a:rPr>
              <a:t>Arealer ejet af offentlige eller store jordbesiddere prioriteres højt</a:t>
            </a:r>
          </a:p>
        </p:txBody>
      </p:sp>
      <p:grpSp>
        <p:nvGrpSpPr>
          <p:cNvPr id="44" name="Group 43">
            <a:extLst>
              <a:ext uri="{FF2B5EF4-FFF2-40B4-BE49-F238E27FC236}">
                <a16:creationId xmlns:a16="http://schemas.microsoft.com/office/drawing/2014/main" id="{D3757E08-E663-D323-7C93-E304407A3530}"/>
              </a:ext>
              <a:ext uri="{C183D7F6-B498-43B3-948B-1728B52AA6E4}">
                <adec:decorative xmlns:adec="http://schemas.microsoft.com/office/drawing/2017/decorative" val="1"/>
              </a:ext>
            </a:extLst>
          </p:cNvPr>
          <p:cNvGrpSpPr/>
          <p:nvPr/>
        </p:nvGrpSpPr>
        <p:grpSpPr>
          <a:xfrm>
            <a:off x="11630665" y="5455039"/>
            <a:ext cx="2564049" cy="2384699"/>
            <a:chOff x="-1705801" y="5999292"/>
            <a:chExt cx="3015056" cy="2804159"/>
          </a:xfrm>
        </p:grpSpPr>
        <p:sp>
          <p:nvSpPr>
            <p:cNvPr id="52" name="Rectangle 9">
              <a:extLst>
                <a:ext uri="{FF2B5EF4-FFF2-40B4-BE49-F238E27FC236}">
                  <a16:creationId xmlns:a16="http://schemas.microsoft.com/office/drawing/2014/main" id="{22D705ED-7F42-C8F7-221B-6D1EB7CFEED4}"/>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7" name="Rectangle 9">
              <a:extLst>
                <a:ext uri="{FF2B5EF4-FFF2-40B4-BE49-F238E27FC236}">
                  <a16:creationId xmlns:a16="http://schemas.microsoft.com/office/drawing/2014/main" id="{F62CEFFF-DEE4-521C-2964-33A82F321FBF}"/>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58" name="TextBox 57">
            <a:extLst>
              <a:ext uri="{FF2B5EF4-FFF2-40B4-BE49-F238E27FC236}">
                <a16:creationId xmlns:a16="http://schemas.microsoft.com/office/drawing/2014/main" id="{B24B9A9A-C09F-26E3-2B88-0C929183A694}"/>
              </a:ext>
            </a:extLst>
          </p:cNvPr>
          <p:cNvSpPr txBox="1"/>
          <p:nvPr/>
        </p:nvSpPr>
        <p:spPr>
          <a:xfrm>
            <a:off x="11907064" y="5562582"/>
            <a:ext cx="1998038" cy="1661993"/>
          </a:xfrm>
          <a:prstGeom prst="rect">
            <a:avLst/>
          </a:prstGeom>
          <a:noFill/>
        </p:spPr>
        <p:txBody>
          <a:bodyPr wrap="square" rtlCol="0">
            <a:spAutoFit/>
          </a:bodyPr>
          <a:lstStyle/>
          <a:p>
            <a:r>
              <a:rPr lang="da-DK" b="1">
                <a:latin typeface="Segoe Print" panose="02000600000000000000" pitchFamily="2" charset="0"/>
              </a:rPr>
              <a:t>Ejerskab (GST)</a:t>
            </a:r>
          </a:p>
          <a:p>
            <a:pPr marL="285750" indent="-285750">
              <a:buFontTx/>
              <a:buChar char="-"/>
            </a:pPr>
            <a:r>
              <a:rPr lang="da-DK" sz="1400">
                <a:latin typeface="Segoe Print" panose="02000600000000000000" pitchFamily="2" charset="0"/>
              </a:rPr>
              <a:t>Ejer med meget jord</a:t>
            </a:r>
          </a:p>
          <a:p>
            <a:pPr marL="285750" indent="-285750">
              <a:buFontTx/>
              <a:buChar char="-"/>
            </a:pPr>
            <a:r>
              <a:rPr lang="da-DK" sz="1400">
                <a:latin typeface="Segoe Print" panose="02000600000000000000" pitchFamily="2" charset="0"/>
              </a:rPr>
              <a:t>Arealer der ofte sælges</a:t>
            </a:r>
          </a:p>
          <a:p>
            <a:pPr marL="285750" indent="-285750">
              <a:buFontTx/>
              <a:buChar char="-"/>
            </a:pPr>
            <a:r>
              <a:rPr lang="da-DK" sz="1400">
                <a:latin typeface="Segoe Print" panose="02000600000000000000" pitchFamily="2" charset="0"/>
              </a:rPr>
              <a:t>Arealer med gamle ejere</a:t>
            </a:r>
          </a:p>
        </p:txBody>
      </p:sp>
      <p:grpSp>
        <p:nvGrpSpPr>
          <p:cNvPr id="63" name="Group 62">
            <a:extLst>
              <a:ext uri="{FF2B5EF4-FFF2-40B4-BE49-F238E27FC236}">
                <a16:creationId xmlns:a16="http://schemas.microsoft.com/office/drawing/2014/main" id="{3D23342C-EA7A-C22B-B708-0010F7CA3A83}"/>
              </a:ext>
              <a:ext uri="{C183D7F6-B498-43B3-948B-1728B52AA6E4}">
                <adec:decorative xmlns:adec="http://schemas.microsoft.com/office/drawing/2017/decorative" val="1"/>
              </a:ext>
            </a:extLst>
          </p:cNvPr>
          <p:cNvGrpSpPr/>
          <p:nvPr/>
        </p:nvGrpSpPr>
        <p:grpSpPr>
          <a:xfrm>
            <a:off x="2422619" y="4464694"/>
            <a:ext cx="2564051" cy="2384699"/>
            <a:chOff x="-1705801" y="5999292"/>
            <a:chExt cx="3015058" cy="2804159"/>
          </a:xfrm>
        </p:grpSpPr>
        <p:sp>
          <p:nvSpPr>
            <p:cNvPr id="64" name="Rectangle 9">
              <a:extLst>
                <a:ext uri="{FF2B5EF4-FFF2-40B4-BE49-F238E27FC236}">
                  <a16:creationId xmlns:a16="http://schemas.microsoft.com/office/drawing/2014/main" id="{3EED7DEE-21DA-30D2-180F-F6E5CFB40907}"/>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5" name="Rectangle 9">
              <a:extLst>
                <a:ext uri="{FF2B5EF4-FFF2-40B4-BE49-F238E27FC236}">
                  <a16:creationId xmlns:a16="http://schemas.microsoft.com/office/drawing/2014/main" id="{02DDB892-9466-B4B6-D008-B4EC6B59E3C2}"/>
                </a:ext>
              </a:extLst>
            </p:cNvPr>
            <p:cNvSpPr/>
            <p:nvPr/>
          </p:nvSpPr>
          <p:spPr>
            <a:xfrm>
              <a:off x="-1525385" y="5999292"/>
              <a:ext cx="2834642"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66" name="TextBox 65">
            <a:extLst>
              <a:ext uri="{FF2B5EF4-FFF2-40B4-BE49-F238E27FC236}">
                <a16:creationId xmlns:a16="http://schemas.microsoft.com/office/drawing/2014/main" id="{548F51A1-F584-5B52-0901-C62501D3FA99}"/>
              </a:ext>
            </a:extLst>
          </p:cNvPr>
          <p:cNvSpPr txBox="1"/>
          <p:nvPr/>
        </p:nvSpPr>
        <p:spPr>
          <a:xfrm>
            <a:off x="2737373" y="4673754"/>
            <a:ext cx="1998038" cy="1077218"/>
          </a:xfrm>
          <a:prstGeom prst="rect">
            <a:avLst/>
          </a:prstGeom>
          <a:noFill/>
        </p:spPr>
        <p:txBody>
          <a:bodyPr wrap="square" rtlCol="0">
            <a:spAutoFit/>
          </a:bodyPr>
          <a:lstStyle/>
          <a:p>
            <a:r>
              <a:rPr lang="da-DK" b="1">
                <a:latin typeface="Segoe Print" panose="02000600000000000000" pitchFamily="2" charset="0"/>
              </a:rPr>
              <a:t>Markblokke</a:t>
            </a:r>
          </a:p>
          <a:p>
            <a:r>
              <a:rPr lang="da-DK" b="1">
                <a:latin typeface="Segoe Print" panose="02000600000000000000" pitchFamily="2" charset="0"/>
              </a:rPr>
              <a:t>eller marker!</a:t>
            </a:r>
          </a:p>
          <a:p>
            <a:r>
              <a:rPr lang="da-DK" sz="1400">
                <a:latin typeface="Segoe Print" panose="02000600000000000000" pitchFamily="2" charset="0"/>
              </a:rPr>
              <a:t>Hvert lag har sine fordele</a:t>
            </a:r>
          </a:p>
        </p:txBody>
      </p:sp>
      <p:grpSp>
        <p:nvGrpSpPr>
          <p:cNvPr id="33" name="Group 32">
            <a:extLst>
              <a:ext uri="{FF2B5EF4-FFF2-40B4-BE49-F238E27FC236}">
                <a16:creationId xmlns:a16="http://schemas.microsoft.com/office/drawing/2014/main" id="{E8ED0E9A-4096-E9A8-6369-3B9C3CE88478}"/>
              </a:ext>
              <a:ext uri="{C183D7F6-B498-43B3-948B-1728B52AA6E4}">
                <adec:decorative xmlns:adec="http://schemas.microsoft.com/office/drawing/2017/decorative" val="1"/>
              </a:ext>
            </a:extLst>
          </p:cNvPr>
          <p:cNvGrpSpPr/>
          <p:nvPr/>
        </p:nvGrpSpPr>
        <p:grpSpPr>
          <a:xfrm>
            <a:off x="6804253" y="5996971"/>
            <a:ext cx="2564049" cy="2384699"/>
            <a:chOff x="-1705801" y="5999292"/>
            <a:chExt cx="3015056" cy="2804159"/>
          </a:xfrm>
        </p:grpSpPr>
        <p:sp>
          <p:nvSpPr>
            <p:cNvPr id="34" name="Rectangle 9">
              <a:extLst>
                <a:ext uri="{FF2B5EF4-FFF2-40B4-BE49-F238E27FC236}">
                  <a16:creationId xmlns:a16="http://schemas.microsoft.com/office/drawing/2014/main" id="{431B1DA3-583E-A789-7000-F45E2E178E4D}"/>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5" name="Rectangle 9">
              <a:extLst>
                <a:ext uri="{FF2B5EF4-FFF2-40B4-BE49-F238E27FC236}">
                  <a16:creationId xmlns:a16="http://schemas.microsoft.com/office/drawing/2014/main" id="{849D25BA-8D6F-1CA8-2FC2-7CC34F137D0B}"/>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37" name="TextBox 36">
            <a:extLst>
              <a:ext uri="{FF2B5EF4-FFF2-40B4-BE49-F238E27FC236}">
                <a16:creationId xmlns:a16="http://schemas.microsoft.com/office/drawing/2014/main" id="{7F71F0F2-16FF-A564-BB9F-1437D32998D2}"/>
              </a:ext>
            </a:extLst>
          </p:cNvPr>
          <p:cNvSpPr txBox="1"/>
          <p:nvPr/>
        </p:nvSpPr>
        <p:spPr>
          <a:xfrm>
            <a:off x="7119007" y="6206031"/>
            <a:ext cx="1998038" cy="2031325"/>
          </a:xfrm>
          <a:prstGeom prst="rect">
            <a:avLst/>
          </a:prstGeom>
          <a:noFill/>
        </p:spPr>
        <p:txBody>
          <a:bodyPr wrap="square" rtlCol="0">
            <a:spAutoFit/>
          </a:bodyPr>
          <a:lstStyle/>
          <a:p>
            <a:r>
              <a:rPr lang="da-DK" b="1">
                <a:latin typeface="Segoe Print" panose="02000600000000000000" pitchFamily="2" charset="0"/>
              </a:rPr>
              <a:t>Natura 2000</a:t>
            </a:r>
          </a:p>
          <a:p>
            <a:endParaRPr lang="da-DK" b="1">
              <a:latin typeface="Segoe Print" panose="02000600000000000000" pitchFamily="2" charset="0"/>
            </a:endParaRPr>
          </a:p>
          <a:p>
            <a:r>
              <a:rPr lang="da-DK" b="1">
                <a:latin typeface="Segoe Print" panose="02000600000000000000" pitchFamily="2" charset="0"/>
              </a:rPr>
              <a:t>§3 områder</a:t>
            </a:r>
          </a:p>
          <a:p>
            <a:endParaRPr lang="da-DK" b="1">
              <a:latin typeface="Segoe Print" panose="02000600000000000000" pitchFamily="2" charset="0"/>
            </a:endParaRPr>
          </a:p>
          <a:p>
            <a:r>
              <a:rPr lang="da-DK" b="1">
                <a:latin typeface="Segoe Print" panose="02000600000000000000" pitchFamily="2" charset="0"/>
              </a:rPr>
              <a:t>Forslag til 30% beskyttede naturområder</a:t>
            </a:r>
          </a:p>
        </p:txBody>
      </p:sp>
      <p:grpSp>
        <p:nvGrpSpPr>
          <p:cNvPr id="41" name="Group 40">
            <a:extLst>
              <a:ext uri="{FF2B5EF4-FFF2-40B4-BE49-F238E27FC236}">
                <a16:creationId xmlns:a16="http://schemas.microsoft.com/office/drawing/2014/main" id="{A1A42B14-97D5-C16D-FCBE-E32F7DDB8393}"/>
              </a:ext>
              <a:ext uri="{C183D7F6-B498-43B3-948B-1728B52AA6E4}">
                <adec:decorative xmlns:adec="http://schemas.microsoft.com/office/drawing/2017/decorative" val="1"/>
              </a:ext>
            </a:extLst>
          </p:cNvPr>
          <p:cNvGrpSpPr/>
          <p:nvPr/>
        </p:nvGrpSpPr>
        <p:grpSpPr>
          <a:xfrm>
            <a:off x="9147770" y="5633019"/>
            <a:ext cx="2564049" cy="2384699"/>
            <a:chOff x="-1705801" y="5999292"/>
            <a:chExt cx="3015056" cy="2804159"/>
          </a:xfrm>
        </p:grpSpPr>
        <p:sp>
          <p:nvSpPr>
            <p:cNvPr id="45" name="Rectangle 9">
              <a:extLst>
                <a:ext uri="{FF2B5EF4-FFF2-40B4-BE49-F238E27FC236}">
                  <a16:creationId xmlns:a16="http://schemas.microsoft.com/office/drawing/2014/main" id="{E735CEE1-26C1-25C1-6071-A4124897700F}"/>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6" name="Rectangle 9">
              <a:extLst>
                <a:ext uri="{FF2B5EF4-FFF2-40B4-BE49-F238E27FC236}">
                  <a16:creationId xmlns:a16="http://schemas.microsoft.com/office/drawing/2014/main" id="{9D814D87-D426-22FB-448B-6FB44696C46C}"/>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47" name="TextBox 46">
            <a:extLst>
              <a:ext uri="{FF2B5EF4-FFF2-40B4-BE49-F238E27FC236}">
                <a16:creationId xmlns:a16="http://schemas.microsoft.com/office/drawing/2014/main" id="{546AC16B-F647-9BC5-5ECA-CED4523D2A47}"/>
              </a:ext>
            </a:extLst>
          </p:cNvPr>
          <p:cNvSpPr txBox="1"/>
          <p:nvPr/>
        </p:nvSpPr>
        <p:spPr>
          <a:xfrm>
            <a:off x="9462524" y="5842079"/>
            <a:ext cx="1998038" cy="1754326"/>
          </a:xfrm>
          <a:prstGeom prst="rect">
            <a:avLst/>
          </a:prstGeom>
          <a:noFill/>
        </p:spPr>
        <p:txBody>
          <a:bodyPr wrap="square" lIns="91440" tIns="45720" rIns="91440" bIns="45720" rtlCol="0" anchor="t">
            <a:spAutoFit/>
          </a:bodyPr>
          <a:lstStyle/>
          <a:p>
            <a:r>
              <a:rPr lang="da-DK" b="1">
                <a:latin typeface="Segoe Print"/>
              </a:rPr>
              <a:t>KP særligt værdifulde </a:t>
            </a:r>
            <a:r>
              <a:rPr lang="da-DK" b="1" err="1">
                <a:latin typeface="Segoe Print"/>
              </a:rPr>
              <a:t>landbrugs-områder</a:t>
            </a:r>
            <a:endParaRPr lang="da-DK" b="1" err="1">
              <a:latin typeface="Segoe Print" panose="02000600000000000000" pitchFamily="2" charset="0"/>
            </a:endParaRPr>
          </a:p>
          <a:p>
            <a:endParaRPr lang="da-DK" b="1">
              <a:latin typeface="Segoe Print" panose="02000600000000000000" pitchFamily="2" charset="0"/>
            </a:endParaRPr>
          </a:p>
          <a:p>
            <a:endParaRPr lang="da-DK" b="1">
              <a:latin typeface="Segoe Print" panose="02000600000000000000" pitchFamily="2" charset="0"/>
            </a:endParaRPr>
          </a:p>
        </p:txBody>
      </p:sp>
      <p:grpSp>
        <p:nvGrpSpPr>
          <p:cNvPr id="48" name="Group 47">
            <a:extLst>
              <a:ext uri="{FF2B5EF4-FFF2-40B4-BE49-F238E27FC236}">
                <a16:creationId xmlns:a16="http://schemas.microsoft.com/office/drawing/2014/main" id="{8F8DE353-ECFF-0379-7FB1-321C45326D2C}"/>
              </a:ext>
              <a:ext uri="{C183D7F6-B498-43B3-948B-1728B52AA6E4}">
                <adec:decorative xmlns:adec="http://schemas.microsoft.com/office/drawing/2017/decorative" val="1"/>
              </a:ext>
            </a:extLst>
          </p:cNvPr>
          <p:cNvGrpSpPr/>
          <p:nvPr/>
        </p:nvGrpSpPr>
        <p:grpSpPr>
          <a:xfrm>
            <a:off x="9186360" y="7627883"/>
            <a:ext cx="2564049" cy="2384699"/>
            <a:chOff x="-1705801" y="5999292"/>
            <a:chExt cx="3015056" cy="2804159"/>
          </a:xfrm>
        </p:grpSpPr>
        <p:sp>
          <p:nvSpPr>
            <p:cNvPr id="49" name="Rectangle 9">
              <a:extLst>
                <a:ext uri="{FF2B5EF4-FFF2-40B4-BE49-F238E27FC236}">
                  <a16:creationId xmlns:a16="http://schemas.microsoft.com/office/drawing/2014/main" id="{F85D1BD6-F073-10CC-3219-FD7F6E773532}"/>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7" name="Rectangle 9">
              <a:extLst>
                <a:ext uri="{FF2B5EF4-FFF2-40B4-BE49-F238E27FC236}">
                  <a16:creationId xmlns:a16="http://schemas.microsoft.com/office/drawing/2014/main" id="{DE32464F-0A61-C91E-6E65-D410153A35E3}"/>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68" name="TextBox 67">
            <a:extLst>
              <a:ext uri="{FF2B5EF4-FFF2-40B4-BE49-F238E27FC236}">
                <a16:creationId xmlns:a16="http://schemas.microsoft.com/office/drawing/2014/main" id="{0BF27AA5-4B32-5709-BD94-580AA8553CC7}"/>
              </a:ext>
            </a:extLst>
          </p:cNvPr>
          <p:cNvSpPr txBox="1"/>
          <p:nvPr/>
        </p:nvSpPr>
        <p:spPr>
          <a:xfrm>
            <a:off x="9501114" y="7836943"/>
            <a:ext cx="1998038" cy="2185214"/>
          </a:xfrm>
          <a:prstGeom prst="rect">
            <a:avLst/>
          </a:prstGeom>
          <a:noFill/>
        </p:spPr>
        <p:txBody>
          <a:bodyPr wrap="square" rtlCol="0">
            <a:spAutoFit/>
          </a:bodyPr>
          <a:lstStyle/>
          <a:p>
            <a:r>
              <a:rPr lang="da-DK" b="1">
                <a:latin typeface="Segoe Print" panose="02000600000000000000" pitchFamily="2" charset="0"/>
              </a:rPr>
              <a:t>Egen analyse af jordværdi</a:t>
            </a:r>
          </a:p>
          <a:p>
            <a:pPr marL="285750" indent="-285750">
              <a:buFontTx/>
              <a:buChar char="-"/>
            </a:pPr>
            <a:r>
              <a:rPr lang="da-DK" sz="1600">
                <a:latin typeface="Segoe Print" panose="02000600000000000000" pitchFamily="2" charset="0"/>
              </a:rPr>
              <a:t>Markdrift</a:t>
            </a:r>
          </a:p>
          <a:p>
            <a:pPr marL="285750" indent="-285750">
              <a:buFontTx/>
              <a:buChar char="-"/>
            </a:pPr>
            <a:r>
              <a:rPr lang="da-DK" sz="1600">
                <a:latin typeface="Segoe Print" panose="02000600000000000000" pitchFamily="2" charset="0"/>
              </a:rPr>
              <a:t>Husdyrhold</a:t>
            </a:r>
          </a:p>
          <a:p>
            <a:pPr marL="285750" indent="-285750">
              <a:buFontTx/>
              <a:buChar char="-"/>
            </a:pPr>
            <a:r>
              <a:rPr lang="da-DK" sz="1600">
                <a:latin typeface="Segoe Print" panose="02000600000000000000" pitchFamily="2" charset="0"/>
              </a:rPr>
              <a:t>Restriktioner</a:t>
            </a:r>
          </a:p>
          <a:p>
            <a:pPr marL="285750" indent="-285750">
              <a:buFontTx/>
              <a:buChar char="-"/>
            </a:pPr>
            <a:r>
              <a:rPr lang="da-DK" sz="1600">
                <a:latin typeface="Segoe Print" panose="02000600000000000000" pitchFamily="2" charset="0"/>
              </a:rPr>
              <a:t>Jordbund</a:t>
            </a:r>
          </a:p>
          <a:p>
            <a:endParaRPr lang="da-DK" b="1">
              <a:latin typeface="Segoe Print" panose="02000600000000000000" pitchFamily="2" charset="0"/>
            </a:endParaRPr>
          </a:p>
          <a:p>
            <a:endParaRPr lang="da-DK" b="1">
              <a:latin typeface="Segoe Print" panose="02000600000000000000" pitchFamily="2" charset="0"/>
            </a:endParaRPr>
          </a:p>
        </p:txBody>
      </p:sp>
      <p:sp>
        <p:nvSpPr>
          <p:cNvPr id="69" name="TextBox 68">
            <a:extLst>
              <a:ext uri="{FF2B5EF4-FFF2-40B4-BE49-F238E27FC236}">
                <a16:creationId xmlns:a16="http://schemas.microsoft.com/office/drawing/2014/main" id="{4ACFAC78-3BF5-2499-7C13-DFFE0065B983}"/>
              </a:ext>
            </a:extLst>
          </p:cNvPr>
          <p:cNvSpPr txBox="1"/>
          <p:nvPr/>
        </p:nvSpPr>
        <p:spPr>
          <a:xfrm>
            <a:off x="3306319" y="10103671"/>
            <a:ext cx="4724509" cy="369332"/>
          </a:xfrm>
          <a:prstGeom prst="rect">
            <a:avLst/>
          </a:prstGeom>
          <a:noFill/>
        </p:spPr>
        <p:txBody>
          <a:bodyPr wrap="square" rtlCol="0">
            <a:spAutoFit/>
          </a:bodyPr>
          <a:lstStyle/>
          <a:p>
            <a:r>
              <a:rPr lang="da-DK" b="1">
                <a:latin typeface="Segoe Print" panose="02000600000000000000" pitchFamily="2" charset="0"/>
              </a:rPr>
              <a:t>Gruppe x</a:t>
            </a:r>
          </a:p>
        </p:txBody>
      </p:sp>
      <p:grpSp>
        <p:nvGrpSpPr>
          <p:cNvPr id="59" name="Group 58">
            <a:extLst>
              <a:ext uri="{FF2B5EF4-FFF2-40B4-BE49-F238E27FC236}">
                <a16:creationId xmlns:a16="http://schemas.microsoft.com/office/drawing/2014/main" id="{7EDDF447-18D1-8E04-39EA-BAB205721522}"/>
              </a:ext>
              <a:ext uri="{C183D7F6-B498-43B3-948B-1728B52AA6E4}">
                <adec:decorative xmlns:adec="http://schemas.microsoft.com/office/drawing/2017/decorative" val="1"/>
              </a:ext>
            </a:extLst>
          </p:cNvPr>
          <p:cNvGrpSpPr/>
          <p:nvPr/>
        </p:nvGrpSpPr>
        <p:grpSpPr>
          <a:xfrm>
            <a:off x="4522465" y="6278839"/>
            <a:ext cx="2564049" cy="2384699"/>
            <a:chOff x="-1705801" y="5999292"/>
            <a:chExt cx="3015056" cy="2804159"/>
          </a:xfrm>
        </p:grpSpPr>
        <p:sp>
          <p:nvSpPr>
            <p:cNvPr id="60" name="Rectangle 9">
              <a:extLst>
                <a:ext uri="{FF2B5EF4-FFF2-40B4-BE49-F238E27FC236}">
                  <a16:creationId xmlns:a16="http://schemas.microsoft.com/office/drawing/2014/main" id="{DBB9DEA6-3B5C-1A40-E611-B3C8831F8A5F}"/>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1" name="Rectangle 9">
              <a:extLst>
                <a:ext uri="{FF2B5EF4-FFF2-40B4-BE49-F238E27FC236}">
                  <a16:creationId xmlns:a16="http://schemas.microsoft.com/office/drawing/2014/main" id="{E87A2B6D-780C-BDB9-4110-9E0FD44C3644}"/>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62" name="TextBox 61">
            <a:extLst>
              <a:ext uri="{FF2B5EF4-FFF2-40B4-BE49-F238E27FC236}">
                <a16:creationId xmlns:a16="http://schemas.microsoft.com/office/drawing/2014/main" id="{F2EB1939-F045-9A49-4278-43FA91B8C4E9}"/>
              </a:ext>
            </a:extLst>
          </p:cNvPr>
          <p:cNvSpPr txBox="1"/>
          <p:nvPr/>
        </p:nvSpPr>
        <p:spPr>
          <a:xfrm>
            <a:off x="4837219" y="6487899"/>
            <a:ext cx="1998038" cy="800219"/>
          </a:xfrm>
          <a:prstGeom prst="rect">
            <a:avLst/>
          </a:prstGeom>
          <a:noFill/>
        </p:spPr>
        <p:txBody>
          <a:bodyPr wrap="square" rtlCol="0">
            <a:spAutoFit/>
          </a:bodyPr>
          <a:lstStyle/>
          <a:p>
            <a:r>
              <a:rPr lang="da-DK" b="1">
                <a:latin typeface="Segoe Print" panose="02000600000000000000" pitchFamily="2" charset="0"/>
              </a:rPr>
              <a:t>Markblokke</a:t>
            </a:r>
          </a:p>
          <a:p>
            <a:r>
              <a:rPr lang="da-DK" sz="1400">
                <a:latin typeface="Segoe Print" panose="02000600000000000000" pitchFamily="2" charset="0"/>
              </a:rPr>
              <a:t>Indeholder </a:t>
            </a:r>
            <a:r>
              <a:rPr lang="da-DK" sz="1400" err="1">
                <a:latin typeface="Segoe Print" panose="02000600000000000000" pitchFamily="2" charset="0"/>
              </a:rPr>
              <a:t>omdriftskode</a:t>
            </a:r>
            <a:endParaRPr lang="da-DK" sz="1400">
              <a:latin typeface="Segoe Print" panose="02000600000000000000" pitchFamily="2" charset="0"/>
            </a:endParaRPr>
          </a:p>
        </p:txBody>
      </p:sp>
      <p:sp>
        <p:nvSpPr>
          <p:cNvPr id="74" name="Free-form: Shape 73">
            <a:extLst>
              <a:ext uri="{FF2B5EF4-FFF2-40B4-BE49-F238E27FC236}">
                <a16:creationId xmlns:a16="http://schemas.microsoft.com/office/drawing/2014/main" id="{ABFDCD19-42AC-E70B-D277-467BB710184D}"/>
              </a:ext>
              <a:ext uri="{C183D7F6-B498-43B3-948B-1728B52AA6E4}">
                <adec:decorative xmlns:adec="http://schemas.microsoft.com/office/drawing/2017/decorative" val="1"/>
              </a:ext>
            </a:extLst>
          </p:cNvPr>
          <p:cNvSpPr/>
          <p:nvPr/>
        </p:nvSpPr>
        <p:spPr>
          <a:xfrm>
            <a:off x="4941277" y="4097215"/>
            <a:ext cx="1059359" cy="1178170"/>
          </a:xfrm>
          <a:custGeom>
            <a:avLst/>
            <a:gdLst>
              <a:gd name="connsiteX0" fmla="*/ 0 w 1059359"/>
              <a:gd name="connsiteY0" fmla="*/ 1178170 h 1178170"/>
              <a:gd name="connsiteX1" fmla="*/ 369277 w 1059359"/>
              <a:gd name="connsiteY1" fmla="*/ 1019908 h 1178170"/>
              <a:gd name="connsiteX2" fmla="*/ 844061 w 1059359"/>
              <a:gd name="connsiteY2" fmla="*/ 545123 h 1178170"/>
              <a:gd name="connsiteX3" fmla="*/ 1055077 w 1059359"/>
              <a:gd name="connsiteY3" fmla="*/ 175847 h 1178170"/>
              <a:gd name="connsiteX4" fmla="*/ 1055077 w 1059359"/>
              <a:gd name="connsiteY4" fmla="*/ 0 h 1178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9359" h="1178170">
                <a:moveTo>
                  <a:pt x="0" y="1178170"/>
                </a:moveTo>
                <a:cubicBezTo>
                  <a:pt x="123092" y="1125416"/>
                  <a:pt x="254441" y="1088810"/>
                  <a:pt x="369277" y="1019908"/>
                </a:cubicBezTo>
                <a:cubicBezTo>
                  <a:pt x="526786" y="925402"/>
                  <a:pt x="735228" y="683637"/>
                  <a:pt x="844061" y="545123"/>
                </a:cubicBezTo>
                <a:cubicBezTo>
                  <a:pt x="912741" y="457712"/>
                  <a:pt x="1033592" y="304757"/>
                  <a:pt x="1055077" y="175847"/>
                </a:cubicBezTo>
                <a:cubicBezTo>
                  <a:pt x="1064713" y="118029"/>
                  <a:pt x="1055077" y="58616"/>
                  <a:pt x="1055077"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5" name="Free-form: Shape 74">
            <a:extLst>
              <a:ext uri="{FF2B5EF4-FFF2-40B4-BE49-F238E27FC236}">
                <a16:creationId xmlns:a16="http://schemas.microsoft.com/office/drawing/2014/main" id="{B1C56D04-4B28-4A4B-11C7-E4023E265C72}"/>
              </a:ext>
              <a:ext uri="{C183D7F6-B498-43B3-948B-1728B52AA6E4}">
                <adec:decorative xmlns:adec="http://schemas.microsoft.com/office/drawing/2017/decorative" val="1"/>
              </a:ext>
            </a:extLst>
          </p:cNvPr>
          <p:cNvSpPr/>
          <p:nvPr/>
        </p:nvSpPr>
        <p:spPr>
          <a:xfrm>
            <a:off x="5011615" y="3886200"/>
            <a:ext cx="2919047" cy="1376316"/>
          </a:xfrm>
          <a:custGeom>
            <a:avLst/>
            <a:gdLst>
              <a:gd name="connsiteX0" fmla="*/ 0 w 2919047"/>
              <a:gd name="connsiteY0" fmla="*/ 1529862 h 1529862"/>
              <a:gd name="connsiteX1" fmla="*/ 1547447 w 2919047"/>
              <a:gd name="connsiteY1" fmla="*/ 1459523 h 1529862"/>
              <a:gd name="connsiteX2" fmla="*/ 1951893 w 2919047"/>
              <a:gd name="connsiteY2" fmla="*/ 1178169 h 1529862"/>
              <a:gd name="connsiteX3" fmla="*/ 2321170 w 2919047"/>
              <a:gd name="connsiteY3" fmla="*/ 808892 h 1529862"/>
              <a:gd name="connsiteX4" fmla="*/ 2532185 w 2919047"/>
              <a:gd name="connsiteY4" fmla="*/ 615462 h 1529862"/>
              <a:gd name="connsiteX5" fmla="*/ 2637693 w 2919047"/>
              <a:gd name="connsiteY5" fmla="*/ 474785 h 1529862"/>
              <a:gd name="connsiteX6" fmla="*/ 2760785 w 2919047"/>
              <a:gd name="connsiteY6" fmla="*/ 298938 h 1529862"/>
              <a:gd name="connsiteX7" fmla="*/ 2813539 w 2919047"/>
              <a:gd name="connsiteY7" fmla="*/ 140677 h 1529862"/>
              <a:gd name="connsiteX8" fmla="*/ 2848708 w 2919047"/>
              <a:gd name="connsiteY8" fmla="*/ 87923 h 1529862"/>
              <a:gd name="connsiteX9" fmla="*/ 2919047 w 2919047"/>
              <a:gd name="connsiteY9" fmla="*/ 0 h 1529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19047" h="1529862">
                <a:moveTo>
                  <a:pt x="0" y="1529862"/>
                </a:moveTo>
                <a:cubicBezTo>
                  <a:pt x="515816" y="1506416"/>
                  <a:pt x="1032846" y="1501964"/>
                  <a:pt x="1547447" y="1459523"/>
                </a:cubicBezTo>
                <a:cubicBezTo>
                  <a:pt x="1680909" y="1448516"/>
                  <a:pt x="1893217" y="1233492"/>
                  <a:pt x="1951893" y="1178169"/>
                </a:cubicBezTo>
                <a:cubicBezTo>
                  <a:pt x="2078551" y="1058749"/>
                  <a:pt x="2196199" y="930076"/>
                  <a:pt x="2321170" y="808892"/>
                </a:cubicBezTo>
                <a:cubicBezTo>
                  <a:pt x="2389671" y="742467"/>
                  <a:pt x="2474934" y="691797"/>
                  <a:pt x="2532185" y="615462"/>
                </a:cubicBezTo>
                <a:cubicBezTo>
                  <a:pt x="2567354" y="568570"/>
                  <a:pt x="2605179" y="523556"/>
                  <a:pt x="2637693" y="474785"/>
                </a:cubicBezTo>
                <a:cubicBezTo>
                  <a:pt x="2761709" y="288760"/>
                  <a:pt x="2652860" y="406863"/>
                  <a:pt x="2760785" y="298938"/>
                </a:cubicBezTo>
                <a:cubicBezTo>
                  <a:pt x="2778370" y="246184"/>
                  <a:pt x="2782694" y="186945"/>
                  <a:pt x="2813539" y="140677"/>
                </a:cubicBezTo>
                <a:cubicBezTo>
                  <a:pt x="2825262" y="123092"/>
                  <a:pt x="2835178" y="104159"/>
                  <a:pt x="2848708" y="87923"/>
                </a:cubicBezTo>
                <a:cubicBezTo>
                  <a:pt x="2926237" y="-5112"/>
                  <a:pt x="2882167" y="73757"/>
                  <a:pt x="2919047"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6" name="Free-form: Shape 75">
            <a:extLst>
              <a:ext uri="{FF2B5EF4-FFF2-40B4-BE49-F238E27FC236}">
                <a16:creationId xmlns:a16="http://schemas.microsoft.com/office/drawing/2014/main" id="{2B099BB9-55A9-91CD-0875-730576E4D6DB}"/>
              </a:ext>
              <a:ext uri="{C183D7F6-B498-43B3-948B-1728B52AA6E4}">
                <adec:decorative xmlns:adec="http://schemas.microsoft.com/office/drawing/2017/decorative" val="1"/>
              </a:ext>
            </a:extLst>
          </p:cNvPr>
          <p:cNvSpPr/>
          <p:nvPr/>
        </p:nvSpPr>
        <p:spPr>
          <a:xfrm>
            <a:off x="5164015" y="4049255"/>
            <a:ext cx="4964634" cy="1213262"/>
          </a:xfrm>
          <a:custGeom>
            <a:avLst/>
            <a:gdLst>
              <a:gd name="connsiteX0" fmla="*/ 0 w 2919047"/>
              <a:gd name="connsiteY0" fmla="*/ 1529862 h 1529862"/>
              <a:gd name="connsiteX1" fmla="*/ 1547447 w 2919047"/>
              <a:gd name="connsiteY1" fmla="*/ 1459523 h 1529862"/>
              <a:gd name="connsiteX2" fmla="*/ 1951893 w 2919047"/>
              <a:gd name="connsiteY2" fmla="*/ 1178169 h 1529862"/>
              <a:gd name="connsiteX3" fmla="*/ 2321170 w 2919047"/>
              <a:gd name="connsiteY3" fmla="*/ 808892 h 1529862"/>
              <a:gd name="connsiteX4" fmla="*/ 2532185 w 2919047"/>
              <a:gd name="connsiteY4" fmla="*/ 615462 h 1529862"/>
              <a:gd name="connsiteX5" fmla="*/ 2637693 w 2919047"/>
              <a:gd name="connsiteY5" fmla="*/ 474785 h 1529862"/>
              <a:gd name="connsiteX6" fmla="*/ 2760785 w 2919047"/>
              <a:gd name="connsiteY6" fmla="*/ 298938 h 1529862"/>
              <a:gd name="connsiteX7" fmla="*/ 2813539 w 2919047"/>
              <a:gd name="connsiteY7" fmla="*/ 140677 h 1529862"/>
              <a:gd name="connsiteX8" fmla="*/ 2848708 w 2919047"/>
              <a:gd name="connsiteY8" fmla="*/ 87923 h 1529862"/>
              <a:gd name="connsiteX9" fmla="*/ 2919047 w 2919047"/>
              <a:gd name="connsiteY9" fmla="*/ 0 h 1529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19047" h="1529862">
                <a:moveTo>
                  <a:pt x="0" y="1529862"/>
                </a:moveTo>
                <a:cubicBezTo>
                  <a:pt x="515816" y="1506416"/>
                  <a:pt x="1032846" y="1501964"/>
                  <a:pt x="1547447" y="1459523"/>
                </a:cubicBezTo>
                <a:cubicBezTo>
                  <a:pt x="1680909" y="1448516"/>
                  <a:pt x="1893217" y="1233492"/>
                  <a:pt x="1951893" y="1178169"/>
                </a:cubicBezTo>
                <a:cubicBezTo>
                  <a:pt x="2078551" y="1058749"/>
                  <a:pt x="2196199" y="930076"/>
                  <a:pt x="2321170" y="808892"/>
                </a:cubicBezTo>
                <a:cubicBezTo>
                  <a:pt x="2389671" y="742467"/>
                  <a:pt x="2474934" y="691797"/>
                  <a:pt x="2532185" y="615462"/>
                </a:cubicBezTo>
                <a:cubicBezTo>
                  <a:pt x="2567354" y="568570"/>
                  <a:pt x="2605179" y="523556"/>
                  <a:pt x="2637693" y="474785"/>
                </a:cubicBezTo>
                <a:cubicBezTo>
                  <a:pt x="2761709" y="288760"/>
                  <a:pt x="2652860" y="406863"/>
                  <a:pt x="2760785" y="298938"/>
                </a:cubicBezTo>
                <a:cubicBezTo>
                  <a:pt x="2778370" y="246184"/>
                  <a:pt x="2782694" y="186945"/>
                  <a:pt x="2813539" y="140677"/>
                </a:cubicBezTo>
                <a:cubicBezTo>
                  <a:pt x="2825262" y="123092"/>
                  <a:pt x="2835178" y="104159"/>
                  <a:pt x="2848708" y="87923"/>
                </a:cubicBezTo>
                <a:cubicBezTo>
                  <a:pt x="2926237" y="-5112"/>
                  <a:pt x="2882167" y="73757"/>
                  <a:pt x="2919047"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7" name="Free-form: Shape 76">
            <a:extLst>
              <a:ext uri="{FF2B5EF4-FFF2-40B4-BE49-F238E27FC236}">
                <a16:creationId xmlns:a16="http://schemas.microsoft.com/office/drawing/2014/main" id="{E5DD0922-BEBE-A215-DEF4-9C1C310030A8}"/>
              </a:ext>
              <a:ext uri="{C183D7F6-B498-43B3-948B-1728B52AA6E4}">
                <adec:decorative xmlns:adec="http://schemas.microsoft.com/office/drawing/2017/decorative" val="1"/>
              </a:ext>
            </a:extLst>
          </p:cNvPr>
          <p:cNvSpPr/>
          <p:nvPr/>
        </p:nvSpPr>
        <p:spPr>
          <a:xfrm>
            <a:off x="5164015" y="3688698"/>
            <a:ext cx="7480616" cy="1548076"/>
          </a:xfrm>
          <a:custGeom>
            <a:avLst/>
            <a:gdLst>
              <a:gd name="connsiteX0" fmla="*/ 0 w 2919047"/>
              <a:gd name="connsiteY0" fmla="*/ 1529862 h 1529862"/>
              <a:gd name="connsiteX1" fmla="*/ 1547447 w 2919047"/>
              <a:gd name="connsiteY1" fmla="*/ 1459523 h 1529862"/>
              <a:gd name="connsiteX2" fmla="*/ 1951893 w 2919047"/>
              <a:gd name="connsiteY2" fmla="*/ 1178169 h 1529862"/>
              <a:gd name="connsiteX3" fmla="*/ 2321170 w 2919047"/>
              <a:gd name="connsiteY3" fmla="*/ 808892 h 1529862"/>
              <a:gd name="connsiteX4" fmla="*/ 2532185 w 2919047"/>
              <a:gd name="connsiteY4" fmla="*/ 615462 h 1529862"/>
              <a:gd name="connsiteX5" fmla="*/ 2637693 w 2919047"/>
              <a:gd name="connsiteY5" fmla="*/ 474785 h 1529862"/>
              <a:gd name="connsiteX6" fmla="*/ 2760785 w 2919047"/>
              <a:gd name="connsiteY6" fmla="*/ 298938 h 1529862"/>
              <a:gd name="connsiteX7" fmla="*/ 2813539 w 2919047"/>
              <a:gd name="connsiteY7" fmla="*/ 140677 h 1529862"/>
              <a:gd name="connsiteX8" fmla="*/ 2848708 w 2919047"/>
              <a:gd name="connsiteY8" fmla="*/ 87923 h 1529862"/>
              <a:gd name="connsiteX9" fmla="*/ 2919047 w 2919047"/>
              <a:gd name="connsiteY9" fmla="*/ 0 h 1529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19047" h="1529862">
                <a:moveTo>
                  <a:pt x="0" y="1529862"/>
                </a:moveTo>
                <a:cubicBezTo>
                  <a:pt x="515816" y="1506416"/>
                  <a:pt x="1032846" y="1501964"/>
                  <a:pt x="1547447" y="1459523"/>
                </a:cubicBezTo>
                <a:cubicBezTo>
                  <a:pt x="1680909" y="1448516"/>
                  <a:pt x="1893217" y="1233492"/>
                  <a:pt x="1951893" y="1178169"/>
                </a:cubicBezTo>
                <a:cubicBezTo>
                  <a:pt x="2078551" y="1058749"/>
                  <a:pt x="2196199" y="930076"/>
                  <a:pt x="2321170" y="808892"/>
                </a:cubicBezTo>
                <a:cubicBezTo>
                  <a:pt x="2389671" y="742467"/>
                  <a:pt x="2474934" y="691797"/>
                  <a:pt x="2532185" y="615462"/>
                </a:cubicBezTo>
                <a:cubicBezTo>
                  <a:pt x="2567354" y="568570"/>
                  <a:pt x="2605179" y="523556"/>
                  <a:pt x="2637693" y="474785"/>
                </a:cubicBezTo>
                <a:cubicBezTo>
                  <a:pt x="2761709" y="288760"/>
                  <a:pt x="2652860" y="406863"/>
                  <a:pt x="2760785" y="298938"/>
                </a:cubicBezTo>
                <a:cubicBezTo>
                  <a:pt x="2778370" y="246184"/>
                  <a:pt x="2782694" y="186945"/>
                  <a:pt x="2813539" y="140677"/>
                </a:cubicBezTo>
                <a:cubicBezTo>
                  <a:pt x="2825262" y="123092"/>
                  <a:pt x="2835178" y="104159"/>
                  <a:pt x="2848708" y="87923"/>
                </a:cubicBezTo>
                <a:cubicBezTo>
                  <a:pt x="2926237" y="-5112"/>
                  <a:pt x="2882167" y="73757"/>
                  <a:pt x="2919047"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8" name="Free-form: Shape 77">
            <a:extLst>
              <a:ext uri="{FF2B5EF4-FFF2-40B4-BE49-F238E27FC236}">
                <a16:creationId xmlns:a16="http://schemas.microsoft.com/office/drawing/2014/main" id="{EFCCCF09-9FA9-B194-049C-413026FE00F1}"/>
              </a:ext>
              <a:ext uri="{C183D7F6-B498-43B3-948B-1728B52AA6E4}">
                <adec:decorative xmlns:adec="http://schemas.microsoft.com/office/drawing/2017/decorative" val="1"/>
              </a:ext>
            </a:extLst>
          </p:cNvPr>
          <p:cNvSpPr/>
          <p:nvPr/>
        </p:nvSpPr>
        <p:spPr>
          <a:xfrm>
            <a:off x="3534508" y="3657600"/>
            <a:ext cx="211248" cy="720969"/>
          </a:xfrm>
          <a:custGeom>
            <a:avLst/>
            <a:gdLst>
              <a:gd name="connsiteX0" fmla="*/ 0 w 211248"/>
              <a:gd name="connsiteY0" fmla="*/ 720969 h 720969"/>
              <a:gd name="connsiteX1" fmla="*/ 140677 w 211248"/>
              <a:gd name="connsiteY1" fmla="*/ 422031 h 720969"/>
              <a:gd name="connsiteX2" fmla="*/ 175846 w 211248"/>
              <a:gd name="connsiteY2" fmla="*/ 334108 h 720969"/>
              <a:gd name="connsiteX3" fmla="*/ 211015 w 211248"/>
              <a:gd name="connsiteY3" fmla="*/ 0 h 720969"/>
            </a:gdLst>
            <a:ahLst/>
            <a:cxnLst>
              <a:cxn ang="0">
                <a:pos x="connsiteX0" y="connsiteY0"/>
              </a:cxn>
              <a:cxn ang="0">
                <a:pos x="connsiteX1" y="connsiteY1"/>
              </a:cxn>
              <a:cxn ang="0">
                <a:pos x="connsiteX2" y="connsiteY2"/>
              </a:cxn>
              <a:cxn ang="0">
                <a:pos x="connsiteX3" y="connsiteY3"/>
              </a:cxn>
            </a:cxnLst>
            <a:rect l="l" t="t" r="r" b="b"/>
            <a:pathLst>
              <a:path w="211248" h="720969">
                <a:moveTo>
                  <a:pt x="0" y="720969"/>
                </a:moveTo>
                <a:cubicBezTo>
                  <a:pt x="80380" y="520017"/>
                  <a:pt x="-18822" y="760966"/>
                  <a:pt x="140677" y="422031"/>
                </a:cubicBezTo>
                <a:cubicBezTo>
                  <a:pt x="154117" y="393470"/>
                  <a:pt x="164123" y="363416"/>
                  <a:pt x="175846" y="334108"/>
                </a:cubicBezTo>
                <a:cubicBezTo>
                  <a:pt x="216363" y="70748"/>
                  <a:pt x="211015" y="182604"/>
                  <a:pt x="211015" y="0"/>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3" name="TextBox 69">
            <a:extLst>
              <a:ext uri="{FF2B5EF4-FFF2-40B4-BE49-F238E27FC236}">
                <a16:creationId xmlns:a16="http://schemas.microsoft.com/office/drawing/2014/main" id="{F30B0C75-C1EC-8CE5-0764-12FBDD84FFBE}"/>
              </a:ext>
            </a:extLst>
          </p:cNvPr>
          <p:cNvSpPr txBox="1">
            <a:spLocks/>
          </p:cNvSpPr>
          <p:nvPr/>
        </p:nvSpPr>
        <p:spPr>
          <a:xfrm rot="19800000">
            <a:off x="47464" y="7972842"/>
            <a:ext cx="4605761"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a-DK" sz="7200" b="0" i="0" u="none" strike="noStrike" kern="1200" cap="none" spc="0" normalizeH="0" baseline="0" noProof="0" dirty="0">
                <a:ln>
                  <a:noFill/>
                </a:ln>
                <a:solidFill>
                  <a:srgbClr val="FF0000"/>
                </a:solidFill>
                <a:effectLst/>
                <a:uLnTx/>
                <a:uFillTx/>
                <a:latin typeface="+mn-lt"/>
                <a:ea typeface="+mn-ea"/>
                <a:cs typeface="+mn-cs"/>
              </a:rPr>
              <a:t>Eksempel</a:t>
            </a:r>
          </a:p>
        </p:txBody>
      </p:sp>
    </p:spTree>
    <p:extLst>
      <p:ext uri="{BB962C8B-B14F-4D97-AF65-F5344CB8AC3E}">
        <p14:creationId xmlns:p14="http://schemas.microsoft.com/office/powerpoint/2010/main" val="166824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9DEC2-FB59-E1CE-86F6-241323DC4A4F}"/>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9350EE42-F75E-5A38-DB1A-CEDBEE08AFF4}"/>
              </a:ext>
              <a:ext uri="{C183D7F6-B498-43B3-948B-1728B52AA6E4}">
                <adec:decorative xmlns:adec="http://schemas.microsoft.com/office/drawing/2017/decorative" val="1"/>
              </a:ext>
            </a:extLst>
          </p:cNvPr>
          <p:cNvGrpSpPr/>
          <p:nvPr/>
        </p:nvGrpSpPr>
        <p:grpSpPr>
          <a:xfrm>
            <a:off x="262707" y="3507675"/>
            <a:ext cx="1755234" cy="1986635"/>
            <a:chOff x="6723609" y="321133"/>
            <a:chExt cx="1182345" cy="1349229"/>
          </a:xfrm>
        </p:grpSpPr>
        <p:sp>
          <p:nvSpPr>
            <p:cNvPr id="3" name="Rectangle: Rounded Corners 1027">
              <a:extLst>
                <a:ext uri="{FF2B5EF4-FFF2-40B4-BE49-F238E27FC236}">
                  <a16:creationId xmlns:a16="http://schemas.microsoft.com/office/drawing/2014/main" id="{99434122-DC80-49C4-7CB0-E5222E97302F}"/>
                </a:ext>
              </a:extLst>
            </p:cNvPr>
            <p:cNvSpPr/>
            <p:nvPr/>
          </p:nvSpPr>
          <p:spPr>
            <a:xfrm>
              <a:off x="6763391" y="321133"/>
              <a:ext cx="1104900" cy="1349229"/>
            </a:xfrm>
            <a:prstGeom prst="rect">
              <a:avLst/>
            </a:prstGeom>
            <a:solidFill>
              <a:schemeClr val="bg1">
                <a:lumMod val="75000"/>
              </a:schemeClr>
            </a:solidFill>
            <a:ln w="28575">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19" name="TextBox 18">
              <a:extLst>
                <a:ext uri="{FF2B5EF4-FFF2-40B4-BE49-F238E27FC236}">
                  <a16:creationId xmlns:a16="http://schemas.microsoft.com/office/drawing/2014/main" id="{8E10B8B6-9B37-6531-4A91-4DC2A18968A8}"/>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a:solidFill>
                    <a:prstClr val="white"/>
                  </a:solidFill>
                  <a:latin typeface="Bahnschrift SemiBold Condensed" panose="020B0502040204020203" pitchFamily="34" charset="0"/>
                </a:rPr>
                <a:t>AREALTEMA </a:t>
              </a:r>
            </a:p>
          </p:txBody>
        </p:sp>
      </p:grpSp>
      <p:sp>
        <p:nvSpPr>
          <p:cNvPr id="22" name="TextBox 21">
            <a:extLst>
              <a:ext uri="{FF2B5EF4-FFF2-40B4-BE49-F238E27FC236}">
                <a16:creationId xmlns:a16="http://schemas.microsoft.com/office/drawing/2014/main" id="{F333A223-8883-45C1-5EB8-9857520B277F}"/>
              </a:ext>
            </a:extLst>
          </p:cNvPr>
          <p:cNvSpPr txBox="1">
            <a:spLocks noGrp="1"/>
          </p:cNvSpPr>
          <p:nvPr>
            <p:ph type="title" idx="4294967295"/>
          </p:nvPr>
        </p:nvSpPr>
        <p:spPr>
          <a:xfrm>
            <a:off x="2737520" y="106101"/>
            <a:ext cx="10691814"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da-DK" sz="4400" b="0" i="0" u="none" strike="noStrike" kern="0" cap="none" spc="0" normalizeH="0" baseline="0" noProof="0" dirty="0">
                <a:ln>
                  <a:noFill/>
                </a:ln>
                <a:solidFill>
                  <a:schemeClr val="tx1"/>
                </a:solidFill>
                <a:effectLst/>
                <a:uLnTx/>
                <a:uFillTx/>
                <a:latin typeface="Bahnschrift SemiBold Condensed" panose="020B0502040204020203" pitchFamily="34" charset="0"/>
                <a:ea typeface="+mn-ea"/>
                <a:cs typeface="+mn-cs"/>
              </a:rPr>
              <a:t>Arealinteresse-beskrivelse   </a:t>
            </a:r>
            <a:endParaRPr kumimoji="0" lang="da-DK"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23" name="TextBox 22">
            <a:extLst>
              <a:ext uri="{FF2B5EF4-FFF2-40B4-BE49-F238E27FC236}">
                <a16:creationId xmlns:a16="http://schemas.microsoft.com/office/drawing/2014/main" id="{9A7F95F0-1191-052A-4685-402662EA134B}"/>
              </a:ext>
            </a:extLst>
          </p:cNvPr>
          <p:cNvSpPr txBox="1"/>
          <p:nvPr/>
        </p:nvSpPr>
        <p:spPr>
          <a:xfrm>
            <a:off x="2322063" y="10129413"/>
            <a:ext cx="10981820" cy="366750"/>
          </a:xfrm>
          <a:prstGeom prst="rect">
            <a:avLst/>
          </a:prstGeom>
          <a:noFill/>
        </p:spPr>
        <p:txBody>
          <a:bodyPr wrap="square">
            <a:spAutoFit/>
          </a:bodyPr>
          <a:lstStyle/>
          <a:p>
            <a:r>
              <a:rPr lang="da-DK" sz="1800" kern="0">
                <a:latin typeface="Bahnschrift SemiBold Condensed" panose="020B0502040204020203" pitchFamily="34" charset="0"/>
              </a:rPr>
              <a:t>Udfyldt af: </a:t>
            </a:r>
            <a:r>
              <a:rPr lang="da-DK" sz="1800" kern="0">
                <a:solidFill>
                  <a:schemeClr val="bg1">
                    <a:lumMod val="85000"/>
                  </a:schemeClr>
                </a:solidFill>
                <a:latin typeface="Bahnschrift SemiBold Condensed" panose="020B0502040204020203" pitchFamily="34" charset="0"/>
              </a:rPr>
              <a:t>____________________________________________________________________________________________________________________________________</a:t>
            </a:r>
            <a:endParaRPr lang="da-DK">
              <a:solidFill>
                <a:schemeClr val="bg1">
                  <a:lumMod val="85000"/>
                </a:schemeClr>
              </a:solidFill>
            </a:endParaRPr>
          </a:p>
        </p:txBody>
      </p:sp>
      <p:pic>
        <p:nvPicPr>
          <p:cNvPr id="24" name="Billede 1" descr="Et billede, der indeholder Font/skrifttype, tekst, Grafik, skærmbillede">
            <a:extLst>
              <a:ext uri="{FF2B5EF4-FFF2-40B4-BE49-F238E27FC236}">
                <a16:creationId xmlns:a16="http://schemas.microsoft.com/office/drawing/2014/main" id="{E7A33F57-59E1-6DDB-40CA-AAA8C7399D7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924" t="24973" r="8138" b="35069"/>
          <a:stretch/>
        </p:blipFill>
        <p:spPr bwMode="auto">
          <a:xfrm>
            <a:off x="13281581" y="10174017"/>
            <a:ext cx="1057031" cy="274655"/>
          </a:xfrm>
          <a:prstGeom prst="rect">
            <a:avLst/>
          </a:prstGeom>
          <a:noFill/>
          <a:ln>
            <a:noFill/>
          </a:ln>
          <a:extLst>
            <a:ext uri="{53640926-AAD7-44D8-BBD7-CCE9431645EC}">
              <a14:shadowObscured xmlns:a14="http://schemas.microsoft.com/office/drawing/2010/main"/>
            </a:ext>
          </a:extLst>
        </p:spPr>
      </p:pic>
      <p:pic>
        <p:nvPicPr>
          <p:cNvPr id="25" name="Picture 24" descr="A blue and black logo&#10;&#10;AI-generated content may be incorrect.">
            <a:extLst>
              <a:ext uri="{FF2B5EF4-FFF2-40B4-BE49-F238E27FC236}">
                <a16:creationId xmlns:a16="http://schemas.microsoft.com/office/drawing/2014/main" id="{21FE9B7D-06E6-407F-7516-D2E02AF43F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520954" y="10174018"/>
            <a:ext cx="421991" cy="255580"/>
          </a:xfrm>
          <a:prstGeom prst="rect">
            <a:avLst/>
          </a:prstGeom>
        </p:spPr>
      </p:pic>
      <p:sp>
        <p:nvSpPr>
          <p:cNvPr id="28" name="Rectangle: Rounded Corners 1027">
            <a:extLst>
              <a:ext uri="{FF2B5EF4-FFF2-40B4-BE49-F238E27FC236}">
                <a16:creationId xmlns:a16="http://schemas.microsoft.com/office/drawing/2014/main" id="{0C5DB353-4947-A10A-B055-5292B8FEFF14}"/>
              </a:ext>
              <a:ext uri="{C183D7F6-B498-43B3-948B-1728B52AA6E4}">
                <adec:decorative xmlns:adec="http://schemas.microsoft.com/office/drawing/2017/decorative" val="1"/>
              </a:ext>
            </a:extLst>
          </p:cNvPr>
          <p:cNvSpPr/>
          <p:nvPr/>
        </p:nvSpPr>
        <p:spPr>
          <a:xfrm>
            <a:off x="2322063" y="4329475"/>
            <a:ext cx="12245884" cy="5370638"/>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29" name="TextBox 28">
            <a:extLst>
              <a:ext uri="{FF2B5EF4-FFF2-40B4-BE49-F238E27FC236}">
                <a16:creationId xmlns:a16="http://schemas.microsoft.com/office/drawing/2014/main" id="{C7253AD0-0B7E-5CFF-25E4-3827BE8D23CD}"/>
              </a:ext>
            </a:extLst>
          </p:cNvPr>
          <p:cNvSpPr txBox="1"/>
          <p:nvPr/>
        </p:nvSpPr>
        <p:spPr>
          <a:xfrm>
            <a:off x="2328295" y="4345600"/>
            <a:ext cx="12245884" cy="369332"/>
          </a:xfrm>
          <a:prstGeom prst="rect">
            <a:avLst/>
          </a:prstGeom>
          <a:noFill/>
        </p:spPr>
        <p:txBody>
          <a:bodyPr wrap="square">
            <a:spAutoFit/>
          </a:bodyPr>
          <a:lstStyle/>
          <a:p>
            <a:pPr algn="ctr" defTabSz="1133947">
              <a:defRPr/>
            </a:pPr>
            <a:r>
              <a:rPr lang="da-DK" kern="0">
                <a:solidFill>
                  <a:schemeClr val="tx2">
                    <a:lumMod val="75000"/>
                    <a:lumOff val="25000"/>
                  </a:schemeClr>
                </a:solidFill>
                <a:latin typeface="Bahnschrift SemiBold Condensed" panose="020B0502040204020203" pitchFamily="34" charset="0"/>
              </a:rPr>
              <a:t>DATA</a:t>
            </a:r>
          </a:p>
        </p:txBody>
      </p:sp>
      <p:sp>
        <p:nvSpPr>
          <p:cNvPr id="31" name="Rectangle: Rounded Corners 1027">
            <a:extLst>
              <a:ext uri="{FF2B5EF4-FFF2-40B4-BE49-F238E27FC236}">
                <a16:creationId xmlns:a16="http://schemas.microsoft.com/office/drawing/2014/main" id="{A3BD0B4E-1F38-D9A6-4CD1-B4DC5B7884E4}"/>
              </a:ext>
              <a:ext uri="{C183D7F6-B498-43B3-948B-1728B52AA6E4}">
                <adec:decorative xmlns:adec="http://schemas.microsoft.com/office/drawing/2017/decorative" val="1"/>
              </a:ext>
            </a:extLst>
          </p:cNvPr>
          <p:cNvSpPr/>
          <p:nvPr/>
        </p:nvSpPr>
        <p:spPr>
          <a:xfrm>
            <a:off x="2322063" y="987953"/>
            <a:ext cx="12243318" cy="3217714"/>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32" name="TextBox 31">
            <a:extLst>
              <a:ext uri="{FF2B5EF4-FFF2-40B4-BE49-F238E27FC236}">
                <a16:creationId xmlns:a16="http://schemas.microsoft.com/office/drawing/2014/main" id="{08AFEB95-76B7-5011-5FFC-EAEBE66D1199}"/>
              </a:ext>
            </a:extLst>
          </p:cNvPr>
          <p:cNvSpPr txBox="1"/>
          <p:nvPr/>
        </p:nvSpPr>
        <p:spPr>
          <a:xfrm>
            <a:off x="2322063" y="987952"/>
            <a:ext cx="12243318" cy="369332"/>
          </a:xfrm>
          <a:prstGeom prst="rect">
            <a:avLst/>
          </a:prstGeom>
          <a:noFill/>
        </p:spPr>
        <p:txBody>
          <a:bodyPr wrap="square">
            <a:spAutoFit/>
          </a:bodyPr>
          <a:lstStyle/>
          <a:p>
            <a:pPr algn="ctr" defTabSz="1133947">
              <a:defRPr/>
            </a:pPr>
            <a:r>
              <a:rPr lang="da-DK" kern="0">
                <a:solidFill>
                  <a:schemeClr val="accent6">
                    <a:lumMod val="75000"/>
                  </a:schemeClr>
                </a:solidFill>
                <a:latin typeface="Bahnschrift SemiBold Condensed" panose="020B0502040204020203" pitchFamily="34" charset="0"/>
              </a:rPr>
              <a:t>MODEL / PRINCIPPER </a:t>
            </a:r>
          </a:p>
        </p:txBody>
      </p:sp>
      <p:sp>
        <p:nvSpPr>
          <p:cNvPr id="50" name="Rectangle: Rounded Corners 1027">
            <a:extLst>
              <a:ext uri="{FF2B5EF4-FFF2-40B4-BE49-F238E27FC236}">
                <a16:creationId xmlns:a16="http://schemas.microsoft.com/office/drawing/2014/main" id="{0A94FDD7-512E-46E0-5C2F-ECF41A2A417C}"/>
              </a:ext>
              <a:ext uri="{C183D7F6-B498-43B3-948B-1728B52AA6E4}">
                <adec:decorative xmlns:adec="http://schemas.microsoft.com/office/drawing/2017/decorative" val="1"/>
              </a:ext>
            </a:extLst>
          </p:cNvPr>
          <p:cNvSpPr/>
          <p:nvPr/>
        </p:nvSpPr>
        <p:spPr>
          <a:xfrm>
            <a:off x="319692" y="987952"/>
            <a:ext cx="1935687" cy="2376297"/>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51" name="Rectangle: Rounded Corners 1027">
            <a:extLst>
              <a:ext uri="{FF2B5EF4-FFF2-40B4-BE49-F238E27FC236}">
                <a16:creationId xmlns:a16="http://schemas.microsoft.com/office/drawing/2014/main" id="{3A64FCE5-6EA3-259C-F40A-B2691F3607C5}"/>
              </a:ext>
              <a:ext uri="{C183D7F6-B498-43B3-948B-1728B52AA6E4}">
                <adec:decorative xmlns:adec="http://schemas.microsoft.com/office/drawing/2017/decorative" val="1"/>
              </a:ext>
            </a:extLst>
          </p:cNvPr>
          <p:cNvSpPr/>
          <p:nvPr/>
        </p:nvSpPr>
        <p:spPr>
          <a:xfrm>
            <a:off x="319692" y="5671231"/>
            <a:ext cx="1922239" cy="4028882"/>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55" name="TextBox 54">
            <a:extLst>
              <a:ext uri="{FF2B5EF4-FFF2-40B4-BE49-F238E27FC236}">
                <a16:creationId xmlns:a16="http://schemas.microsoft.com/office/drawing/2014/main" id="{851DC499-1B14-1D15-E361-235E3B2030CB}"/>
              </a:ext>
            </a:extLst>
          </p:cNvPr>
          <p:cNvSpPr txBox="1"/>
          <p:nvPr/>
        </p:nvSpPr>
        <p:spPr>
          <a:xfrm>
            <a:off x="319692" y="960953"/>
            <a:ext cx="1859236" cy="2462213"/>
          </a:xfrm>
          <a:prstGeom prst="rect">
            <a:avLst/>
          </a:prstGeom>
          <a:noFill/>
        </p:spPr>
        <p:txBody>
          <a:bodyPr wrap="square" rtlCol="0">
            <a:spAutoFit/>
          </a:bodyPr>
          <a:lstStyle/>
          <a:p>
            <a:r>
              <a:rPr lang="da-DK" sz="1400"/>
              <a:t>Her beskriver I forskellige modeller for udpegning af arealinteressen – vil I fx medtage alt areal eller kun udvalgte dele (og hvorfor)? Giv hver model en overskrift og beskriv kort principperne for modellen.</a:t>
            </a:r>
          </a:p>
        </p:txBody>
      </p:sp>
      <p:sp>
        <p:nvSpPr>
          <p:cNvPr id="56" name="TextBox 55">
            <a:extLst>
              <a:ext uri="{FF2B5EF4-FFF2-40B4-BE49-F238E27FC236}">
                <a16:creationId xmlns:a16="http://schemas.microsoft.com/office/drawing/2014/main" id="{D99D9A14-8A36-15FD-03F2-AA99E4106128}"/>
              </a:ext>
            </a:extLst>
          </p:cNvPr>
          <p:cNvSpPr txBox="1"/>
          <p:nvPr/>
        </p:nvSpPr>
        <p:spPr>
          <a:xfrm>
            <a:off x="311707" y="5691282"/>
            <a:ext cx="1831395" cy="1815882"/>
          </a:xfrm>
          <a:prstGeom prst="rect">
            <a:avLst/>
          </a:prstGeom>
          <a:noFill/>
        </p:spPr>
        <p:txBody>
          <a:bodyPr wrap="square" rtlCol="0">
            <a:spAutoFit/>
          </a:bodyPr>
          <a:lstStyle/>
          <a:p>
            <a:r>
              <a:rPr lang="da-DK" sz="1400"/>
              <a:t>Her beskriver I hvilke datasæt der skal bruges for at afgrænse og værdisætte de forskellige arealinteresse-modeller.</a:t>
            </a:r>
          </a:p>
        </p:txBody>
      </p:sp>
      <p:grpSp>
        <p:nvGrpSpPr>
          <p:cNvPr id="4" name="Group 3">
            <a:extLst>
              <a:ext uri="{FF2B5EF4-FFF2-40B4-BE49-F238E27FC236}">
                <a16:creationId xmlns:a16="http://schemas.microsoft.com/office/drawing/2014/main" id="{9E0BD9D4-D2D1-7227-DA49-332BE960D05C}"/>
              </a:ext>
              <a:ext uri="{C183D7F6-B498-43B3-948B-1728B52AA6E4}">
                <adec:decorative xmlns:adec="http://schemas.microsoft.com/office/drawing/2017/decorative" val="1"/>
              </a:ext>
            </a:extLst>
          </p:cNvPr>
          <p:cNvGrpSpPr/>
          <p:nvPr/>
        </p:nvGrpSpPr>
        <p:grpSpPr>
          <a:xfrm>
            <a:off x="2385013" y="1248569"/>
            <a:ext cx="2564049" cy="2384699"/>
            <a:chOff x="-1705801" y="5999292"/>
            <a:chExt cx="3015056" cy="2804159"/>
          </a:xfrm>
        </p:grpSpPr>
        <p:sp>
          <p:nvSpPr>
            <p:cNvPr id="5" name="Rectangle 9">
              <a:extLst>
                <a:ext uri="{FF2B5EF4-FFF2-40B4-BE49-F238E27FC236}">
                  <a16:creationId xmlns:a16="http://schemas.microsoft.com/office/drawing/2014/main" id="{8E4DB7C2-AE8A-8F1F-BCD4-8EB543DAF722}"/>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ctangle 9">
              <a:extLst>
                <a:ext uri="{FF2B5EF4-FFF2-40B4-BE49-F238E27FC236}">
                  <a16:creationId xmlns:a16="http://schemas.microsoft.com/office/drawing/2014/main" id="{BC13B2BE-A11B-65EF-240B-C9212751809C}"/>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13" name="TextBox 12">
            <a:extLst>
              <a:ext uri="{FF2B5EF4-FFF2-40B4-BE49-F238E27FC236}">
                <a16:creationId xmlns:a16="http://schemas.microsoft.com/office/drawing/2014/main" id="{B167DE0C-C48E-9D08-785F-286F1B124724}"/>
              </a:ext>
            </a:extLst>
          </p:cNvPr>
          <p:cNvSpPr txBox="1"/>
          <p:nvPr/>
        </p:nvSpPr>
        <p:spPr>
          <a:xfrm>
            <a:off x="2835987" y="1532341"/>
            <a:ext cx="1737360" cy="1200329"/>
          </a:xfrm>
          <a:prstGeom prst="rect">
            <a:avLst/>
          </a:prstGeom>
          <a:noFill/>
        </p:spPr>
        <p:txBody>
          <a:bodyPr wrap="square" rtlCol="0">
            <a:spAutoFit/>
          </a:bodyPr>
          <a:lstStyle/>
          <a:p>
            <a:r>
              <a:rPr lang="da-DK" sz="2400" b="1">
                <a:latin typeface="Segoe Print" panose="02000600000000000000" pitchFamily="2" charset="0"/>
              </a:rPr>
              <a:t>Er jorden i </a:t>
            </a:r>
            <a:r>
              <a:rPr lang="da-DK" sz="2400" b="1" err="1">
                <a:latin typeface="Segoe Print" panose="02000600000000000000" pitchFamily="2" charset="0"/>
              </a:rPr>
              <a:t>omdrift</a:t>
            </a:r>
            <a:r>
              <a:rPr lang="da-DK" sz="2400" b="1">
                <a:latin typeface="Segoe Print" panose="02000600000000000000" pitchFamily="2" charset="0"/>
              </a:rPr>
              <a:t> eller ej?</a:t>
            </a:r>
            <a:endParaRPr lang="da-DK" sz="2400">
              <a:latin typeface="Segoe Print" panose="02000600000000000000" pitchFamily="2" charset="0"/>
            </a:endParaRPr>
          </a:p>
        </p:txBody>
      </p:sp>
      <p:grpSp>
        <p:nvGrpSpPr>
          <p:cNvPr id="21" name="Group 20">
            <a:extLst>
              <a:ext uri="{FF2B5EF4-FFF2-40B4-BE49-F238E27FC236}">
                <a16:creationId xmlns:a16="http://schemas.microsoft.com/office/drawing/2014/main" id="{AEB08959-EF86-EC24-D82A-E9C03866AECA}"/>
              </a:ext>
              <a:ext uri="{C183D7F6-B498-43B3-948B-1728B52AA6E4}">
                <adec:decorative xmlns:adec="http://schemas.microsoft.com/office/drawing/2017/decorative" val="1"/>
              </a:ext>
            </a:extLst>
          </p:cNvPr>
          <p:cNvGrpSpPr/>
          <p:nvPr/>
        </p:nvGrpSpPr>
        <p:grpSpPr>
          <a:xfrm>
            <a:off x="222740" y="3464785"/>
            <a:ext cx="1793128" cy="2029525"/>
            <a:chOff x="6723609" y="321133"/>
            <a:chExt cx="1182345" cy="1349229"/>
          </a:xfrm>
        </p:grpSpPr>
        <p:sp>
          <p:nvSpPr>
            <p:cNvPr id="26" name="Rectangle: Rounded Corners 1027">
              <a:extLst>
                <a:ext uri="{FF2B5EF4-FFF2-40B4-BE49-F238E27FC236}">
                  <a16:creationId xmlns:a16="http://schemas.microsoft.com/office/drawing/2014/main" id="{CEF5394C-1C46-A3C9-5851-FDF198A93D6E}"/>
                </a:ext>
              </a:extLst>
            </p:cNvPr>
            <p:cNvSpPr/>
            <p:nvPr/>
          </p:nvSpPr>
          <p:spPr>
            <a:xfrm>
              <a:off x="6763391" y="321133"/>
              <a:ext cx="1104900" cy="1349229"/>
            </a:xfrm>
            <a:prstGeom prst="rect">
              <a:avLst/>
            </a:prstGeom>
            <a:solidFill>
              <a:srgbClr val="766056"/>
            </a:solidFill>
            <a:ln w="12700"/>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grpSp>
          <p:nvGrpSpPr>
            <p:cNvPr id="27" name="Group 26">
              <a:extLst>
                <a:ext uri="{FF2B5EF4-FFF2-40B4-BE49-F238E27FC236}">
                  <a16:creationId xmlns:a16="http://schemas.microsoft.com/office/drawing/2014/main" id="{0C1EDB5E-93E6-C702-8705-0CCB72119DB3}"/>
                </a:ext>
              </a:extLst>
            </p:cNvPr>
            <p:cNvGrpSpPr/>
            <p:nvPr/>
          </p:nvGrpSpPr>
          <p:grpSpPr>
            <a:xfrm>
              <a:off x="6860191" y="427132"/>
              <a:ext cx="911301" cy="911301"/>
              <a:chOff x="7688198" y="1532291"/>
              <a:chExt cx="1169289" cy="1169289"/>
            </a:xfrm>
          </p:grpSpPr>
          <p:sp>
            <p:nvSpPr>
              <p:cNvPr id="36" name="Oval 1029">
                <a:extLst>
                  <a:ext uri="{FF2B5EF4-FFF2-40B4-BE49-F238E27FC236}">
                    <a16:creationId xmlns:a16="http://schemas.microsoft.com/office/drawing/2014/main" id="{0DC5B2EA-FE7A-6ED7-798C-EBF55F08ADDA}"/>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a:solidFill>
                    <a:prstClr val="white"/>
                  </a:solidFill>
                  <a:latin typeface="Bahnschrift SemiBold Condensed" panose="020B0502040204020203" pitchFamily="34" charset="0"/>
                </a:endParaRPr>
              </a:p>
            </p:txBody>
          </p:sp>
          <p:pic>
            <p:nvPicPr>
              <p:cNvPr id="38" name="Graphic 37" descr="Tractor with solid fill">
                <a:extLst>
                  <a:ext uri="{FF2B5EF4-FFF2-40B4-BE49-F238E27FC236}">
                    <a16:creationId xmlns:a16="http://schemas.microsoft.com/office/drawing/2014/main" id="{4557AF80-A57C-4A5B-F2A9-4FB99CF714D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58878" y="1638980"/>
                <a:ext cx="1012779" cy="1012779"/>
              </a:xfrm>
              <a:prstGeom prst="rect">
                <a:avLst/>
              </a:prstGeom>
            </p:spPr>
          </p:pic>
        </p:grpSp>
        <p:sp>
          <p:nvSpPr>
            <p:cNvPr id="30" name="TextBox 29">
              <a:extLst>
                <a:ext uri="{FF2B5EF4-FFF2-40B4-BE49-F238E27FC236}">
                  <a16:creationId xmlns:a16="http://schemas.microsoft.com/office/drawing/2014/main" id="{DBF194B0-4620-AB88-0300-50758702855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a:solidFill>
                    <a:prstClr val="white"/>
                  </a:solidFill>
                  <a:latin typeface="Bahnschrift SemiBold Condensed" panose="020B0502040204020203" pitchFamily="34" charset="0"/>
                </a:rPr>
                <a:t>LANDBRUG </a:t>
              </a:r>
            </a:p>
          </p:txBody>
        </p:sp>
      </p:grpSp>
      <p:grpSp>
        <p:nvGrpSpPr>
          <p:cNvPr id="63" name="Group 62">
            <a:extLst>
              <a:ext uri="{FF2B5EF4-FFF2-40B4-BE49-F238E27FC236}">
                <a16:creationId xmlns:a16="http://schemas.microsoft.com/office/drawing/2014/main" id="{F210A9CD-4316-5725-CFD0-AE8E79CFC70C}"/>
              </a:ext>
              <a:ext uri="{C183D7F6-B498-43B3-948B-1728B52AA6E4}">
                <adec:decorative xmlns:adec="http://schemas.microsoft.com/office/drawing/2017/decorative" val="1"/>
              </a:ext>
            </a:extLst>
          </p:cNvPr>
          <p:cNvGrpSpPr/>
          <p:nvPr/>
        </p:nvGrpSpPr>
        <p:grpSpPr>
          <a:xfrm>
            <a:off x="2421481" y="4854865"/>
            <a:ext cx="2564051" cy="2384699"/>
            <a:chOff x="-1705801" y="5999292"/>
            <a:chExt cx="3015058" cy="2804159"/>
          </a:xfrm>
        </p:grpSpPr>
        <p:sp>
          <p:nvSpPr>
            <p:cNvPr id="64" name="Rectangle 9">
              <a:extLst>
                <a:ext uri="{FF2B5EF4-FFF2-40B4-BE49-F238E27FC236}">
                  <a16:creationId xmlns:a16="http://schemas.microsoft.com/office/drawing/2014/main" id="{711C11F9-EC2E-FEAD-95E5-E00FCC731028}"/>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5" name="Rectangle 9">
              <a:extLst>
                <a:ext uri="{FF2B5EF4-FFF2-40B4-BE49-F238E27FC236}">
                  <a16:creationId xmlns:a16="http://schemas.microsoft.com/office/drawing/2014/main" id="{A98A2A90-24FA-1562-4E90-D2F87A6261FB}"/>
                </a:ext>
              </a:extLst>
            </p:cNvPr>
            <p:cNvSpPr/>
            <p:nvPr/>
          </p:nvSpPr>
          <p:spPr>
            <a:xfrm>
              <a:off x="-1525385" y="5999292"/>
              <a:ext cx="2834642"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66" name="TextBox 65">
            <a:extLst>
              <a:ext uri="{FF2B5EF4-FFF2-40B4-BE49-F238E27FC236}">
                <a16:creationId xmlns:a16="http://schemas.microsoft.com/office/drawing/2014/main" id="{E0217637-15AC-1255-AF5B-1BE76D87746A}"/>
              </a:ext>
            </a:extLst>
          </p:cNvPr>
          <p:cNvSpPr txBox="1"/>
          <p:nvPr/>
        </p:nvSpPr>
        <p:spPr>
          <a:xfrm>
            <a:off x="2736235" y="5063925"/>
            <a:ext cx="1998038" cy="1446550"/>
          </a:xfrm>
          <a:prstGeom prst="rect">
            <a:avLst/>
          </a:prstGeom>
          <a:noFill/>
        </p:spPr>
        <p:txBody>
          <a:bodyPr wrap="square" rtlCol="0">
            <a:spAutoFit/>
          </a:bodyPr>
          <a:lstStyle/>
          <a:p>
            <a:r>
              <a:rPr lang="da-DK" sz="2400" b="1">
                <a:latin typeface="Segoe Print" panose="02000600000000000000" pitchFamily="2" charset="0"/>
              </a:rPr>
              <a:t>Markblokke</a:t>
            </a:r>
          </a:p>
          <a:p>
            <a:endParaRPr lang="da-DK" sz="2400">
              <a:latin typeface="Segoe Print" panose="02000600000000000000" pitchFamily="2" charset="0"/>
            </a:endParaRPr>
          </a:p>
          <a:p>
            <a:r>
              <a:rPr lang="da-DK" sz="2000">
                <a:latin typeface="Segoe Print" panose="02000600000000000000" pitchFamily="2" charset="0"/>
              </a:rPr>
              <a:t>MB_TYPE = ”OMD”</a:t>
            </a:r>
          </a:p>
        </p:txBody>
      </p:sp>
      <p:sp>
        <p:nvSpPr>
          <p:cNvPr id="69" name="TextBox 68">
            <a:extLst>
              <a:ext uri="{FF2B5EF4-FFF2-40B4-BE49-F238E27FC236}">
                <a16:creationId xmlns:a16="http://schemas.microsoft.com/office/drawing/2014/main" id="{A1A98CF5-BBED-FBAA-1D8E-97C5D9503F90}"/>
              </a:ext>
            </a:extLst>
          </p:cNvPr>
          <p:cNvSpPr txBox="1"/>
          <p:nvPr/>
        </p:nvSpPr>
        <p:spPr>
          <a:xfrm>
            <a:off x="3306319" y="10103671"/>
            <a:ext cx="4724509" cy="369332"/>
          </a:xfrm>
          <a:prstGeom prst="rect">
            <a:avLst/>
          </a:prstGeom>
          <a:noFill/>
        </p:spPr>
        <p:txBody>
          <a:bodyPr wrap="square" rtlCol="0">
            <a:spAutoFit/>
          </a:bodyPr>
          <a:lstStyle/>
          <a:p>
            <a:r>
              <a:rPr lang="da-DK" b="1">
                <a:latin typeface="Segoe Print" panose="02000600000000000000" pitchFamily="2" charset="0"/>
              </a:rPr>
              <a:t>ASK-arbejdsgruppen</a:t>
            </a:r>
          </a:p>
        </p:txBody>
      </p:sp>
      <p:sp>
        <p:nvSpPr>
          <p:cNvPr id="53" name="Plus Sign 52">
            <a:extLst>
              <a:ext uri="{FF2B5EF4-FFF2-40B4-BE49-F238E27FC236}">
                <a16:creationId xmlns:a16="http://schemas.microsoft.com/office/drawing/2014/main" id="{ED060BAE-ECA6-DA33-A6B6-87AEDBC79C74}"/>
              </a:ext>
              <a:ext uri="{C183D7F6-B498-43B3-948B-1728B52AA6E4}">
                <adec:decorative xmlns:adec="http://schemas.microsoft.com/office/drawing/2017/decorative" val="1"/>
              </a:ext>
            </a:extLst>
          </p:cNvPr>
          <p:cNvSpPr/>
          <p:nvPr/>
        </p:nvSpPr>
        <p:spPr>
          <a:xfrm>
            <a:off x="3961738" y="6078308"/>
            <a:ext cx="633946" cy="633946"/>
          </a:xfrm>
          <a:prstGeom prst="mathPlus">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4" name="TextBox 53">
            <a:extLst>
              <a:ext uri="{FF2B5EF4-FFF2-40B4-BE49-F238E27FC236}">
                <a16:creationId xmlns:a16="http://schemas.microsoft.com/office/drawing/2014/main" id="{F8E1F536-A9A1-7F81-B3CD-035D0C49829B}"/>
              </a:ext>
            </a:extLst>
          </p:cNvPr>
          <p:cNvSpPr txBox="1"/>
          <p:nvPr/>
        </p:nvSpPr>
        <p:spPr>
          <a:xfrm rot="19800000">
            <a:off x="71779" y="8661508"/>
            <a:ext cx="2489261" cy="954107"/>
          </a:xfrm>
          <a:prstGeom prst="rect">
            <a:avLst/>
          </a:prstGeom>
          <a:noFill/>
        </p:spPr>
        <p:txBody>
          <a:bodyPr wrap="square" rtlCol="0">
            <a:spAutoFit/>
          </a:bodyPr>
          <a:lstStyle/>
          <a:p>
            <a:r>
              <a:rPr lang="da-DK" sz="2800">
                <a:solidFill>
                  <a:srgbClr val="FF0000"/>
                </a:solidFill>
              </a:rPr>
              <a:t>Eksempel til GIS-øvelsen</a:t>
            </a:r>
          </a:p>
        </p:txBody>
      </p:sp>
      <p:sp>
        <p:nvSpPr>
          <p:cNvPr id="71" name="Arrow: Down 70">
            <a:extLst>
              <a:ext uri="{FF2B5EF4-FFF2-40B4-BE49-F238E27FC236}">
                <a16:creationId xmlns:a16="http://schemas.microsoft.com/office/drawing/2014/main" id="{8A7AAD4D-AFC1-41B5-7FB5-81B1FF4F7A9F}"/>
              </a:ext>
              <a:ext uri="{C183D7F6-B498-43B3-948B-1728B52AA6E4}">
                <adec:decorative xmlns:adec="http://schemas.microsoft.com/office/drawing/2017/decorative" val="1"/>
              </a:ext>
            </a:extLst>
          </p:cNvPr>
          <p:cNvSpPr/>
          <p:nvPr/>
        </p:nvSpPr>
        <p:spPr>
          <a:xfrm>
            <a:off x="3541409" y="3719179"/>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947581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iterate type="lt">
                                    <p:tmAbs val="100"/>
                                  </p:iterate>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fade">
                                      <p:cBhvr>
                                        <p:cTn id="15" dur="500"/>
                                        <p:tgtEl>
                                          <p:spTgt spid="71"/>
                                        </p:tgtEl>
                                      </p:cBhvr>
                                    </p:animEffec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63"/>
                                        </p:tgtEl>
                                        <p:attrNameLst>
                                          <p:attrName>style.visibility</p:attrName>
                                        </p:attrNameLst>
                                      </p:cBhvr>
                                      <p:to>
                                        <p:strVal val="visible"/>
                                      </p:to>
                                    </p:set>
                                    <p:animEffect transition="in" filter="fade">
                                      <p:cBhvr>
                                        <p:cTn id="19" dur="500"/>
                                        <p:tgtEl>
                                          <p:spTgt spid="63"/>
                                        </p:tgtEl>
                                      </p:cBhvr>
                                    </p:animEffect>
                                  </p:childTnLst>
                                </p:cTn>
                              </p:par>
                            </p:childTnLst>
                          </p:cTn>
                        </p:par>
                        <p:par>
                          <p:cTn id="20" fill="hold">
                            <p:stCondLst>
                              <p:cond delay="1000"/>
                            </p:stCondLst>
                            <p:childTnLst>
                              <p:par>
                                <p:cTn id="21" presetID="1" presetClass="entr" presetSubtype="0" fill="hold" nodeType="afterEffect">
                                  <p:stCondLst>
                                    <p:cond delay="0"/>
                                  </p:stCondLst>
                                  <p:iterate type="lt">
                                    <p:tmAbs val="100"/>
                                  </p:iterate>
                                  <p:childTnLst>
                                    <p:set>
                                      <p:cBhvr>
                                        <p:cTn id="22" dur="1" fill="hold">
                                          <p:stCondLst>
                                            <p:cond delay="0"/>
                                          </p:stCondLst>
                                        </p:cTn>
                                        <p:tgtEl>
                                          <p:spTgt spid="66">
                                            <p:txEl>
                                              <p:pRg st="0" end="0"/>
                                            </p:txEl>
                                          </p:spTgt>
                                        </p:tgtEl>
                                        <p:attrNameLst>
                                          <p:attrName>style.visibility</p:attrName>
                                        </p:attrNameLst>
                                      </p:cBhvr>
                                      <p:to>
                                        <p:strVal val="visible"/>
                                      </p:to>
                                    </p:set>
                                  </p:childTnLst>
                                </p:cTn>
                              </p:par>
                            </p:childTnLst>
                          </p:cTn>
                        </p:par>
                        <p:par>
                          <p:cTn id="23" fill="hold">
                            <p:stCondLst>
                              <p:cond delay="1901"/>
                            </p:stCondLst>
                            <p:childTnLst>
                              <p:par>
                                <p:cTn id="24" presetID="1" presetClass="entr" presetSubtype="0" fill="hold" nodeType="afterEffect">
                                  <p:stCondLst>
                                    <p:cond delay="0"/>
                                  </p:stCondLst>
                                  <p:iterate type="lt">
                                    <p:tmAbs val="100"/>
                                  </p:iterate>
                                  <p:childTnLst>
                                    <p:set>
                                      <p:cBhvr>
                                        <p:cTn id="25" dur="1" fill="hold">
                                          <p:stCondLst>
                                            <p:cond delay="0"/>
                                          </p:stCondLst>
                                        </p:cTn>
                                        <p:tgtEl>
                                          <p:spTgt spid="66">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fade">
                                      <p:cBhvr>
                                        <p:cTn id="3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7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05B67-8720-B238-14CD-F2A2B7C1E4A1}"/>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89193DA1-E67B-4B13-F128-AD5BDA0654E0}"/>
              </a:ext>
              <a:ext uri="{C183D7F6-B498-43B3-948B-1728B52AA6E4}">
                <adec:decorative xmlns:adec="http://schemas.microsoft.com/office/drawing/2017/decorative" val="1"/>
              </a:ext>
            </a:extLst>
          </p:cNvPr>
          <p:cNvGrpSpPr/>
          <p:nvPr/>
        </p:nvGrpSpPr>
        <p:grpSpPr>
          <a:xfrm>
            <a:off x="262707" y="3507675"/>
            <a:ext cx="1755234" cy="1986635"/>
            <a:chOff x="6723609" y="321133"/>
            <a:chExt cx="1182345" cy="1349229"/>
          </a:xfrm>
        </p:grpSpPr>
        <p:sp>
          <p:nvSpPr>
            <p:cNvPr id="3" name="Rectangle: Rounded Corners 1027">
              <a:extLst>
                <a:ext uri="{FF2B5EF4-FFF2-40B4-BE49-F238E27FC236}">
                  <a16:creationId xmlns:a16="http://schemas.microsoft.com/office/drawing/2014/main" id="{3E37C8C1-62E7-2961-083C-00A6649985B4}"/>
                </a:ext>
              </a:extLst>
            </p:cNvPr>
            <p:cNvSpPr/>
            <p:nvPr/>
          </p:nvSpPr>
          <p:spPr>
            <a:xfrm>
              <a:off x="6763391" y="321133"/>
              <a:ext cx="1104900" cy="1349229"/>
            </a:xfrm>
            <a:prstGeom prst="rect">
              <a:avLst/>
            </a:prstGeom>
            <a:solidFill>
              <a:schemeClr val="bg1">
                <a:lumMod val="75000"/>
              </a:schemeClr>
            </a:solidFill>
            <a:ln w="28575">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19" name="TextBox 18">
              <a:extLst>
                <a:ext uri="{FF2B5EF4-FFF2-40B4-BE49-F238E27FC236}">
                  <a16:creationId xmlns:a16="http://schemas.microsoft.com/office/drawing/2014/main" id="{225A8507-5A2B-1CF2-EB7B-C0FB09F785D0}"/>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a:solidFill>
                    <a:prstClr val="white"/>
                  </a:solidFill>
                  <a:latin typeface="Bahnschrift SemiBold Condensed" panose="020B0502040204020203" pitchFamily="34" charset="0"/>
                </a:rPr>
                <a:t>AREALTEMA </a:t>
              </a:r>
            </a:p>
          </p:txBody>
        </p:sp>
      </p:grpSp>
      <p:sp>
        <p:nvSpPr>
          <p:cNvPr id="22" name="TextBox 21">
            <a:extLst>
              <a:ext uri="{FF2B5EF4-FFF2-40B4-BE49-F238E27FC236}">
                <a16:creationId xmlns:a16="http://schemas.microsoft.com/office/drawing/2014/main" id="{23BB2360-DB07-8340-F1EC-F9301159F7E8}"/>
              </a:ext>
            </a:extLst>
          </p:cNvPr>
          <p:cNvSpPr txBox="1">
            <a:spLocks noGrp="1"/>
          </p:cNvSpPr>
          <p:nvPr>
            <p:ph type="title" idx="4294967295"/>
          </p:nvPr>
        </p:nvSpPr>
        <p:spPr>
          <a:xfrm>
            <a:off x="2737520" y="106101"/>
            <a:ext cx="10691814"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da-DK" sz="4400" b="0" i="0" u="none" strike="noStrike" kern="0" cap="none" spc="0" normalizeH="0" baseline="0" noProof="0" dirty="0">
                <a:ln>
                  <a:noFill/>
                </a:ln>
                <a:solidFill>
                  <a:schemeClr val="tx1"/>
                </a:solidFill>
                <a:effectLst/>
                <a:uLnTx/>
                <a:uFillTx/>
                <a:latin typeface="Bahnschrift SemiBold Condensed" panose="020B0502040204020203" pitchFamily="34" charset="0"/>
                <a:ea typeface="+mn-ea"/>
                <a:cs typeface="+mn-cs"/>
              </a:rPr>
              <a:t>Arealinteresse-beskrivelse     </a:t>
            </a:r>
            <a:endParaRPr kumimoji="0" lang="da-DK"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23" name="TextBox 22">
            <a:extLst>
              <a:ext uri="{FF2B5EF4-FFF2-40B4-BE49-F238E27FC236}">
                <a16:creationId xmlns:a16="http://schemas.microsoft.com/office/drawing/2014/main" id="{B605EEEA-93E9-5A26-37B4-6262DCBE2142}"/>
              </a:ext>
            </a:extLst>
          </p:cNvPr>
          <p:cNvSpPr txBox="1"/>
          <p:nvPr/>
        </p:nvSpPr>
        <p:spPr>
          <a:xfrm>
            <a:off x="2322063" y="10129413"/>
            <a:ext cx="10981820" cy="366750"/>
          </a:xfrm>
          <a:prstGeom prst="rect">
            <a:avLst/>
          </a:prstGeom>
          <a:noFill/>
        </p:spPr>
        <p:txBody>
          <a:bodyPr wrap="square">
            <a:spAutoFit/>
          </a:bodyPr>
          <a:lstStyle/>
          <a:p>
            <a:r>
              <a:rPr lang="da-DK" sz="1800" kern="0">
                <a:latin typeface="Bahnschrift SemiBold Condensed" panose="020B0502040204020203" pitchFamily="34" charset="0"/>
              </a:rPr>
              <a:t>Udfyldt af: </a:t>
            </a:r>
            <a:r>
              <a:rPr lang="da-DK" sz="1800" kern="0">
                <a:solidFill>
                  <a:schemeClr val="bg1">
                    <a:lumMod val="85000"/>
                  </a:schemeClr>
                </a:solidFill>
                <a:latin typeface="Bahnschrift SemiBold Condensed" panose="020B0502040204020203" pitchFamily="34" charset="0"/>
              </a:rPr>
              <a:t>____________________________________________________________________________________________________________________________________</a:t>
            </a:r>
            <a:endParaRPr lang="da-DK">
              <a:solidFill>
                <a:schemeClr val="bg1">
                  <a:lumMod val="85000"/>
                </a:schemeClr>
              </a:solidFill>
            </a:endParaRPr>
          </a:p>
        </p:txBody>
      </p:sp>
      <p:pic>
        <p:nvPicPr>
          <p:cNvPr id="24" name="Billede 1" descr="Et billede, der indeholder Font/skrifttype, tekst, Grafik, skærmbillede">
            <a:extLst>
              <a:ext uri="{FF2B5EF4-FFF2-40B4-BE49-F238E27FC236}">
                <a16:creationId xmlns:a16="http://schemas.microsoft.com/office/drawing/2014/main" id="{E45C1A95-9405-3157-F478-C8C250DD7EA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924" t="24973" r="8138" b="35069"/>
          <a:stretch/>
        </p:blipFill>
        <p:spPr bwMode="auto">
          <a:xfrm>
            <a:off x="13281581" y="10174017"/>
            <a:ext cx="1057031" cy="274655"/>
          </a:xfrm>
          <a:prstGeom prst="rect">
            <a:avLst/>
          </a:prstGeom>
          <a:noFill/>
          <a:ln>
            <a:noFill/>
          </a:ln>
          <a:extLst>
            <a:ext uri="{53640926-AAD7-44D8-BBD7-CCE9431645EC}">
              <a14:shadowObscured xmlns:a14="http://schemas.microsoft.com/office/drawing/2010/main"/>
            </a:ext>
          </a:extLst>
        </p:spPr>
      </p:pic>
      <p:pic>
        <p:nvPicPr>
          <p:cNvPr id="25" name="Picture 24" descr="A blue and black logo&#10;&#10;AI-generated content may be incorrect.">
            <a:extLst>
              <a:ext uri="{FF2B5EF4-FFF2-40B4-BE49-F238E27FC236}">
                <a16:creationId xmlns:a16="http://schemas.microsoft.com/office/drawing/2014/main" id="{BBCA4B96-756F-3B47-65A0-BCE3C7955D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520954" y="10174018"/>
            <a:ext cx="421991" cy="255580"/>
          </a:xfrm>
          <a:prstGeom prst="rect">
            <a:avLst/>
          </a:prstGeom>
        </p:spPr>
      </p:pic>
      <p:sp>
        <p:nvSpPr>
          <p:cNvPr id="28" name="Rectangle: Rounded Corners 1027">
            <a:extLst>
              <a:ext uri="{FF2B5EF4-FFF2-40B4-BE49-F238E27FC236}">
                <a16:creationId xmlns:a16="http://schemas.microsoft.com/office/drawing/2014/main" id="{4344A6E5-99D7-4403-9F30-664CE252E088}"/>
              </a:ext>
              <a:ext uri="{C183D7F6-B498-43B3-948B-1728B52AA6E4}">
                <adec:decorative xmlns:adec="http://schemas.microsoft.com/office/drawing/2017/decorative" val="1"/>
              </a:ext>
            </a:extLst>
          </p:cNvPr>
          <p:cNvSpPr/>
          <p:nvPr/>
        </p:nvSpPr>
        <p:spPr>
          <a:xfrm>
            <a:off x="2322063" y="4329475"/>
            <a:ext cx="12245884" cy="5370638"/>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29" name="TextBox 28">
            <a:extLst>
              <a:ext uri="{FF2B5EF4-FFF2-40B4-BE49-F238E27FC236}">
                <a16:creationId xmlns:a16="http://schemas.microsoft.com/office/drawing/2014/main" id="{01A12C62-7BF5-AE72-97A2-BFE143CC4568}"/>
              </a:ext>
            </a:extLst>
          </p:cNvPr>
          <p:cNvSpPr txBox="1"/>
          <p:nvPr/>
        </p:nvSpPr>
        <p:spPr>
          <a:xfrm>
            <a:off x="2328295" y="4345600"/>
            <a:ext cx="12245884" cy="369332"/>
          </a:xfrm>
          <a:prstGeom prst="rect">
            <a:avLst/>
          </a:prstGeom>
          <a:noFill/>
        </p:spPr>
        <p:txBody>
          <a:bodyPr wrap="square">
            <a:spAutoFit/>
          </a:bodyPr>
          <a:lstStyle/>
          <a:p>
            <a:pPr algn="ctr" defTabSz="1133947">
              <a:defRPr/>
            </a:pPr>
            <a:r>
              <a:rPr lang="da-DK" kern="0">
                <a:solidFill>
                  <a:schemeClr val="tx2">
                    <a:lumMod val="75000"/>
                    <a:lumOff val="25000"/>
                  </a:schemeClr>
                </a:solidFill>
                <a:latin typeface="Bahnschrift SemiBold Condensed" panose="020B0502040204020203" pitchFamily="34" charset="0"/>
              </a:rPr>
              <a:t>DATA</a:t>
            </a:r>
          </a:p>
        </p:txBody>
      </p:sp>
      <p:sp>
        <p:nvSpPr>
          <p:cNvPr id="31" name="Rectangle: Rounded Corners 1027">
            <a:extLst>
              <a:ext uri="{FF2B5EF4-FFF2-40B4-BE49-F238E27FC236}">
                <a16:creationId xmlns:a16="http://schemas.microsoft.com/office/drawing/2014/main" id="{3F242E94-82C4-734A-59AC-7F9C9C854D08}"/>
              </a:ext>
              <a:ext uri="{C183D7F6-B498-43B3-948B-1728B52AA6E4}">
                <adec:decorative xmlns:adec="http://schemas.microsoft.com/office/drawing/2017/decorative" val="1"/>
              </a:ext>
            </a:extLst>
          </p:cNvPr>
          <p:cNvSpPr/>
          <p:nvPr/>
        </p:nvSpPr>
        <p:spPr>
          <a:xfrm>
            <a:off x="2322063" y="987953"/>
            <a:ext cx="12243318" cy="3217714"/>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32" name="TextBox 31">
            <a:extLst>
              <a:ext uri="{FF2B5EF4-FFF2-40B4-BE49-F238E27FC236}">
                <a16:creationId xmlns:a16="http://schemas.microsoft.com/office/drawing/2014/main" id="{7E76C1C6-6B77-5586-1AA3-A96C75D73C9D}"/>
              </a:ext>
            </a:extLst>
          </p:cNvPr>
          <p:cNvSpPr txBox="1"/>
          <p:nvPr/>
        </p:nvSpPr>
        <p:spPr>
          <a:xfrm>
            <a:off x="2322063" y="987952"/>
            <a:ext cx="12243318" cy="369332"/>
          </a:xfrm>
          <a:prstGeom prst="rect">
            <a:avLst/>
          </a:prstGeom>
          <a:noFill/>
        </p:spPr>
        <p:txBody>
          <a:bodyPr wrap="square">
            <a:spAutoFit/>
          </a:bodyPr>
          <a:lstStyle/>
          <a:p>
            <a:pPr algn="ctr" defTabSz="1133947">
              <a:defRPr/>
            </a:pPr>
            <a:r>
              <a:rPr lang="da-DK" kern="0">
                <a:solidFill>
                  <a:schemeClr val="accent6">
                    <a:lumMod val="75000"/>
                  </a:schemeClr>
                </a:solidFill>
                <a:latin typeface="Bahnschrift SemiBold Condensed" panose="020B0502040204020203" pitchFamily="34" charset="0"/>
              </a:rPr>
              <a:t>MODEL / PRINCIPPER </a:t>
            </a:r>
          </a:p>
        </p:txBody>
      </p:sp>
      <p:sp>
        <p:nvSpPr>
          <p:cNvPr id="50" name="Rectangle: Rounded Corners 1027">
            <a:extLst>
              <a:ext uri="{FF2B5EF4-FFF2-40B4-BE49-F238E27FC236}">
                <a16:creationId xmlns:a16="http://schemas.microsoft.com/office/drawing/2014/main" id="{B8833F8E-F315-58F9-9CFB-DF79FE40CA71}"/>
              </a:ext>
              <a:ext uri="{C183D7F6-B498-43B3-948B-1728B52AA6E4}">
                <adec:decorative xmlns:adec="http://schemas.microsoft.com/office/drawing/2017/decorative" val="1"/>
              </a:ext>
            </a:extLst>
          </p:cNvPr>
          <p:cNvSpPr/>
          <p:nvPr/>
        </p:nvSpPr>
        <p:spPr>
          <a:xfrm>
            <a:off x="319692" y="987952"/>
            <a:ext cx="1935687" cy="2376297"/>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51" name="Rectangle: Rounded Corners 1027">
            <a:extLst>
              <a:ext uri="{FF2B5EF4-FFF2-40B4-BE49-F238E27FC236}">
                <a16:creationId xmlns:a16="http://schemas.microsoft.com/office/drawing/2014/main" id="{DD59AC39-CA1B-A1D1-4EE1-FF5C4A593473}"/>
              </a:ext>
              <a:ext uri="{C183D7F6-B498-43B3-948B-1728B52AA6E4}">
                <adec:decorative xmlns:adec="http://schemas.microsoft.com/office/drawing/2017/decorative" val="1"/>
              </a:ext>
            </a:extLst>
          </p:cNvPr>
          <p:cNvSpPr/>
          <p:nvPr/>
        </p:nvSpPr>
        <p:spPr>
          <a:xfrm>
            <a:off x="319692" y="5671231"/>
            <a:ext cx="1922239" cy="4028882"/>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55" name="TextBox 54">
            <a:extLst>
              <a:ext uri="{FF2B5EF4-FFF2-40B4-BE49-F238E27FC236}">
                <a16:creationId xmlns:a16="http://schemas.microsoft.com/office/drawing/2014/main" id="{ED8CE827-A2E5-CA1B-83E3-26BDD700EE8F}"/>
              </a:ext>
            </a:extLst>
          </p:cNvPr>
          <p:cNvSpPr txBox="1"/>
          <p:nvPr/>
        </p:nvSpPr>
        <p:spPr>
          <a:xfrm>
            <a:off x="319692" y="960953"/>
            <a:ext cx="1859236" cy="2462213"/>
          </a:xfrm>
          <a:prstGeom prst="rect">
            <a:avLst/>
          </a:prstGeom>
          <a:noFill/>
        </p:spPr>
        <p:txBody>
          <a:bodyPr wrap="square" rtlCol="0">
            <a:spAutoFit/>
          </a:bodyPr>
          <a:lstStyle/>
          <a:p>
            <a:r>
              <a:rPr lang="da-DK" sz="1400"/>
              <a:t>Her beskriver I forskellige modeller for udpegning af arealinteressen – vil I fx medtage alt areal eller kun udvalgte dele (og hvorfor)? Giv hver model en overskrift og beskriv kort principperne for modellen.</a:t>
            </a:r>
          </a:p>
        </p:txBody>
      </p:sp>
      <p:sp>
        <p:nvSpPr>
          <p:cNvPr id="56" name="TextBox 55">
            <a:extLst>
              <a:ext uri="{FF2B5EF4-FFF2-40B4-BE49-F238E27FC236}">
                <a16:creationId xmlns:a16="http://schemas.microsoft.com/office/drawing/2014/main" id="{3420F060-F3F6-AA3B-F51A-7B6359F0CBB3}"/>
              </a:ext>
            </a:extLst>
          </p:cNvPr>
          <p:cNvSpPr txBox="1"/>
          <p:nvPr/>
        </p:nvSpPr>
        <p:spPr>
          <a:xfrm>
            <a:off x="311707" y="5691282"/>
            <a:ext cx="1831395" cy="1815882"/>
          </a:xfrm>
          <a:prstGeom prst="rect">
            <a:avLst/>
          </a:prstGeom>
          <a:noFill/>
        </p:spPr>
        <p:txBody>
          <a:bodyPr wrap="square" rtlCol="0">
            <a:spAutoFit/>
          </a:bodyPr>
          <a:lstStyle/>
          <a:p>
            <a:r>
              <a:rPr lang="da-DK" sz="1400"/>
              <a:t>Her beskriver I hvilke datasæt der skal bruges for at afgrænse og værdisætte de forskellige arealinteresse-modeller.</a:t>
            </a:r>
          </a:p>
        </p:txBody>
      </p:sp>
      <p:grpSp>
        <p:nvGrpSpPr>
          <p:cNvPr id="4" name="Group 3">
            <a:extLst>
              <a:ext uri="{FF2B5EF4-FFF2-40B4-BE49-F238E27FC236}">
                <a16:creationId xmlns:a16="http://schemas.microsoft.com/office/drawing/2014/main" id="{6CB5EFD0-A0C8-438E-C7E6-FF00450933C2}"/>
              </a:ext>
              <a:ext uri="{C183D7F6-B498-43B3-948B-1728B52AA6E4}">
                <adec:decorative xmlns:adec="http://schemas.microsoft.com/office/drawing/2017/decorative" val="1"/>
              </a:ext>
            </a:extLst>
          </p:cNvPr>
          <p:cNvGrpSpPr/>
          <p:nvPr/>
        </p:nvGrpSpPr>
        <p:grpSpPr>
          <a:xfrm>
            <a:off x="2385013" y="1248569"/>
            <a:ext cx="2564049" cy="2384699"/>
            <a:chOff x="-1705801" y="5999292"/>
            <a:chExt cx="3015056" cy="2804159"/>
          </a:xfrm>
        </p:grpSpPr>
        <p:sp>
          <p:nvSpPr>
            <p:cNvPr id="5" name="Rectangle 9">
              <a:extLst>
                <a:ext uri="{FF2B5EF4-FFF2-40B4-BE49-F238E27FC236}">
                  <a16:creationId xmlns:a16="http://schemas.microsoft.com/office/drawing/2014/main" id="{5ED65EA6-859E-B748-09F8-4822A81E208E}"/>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ctangle 9">
              <a:extLst>
                <a:ext uri="{FF2B5EF4-FFF2-40B4-BE49-F238E27FC236}">
                  <a16:creationId xmlns:a16="http://schemas.microsoft.com/office/drawing/2014/main" id="{D569673D-DD36-E948-FB85-EA0880E4AE71}"/>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7" name="Group 6">
            <a:extLst>
              <a:ext uri="{FF2B5EF4-FFF2-40B4-BE49-F238E27FC236}">
                <a16:creationId xmlns:a16="http://schemas.microsoft.com/office/drawing/2014/main" id="{1E60E8A0-D8FF-0586-1093-0117002E1EED}"/>
              </a:ext>
              <a:ext uri="{C183D7F6-B498-43B3-948B-1728B52AA6E4}">
                <adec:decorative xmlns:adec="http://schemas.microsoft.com/office/drawing/2017/decorative" val="1"/>
              </a:ext>
            </a:extLst>
          </p:cNvPr>
          <p:cNvGrpSpPr/>
          <p:nvPr/>
        </p:nvGrpSpPr>
        <p:grpSpPr>
          <a:xfrm>
            <a:off x="5290877" y="1597618"/>
            <a:ext cx="2564049" cy="2384699"/>
            <a:chOff x="-1705801" y="5999292"/>
            <a:chExt cx="3015056" cy="2804159"/>
          </a:xfrm>
        </p:grpSpPr>
        <p:sp>
          <p:nvSpPr>
            <p:cNvPr id="8" name="Rectangle 9">
              <a:extLst>
                <a:ext uri="{FF2B5EF4-FFF2-40B4-BE49-F238E27FC236}">
                  <a16:creationId xmlns:a16="http://schemas.microsoft.com/office/drawing/2014/main" id="{662C53B1-38F0-F9CC-E7E2-A9E66F114667}"/>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Rectangle 9">
              <a:extLst>
                <a:ext uri="{FF2B5EF4-FFF2-40B4-BE49-F238E27FC236}">
                  <a16:creationId xmlns:a16="http://schemas.microsoft.com/office/drawing/2014/main" id="{8CD13273-B7C8-BA73-DEB6-63FD4E053C1F}"/>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16" name="Group 15">
            <a:extLst>
              <a:ext uri="{FF2B5EF4-FFF2-40B4-BE49-F238E27FC236}">
                <a16:creationId xmlns:a16="http://schemas.microsoft.com/office/drawing/2014/main" id="{30AF4281-5E75-FB65-C20E-39198D4B3E4E}"/>
              </a:ext>
              <a:ext uri="{C183D7F6-B498-43B3-948B-1728B52AA6E4}">
                <adec:decorative xmlns:adec="http://schemas.microsoft.com/office/drawing/2017/decorative" val="1"/>
              </a:ext>
            </a:extLst>
          </p:cNvPr>
          <p:cNvGrpSpPr/>
          <p:nvPr/>
        </p:nvGrpSpPr>
        <p:grpSpPr>
          <a:xfrm>
            <a:off x="8196507" y="1334480"/>
            <a:ext cx="2564049" cy="2384699"/>
            <a:chOff x="-1705801" y="5999292"/>
            <a:chExt cx="3015056" cy="2804159"/>
          </a:xfrm>
        </p:grpSpPr>
        <p:sp>
          <p:nvSpPr>
            <p:cNvPr id="17" name="Rectangle 9">
              <a:extLst>
                <a:ext uri="{FF2B5EF4-FFF2-40B4-BE49-F238E27FC236}">
                  <a16:creationId xmlns:a16="http://schemas.microsoft.com/office/drawing/2014/main" id="{EEACB05F-764D-51F6-CFCB-E523F4A92EB7}"/>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Rectangle 9">
              <a:extLst>
                <a:ext uri="{FF2B5EF4-FFF2-40B4-BE49-F238E27FC236}">
                  <a16:creationId xmlns:a16="http://schemas.microsoft.com/office/drawing/2014/main" id="{DA77CF4B-14B3-64B6-B2D3-5415942F7B17}"/>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39" name="Group 38">
            <a:extLst>
              <a:ext uri="{FF2B5EF4-FFF2-40B4-BE49-F238E27FC236}">
                <a16:creationId xmlns:a16="http://schemas.microsoft.com/office/drawing/2014/main" id="{2FC45ECE-F54D-D0FE-121D-6F8C849B7A33}"/>
              </a:ext>
              <a:ext uri="{C183D7F6-B498-43B3-948B-1728B52AA6E4}">
                <adec:decorative xmlns:adec="http://schemas.microsoft.com/office/drawing/2017/decorative" val="1"/>
              </a:ext>
            </a:extLst>
          </p:cNvPr>
          <p:cNvGrpSpPr/>
          <p:nvPr/>
        </p:nvGrpSpPr>
        <p:grpSpPr>
          <a:xfrm>
            <a:off x="11178824" y="1439738"/>
            <a:ext cx="2564049" cy="2384699"/>
            <a:chOff x="-1705801" y="5999292"/>
            <a:chExt cx="3015056" cy="2804159"/>
          </a:xfrm>
        </p:grpSpPr>
        <p:sp>
          <p:nvSpPr>
            <p:cNvPr id="40" name="Rectangle 9">
              <a:extLst>
                <a:ext uri="{FF2B5EF4-FFF2-40B4-BE49-F238E27FC236}">
                  <a16:creationId xmlns:a16="http://schemas.microsoft.com/office/drawing/2014/main" id="{BD065CCD-E511-AD76-5426-1F7CBF4E92C4}"/>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9">
              <a:extLst>
                <a:ext uri="{FF2B5EF4-FFF2-40B4-BE49-F238E27FC236}">
                  <a16:creationId xmlns:a16="http://schemas.microsoft.com/office/drawing/2014/main" id="{D831A9E2-055F-7842-28F5-0BBCFEBA1036}"/>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44" name="Group 43">
            <a:extLst>
              <a:ext uri="{FF2B5EF4-FFF2-40B4-BE49-F238E27FC236}">
                <a16:creationId xmlns:a16="http://schemas.microsoft.com/office/drawing/2014/main" id="{B52F2478-F1C6-B757-9C39-FB6FF868F0C6}"/>
              </a:ext>
              <a:ext uri="{C183D7F6-B498-43B3-948B-1728B52AA6E4}">
                <adec:decorative xmlns:adec="http://schemas.microsoft.com/office/drawing/2017/decorative" val="1"/>
              </a:ext>
            </a:extLst>
          </p:cNvPr>
          <p:cNvGrpSpPr/>
          <p:nvPr/>
        </p:nvGrpSpPr>
        <p:grpSpPr>
          <a:xfrm>
            <a:off x="11299411" y="5055283"/>
            <a:ext cx="2564049" cy="2384699"/>
            <a:chOff x="-1705801" y="5999292"/>
            <a:chExt cx="3015056" cy="2804159"/>
          </a:xfrm>
        </p:grpSpPr>
        <p:sp>
          <p:nvSpPr>
            <p:cNvPr id="52" name="Rectangle 9">
              <a:extLst>
                <a:ext uri="{FF2B5EF4-FFF2-40B4-BE49-F238E27FC236}">
                  <a16:creationId xmlns:a16="http://schemas.microsoft.com/office/drawing/2014/main" id="{01786284-78E6-69F6-2319-3BAD42F87B46}"/>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7" name="Rectangle 9">
              <a:extLst>
                <a:ext uri="{FF2B5EF4-FFF2-40B4-BE49-F238E27FC236}">
                  <a16:creationId xmlns:a16="http://schemas.microsoft.com/office/drawing/2014/main" id="{CBE4BD92-686C-12F9-BEDE-8B4C0FC88417}"/>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63" name="Group 62">
            <a:extLst>
              <a:ext uri="{FF2B5EF4-FFF2-40B4-BE49-F238E27FC236}">
                <a16:creationId xmlns:a16="http://schemas.microsoft.com/office/drawing/2014/main" id="{AA04D8AB-CCB7-74B5-B772-60BC4C2CBAE2}"/>
              </a:ext>
              <a:ext uri="{C183D7F6-B498-43B3-948B-1728B52AA6E4}">
                <adec:decorative xmlns:adec="http://schemas.microsoft.com/office/drawing/2017/decorative" val="1"/>
              </a:ext>
            </a:extLst>
          </p:cNvPr>
          <p:cNvGrpSpPr/>
          <p:nvPr/>
        </p:nvGrpSpPr>
        <p:grpSpPr>
          <a:xfrm>
            <a:off x="2422619" y="4893322"/>
            <a:ext cx="2564051" cy="2384699"/>
            <a:chOff x="-1705801" y="5999292"/>
            <a:chExt cx="3015058" cy="2804159"/>
          </a:xfrm>
        </p:grpSpPr>
        <p:sp>
          <p:nvSpPr>
            <p:cNvPr id="64" name="Rectangle 9">
              <a:extLst>
                <a:ext uri="{FF2B5EF4-FFF2-40B4-BE49-F238E27FC236}">
                  <a16:creationId xmlns:a16="http://schemas.microsoft.com/office/drawing/2014/main" id="{6619AB70-D917-840F-12E7-214D5E68F1E8}"/>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5" name="Rectangle 9">
              <a:extLst>
                <a:ext uri="{FF2B5EF4-FFF2-40B4-BE49-F238E27FC236}">
                  <a16:creationId xmlns:a16="http://schemas.microsoft.com/office/drawing/2014/main" id="{00780F2C-47B6-2E91-970B-166D29306745}"/>
                </a:ext>
              </a:extLst>
            </p:cNvPr>
            <p:cNvSpPr/>
            <p:nvPr/>
          </p:nvSpPr>
          <p:spPr>
            <a:xfrm>
              <a:off x="-1525385" y="5999292"/>
              <a:ext cx="2834642"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41" name="Group 40">
            <a:extLst>
              <a:ext uri="{FF2B5EF4-FFF2-40B4-BE49-F238E27FC236}">
                <a16:creationId xmlns:a16="http://schemas.microsoft.com/office/drawing/2014/main" id="{60E74118-912D-1D5C-BA54-CD12EDF913A8}"/>
              </a:ext>
              <a:ext uri="{C183D7F6-B498-43B3-948B-1728B52AA6E4}">
                <adec:decorative xmlns:adec="http://schemas.microsoft.com/office/drawing/2017/decorative" val="1"/>
              </a:ext>
            </a:extLst>
          </p:cNvPr>
          <p:cNvGrpSpPr/>
          <p:nvPr/>
        </p:nvGrpSpPr>
        <p:grpSpPr>
          <a:xfrm>
            <a:off x="8305348" y="4929979"/>
            <a:ext cx="2564049" cy="2384699"/>
            <a:chOff x="-1705801" y="5999292"/>
            <a:chExt cx="3015056" cy="2804159"/>
          </a:xfrm>
        </p:grpSpPr>
        <p:sp>
          <p:nvSpPr>
            <p:cNvPr id="45" name="Rectangle 9">
              <a:extLst>
                <a:ext uri="{FF2B5EF4-FFF2-40B4-BE49-F238E27FC236}">
                  <a16:creationId xmlns:a16="http://schemas.microsoft.com/office/drawing/2014/main" id="{A3CAACC5-FB43-68C7-4951-B02E129BBF39}"/>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6" name="Rectangle 9">
              <a:extLst>
                <a:ext uri="{FF2B5EF4-FFF2-40B4-BE49-F238E27FC236}">
                  <a16:creationId xmlns:a16="http://schemas.microsoft.com/office/drawing/2014/main" id="{15EC77F6-71FA-3019-8D8B-36837628C816}"/>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69" name="TextBox 68">
            <a:extLst>
              <a:ext uri="{FF2B5EF4-FFF2-40B4-BE49-F238E27FC236}">
                <a16:creationId xmlns:a16="http://schemas.microsoft.com/office/drawing/2014/main" id="{09647396-53B4-4CBB-90D7-4C0057045946}"/>
              </a:ext>
            </a:extLst>
          </p:cNvPr>
          <p:cNvSpPr txBox="1"/>
          <p:nvPr/>
        </p:nvSpPr>
        <p:spPr>
          <a:xfrm>
            <a:off x="3306319" y="10103671"/>
            <a:ext cx="4724509" cy="369332"/>
          </a:xfrm>
          <a:prstGeom prst="rect">
            <a:avLst/>
          </a:prstGeom>
          <a:noFill/>
        </p:spPr>
        <p:txBody>
          <a:bodyPr wrap="square" rtlCol="0">
            <a:spAutoFit/>
          </a:bodyPr>
          <a:lstStyle/>
          <a:p>
            <a:r>
              <a:rPr lang="da-DK" b="1">
                <a:latin typeface="Segoe Print" panose="02000600000000000000" pitchFamily="2" charset="0"/>
              </a:rPr>
              <a:t>ASK-arbejdsgruppen</a:t>
            </a:r>
          </a:p>
        </p:txBody>
      </p:sp>
      <p:grpSp>
        <p:nvGrpSpPr>
          <p:cNvPr id="59" name="Group 58">
            <a:extLst>
              <a:ext uri="{FF2B5EF4-FFF2-40B4-BE49-F238E27FC236}">
                <a16:creationId xmlns:a16="http://schemas.microsoft.com/office/drawing/2014/main" id="{7D9A3DA2-43A3-1470-1D87-E2179E1D7E68}"/>
              </a:ext>
              <a:ext uri="{C183D7F6-B498-43B3-948B-1728B52AA6E4}">
                <adec:decorative xmlns:adec="http://schemas.microsoft.com/office/drawing/2017/decorative" val="1"/>
              </a:ext>
            </a:extLst>
          </p:cNvPr>
          <p:cNvGrpSpPr/>
          <p:nvPr/>
        </p:nvGrpSpPr>
        <p:grpSpPr>
          <a:xfrm>
            <a:off x="5437177" y="5077563"/>
            <a:ext cx="2564049" cy="2384699"/>
            <a:chOff x="-1705801" y="5999292"/>
            <a:chExt cx="3015056" cy="2804159"/>
          </a:xfrm>
        </p:grpSpPr>
        <p:sp>
          <p:nvSpPr>
            <p:cNvPr id="60" name="Rectangle 9">
              <a:extLst>
                <a:ext uri="{FF2B5EF4-FFF2-40B4-BE49-F238E27FC236}">
                  <a16:creationId xmlns:a16="http://schemas.microsoft.com/office/drawing/2014/main" id="{7AF21922-7416-ECA9-2AC0-BE42D7CE3803}"/>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1" name="Rectangle 9">
              <a:extLst>
                <a:ext uri="{FF2B5EF4-FFF2-40B4-BE49-F238E27FC236}">
                  <a16:creationId xmlns:a16="http://schemas.microsoft.com/office/drawing/2014/main" id="{C95FF258-DC13-A281-B248-037386C92B40}"/>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53" name="Group 52">
            <a:extLst>
              <a:ext uri="{FF2B5EF4-FFF2-40B4-BE49-F238E27FC236}">
                <a16:creationId xmlns:a16="http://schemas.microsoft.com/office/drawing/2014/main" id="{F78F7228-915A-56ED-0CB3-F2A8656AF8AE}"/>
              </a:ext>
              <a:ext uri="{C183D7F6-B498-43B3-948B-1728B52AA6E4}">
                <adec:decorative xmlns:adec="http://schemas.microsoft.com/office/drawing/2017/decorative" val="1"/>
              </a:ext>
            </a:extLst>
          </p:cNvPr>
          <p:cNvGrpSpPr/>
          <p:nvPr/>
        </p:nvGrpSpPr>
        <p:grpSpPr>
          <a:xfrm>
            <a:off x="246979" y="3497553"/>
            <a:ext cx="1767327" cy="2000322"/>
            <a:chOff x="6723609" y="321133"/>
            <a:chExt cx="1182345" cy="1349229"/>
          </a:xfrm>
        </p:grpSpPr>
        <p:sp>
          <p:nvSpPr>
            <p:cNvPr id="54" name="Rectangle: Rounded Corners 1027">
              <a:extLst>
                <a:ext uri="{FF2B5EF4-FFF2-40B4-BE49-F238E27FC236}">
                  <a16:creationId xmlns:a16="http://schemas.microsoft.com/office/drawing/2014/main" id="{A21BFCEB-BD46-9F95-6261-C4A3967B4B88}"/>
                </a:ext>
              </a:extLst>
            </p:cNvPr>
            <p:cNvSpPr/>
            <p:nvPr/>
          </p:nvSpPr>
          <p:spPr>
            <a:xfrm>
              <a:off x="6763391" y="321133"/>
              <a:ext cx="1104900" cy="1349229"/>
            </a:xfrm>
            <a:prstGeom prst="rect">
              <a:avLst/>
            </a:prstGeom>
            <a:solidFill>
              <a:srgbClr val="3B7D23"/>
            </a:solidFill>
            <a:ln w="12700"/>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grpSp>
          <p:nvGrpSpPr>
            <p:cNvPr id="71" name="Group 70">
              <a:extLst>
                <a:ext uri="{FF2B5EF4-FFF2-40B4-BE49-F238E27FC236}">
                  <a16:creationId xmlns:a16="http://schemas.microsoft.com/office/drawing/2014/main" id="{018CA311-EC4D-2F22-09C2-BAF92DC93609}"/>
                </a:ext>
              </a:extLst>
            </p:cNvPr>
            <p:cNvGrpSpPr/>
            <p:nvPr/>
          </p:nvGrpSpPr>
          <p:grpSpPr>
            <a:xfrm>
              <a:off x="6860191" y="427132"/>
              <a:ext cx="911301" cy="911301"/>
              <a:chOff x="7688198" y="1532291"/>
              <a:chExt cx="1169289" cy="1169289"/>
            </a:xfrm>
          </p:grpSpPr>
          <p:sp>
            <p:nvSpPr>
              <p:cNvPr id="73" name="Oval 1029">
                <a:extLst>
                  <a:ext uri="{FF2B5EF4-FFF2-40B4-BE49-F238E27FC236}">
                    <a16:creationId xmlns:a16="http://schemas.microsoft.com/office/drawing/2014/main" id="{80DCA426-D470-BEE5-94F4-BFBF9931378C}"/>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a:solidFill>
                    <a:prstClr val="white"/>
                  </a:solidFill>
                  <a:latin typeface="Bahnschrift SemiBold Condensed" panose="020B0502040204020203" pitchFamily="34" charset="0"/>
                </a:endParaRPr>
              </a:p>
            </p:txBody>
          </p:sp>
          <p:pic>
            <p:nvPicPr>
              <p:cNvPr id="74" name="Graphic 73">
                <a:extLst>
                  <a:ext uri="{FF2B5EF4-FFF2-40B4-BE49-F238E27FC236}">
                    <a16:creationId xmlns:a16="http://schemas.microsoft.com/office/drawing/2014/main" id="{9E2BE1D1-619E-4B0C-49CC-81C0F029783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7763009" y="1638980"/>
                <a:ext cx="1004515" cy="1012779"/>
              </a:xfrm>
              <a:prstGeom prst="rect">
                <a:avLst/>
              </a:prstGeom>
            </p:spPr>
          </p:pic>
        </p:grpSp>
        <p:sp>
          <p:nvSpPr>
            <p:cNvPr id="72" name="TextBox 71">
              <a:extLst>
                <a:ext uri="{FF2B5EF4-FFF2-40B4-BE49-F238E27FC236}">
                  <a16:creationId xmlns:a16="http://schemas.microsoft.com/office/drawing/2014/main" id="{7D3B7728-490C-4813-BA0F-1B482095DEBB}"/>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a:solidFill>
                    <a:prstClr val="white"/>
                  </a:solidFill>
                  <a:latin typeface="Bahnschrift SemiBold Condensed" panose="020B0502040204020203" pitchFamily="34" charset="0"/>
                </a:rPr>
                <a:t>SKOV </a:t>
              </a:r>
            </a:p>
          </p:txBody>
        </p:sp>
      </p:grpSp>
      <p:sp>
        <p:nvSpPr>
          <p:cNvPr id="75" name="TextBox 74">
            <a:extLst>
              <a:ext uri="{FF2B5EF4-FFF2-40B4-BE49-F238E27FC236}">
                <a16:creationId xmlns:a16="http://schemas.microsoft.com/office/drawing/2014/main" id="{EEADB728-CBBF-232C-F1D5-A10EAA521EA1}"/>
              </a:ext>
            </a:extLst>
          </p:cNvPr>
          <p:cNvSpPr txBox="1"/>
          <p:nvPr/>
        </p:nvSpPr>
        <p:spPr>
          <a:xfrm>
            <a:off x="2860000" y="1582382"/>
            <a:ext cx="1737360" cy="1569660"/>
          </a:xfrm>
          <a:prstGeom prst="rect">
            <a:avLst/>
          </a:prstGeom>
          <a:noFill/>
        </p:spPr>
        <p:txBody>
          <a:bodyPr wrap="square" rtlCol="0">
            <a:spAutoFit/>
          </a:bodyPr>
          <a:lstStyle/>
          <a:p>
            <a:r>
              <a:rPr lang="da-DK" sz="2400" b="1">
                <a:latin typeface="Segoe Print" panose="02000600000000000000" pitchFamily="2" charset="0"/>
              </a:rPr>
              <a:t>Bynær skov har rekreativ værdi</a:t>
            </a:r>
            <a:endParaRPr lang="da-DK" sz="2400">
              <a:latin typeface="Segoe Print" panose="02000600000000000000" pitchFamily="2" charset="0"/>
            </a:endParaRPr>
          </a:p>
        </p:txBody>
      </p:sp>
      <p:sp>
        <p:nvSpPr>
          <p:cNvPr id="76" name="TextBox 75">
            <a:extLst>
              <a:ext uri="{FF2B5EF4-FFF2-40B4-BE49-F238E27FC236}">
                <a16:creationId xmlns:a16="http://schemas.microsoft.com/office/drawing/2014/main" id="{5D66C70F-828A-2709-ACFA-CD87E96F8CD5}"/>
              </a:ext>
            </a:extLst>
          </p:cNvPr>
          <p:cNvSpPr txBox="1"/>
          <p:nvPr/>
        </p:nvSpPr>
        <p:spPr>
          <a:xfrm>
            <a:off x="2754975" y="5283493"/>
            <a:ext cx="1998038" cy="1754326"/>
          </a:xfrm>
          <a:prstGeom prst="rect">
            <a:avLst/>
          </a:prstGeom>
          <a:noFill/>
        </p:spPr>
        <p:txBody>
          <a:bodyPr wrap="square" rtlCol="0">
            <a:spAutoFit/>
          </a:bodyPr>
          <a:lstStyle/>
          <a:p>
            <a:r>
              <a:rPr lang="da-DK" sz="2400" b="1">
                <a:latin typeface="Segoe Print" panose="02000600000000000000" pitchFamily="2" charset="0"/>
              </a:rPr>
              <a:t>Zonekort (KP)</a:t>
            </a:r>
          </a:p>
          <a:p>
            <a:endParaRPr lang="da-DK" sz="2000">
              <a:latin typeface="Segoe Print" panose="02000600000000000000" pitchFamily="2" charset="0"/>
            </a:endParaRPr>
          </a:p>
          <a:p>
            <a:r>
              <a:rPr lang="da-DK" sz="2000">
                <a:latin typeface="Segoe Print" panose="02000600000000000000" pitchFamily="2" charset="0"/>
              </a:rPr>
              <a:t>Byzone</a:t>
            </a:r>
          </a:p>
          <a:p>
            <a:r>
              <a:rPr lang="da-DK" sz="2000">
                <a:latin typeface="Segoe Print" panose="02000600000000000000" pitchFamily="2" charset="0"/>
              </a:rPr>
              <a:t>Sommerhus</a:t>
            </a:r>
          </a:p>
        </p:txBody>
      </p:sp>
      <p:sp>
        <p:nvSpPr>
          <p:cNvPr id="77" name="TextBox 76">
            <a:extLst>
              <a:ext uri="{FF2B5EF4-FFF2-40B4-BE49-F238E27FC236}">
                <a16:creationId xmlns:a16="http://schemas.microsoft.com/office/drawing/2014/main" id="{BFBD2900-3E3C-924F-D253-B10486F962C0}"/>
              </a:ext>
            </a:extLst>
          </p:cNvPr>
          <p:cNvSpPr txBox="1"/>
          <p:nvPr/>
        </p:nvSpPr>
        <p:spPr>
          <a:xfrm>
            <a:off x="5519121" y="1895125"/>
            <a:ext cx="2136167" cy="1569660"/>
          </a:xfrm>
          <a:prstGeom prst="rect">
            <a:avLst/>
          </a:prstGeom>
          <a:noFill/>
        </p:spPr>
        <p:txBody>
          <a:bodyPr wrap="square" rtlCol="0">
            <a:spAutoFit/>
          </a:bodyPr>
          <a:lstStyle/>
          <a:p>
            <a:r>
              <a:rPr lang="da-DK" sz="2400" b="1">
                <a:latin typeface="Segoe Print" panose="02000600000000000000" pitchFamily="2" charset="0"/>
              </a:rPr>
              <a:t>Skovrejsning der er politisk prioriteret</a:t>
            </a:r>
            <a:endParaRPr lang="da-DK" sz="2400">
              <a:latin typeface="Segoe Print" panose="02000600000000000000" pitchFamily="2" charset="0"/>
            </a:endParaRPr>
          </a:p>
        </p:txBody>
      </p:sp>
      <p:sp>
        <p:nvSpPr>
          <p:cNvPr id="78" name="TextBox 77">
            <a:extLst>
              <a:ext uri="{FF2B5EF4-FFF2-40B4-BE49-F238E27FC236}">
                <a16:creationId xmlns:a16="http://schemas.microsoft.com/office/drawing/2014/main" id="{412FA4C9-A9E8-A792-0B3D-A93925E2E43C}"/>
              </a:ext>
            </a:extLst>
          </p:cNvPr>
          <p:cNvSpPr txBox="1"/>
          <p:nvPr/>
        </p:nvSpPr>
        <p:spPr>
          <a:xfrm>
            <a:off x="5641940" y="5395430"/>
            <a:ext cx="2307950" cy="1508105"/>
          </a:xfrm>
          <a:prstGeom prst="rect">
            <a:avLst/>
          </a:prstGeom>
          <a:noFill/>
        </p:spPr>
        <p:txBody>
          <a:bodyPr wrap="square" rtlCol="0">
            <a:spAutoFit/>
          </a:bodyPr>
          <a:lstStyle/>
          <a:p>
            <a:r>
              <a:rPr lang="da-DK" sz="2400" b="1">
                <a:latin typeface="Segoe Print" panose="02000600000000000000" pitchFamily="2" charset="0"/>
              </a:rPr>
              <a:t>Skovrejsnings-områder, vedtaget (KP)</a:t>
            </a:r>
          </a:p>
          <a:p>
            <a:endParaRPr lang="da-DK" sz="2000">
              <a:latin typeface="Segoe Print" panose="02000600000000000000" pitchFamily="2" charset="0"/>
            </a:endParaRPr>
          </a:p>
        </p:txBody>
      </p:sp>
      <p:sp>
        <p:nvSpPr>
          <p:cNvPr id="79" name="Plus Sign 78">
            <a:extLst>
              <a:ext uri="{FF2B5EF4-FFF2-40B4-BE49-F238E27FC236}">
                <a16:creationId xmlns:a16="http://schemas.microsoft.com/office/drawing/2014/main" id="{5B4D4D5E-3312-F487-217E-D86449DC8792}"/>
              </a:ext>
              <a:ext uri="{C183D7F6-B498-43B3-948B-1728B52AA6E4}">
                <adec:decorative xmlns:adec="http://schemas.microsoft.com/office/drawing/2017/decorative" val="1"/>
              </a:ext>
            </a:extLst>
          </p:cNvPr>
          <p:cNvSpPr/>
          <p:nvPr/>
        </p:nvSpPr>
        <p:spPr>
          <a:xfrm>
            <a:off x="4009746" y="6019215"/>
            <a:ext cx="633946" cy="633946"/>
          </a:xfrm>
          <a:prstGeom prst="mathPlus">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0" name="Plus Sign 79">
            <a:extLst>
              <a:ext uri="{FF2B5EF4-FFF2-40B4-BE49-F238E27FC236}">
                <a16:creationId xmlns:a16="http://schemas.microsoft.com/office/drawing/2014/main" id="{C5613007-AC88-219A-1192-71907A6B41A5}"/>
              </a:ext>
              <a:ext uri="{C183D7F6-B498-43B3-948B-1728B52AA6E4}">
                <adec:decorative xmlns:adec="http://schemas.microsoft.com/office/drawing/2017/decorative" val="1"/>
              </a:ext>
            </a:extLst>
          </p:cNvPr>
          <p:cNvSpPr/>
          <p:nvPr/>
        </p:nvSpPr>
        <p:spPr>
          <a:xfrm>
            <a:off x="7055104" y="6521459"/>
            <a:ext cx="633946" cy="633946"/>
          </a:xfrm>
          <a:prstGeom prst="mathPlus">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1" name="TextBox 80">
            <a:extLst>
              <a:ext uri="{FF2B5EF4-FFF2-40B4-BE49-F238E27FC236}">
                <a16:creationId xmlns:a16="http://schemas.microsoft.com/office/drawing/2014/main" id="{B320ABDE-9401-690D-7752-55189A77E1CF}"/>
              </a:ext>
            </a:extLst>
          </p:cNvPr>
          <p:cNvSpPr txBox="1"/>
          <p:nvPr/>
        </p:nvSpPr>
        <p:spPr>
          <a:xfrm>
            <a:off x="8545860" y="1448931"/>
            <a:ext cx="2136167" cy="1938992"/>
          </a:xfrm>
          <a:prstGeom prst="rect">
            <a:avLst/>
          </a:prstGeom>
          <a:noFill/>
        </p:spPr>
        <p:txBody>
          <a:bodyPr wrap="square" rtlCol="0">
            <a:spAutoFit/>
          </a:bodyPr>
          <a:lstStyle/>
          <a:p>
            <a:r>
              <a:rPr lang="da-DK" sz="2400" b="1">
                <a:latin typeface="Segoe Print" panose="02000600000000000000" pitchFamily="2" charset="0"/>
              </a:rPr>
              <a:t>Ingen tilskud til skov på kulstofrige jorder</a:t>
            </a:r>
            <a:endParaRPr lang="da-DK" sz="2400">
              <a:latin typeface="Segoe Print" panose="02000600000000000000" pitchFamily="2" charset="0"/>
            </a:endParaRPr>
          </a:p>
        </p:txBody>
      </p:sp>
      <p:sp>
        <p:nvSpPr>
          <p:cNvPr id="82" name="TextBox 81">
            <a:extLst>
              <a:ext uri="{FF2B5EF4-FFF2-40B4-BE49-F238E27FC236}">
                <a16:creationId xmlns:a16="http://schemas.microsoft.com/office/drawing/2014/main" id="{963C00BC-61E6-2FA8-3051-12A73E537BB7}"/>
              </a:ext>
            </a:extLst>
          </p:cNvPr>
          <p:cNvSpPr txBox="1"/>
          <p:nvPr/>
        </p:nvSpPr>
        <p:spPr>
          <a:xfrm>
            <a:off x="8613710" y="5143560"/>
            <a:ext cx="1998038" cy="1384995"/>
          </a:xfrm>
          <a:prstGeom prst="rect">
            <a:avLst/>
          </a:prstGeom>
          <a:noFill/>
        </p:spPr>
        <p:txBody>
          <a:bodyPr wrap="square" rtlCol="0">
            <a:spAutoFit/>
          </a:bodyPr>
          <a:lstStyle/>
          <a:p>
            <a:r>
              <a:rPr lang="da-DK" sz="2400" b="1">
                <a:latin typeface="Segoe Print" panose="02000600000000000000" pitchFamily="2" charset="0"/>
              </a:rPr>
              <a:t>Kulstof22</a:t>
            </a:r>
          </a:p>
          <a:p>
            <a:endParaRPr lang="da-DK" sz="2000">
              <a:latin typeface="Segoe Print" panose="02000600000000000000" pitchFamily="2" charset="0"/>
            </a:endParaRPr>
          </a:p>
          <a:p>
            <a:r>
              <a:rPr lang="da-DK" sz="2000">
                <a:latin typeface="Segoe Print" panose="02000600000000000000" pitchFamily="2" charset="0"/>
              </a:rPr>
              <a:t>6-12%</a:t>
            </a:r>
          </a:p>
          <a:p>
            <a:r>
              <a:rPr lang="da-DK" sz="2000">
                <a:latin typeface="Segoe Print" panose="02000600000000000000" pitchFamily="2" charset="0"/>
              </a:rPr>
              <a:t>12+ %</a:t>
            </a:r>
          </a:p>
        </p:txBody>
      </p:sp>
      <p:sp>
        <p:nvSpPr>
          <p:cNvPr id="83" name="Division Sign 82">
            <a:extLst>
              <a:ext uri="{FF2B5EF4-FFF2-40B4-BE49-F238E27FC236}">
                <a16:creationId xmlns:a16="http://schemas.microsoft.com/office/drawing/2014/main" id="{082E4BDF-57F6-2831-6D4B-1DBF35D0E7F6}"/>
              </a:ext>
              <a:ext uri="{C183D7F6-B498-43B3-948B-1728B52AA6E4}">
                <adec:decorative xmlns:adec="http://schemas.microsoft.com/office/drawing/2017/decorative" val="1"/>
              </a:ext>
            </a:extLst>
          </p:cNvPr>
          <p:cNvSpPr/>
          <p:nvPr/>
        </p:nvSpPr>
        <p:spPr>
          <a:xfrm>
            <a:off x="9877058" y="6370532"/>
            <a:ext cx="580983" cy="580983"/>
          </a:xfrm>
          <a:prstGeom prst="mathDivid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4" name="TextBox 83">
            <a:extLst>
              <a:ext uri="{FF2B5EF4-FFF2-40B4-BE49-F238E27FC236}">
                <a16:creationId xmlns:a16="http://schemas.microsoft.com/office/drawing/2014/main" id="{28692C10-6684-E057-01C2-BC6BE93D0145}"/>
              </a:ext>
            </a:extLst>
          </p:cNvPr>
          <p:cNvSpPr txBox="1"/>
          <p:nvPr/>
        </p:nvSpPr>
        <p:spPr>
          <a:xfrm>
            <a:off x="11447495" y="1608513"/>
            <a:ext cx="2136167" cy="1569660"/>
          </a:xfrm>
          <a:prstGeom prst="rect">
            <a:avLst/>
          </a:prstGeom>
          <a:noFill/>
        </p:spPr>
        <p:txBody>
          <a:bodyPr wrap="square" rtlCol="0">
            <a:spAutoFit/>
          </a:bodyPr>
          <a:lstStyle/>
          <a:p>
            <a:r>
              <a:rPr lang="da-DK" sz="2400" b="1">
                <a:latin typeface="Segoe Print" panose="02000600000000000000" pitchFamily="2" charset="0"/>
              </a:rPr>
              <a:t>Skovrejsning der beskytter grundvand</a:t>
            </a:r>
            <a:endParaRPr lang="da-DK" sz="2400">
              <a:latin typeface="Segoe Print" panose="02000600000000000000" pitchFamily="2" charset="0"/>
            </a:endParaRPr>
          </a:p>
        </p:txBody>
      </p:sp>
      <p:sp>
        <p:nvSpPr>
          <p:cNvPr id="85" name="TextBox 84">
            <a:extLst>
              <a:ext uri="{FF2B5EF4-FFF2-40B4-BE49-F238E27FC236}">
                <a16:creationId xmlns:a16="http://schemas.microsoft.com/office/drawing/2014/main" id="{51501478-7FA0-7890-43C8-B4D62CC25294}"/>
              </a:ext>
            </a:extLst>
          </p:cNvPr>
          <p:cNvSpPr txBox="1"/>
          <p:nvPr/>
        </p:nvSpPr>
        <p:spPr>
          <a:xfrm>
            <a:off x="11656876" y="5217752"/>
            <a:ext cx="1998038" cy="1138773"/>
          </a:xfrm>
          <a:prstGeom prst="rect">
            <a:avLst/>
          </a:prstGeom>
          <a:noFill/>
        </p:spPr>
        <p:txBody>
          <a:bodyPr wrap="square" rtlCol="0">
            <a:spAutoFit/>
          </a:bodyPr>
          <a:lstStyle/>
          <a:p>
            <a:r>
              <a:rPr lang="da-DK" sz="2400" b="1">
                <a:latin typeface="Segoe Print" panose="02000600000000000000" pitchFamily="2" charset="0"/>
              </a:rPr>
              <a:t>Indvindings-</a:t>
            </a:r>
            <a:r>
              <a:rPr lang="da-DK" sz="2400" b="1" err="1">
                <a:latin typeface="Segoe Print" panose="02000600000000000000" pitchFamily="2" charset="0"/>
              </a:rPr>
              <a:t>oplande</a:t>
            </a:r>
            <a:endParaRPr lang="da-DK" sz="2400" b="1">
              <a:latin typeface="Segoe Print" panose="02000600000000000000" pitchFamily="2" charset="0"/>
            </a:endParaRPr>
          </a:p>
          <a:p>
            <a:endParaRPr lang="da-DK" sz="2000">
              <a:latin typeface="Segoe Print" panose="02000600000000000000" pitchFamily="2" charset="0"/>
            </a:endParaRPr>
          </a:p>
        </p:txBody>
      </p:sp>
      <p:sp>
        <p:nvSpPr>
          <p:cNvPr id="86" name="Plus Sign 85">
            <a:extLst>
              <a:ext uri="{FF2B5EF4-FFF2-40B4-BE49-F238E27FC236}">
                <a16:creationId xmlns:a16="http://schemas.microsoft.com/office/drawing/2014/main" id="{501905A1-B330-11EE-E8DA-198F90DD5C68}"/>
              </a:ext>
              <a:ext uri="{C183D7F6-B498-43B3-948B-1728B52AA6E4}">
                <adec:decorative xmlns:adec="http://schemas.microsoft.com/office/drawing/2017/decorative" val="1"/>
              </a:ext>
            </a:extLst>
          </p:cNvPr>
          <p:cNvSpPr/>
          <p:nvPr/>
        </p:nvSpPr>
        <p:spPr>
          <a:xfrm>
            <a:off x="12949716" y="6180066"/>
            <a:ext cx="633946" cy="633946"/>
          </a:xfrm>
          <a:prstGeom prst="mathPlus">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8" name="Arrow: Down 87">
            <a:extLst>
              <a:ext uri="{FF2B5EF4-FFF2-40B4-BE49-F238E27FC236}">
                <a16:creationId xmlns:a16="http://schemas.microsoft.com/office/drawing/2014/main" id="{7F7CAD05-0820-42F8-D53D-775FD36BD301}"/>
              </a:ext>
              <a:ext uri="{C183D7F6-B498-43B3-948B-1728B52AA6E4}">
                <adec:decorative xmlns:adec="http://schemas.microsoft.com/office/drawing/2017/decorative" val="1"/>
              </a:ext>
            </a:extLst>
          </p:cNvPr>
          <p:cNvSpPr/>
          <p:nvPr/>
        </p:nvSpPr>
        <p:spPr>
          <a:xfrm>
            <a:off x="3541409" y="3719179"/>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9" name="Arrow: Down 88">
            <a:extLst>
              <a:ext uri="{FF2B5EF4-FFF2-40B4-BE49-F238E27FC236}">
                <a16:creationId xmlns:a16="http://schemas.microsoft.com/office/drawing/2014/main" id="{F52AAFE3-C26D-78EB-690F-4AE31ADEA073}"/>
              </a:ext>
              <a:ext uri="{C183D7F6-B498-43B3-948B-1728B52AA6E4}">
                <adec:decorative xmlns:adec="http://schemas.microsoft.com/office/drawing/2017/decorative" val="1"/>
              </a:ext>
            </a:extLst>
          </p:cNvPr>
          <p:cNvSpPr/>
          <p:nvPr/>
        </p:nvSpPr>
        <p:spPr>
          <a:xfrm>
            <a:off x="6439355" y="3986862"/>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0" name="Arrow: Down 89">
            <a:extLst>
              <a:ext uri="{FF2B5EF4-FFF2-40B4-BE49-F238E27FC236}">
                <a16:creationId xmlns:a16="http://schemas.microsoft.com/office/drawing/2014/main" id="{19447ECE-42BE-6B28-7008-E25775774527}"/>
              </a:ext>
              <a:ext uri="{C183D7F6-B498-43B3-948B-1728B52AA6E4}">
                <adec:decorative xmlns:adec="http://schemas.microsoft.com/office/drawing/2017/decorative" val="1"/>
              </a:ext>
            </a:extLst>
          </p:cNvPr>
          <p:cNvSpPr/>
          <p:nvPr/>
        </p:nvSpPr>
        <p:spPr>
          <a:xfrm>
            <a:off x="9432318" y="3754388"/>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1" name="Arrow: Down 90">
            <a:extLst>
              <a:ext uri="{FF2B5EF4-FFF2-40B4-BE49-F238E27FC236}">
                <a16:creationId xmlns:a16="http://schemas.microsoft.com/office/drawing/2014/main" id="{A40627E1-CFE7-C2ED-36B8-6E3DB330E710}"/>
              </a:ext>
              <a:ext uri="{C183D7F6-B498-43B3-948B-1728B52AA6E4}">
                <adec:decorative xmlns:adec="http://schemas.microsoft.com/office/drawing/2017/decorative" val="1"/>
              </a:ext>
            </a:extLst>
          </p:cNvPr>
          <p:cNvSpPr/>
          <p:nvPr/>
        </p:nvSpPr>
        <p:spPr>
          <a:xfrm>
            <a:off x="12330264" y="3922057"/>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TextBox 9">
            <a:extLst>
              <a:ext uri="{FF2B5EF4-FFF2-40B4-BE49-F238E27FC236}">
                <a16:creationId xmlns:a16="http://schemas.microsoft.com/office/drawing/2014/main" id="{1A831D5C-2626-1213-F804-C0ED9BAD5D71}"/>
              </a:ext>
            </a:extLst>
          </p:cNvPr>
          <p:cNvSpPr txBox="1"/>
          <p:nvPr/>
        </p:nvSpPr>
        <p:spPr>
          <a:xfrm rot="19800000">
            <a:off x="71779" y="8661508"/>
            <a:ext cx="2489261" cy="954107"/>
          </a:xfrm>
          <a:prstGeom prst="rect">
            <a:avLst/>
          </a:prstGeom>
          <a:noFill/>
        </p:spPr>
        <p:txBody>
          <a:bodyPr wrap="square" rtlCol="0">
            <a:spAutoFit/>
          </a:bodyPr>
          <a:lstStyle/>
          <a:p>
            <a:r>
              <a:rPr lang="da-DK" sz="2800">
                <a:solidFill>
                  <a:srgbClr val="FF0000"/>
                </a:solidFill>
              </a:rPr>
              <a:t>Eksempel til GIS-øvelsen</a:t>
            </a:r>
          </a:p>
        </p:txBody>
      </p:sp>
    </p:spTree>
    <p:extLst>
      <p:ext uri="{BB962C8B-B14F-4D97-AF65-F5344CB8AC3E}">
        <p14:creationId xmlns:p14="http://schemas.microsoft.com/office/powerpoint/2010/main" val="1401006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 presetClass="entr" presetSubtype="0" fill="hold" grpId="0" nodeType="withEffect">
                                  <p:stCondLst>
                                    <p:cond delay="0"/>
                                  </p:stCondLst>
                                  <p:iterate type="lt">
                                    <p:tmAbs val="100"/>
                                  </p:iterate>
                                  <p:childTnLst>
                                    <p:set>
                                      <p:cBhvr>
                                        <p:cTn id="9" dur="1" fill="hold">
                                          <p:stCondLst>
                                            <p:cond delay="0"/>
                                          </p:stCondLst>
                                        </p:cTn>
                                        <p:tgtEl>
                                          <p:spTgt spid="7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par>
                          <p:cTn id="15" fill="hold">
                            <p:stCondLst>
                              <p:cond delay="500"/>
                            </p:stCondLst>
                            <p:childTnLst>
                              <p:par>
                                <p:cTn id="16" presetID="1" presetClass="entr" presetSubtype="0" fill="hold" grpId="0" nodeType="afterEffect">
                                  <p:stCondLst>
                                    <p:cond delay="0"/>
                                  </p:stCondLst>
                                  <p:iterate type="lt">
                                    <p:tmAbs val="100"/>
                                  </p:iterate>
                                  <p:childTnLst>
                                    <p:set>
                                      <p:cBhvr>
                                        <p:cTn id="17" dur="1" fill="hold">
                                          <p:stCondLst>
                                            <p:cond delay="0"/>
                                          </p:stCondLst>
                                        </p:cTn>
                                        <p:tgtEl>
                                          <p:spTgt spid="7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par>
                          <p:cTn id="23" fill="hold">
                            <p:stCondLst>
                              <p:cond delay="500"/>
                            </p:stCondLst>
                            <p:childTnLst>
                              <p:par>
                                <p:cTn id="24" presetID="1" presetClass="entr" presetSubtype="0" fill="hold" grpId="0" nodeType="afterEffect">
                                  <p:stCondLst>
                                    <p:cond delay="0"/>
                                  </p:stCondLst>
                                  <p:iterate type="lt">
                                    <p:tmAbs val="100"/>
                                  </p:iterate>
                                  <p:childTnLst>
                                    <p:set>
                                      <p:cBhvr>
                                        <p:cTn id="25" dur="1" fill="hold">
                                          <p:stCondLst>
                                            <p:cond delay="0"/>
                                          </p:stCondLst>
                                        </p:cTn>
                                        <p:tgtEl>
                                          <p:spTgt spid="8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500"/>
                                        <p:tgtEl>
                                          <p:spTgt spid="39"/>
                                        </p:tgtEl>
                                      </p:cBhvr>
                                    </p:animEffect>
                                  </p:childTnLst>
                                </p:cTn>
                              </p:par>
                            </p:childTnLst>
                          </p:cTn>
                        </p:par>
                        <p:par>
                          <p:cTn id="31" fill="hold">
                            <p:stCondLst>
                              <p:cond delay="500"/>
                            </p:stCondLst>
                            <p:childTnLst>
                              <p:par>
                                <p:cTn id="32" presetID="1" presetClass="entr" presetSubtype="0" fill="hold" grpId="0" nodeType="afterEffect">
                                  <p:stCondLst>
                                    <p:cond delay="0"/>
                                  </p:stCondLst>
                                  <p:iterate type="lt">
                                    <p:tmAbs val="100"/>
                                  </p:iterate>
                                  <p:childTnLst>
                                    <p:set>
                                      <p:cBhvr>
                                        <p:cTn id="33" dur="1" fill="hold">
                                          <p:stCondLst>
                                            <p:cond delay="0"/>
                                          </p:stCondLst>
                                        </p:cTn>
                                        <p:tgtEl>
                                          <p:spTgt spid="8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8"/>
                                        </p:tgtEl>
                                        <p:attrNameLst>
                                          <p:attrName>style.visibility</p:attrName>
                                        </p:attrNameLst>
                                      </p:cBhvr>
                                      <p:to>
                                        <p:strVal val="visible"/>
                                      </p:to>
                                    </p:set>
                                    <p:animEffect transition="in" filter="fade">
                                      <p:cBhvr>
                                        <p:cTn id="38" dur="500"/>
                                        <p:tgtEl>
                                          <p:spTgt spid="8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89"/>
                                        </p:tgtEl>
                                        <p:attrNameLst>
                                          <p:attrName>style.visibility</p:attrName>
                                        </p:attrNameLst>
                                      </p:cBhvr>
                                      <p:to>
                                        <p:strVal val="visible"/>
                                      </p:to>
                                    </p:set>
                                    <p:animEffect transition="in" filter="fade">
                                      <p:cBhvr>
                                        <p:cTn id="41" dur="500"/>
                                        <p:tgtEl>
                                          <p:spTgt spid="8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0"/>
                                        </p:tgtEl>
                                        <p:attrNameLst>
                                          <p:attrName>style.visibility</p:attrName>
                                        </p:attrNameLst>
                                      </p:cBhvr>
                                      <p:to>
                                        <p:strVal val="visible"/>
                                      </p:to>
                                    </p:set>
                                    <p:animEffect transition="in" filter="fade">
                                      <p:cBhvr>
                                        <p:cTn id="44" dur="500"/>
                                        <p:tgtEl>
                                          <p:spTgt spid="9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91"/>
                                        </p:tgtEl>
                                        <p:attrNameLst>
                                          <p:attrName>style.visibility</p:attrName>
                                        </p:attrNameLst>
                                      </p:cBhvr>
                                      <p:to>
                                        <p:strVal val="visible"/>
                                      </p:to>
                                    </p:set>
                                    <p:animEffect transition="in" filter="fade">
                                      <p:cBhvr>
                                        <p:cTn id="47" dur="500"/>
                                        <p:tgtEl>
                                          <p:spTgt spid="9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3"/>
                                        </p:tgtEl>
                                        <p:attrNameLst>
                                          <p:attrName>style.visibility</p:attrName>
                                        </p:attrNameLst>
                                      </p:cBhvr>
                                      <p:to>
                                        <p:strVal val="visible"/>
                                      </p:to>
                                    </p:set>
                                    <p:animEffect transition="in" filter="fade">
                                      <p:cBhvr>
                                        <p:cTn id="52" dur="500"/>
                                        <p:tgtEl>
                                          <p:spTgt spid="63"/>
                                        </p:tgtEl>
                                      </p:cBhvr>
                                    </p:animEffect>
                                  </p:childTnLst>
                                </p:cTn>
                              </p:par>
                            </p:childTnLst>
                          </p:cTn>
                        </p:par>
                        <p:par>
                          <p:cTn id="53" fill="hold">
                            <p:stCondLst>
                              <p:cond delay="500"/>
                            </p:stCondLst>
                            <p:childTnLst>
                              <p:par>
                                <p:cTn id="54" presetID="1" presetClass="entr" presetSubtype="0" fill="hold" grpId="0" nodeType="afterEffect">
                                  <p:stCondLst>
                                    <p:cond delay="0"/>
                                  </p:stCondLst>
                                  <p:iterate type="lt">
                                    <p:tmAbs val="100"/>
                                  </p:iterate>
                                  <p:childTnLst>
                                    <p:set>
                                      <p:cBhvr>
                                        <p:cTn id="55" dur="1" fill="hold">
                                          <p:stCondLst>
                                            <p:cond delay="0"/>
                                          </p:stCondLst>
                                        </p:cTn>
                                        <p:tgtEl>
                                          <p:spTgt spid="7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fade">
                                      <p:cBhvr>
                                        <p:cTn id="60" dur="500"/>
                                        <p:tgtEl>
                                          <p:spTgt spid="59"/>
                                        </p:tgtEl>
                                      </p:cBhvr>
                                    </p:animEffect>
                                  </p:childTnLst>
                                </p:cTn>
                              </p:par>
                            </p:childTnLst>
                          </p:cTn>
                        </p:par>
                        <p:par>
                          <p:cTn id="61" fill="hold">
                            <p:stCondLst>
                              <p:cond delay="500"/>
                            </p:stCondLst>
                            <p:childTnLst>
                              <p:par>
                                <p:cTn id="62" presetID="1" presetClass="entr" presetSubtype="0" fill="hold" grpId="0" nodeType="afterEffect">
                                  <p:stCondLst>
                                    <p:cond delay="0"/>
                                  </p:stCondLst>
                                  <p:iterate type="lt">
                                    <p:tmAbs val="100"/>
                                  </p:iterate>
                                  <p:childTnLst>
                                    <p:set>
                                      <p:cBhvr>
                                        <p:cTn id="63" dur="1" fill="hold">
                                          <p:stCondLst>
                                            <p:cond delay="0"/>
                                          </p:stCondLst>
                                        </p:cTn>
                                        <p:tgtEl>
                                          <p:spTgt spid="78"/>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500"/>
                                        <p:tgtEl>
                                          <p:spTgt spid="41"/>
                                        </p:tgtEl>
                                      </p:cBhvr>
                                    </p:animEffect>
                                  </p:childTnLst>
                                </p:cTn>
                              </p:par>
                            </p:childTnLst>
                          </p:cTn>
                        </p:par>
                        <p:par>
                          <p:cTn id="69" fill="hold">
                            <p:stCondLst>
                              <p:cond delay="500"/>
                            </p:stCondLst>
                            <p:childTnLst>
                              <p:par>
                                <p:cTn id="70" presetID="1" presetClass="entr" presetSubtype="0" fill="hold" grpId="0" nodeType="afterEffect">
                                  <p:stCondLst>
                                    <p:cond delay="0"/>
                                  </p:stCondLst>
                                  <p:iterate type="lt">
                                    <p:tmAbs val="100"/>
                                  </p:iterate>
                                  <p:childTnLst>
                                    <p:set>
                                      <p:cBhvr>
                                        <p:cTn id="71" dur="1" fill="hold">
                                          <p:stCondLst>
                                            <p:cond delay="0"/>
                                          </p:stCondLst>
                                        </p:cTn>
                                        <p:tgtEl>
                                          <p:spTgt spid="8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fade">
                                      <p:cBhvr>
                                        <p:cTn id="76" dur="500"/>
                                        <p:tgtEl>
                                          <p:spTgt spid="44"/>
                                        </p:tgtEl>
                                      </p:cBhvr>
                                    </p:animEffect>
                                  </p:childTnLst>
                                </p:cTn>
                              </p:par>
                            </p:childTnLst>
                          </p:cTn>
                        </p:par>
                        <p:par>
                          <p:cTn id="77" fill="hold">
                            <p:stCondLst>
                              <p:cond delay="500"/>
                            </p:stCondLst>
                            <p:childTnLst>
                              <p:par>
                                <p:cTn id="78" presetID="1" presetClass="entr" presetSubtype="0" fill="hold" grpId="0" nodeType="afterEffect">
                                  <p:stCondLst>
                                    <p:cond delay="0"/>
                                  </p:stCondLst>
                                  <p:iterate type="lt">
                                    <p:tmAbs val="100"/>
                                  </p:iterate>
                                  <p:childTnLst>
                                    <p:set>
                                      <p:cBhvr>
                                        <p:cTn id="79" dur="1" fill="hold">
                                          <p:stCondLst>
                                            <p:cond delay="0"/>
                                          </p:stCondLst>
                                        </p:cTn>
                                        <p:tgtEl>
                                          <p:spTgt spid="85"/>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79"/>
                                        </p:tgtEl>
                                        <p:attrNameLst>
                                          <p:attrName>style.visibility</p:attrName>
                                        </p:attrNameLst>
                                      </p:cBhvr>
                                      <p:to>
                                        <p:strVal val="visible"/>
                                      </p:to>
                                    </p:set>
                                    <p:animEffect transition="in" filter="fade">
                                      <p:cBhvr>
                                        <p:cTn id="84" dur="500"/>
                                        <p:tgtEl>
                                          <p:spTgt spid="79"/>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80"/>
                                        </p:tgtEl>
                                        <p:attrNameLst>
                                          <p:attrName>style.visibility</p:attrName>
                                        </p:attrNameLst>
                                      </p:cBhvr>
                                      <p:to>
                                        <p:strVal val="visible"/>
                                      </p:to>
                                    </p:set>
                                    <p:animEffect transition="in" filter="fade">
                                      <p:cBhvr>
                                        <p:cTn id="87" dur="500"/>
                                        <p:tgtEl>
                                          <p:spTgt spid="8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83"/>
                                        </p:tgtEl>
                                        <p:attrNameLst>
                                          <p:attrName>style.visibility</p:attrName>
                                        </p:attrNameLst>
                                      </p:cBhvr>
                                      <p:to>
                                        <p:strVal val="visible"/>
                                      </p:to>
                                    </p:set>
                                    <p:animEffect transition="in" filter="fade">
                                      <p:cBhvr>
                                        <p:cTn id="90" dur="500"/>
                                        <p:tgtEl>
                                          <p:spTgt spid="83"/>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86"/>
                                        </p:tgtEl>
                                        <p:attrNameLst>
                                          <p:attrName>style.visibility</p:attrName>
                                        </p:attrNameLst>
                                      </p:cBhvr>
                                      <p:to>
                                        <p:strVal val="visible"/>
                                      </p:to>
                                    </p:set>
                                    <p:animEffect transition="in" filter="fade">
                                      <p:cBhvr>
                                        <p:cTn id="93"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6" grpId="0"/>
      <p:bldP spid="77" grpId="0"/>
      <p:bldP spid="78" grpId="0"/>
      <p:bldP spid="79" grpId="0" animBg="1"/>
      <p:bldP spid="80" grpId="0" animBg="1"/>
      <p:bldP spid="81" grpId="0"/>
      <p:bldP spid="82" grpId="0"/>
      <p:bldP spid="83" grpId="0" animBg="1"/>
      <p:bldP spid="84" grpId="0"/>
      <p:bldP spid="85" grpId="0"/>
      <p:bldP spid="86" grpId="0" animBg="1"/>
      <p:bldP spid="88" grpId="0" animBg="1"/>
      <p:bldP spid="89" grpId="0" animBg="1"/>
      <p:bldP spid="90" grpId="0" animBg="1"/>
      <p:bldP spid="9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21E5D6-96DC-05F1-C83D-C8662DAEAB63}"/>
            </a:ext>
          </a:extLst>
        </p:cNvPr>
        <p:cNvGrpSpPr/>
        <p:nvPr/>
      </p:nvGrpSpPr>
      <p:grpSpPr>
        <a:xfrm>
          <a:off x="0" y="0"/>
          <a:ext cx="0" cy="0"/>
          <a:chOff x="0" y="0"/>
          <a:chExt cx="0" cy="0"/>
        </a:xfrm>
      </p:grpSpPr>
      <p:grpSp>
        <p:nvGrpSpPr>
          <p:cNvPr id="2" name="Group 1" descr="Illustration af lavbund">
            <a:extLst>
              <a:ext uri="{FF2B5EF4-FFF2-40B4-BE49-F238E27FC236}">
                <a16:creationId xmlns:a16="http://schemas.microsoft.com/office/drawing/2014/main" id="{33279223-94F0-D61E-B6AD-53785E01E880}"/>
              </a:ext>
            </a:extLst>
          </p:cNvPr>
          <p:cNvGrpSpPr/>
          <p:nvPr/>
        </p:nvGrpSpPr>
        <p:grpSpPr>
          <a:xfrm>
            <a:off x="262707" y="3507675"/>
            <a:ext cx="1755234" cy="1986635"/>
            <a:chOff x="6723609" y="321133"/>
            <a:chExt cx="1182345" cy="1349229"/>
          </a:xfrm>
        </p:grpSpPr>
        <p:sp>
          <p:nvSpPr>
            <p:cNvPr id="3" name="Rectangle: Rounded Corners 1027">
              <a:extLst>
                <a:ext uri="{FF2B5EF4-FFF2-40B4-BE49-F238E27FC236}">
                  <a16:creationId xmlns:a16="http://schemas.microsoft.com/office/drawing/2014/main" id="{2FBB4A1F-347D-FE8E-45EE-FF47C2B5573D}"/>
                </a:ext>
              </a:extLst>
            </p:cNvPr>
            <p:cNvSpPr/>
            <p:nvPr/>
          </p:nvSpPr>
          <p:spPr>
            <a:xfrm>
              <a:off x="6763391" y="321133"/>
              <a:ext cx="1104900" cy="1349229"/>
            </a:xfrm>
            <a:prstGeom prst="rect">
              <a:avLst/>
            </a:prstGeom>
            <a:solidFill>
              <a:schemeClr val="bg1">
                <a:lumMod val="75000"/>
              </a:schemeClr>
            </a:solidFill>
            <a:ln w="28575">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19" name="TextBox 18">
              <a:extLst>
                <a:ext uri="{FF2B5EF4-FFF2-40B4-BE49-F238E27FC236}">
                  <a16:creationId xmlns:a16="http://schemas.microsoft.com/office/drawing/2014/main" id="{C8AD969B-4C4B-9436-0B2A-C04454CC562D}"/>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a:solidFill>
                    <a:prstClr val="white"/>
                  </a:solidFill>
                  <a:latin typeface="Bahnschrift SemiBold Condensed" panose="020B0502040204020203" pitchFamily="34" charset="0"/>
                </a:rPr>
                <a:t>AREALTEMA </a:t>
              </a:r>
            </a:p>
          </p:txBody>
        </p:sp>
      </p:grpSp>
      <p:sp>
        <p:nvSpPr>
          <p:cNvPr id="22" name="TextBox 21">
            <a:extLst>
              <a:ext uri="{FF2B5EF4-FFF2-40B4-BE49-F238E27FC236}">
                <a16:creationId xmlns:a16="http://schemas.microsoft.com/office/drawing/2014/main" id="{987E4B4B-88DC-7B14-812E-803DBF47E842}"/>
              </a:ext>
            </a:extLst>
          </p:cNvPr>
          <p:cNvSpPr txBox="1">
            <a:spLocks noGrp="1"/>
          </p:cNvSpPr>
          <p:nvPr>
            <p:ph type="title" idx="4294967295"/>
          </p:nvPr>
        </p:nvSpPr>
        <p:spPr>
          <a:xfrm>
            <a:off x="2737520" y="106101"/>
            <a:ext cx="10691814"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da-DK" sz="4400" b="0" i="0" u="none" strike="noStrike" kern="0" cap="none" spc="0" normalizeH="0" baseline="0" noProof="0" dirty="0">
                <a:ln>
                  <a:noFill/>
                </a:ln>
                <a:solidFill>
                  <a:schemeClr val="tx1"/>
                </a:solidFill>
                <a:effectLst/>
                <a:uLnTx/>
                <a:uFillTx/>
                <a:latin typeface="Bahnschrift SemiBold Condensed" panose="020B0502040204020203" pitchFamily="34" charset="0"/>
                <a:ea typeface="+mn-ea"/>
                <a:cs typeface="+mn-cs"/>
              </a:rPr>
              <a:t>Arealinteresse-beskrivelse    </a:t>
            </a:r>
            <a:endParaRPr kumimoji="0" lang="da-DK"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23" name="TextBox 22">
            <a:extLst>
              <a:ext uri="{FF2B5EF4-FFF2-40B4-BE49-F238E27FC236}">
                <a16:creationId xmlns:a16="http://schemas.microsoft.com/office/drawing/2014/main" id="{10EE72C1-BC11-284C-B2AC-664A609B1787}"/>
              </a:ext>
            </a:extLst>
          </p:cNvPr>
          <p:cNvSpPr txBox="1"/>
          <p:nvPr/>
        </p:nvSpPr>
        <p:spPr>
          <a:xfrm>
            <a:off x="2322063" y="10129413"/>
            <a:ext cx="10981820" cy="366750"/>
          </a:xfrm>
          <a:prstGeom prst="rect">
            <a:avLst/>
          </a:prstGeom>
          <a:noFill/>
        </p:spPr>
        <p:txBody>
          <a:bodyPr wrap="square">
            <a:spAutoFit/>
          </a:bodyPr>
          <a:lstStyle/>
          <a:p>
            <a:r>
              <a:rPr lang="da-DK" sz="1800" kern="0">
                <a:latin typeface="Bahnschrift SemiBold Condensed" panose="020B0502040204020203" pitchFamily="34" charset="0"/>
              </a:rPr>
              <a:t>Udfyldt af: </a:t>
            </a:r>
            <a:r>
              <a:rPr lang="da-DK" sz="1800" kern="0">
                <a:solidFill>
                  <a:schemeClr val="bg1">
                    <a:lumMod val="85000"/>
                  </a:schemeClr>
                </a:solidFill>
                <a:latin typeface="Bahnschrift SemiBold Condensed" panose="020B0502040204020203" pitchFamily="34" charset="0"/>
              </a:rPr>
              <a:t>____________________________________________________________________________________________________________________________________</a:t>
            </a:r>
            <a:endParaRPr lang="da-DK">
              <a:solidFill>
                <a:schemeClr val="bg1">
                  <a:lumMod val="85000"/>
                </a:schemeClr>
              </a:solidFill>
            </a:endParaRPr>
          </a:p>
        </p:txBody>
      </p:sp>
      <p:pic>
        <p:nvPicPr>
          <p:cNvPr id="24" name="Billede 1" descr="Et billede, der indeholder Font/skrifttype, tekst, Grafik, skærmbillede">
            <a:extLst>
              <a:ext uri="{FF2B5EF4-FFF2-40B4-BE49-F238E27FC236}">
                <a16:creationId xmlns:a16="http://schemas.microsoft.com/office/drawing/2014/main" id="{945C1F35-B2EF-B30D-7E29-F660FC74B7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924" t="24973" r="8138" b="35069"/>
          <a:stretch/>
        </p:blipFill>
        <p:spPr bwMode="auto">
          <a:xfrm>
            <a:off x="13281581" y="10174017"/>
            <a:ext cx="1057031" cy="274655"/>
          </a:xfrm>
          <a:prstGeom prst="rect">
            <a:avLst/>
          </a:prstGeom>
          <a:noFill/>
          <a:ln>
            <a:noFill/>
          </a:ln>
          <a:extLst>
            <a:ext uri="{53640926-AAD7-44D8-BBD7-CCE9431645EC}">
              <a14:shadowObscured xmlns:a14="http://schemas.microsoft.com/office/drawing/2010/main"/>
            </a:ext>
          </a:extLst>
        </p:spPr>
      </p:pic>
      <p:pic>
        <p:nvPicPr>
          <p:cNvPr id="25" name="Picture 24" descr="A blue and black logo&#10;&#10;AI-generated content may be incorrect.">
            <a:extLst>
              <a:ext uri="{FF2B5EF4-FFF2-40B4-BE49-F238E27FC236}">
                <a16:creationId xmlns:a16="http://schemas.microsoft.com/office/drawing/2014/main" id="{C45821B8-605D-2918-530E-42E7BDB2BD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520954" y="10174018"/>
            <a:ext cx="421991" cy="255580"/>
          </a:xfrm>
          <a:prstGeom prst="rect">
            <a:avLst/>
          </a:prstGeom>
        </p:spPr>
      </p:pic>
      <p:sp>
        <p:nvSpPr>
          <p:cNvPr id="28" name="Rectangle: Rounded Corners 1027">
            <a:extLst>
              <a:ext uri="{FF2B5EF4-FFF2-40B4-BE49-F238E27FC236}">
                <a16:creationId xmlns:a16="http://schemas.microsoft.com/office/drawing/2014/main" id="{D2EBD758-505F-5A65-03C0-9C4186D200BE}"/>
              </a:ext>
              <a:ext uri="{C183D7F6-B498-43B3-948B-1728B52AA6E4}">
                <adec:decorative xmlns:adec="http://schemas.microsoft.com/office/drawing/2017/decorative" val="1"/>
              </a:ext>
            </a:extLst>
          </p:cNvPr>
          <p:cNvSpPr/>
          <p:nvPr/>
        </p:nvSpPr>
        <p:spPr>
          <a:xfrm>
            <a:off x="2322063" y="4329475"/>
            <a:ext cx="12245884" cy="5370638"/>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29" name="TextBox 28">
            <a:extLst>
              <a:ext uri="{FF2B5EF4-FFF2-40B4-BE49-F238E27FC236}">
                <a16:creationId xmlns:a16="http://schemas.microsoft.com/office/drawing/2014/main" id="{B64E944F-7ECA-8A2C-11D6-537563528F25}"/>
              </a:ext>
            </a:extLst>
          </p:cNvPr>
          <p:cNvSpPr txBox="1"/>
          <p:nvPr/>
        </p:nvSpPr>
        <p:spPr>
          <a:xfrm>
            <a:off x="2328295" y="4345600"/>
            <a:ext cx="12245884" cy="369332"/>
          </a:xfrm>
          <a:prstGeom prst="rect">
            <a:avLst/>
          </a:prstGeom>
          <a:noFill/>
        </p:spPr>
        <p:txBody>
          <a:bodyPr wrap="square">
            <a:spAutoFit/>
          </a:bodyPr>
          <a:lstStyle/>
          <a:p>
            <a:pPr algn="ctr" defTabSz="1133947">
              <a:defRPr/>
            </a:pPr>
            <a:r>
              <a:rPr lang="da-DK" kern="0">
                <a:solidFill>
                  <a:schemeClr val="tx2">
                    <a:lumMod val="75000"/>
                    <a:lumOff val="25000"/>
                  </a:schemeClr>
                </a:solidFill>
                <a:latin typeface="Bahnschrift SemiBold Condensed" panose="020B0502040204020203" pitchFamily="34" charset="0"/>
              </a:rPr>
              <a:t>DATA</a:t>
            </a:r>
          </a:p>
        </p:txBody>
      </p:sp>
      <p:sp>
        <p:nvSpPr>
          <p:cNvPr id="32" name="TextBox 31">
            <a:extLst>
              <a:ext uri="{FF2B5EF4-FFF2-40B4-BE49-F238E27FC236}">
                <a16:creationId xmlns:a16="http://schemas.microsoft.com/office/drawing/2014/main" id="{758FC7F6-782A-E46E-C4E6-112160BB36FA}"/>
              </a:ext>
            </a:extLst>
          </p:cNvPr>
          <p:cNvSpPr txBox="1"/>
          <p:nvPr/>
        </p:nvSpPr>
        <p:spPr>
          <a:xfrm>
            <a:off x="2322063" y="987952"/>
            <a:ext cx="12243318" cy="369332"/>
          </a:xfrm>
          <a:prstGeom prst="rect">
            <a:avLst/>
          </a:prstGeom>
          <a:noFill/>
        </p:spPr>
        <p:txBody>
          <a:bodyPr wrap="square">
            <a:spAutoFit/>
          </a:bodyPr>
          <a:lstStyle/>
          <a:p>
            <a:pPr algn="ctr" defTabSz="1133947">
              <a:defRPr/>
            </a:pPr>
            <a:r>
              <a:rPr lang="da-DK" kern="0">
                <a:solidFill>
                  <a:schemeClr val="accent6">
                    <a:lumMod val="75000"/>
                  </a:schemeClr>
                </a:solidFill>
                <a:latin typeface="Bahnschrift SemiBold Condensed" panose="020B0502040204020203" pitchFamily="34" charset="0"/>
              </a:rPr>
              <a:t>MODEL / PRINCIPPER </a:t>
            </a:r>
          </a:p>
        </p:txBody>
      </p:sp>
      <p:sp>
        <p:nvSpPr>
          <p:cNvPr id="50" name="Rectangle: Rounded Corners 1027">
            <a:extLst>
              <a:ext uri="{FF2B5EF4-FFF2-40B4-BE49-F238E27FC236}">
                <a16:creationId xmlns:a16="http://schemas.microsoft.com/office/drawing/2014/main" id="{E006D8B6-D327-AE2C-AF21-2EA87D0E14B8}"/>
              </a:ext>
              <a:ext uri="{C183D7F6-B498-43B3-948B-1728B52AA6E4}">
                <adec:decorative xmlns:adec="http://schemas.microsoft.com/office/drawing/2017/decorative" val="1"/>
              </a:ext>
            </a:extLst>
          </p:cNvPr>
          <p:cNvSpPr/>
          <p:nvPr/>
        </p:nvSpPr>
        <p:spPr>
          <a:xfrm>
            <a:off x="319692" y="987952"/>
            <a:ext cx="1935687" cy="2376297"/>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31" name="Rectangle: Rounded Corners 1027">
            <a:extLst>
              <a:ext uri="{FF2B5EF4-FFF2-40B4-BE49-F238E27FC236}">
                <a16:creationId xmlns:a16="http://schemas.microsoft.com/office/drawing/2014/main" id="{73A0E0DD-AD9A-BF9B-12B4-295BD70B0B36}"/>
              </a:ext>
              <a:ext uri="{C183D7F6-B498-43B3-948B-1728B52AA6E4}">
                <adec:decorative xmlns:adec="http://schemas.microsoft.com/office/drawing/2017/decorative" val="1"/>
              </a:ext>
            </a:extLst>
          </p:cNvPr>
          <p:cNvSpPr/>
          <p:nvPr/>
        </p:nvSpPr>
        <p:spPr>
          <a:xfrm>
            <a:off x="2322063" y="987953"/>
            <a:ext cx="12243318" cy="3217714"/>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51" name="Rectangle: Rounded Corners 1027">
            <a:extLst>
              <a:ext uri="{FF2B5EF4-FFF2-40B4-BE49-F238E27FC236}">
                <a16:creationId xmlns:a16="http://schemas.microsoft.com/office/drawing/2014/main" id="{C4956FCA-0CE9-AF26-ADA6-99D5B773C175}"/>
              </a:ext>
              <a:ext uri="{C183D7F6-B498-43B3-948B-1728B52AA6E4}">
                <adec:decorative xmlns:adec="http://schemas.microsoft.com/office/drawing/2017/decorative" val="1"/>
              </a:ext>
            </a:extLst>
          </p:cNvPr>
          <p:cNvSpPr/>
          <p:nvPr/>
        </p:nvSpPr>
        <p:spPr>
          <a:xfrm>
            <a:off x="319692" y="5671231"/>
            <a:ext cx="1922239" cy="4028882"/>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sp>
        <p:nvSpPr>
          <p:cNvPr id="55" name="TextBox 54">
            <a:extLst>
              <a:ext uri="{FF2B5EF4-FFF2-40B4-BE49-F238E27FC236}">
                <a16:creationId xmlns:a16="http://schemas.microsoft.com/office/drawing/2014/main" id="{09CC4F26-D4E3-0BAA-2BD4-05AF2D50A36D}"/>
              </a:ext>
            </a:extLst>
          </p:cNvPr>
          <p:cNvSpPr txBox="1"/>
          <p:nvPr/>
        </p:nvSpPr>
        <p:spPr>
          <a:xfrm>
            <a:off x="319692" y="960953"/>
            <a:ext cx="1859236" cy="2462213"/>
          </a:xfrm>
          <a:prstGeom prst="rect">
            <a:avLst/>
          </a:prstGeom>
          <a:noFill/>
        </p:spPr>
        <p:txBody>
          <a:bodyPr wrap="square" rtlCol="0">
            <a:spAutoFit/>
          </a:bodyPr>
          <a:lstStyle/>
          <a:p>
            <a:r>
              <a:rPr lang="da-DK" sz="1400"/>
              <a:t>Her beskriver I forskellige modeller for udpegning af arealinteressen – vil I fx medtage alt areal eller kun udvalgte dele (og hvorfor)? Giv hver model en overskrift og beskriv kort principperne for modellen.</a:t>
            </a:r>
          </a:p>
        </p:txBody>
      </p:sp>
      <p:sp>
        <p:nvSpPr>
          <p:cNvPr id="56" name="TextBox 55">
            <a:extLst>
              <a:ext uri="{FF2B5EF4-FFF2-40B4-BE49-F238E27FC236}">
                <a16:creationId xmlns:a16="http://schemas.microsoft.com/office/drawing/2014/main" id="{7A130516-F29B-AF93-A36F-F532CBFC59D9}"/>
              </a:ext>
            </a:extLst>
          </p:cNvPr>
          <p:cNvSpPr txBox="1"/>
          <p:nvPr/>
        </p:nvSpPr>
        <p:spPr>
          <a:xfrm>
            <a:off x="311707" y="5691282"/>
            <a:ext cx="1831395" cy="1815882"/>
          </a:xfrm>
          <a:prstGeom prst="rect">
            <a:avLst/>
          </a:prstGeom>
          <a:noFill/>
        </p:spPr>
        <p:txBody>
          <a:bodyPr wrap="square" rtlCol="0">
            <a:spAutoFit/>
          </a:bodyPr>
          <a:lstStyle/>
          <a:p>
            <a:r>
              <a:rPr lang="da-DK" sz="1400"/>
              <a:t>Her beskriver I hvilke datasæt der skal bruges for at afgrænse og værdisætte de forskellige arealinteresse-modeller.</a:t>
            </a:r>
          </a:p>
        </p:txBody>
      </p:sp>
      <p:grpSp>
        <p:nvGrpSpPr>
          <p:cNvPr id="4" name="Group 3" descr="post- it hvorpå der står: &quot;udtagning af jord nær naturområder&quot;">
            <a:extLst>
              <a:ext uri="{FF2B5EF4-FFF2-40B4-BE49-F238E27FC236}">
                <a16:creationId xmlns:a16="http://schemas.microsoft.com/office/drawing/2014/main" id="{A2D5292C-B0A3-CC99-8E3D-D415BF9EBBCF}"/>
              </a:ext>
            </a:extLst>
          </p:cNvPr>
          <p:cNvGrpSpPr/>
          <p:nvPr/>
        </p:nvGrpSpPr>
        <p:grpSpPr>
          <a:xfrm>
            <a:off x="2385013" y="1248569"/>
            <a:ext cx="2564049" cy="2384699"/>
            <a:chOff x="-1705801" y="5999292"/>
            <a:chExt cx="3015056" cy="2804159"/>
          </a:xfrm>
        </p:grpSpPr>
        <p:sp>
          <p:nvSpPr>
            <p:cNvPr id="5" name="Rectangle 9">
              <a:extLst>
                <a:ext uri="{FF2B5EF4-FFF2-40B4-BE49-F238E27FC236}">
                  <a16:creationId xmlns:a16="http://schemas.microsoft.com/office/drawing/2014/main" id="{92A88DA9-C3E1-7105-C2DB-DF947EBD3DD2}"/>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Rectangle 9">
              <a:extLst>
                <a:ext uri="{FF2B5EF4-FFF2-40B4-BE49-F238E27FC236}">
                  <a16:creationId xmlns:a16="http://schemas.microsoft.com/office/drawing/2014/main" id="{57BCFE75-A34C-4547-9968-1345A1C7A276}"/>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7" name="Group 6" descr="post- it hvorpå der står: &quot;Udtagning af jord med størst klimaeffekt&quot;&#10;">
            <a:extLst>
              <a:ext uri="{FF2B5EF4-FFF2-40B4-BE49-F238E27FC236}">
                <a16:creationId xmlns:a16="http://schemas.microsoft.com/office/drawing/2014/main" id="{99E7C33B-33DE-D0A2-BD90-9825741CABA8}"/>
              </a:ext>
            </a:extLst>
          </p:cNvPr>
          <p:cNvGrpSpPr/>
          <p:nvPr/>
        </p:nvGrpSpPr>
        <p:grpSpPr>
          <a:xfrm>
            <a:off x="5290877" y="1597618"/>
            <a:ext cx="2564049" cy="2384699"/>
            <a:chOff x="-1705801" y="5999292"/>
            <a:chExt cx="3015056" cy="2804159"/>
          </a:xfrm>
        </p:grpSpPr>
        <p:sp>
          <p:nvSpPr>
            <p:cNvPr id="8" name="Rectangle 9">
              <a:extLst>
                <a:ext uri="{FF2B5EF4-FFF2-40B4-BE49-F238E27FC236}">
                  <a16:creationId xmlns:a16="http://schemas.microsoft.com/office/drawing/2014/main" id="{0ECF7112-A5A1-ED59-D107-FC74CE20390A}"/>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Rectangle 9">
              <a:extLst>
                <a:ext uri="{FF2B5EF4-FFF2-40B4-BE49-F238E27FC236}">
                  <a16:creationId xmlns:a16="http://schemas.microsoft.com/office/drawing/2014/main" id="{2412F2D0-F246-1FEA-7024-11CAAF297BDC}"/>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16" name="Group 15" descr="post- it hvorpå der står: &quot;Større potentiale når forundersøgelse er lavet">
            <a:extLst>
              <a:ext uri="{FF2B5EF4-FFF2-40B4-BE49-F238E27FC236}">
                <a16:creationId xmlns:a16="http://schemas.microsoft.com/office/drawing/2014/main" id="{FECE8CCE-BE63-2CCB-3E2B-B5C14B2DA219}"/>
              </a:ext>
            </a:extLst>
          </p:cNvPr>
          <p:cNvGrpSpPr/>
          <p:nvPr/>
        </p:nvGrpSpPr>
        <p:grpSpPr>
          <a:xfrm>
            <a:off x="8196507" y="1334480"/>
            <a:ext cx="2564049" cy="2384699"/>
            <a:chOff x="-1705801" y="5999292"/>
            <a:chExt cx="3015056" cy="2804159"/>
          </a:xfrm>
        </p:grpSpPr>
        <p:sp>
          <p:nvSpPr>
            <p:cNvPr id="17" name="Rectangle 9">
              <a:extLst>
                <a:ext uri="{FF2B5EF4-FFF2-40B4-BE49-F238E27FC236}">
                  <a16:creationId xmlns:a16="http://schemas.microsoft.com/office/drawing/2014/main" id="{E9B06B1B-446C-4C20-74F0-3E762936624D}"/>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Rectangle 9">
              <a:extLst>
                <a:ext uri="{FF2B5EF4-FFF2-40B4-BE49-F238E27FC236}">
                  <a16:creationId xmlns:a16="http://schemas.microsoft.com/office/drawing/2014/main" id="{02E572E3-EDCF-9A9A-E122-73589A929141}"/>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39" name="Group 38" descr="post- it hvorpå der står: &quot;intet potentiale hvis området er omlagt&quot;">
            <a:extLst>
              <a:ext uri="{FF2B5EF4-FFF2-40B4-BE49-F238E27FC236}">
                <a16:creationId xmlns:a16="http://schemas.microsoft.com/office/drawing/2014/main" id="{7AE08449-3F40-50EE-71D6-BD3CA4418E7F}"/>
              </a:ext>
            </a:extLst>
          </p:cNvPr>
          <p:cNvGrpSpPr/>
          <p:nvPr/>
        </p:nvGrpSpPr>
        <p:grpSpPr>
          <a:xfrm>
            <a:off x="11178824" y="1439738"/>
            <a:ext cx="2564049" cy="2384699"/>
            <a:chOff x="-1705801" y="5999292"/>
            <a:chExt cx="3015056" cy="2804159"/>
          </a:xfrm>
        </p:grpSpPr>
        <p:sp>
          <p:nvSpPr>
            <p:cNvPr id="40" name="Rectangle 9">
              <a:extLst>
                <a:ext uri="{FF2B5EF4-FFF2-40B4-BE49-F238E27FC236}">
                  <a16:creationId xmlns:a16="http://schemas.microsoft.com/office/drawing/2014/main" id="{DB867F2F-1A76-D8BC-6419-47396603A4D6}"/>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9">
              <a:extLst>
                <a:ext uri="{FF2B5EF4-FFF2-40B4-BE49-F238E27FC236}">
                  <a16:creationId xmlns:a16="http://schemas.microsoft.com/office/drawing/2014/main" id="{D5C8BDCF-AFBB-6475-A8BE-B84007472026}"/>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chemeClr val="accent2">
                <a:lumMod val="40000"/>
                <a:lumOff val="60000"/>
              </a:schemeClr>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44" name="Group 43" descr="post- it hvorpå der står: &quot;Lavbundsprojekter, etableret&quot;">
            <a:extLst>
              <a:ext uri="{FF2B5EF4-FFF2-40B4-BE49-F238E27FC236}">
                <a16:creationId xmlns:a16="http://schemas.microsoft.com/office/drawing/2014/main" id="{36B4A8C7-040D-1D31-AAD1-5E53382EE89A}"/>
              </a:ext>
            </a:extLst>
          </p:cNvPr>
          <p:cNvGrpSpPr/>
          <p:nvPr/>
        </p:nvGrpSpPr>
        <p:grpSpPr>
          <a:xfrm>
            <a:off x="11303054" y="5072090"/>
            <a:ext cx="2564049" cy="2384699"/>
            <a:chOff x="-1705801" y="5999292"/>
            <a:chExt cx="3015056" cy="2804159"/>
          </a:xfrm>
        </p:grpSpPr>
        <p:sp>
          <p:nvSpPr>
            <p:cNvPr id="52" name="Rectangle 9">
              <a:extLst>
                <a:ext uri="{FF2B5EF4-FFF2-40B4-BE49-F238E27FC236}">
                  <a16:creationId xmlns:a16="http://schemas.microsoft.com/office/drawing/2014/main" id="{DC1B6B23-3B26-CE71-13B5-7BEC569B0526}"/>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7" name="Rectangle 9">
              <a:extLst>
                <a:ext uri="{FF2B5EF4-FFF2-40B4-BE49-F238E27FC236}">
                  <a16:creationId xmlns:a16="http://schemas.microsoft.com/office/drawing/2014/main" id="{DE836C44-7AF8-7C43-4AD2-0A4FA85FF414}"/>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63" name="Group 62" descr="post- it hvorpå der står: Natura200">
            <a:extLst>
              <a:ext uri="{FF2B5EF4-FFF2-40B4-BE49-F238E27FC236}">
                <a16:creationId xmlns:a16="http://schemas.microsoft.com/office/drawing/2014/main" id="{AF377842-FF04-F9FF-2409-DAEC3895D18A}"/>
              </a:ext>
            </a:extLst>
          </p:cNvPr>
          <p:cNvGrpSpPr/>
          <p:nvPr/>
        </p:nvGrpSpPr>
        <p:grpSpPr>
          <a:xfrm>
            <a:off x="2422619" y="4879034"/>
            <a:ext cx="2564051" cy="2384699"/>
            <a:chOff x="-1705801" y="5999292"/>
            <a:chExt cx="3015058" cy="2804159"/>
          </a:xfrm>
        </p:grpSpPr>
        <p:sp>
          <p:nvSpPr>
            <p:cNvPr id="64" name="Rectangle 9">
              <a:extLst>
                <a:ext uri="{FF2B5EF4-FFF2-40B4-BE49-F238E27FC236}">
                  <a16:creationId xmlns:a16="http://schemas.microsoft.com/office/drawing/2014/main" id="{8EF41911-D14F-29E5-B1DD-61D5051C9D82}"/>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5" name="Rectangle 9">
              <a:extLst>
                <a:ext uri="{FF2B5EF4-FFF2-40B4-BE49-F238E27FC236}">
                  <a16:creationId xmlns:a16="http://schemas.microsoft.com/office/drawing/2014/main" id="{C3CEEFF4-AAF9-A2ED-4377-A339D90DF50D}"/>
                </a:ext>
              </a:extLst>
            </p:cNvPr>
            <p:cNvSpPr/>
            <p:nvPr/>
          </p:nvSpPr>
          <p:spPr>
            <a:xfrm>
              <a:off x="-1525385" y="5999292"/>
              <a:ext cx="2834642"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grpSp>
        <p:nvGrpSpPr>
          <p:cNvPr id="41" name="Group 40" descr="post- it hvorpå der står: Lavbundsprojekter, forundersøgelser">
            <a:extLst>
              <a:ext uri="{FF2B5EF4-FFF2-40B4-BE49-F238E27FC236}">
                <a16:creationId xmlns:a16="http://schemas.microsoft.com/office/drawing/2014/main" id="{5075C71B-7EFA-CD69-EC96-9C1CDEFBD0D5}"/>
              </a:ext>
            </a:extLst>
          </p:cNvPr>
          <p:cNvGrpSpPr/>
          <p:nvPr/>
        </p:nvGrpSpPr>
        <p:grpSpPr>
          <a:xfrm>
            <a:off x="8333016" y="4879034"/>
            <a:ext cx="2564049" cy="2384699"/>
            <a:chOff x="-1705801" y="5999292"/>
            <a:chExt cx="3015056" cy="2804159"/>
          </a:xfrm>
        </p:grpSpPr>
        <p:sp>
          <p:nvSpPr>
            <p:cNvPr id="45" name="Rectangle 9">
              <a:extLst>
                <a:ext uri="{FF2B5EF4-FFF2-40B4-BE49-F238E27FC236}">
                  <a16:creationId xmlns:a16="http://schemas.microsoft.com/office/drawing/2014/main" id="{81772A8B-59E1-D5C1-B156-CF76B98E8603}"/>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6" name="Rectangle 9">
              <a:extLst>
                <a:ext uri="{FF2B5EF4-FFF2-40B4-BE49-F238E27FC236}">
                  <a16:creationId xmlns:a16="http://schemas.microsoft.com/office/drawing/2014/main" id="{23E19424-E052-2004-A10C-43E5C8BCA090}"/>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69" name="TextBox 68">
            <a:extLst>
              <a:ext uri="{FF2B5EF4-FFF2-40B4-BE49-F238E27FC236}">
                <a16:creationId xmlns:a16="http://schemas.microsoft.com/office/drawing/2014/main" id="{D5C91DF4-2E4E-5B7F-2701-FC1990441994}"/>
              </a:ext>
            </a:extLst>
          </p:cNvPr>
          <p:cNvSpPr txBox="1"/>
          <p:nvPr/>
        </p:nvSpPr>
        <p:spPr>
          <a:xfrm>
            <a:off x="3306319" y="10103671"/>
            <a:ext cx="4724509" cy="369332"/>
          </a:xfrm>
          <a:prstGeom prst="rect">
            <a:avLst/>
          </a:prstGeom>
          <a:noFill/>
        </p:spPr>
        <p:txBody>
          <a:bodyPr wrap="square" rtlCol="0">
            <a:spAutoFit/>
          </a:bodyPr>
          <a:lstStyle/>
          <a:p>
            <a:r>
              <a:rPr lang="da-DK" b="1">
                <a:latin typeface="Segoe Print" panose="02000600000000000000" pitchFamily="2" charset="0"/>
              </a:rPr>
              <a:t>ASK-arbejdsgruppen</a:t>
            </a:r>
          </a:p>
        </p:txBody>
      </p:sp>
      <p:grpSp>
        <p:nvGrpSpPr>
          <p:cNvPr id="59" name="Group 58" descr="post- it hvorpå der står: Kulstof22">
            <a:extLst>
              <a:ext uri="{FF2B5EF4-FFF2-40B4-BE49-F238E27FC236}">
                <a16:creationId xmlns:a16="http://schemas.microsoft.com/office/drawing/2014/main" id="{2ADFADF4-3153-933B-E84E-D6CA0AF733DD}"/>
              </a:ext>
            </a:extLst>
          </p:cNvPr>
          <p:cNvGrpSpPr/>
          <p:nvPr/>
        </p:nvGrpSpPr>
        <p:grpSpPr>
          <a:xfrm>
            <a:off x="5437177" y="5234719"/>
            <a:ext cx="2564049" cy="2384699"/>
            <a:chOff x="-1705801" y="5999292"/>
            <a:chExt cx="3015056" cy="2804159"/>
          </a:xfrm>
        </p:grpSpPr>
        <p:sp>
          <p:nvSpPr>
            <p:cNvPr id="60" name="Rectangle 9">
              <a:extLst>
                <a:ext uri="{FF2B5EF4-FFF2-40B4-BE49-F238E27FC236}">
                  <a16:creationId xmlns:a16="http://schemas.microsoft.com/office/drawing/2014/main" id="{18AA1E30-FA11-AF79-E850-EF0441BE9CAD}"/>
                </a:ext>
              </a:extLst>
            </p:cNvPr>
            <p:cNvSpPr/>
            <p:nvPr/>
          </p:nvSpPr>
          <p:spPr>
            <a:xfrm flipH="1">
              <a:off x="-1705801" y="6001596"/>
              <a:ext cx="2719604" cy="2801855"/>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28328 w 2719603"/>
                <a:gd name="connsiteY0" fmla="*/ 16668 h 2606040"/>
                <a:gd name="connsiteX1" fmla="*/ 2491003 w 2719603"/>
                <a:gd name="connsiteY1" fmla="*/ 0 h 2606040"/>
                <a:gd name="connsiteX2" fmla="*/ 2719603 w 2719603"/>
                <a:gd name="connsiteY2" fmla="*/ 2590800 h 2606040"/>
                <a:gd name="connsiteX3" fmla="*/ 83083 w 2719603"/>
                <a:gd name="connsiteY3" fmla="*/ 2606040 h 2606040"/>
                <a:gd name="connsiteX4" fmla="*/ 28328 w 2719603"/>
                <a:gd name="connsiteY4" fmla="*/ 16668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603" h="2606040">
                  <a:moveTo>
                    <a:pt x="28328" y="16668"/>
                  </a:moveTo>
                  <a:lnTo>
                    <a:pt x="2491003" y="0"/>
                  </a:lnTo>
                  <a:cubicBezTo>
                    <a:pt x="2567203" y="863600"/>
                    <a:pt x="2399563" y="1254760"/>
                    <a:pt x="2719603" y="2590800"/>
                  </a:cubicBezTo>
                  <a:lnTo>
                    <a:pt x="83083" y="2606040"/>
                  </a:lnTo>
                  <a:cubicBezTo>
                    <a:pt x="-104877" y="1417320"/>
                    <a:pt x="94368" y="885348"/>
                    <a:pt x="28328" y="16668"/>
                  </a:cubicBezTo>
                  <a:close/>
                </a:path>
              </a:pathLst>
            </a:custGeom>
            <a:gradFill>
              <a:gsLst>
                <a:gs pos="1000">
                  <a:schemeClr val="tx1">
                    <a:alpha val="58000"/>
                  </a:schemeClr>
                </a:gs>
                <a:gs pos="100000">
                  <a:schemeClr val="tx1">
                    <a:alpha val="20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1" name="Rectangle 9">
              <a:extLst>
                <a:ext uri="{FF2B5EF4-FFF2-40B4-BE49-F238E27FC236}">
                  <a16:creationId xmlns:a16="http://schemas.microsoft.com/office/drawing/2014/main" id="{B67CE095-1AA1-1800-867B-C51F88015CE4}"/>
                </a:ext>
              </a:extLst>
            </p:cNvPr>
            <p:cNvSpPr/>
            <p:nvPr/>
          </p:nvSpPr>
          <p:spPr>
            <a:xfrm>
              <a:off x="-1525385" y="5999292"/>
              <a:ext cx="2834640" cy="2606040"/>
            </a:xfrm>
            <a:custGeom>
              <a:avLst/>
              <a:gdLst>
                <a:gd name="connsiteX0" fmla="*/ 0 w 2606040"/>
                <a:gd name="connsiteY0" fmla="*/ 0 h 2606040"/>
                <a:gd name="connsiteX1" fmla="*/ 2606040 w 2606040"/>
                <a:gd name="connsiteY1" fmla="*/ 0 h 2606040"/>
                <a:gd name="connsiteX2" fmla="*/ 2606040 w 2606040"/>
                <a:gd name="connsiteY2" fmla="*/ 2606040 h 2606040"/>
                <a:gd name="connsiteX3" fmla="*/ 0 w 2606040"/>
                <a:gd name="connsiteY3" fmla="*/ 2606040 h 2606040"/>
                <a:gd name="connsiteX4" fmla="*/ 0 w 26060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 name="connsiteX0" fmla="*/ 0 w 2834640"/>
                <a:gd name="connsiteY0" fmla="*/ 0 h 2606040"/>
                <a:gd name="connsiteX1" fmla="*/ 2606040 w 2834640"/>
                <a:gd name="connsiteY1" fmla="*/ 0 h 2606040"/>
                <a:gd name="connsiteX2" fmla="*/ 2834640 w 2834640"/>
                <a:gd name="connsiteY2" fmla="*/ 2590800 h 2606040"/>
                <a:gd name="connsiteX3" fmla="*/ 198120 w 2834640"/>
                <a:gd name="connsiteY3" fmla="*/ 2606040 h 2606040"/>
                <a:gd name="connsiteX4" fmla="*/ 0 w 2834640"/>
                <a:gd name="connsiteY4" fmla="*/ 0 h 260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606040">
                  <a:moveTo>
                    <a:pt x="0" y="0"/>
                  </a:moveTo>
                  <a:lnTo>
                    <a:pt x="2606040" y="0"/>
                  </a:lnTo>
                  <a:cubicBezTo>
                    <a:pt x="2682240" y="863600"/>
                    <a:pt x="2514600" y="1254760"/>
                    <a:pt x="2834640" y="2590800"/>
                  </a:cubicBezTo>
                  <a:lnTo>
                    <a:pt x="198120" y="2606040"/>
                  </a:lnTo>
                  <a:cubicBezTo>
                    <a:pt x="10160" y="1417320"/>
                    <a:pt x="66040" y="868680"/>
                    <a:pt x="0" y="0"/>
                  </a:cubicBezTo>
                  <a:close/>
                </a:path>
              </a:pathLst>
            </a:custGeom>
            <a:solidFill>
              <a:srgbClr val="FFFF99"/>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grpSp>
      <p:sp>
        <p:nvSpPr>
          <p:cNvPr id="75" name="TextBox 74">
            <a:extLst>
              <a:ext uri="{FF2B5EF4-FFF2-40B4-BE49-F238E27FC236}">
                <a16:creationId xmlns:a16="http://schemas.microsoft.com/office/drawing/2014/main" id="{549FDA45-352B-3150-22DA-15706D72EE5C}"/>
              </a:ext>
            </a:extLst>
          </p:cNvPr>
          <p:cNvSpPr txBox="1"/>
          <p:nvPr/>
        </p:nvSpPr>
        <p:spPr>
          <a:xfrm>
            <a:off x="2793373" y="1396770"/>
            <a:ext cx="1900755" cy="1938992"/>
          </a:xfrm>
          <a:prstGeom prst="rect">
            <a:avLst/>
          </a:prstGeom>
          <a:noFill/>
        </p:spPr>
        <p:txBody>
          <a:bodyPr wrap="square" rtlCol="0">
            <a:spAutoFit/>
          </a:bodyPr>
          <a:lstStyle/>
          <a:p>
            <a:r>
              <a:rPr lang="da-DK" sz="2400" b="1">
                <a:latin typeface="Segoe Print" panose="02000600000000000000" pitchFamily="2" charset="0"/>
              </a:rPr>
              <a:t>Udtagning af jord nær </a:t>
            </a:r>
            <a:r>
              <a:rPr lang="da-DK" sz="2400" b="1" err="1">
                <a:latin typeface="Segoe Print" panose="02000600000000000000" pitchFamily="2" charset="0"/>
              </a:rPr>
              <a:t>natur-områder</a:t>
            </a:r>
            <a:endParaRPr lang="da-DK" sz="2400">
              <a:latin typeface="Segoe Print" panose="02000600000000000000" pitchFamily="2" charset="0"/>
            </a:endParaRPr>
          </a:p>
        </p:txBody>
      </p:sp>
      <p:sp>
        <p:nvSpPr>
          <p:cNvPr id="76" name="TextBox 75">
            <a:extLst>
              <a:ext uri="{FF2B5EF4-FFF2-40B4-BE49-F238E27FC236}">
                <a16:creationId xmlns:a16="http://schemas.microsoft.com/office/drawing/2014/main" id="{28B26B9D-07AD-AB03-CDD2-5EDF6846B641}"/>
              </a:ext>
            </a:extLst>
          </p:cNvPr>
          <p:cNvSpPr txBox="1"/>
          <p:nvPr/>
        </p:nvSpPr>
        <p:spPr>
          <a:xfrm>
            <a:off x="2607643" y="5269205"/>
            <a:ext cx="2222092" cy="461665"/>
          </a:xfrm>
          <a:prstGeom prst="rect">
            <a:avLst/>
          </a:prstGeom>
          <a:noFill/>
        </p:spPr>
        <p:txBody>
          <a:bodyPr wrap="square" rtlCol="0">
            <a:spAutoFit/>
          </a:bodyPr>
          <a:lstStyle/>
          <a:p>
            <a:r>
              <a:rPr lang="da-DK" sz="2400" b="1">
                <a:latin typeface="Segoe Print" panose="02000600000000000000" pitchFamily="2" charset="0"/>
              </a:rPr>
              <a:t>Natura2000</a:t>
            </a:r>
          </a:p>
        </p:txBody>
      </p:sp>
      <p:sp>
        <p:nvSpPr>
          <p:cNvPr id="77" name="TextBox 76">
            <a:extLst>
              <a:ext uri="{FF2B5EF4-FFF2-40B4-BE49-F238E27FC236}">
                <a16:creationId xmlns:a16="http://schemas.microsoft.com/office/drawing/2014/main" id="{8D4AFE7F-F051-DFEF-BBDB-5536ABA1D52A}"/>
              </a:ext>
            </a:extLst>
          </p:cNvPr>
          <p:cNvSpPr txBox="1"/>
          <p:nvPr/>
        </p:nvSpPr>
        <p:spPr>
          <a:xfrm>
            <a:off x="5519121" y="1895125"/>
            <a:ext cx="2136167" cy="1569660"/>
          </a:xfrm>
          <a:prstGeom prst="rect">
            <a:avLst/>
          </a:prstGeom>
          <a:noFill/>
        </p:spPr>
        <p:txBody>
          <a:bodyPr wrap="square" rtlCol="0">
            <a:spAutoFit/>
          </a:bodyPr>
          <a:lstStyle/>
          <a:p>
            <a:r>
              <a:rPr lang="da-DK" sz="2400" b="1">
                <a:latin typeface="Segoe Print" panose="02000600000000000000" pitchFamily="2" charset="0"/>
              </a:rPr>
              <a:t>Udtagning af jord med størst klimaeffekt</a:t>
            </a:r>
            <a:endParaRPr lang="da-DK" sz="2400">
              <a:latin typeface="Segoe Print" panose="02000600000000000000" pitchFamily="2" charset="0"/>
            </a:endParaRPr>
          </a:p>
        </p:txBody>
      </p:sp>
      <p:sp>
        <p:nvSpPr>
          <p:cNvPr id="78" name="TextBox 77">
            <a:extLst>
              <a:ext uri="{FF2B5EF4-FFF2-40B4-BE49-F238E27FC236}">
                <a16:creationId xmlns:a16="http://schemas.microsoft.com/office/drawing/2014/main" id="{0C907B6C-9AC0-6699-211C-232912BE3A53}"/>
              </a:ext>
            </a:extLst>
          </p:cNvPr>
          <p:cNvSpPr txBox="1"/>
          <p:nvPr/>
        </p:nvSpPr>
        <p:spPr>
          <a:xfrm>
            <a:off x="5727668" y="5466858"/>
            <a:ext cx="2307950" cy="1631216"/>
          </a:xfrm>
          <a:prstGeom prst="rect">
            <a:avLst/>
          </a:prstGeom>
          <a:noFill/>
        </p:spPr>
        <p:txBody>
          <a:bodyPr wrap="square" rtlCol="0">
            <a:spAutoFit/>
          </a:bodyPr>
          <a:lstStyle/>
          <a:p>
            <a:r>
              <a:rPr lang="da-DK" sz="2800" b="1">
                <a:latin typeface="Segoe Print" panose="02000600000000000000" pitchFamily="2" charset="0"/>
              </a:rPr>
              <a:t>Kulstof22</a:t>
            </a:r>
          </a:p>
          <a:p>
            <a:endParaRPr lang="da-DK" sz="2400">
              <a:latin typeface="Segoe Print" panose="02000600000000000000" pitchFamily="2" charset="0"/>
            </a:endParaRPr>
          </a:p>
          <a:p>
            <a:r>
              <a:rPr lang="da-DK" sz="2400">
                <a:latin typeface="Segoe Print" panose="02000600000000000000" pitchFamily="2" charset="0"/>
              </a:rPr>
              <a:t>6-12%</a:t>
            </a:r>
          </a:p>
          <a:p>
            <a:r>
              <a:rPr lang="da-DK" sz="2400">
                <a:latin typeface="Segoe Print" panose="02000600000000000000" pitchFamily="2" charset="0"/>
              </a:rPr>
              <a:t>12+ %</a:t>
            </a:r>
          </a:p>
        </p:txBody>
      </p:sp>
      <p:sp>
        <p:nvSpPr>
          <p:cNvPr id="79" name="Plus Sign 78">
            <a:extLst>
              <a:ext uri="{FF2B5EF4-FFF2-40B4-BE49-F238E27FC236}">
                <a16:creationId xmlns:a16="http://schemas.microsoft.com/office/drawing/2014/main" id="{D1678A72-0AE6-1CB9-3216-FDA08AFD3783}"/>
              </a:ext>
              <a:ext uri="{C183D7F6-B498-43B3-948B-1728B52AA6E4}">
                <adec:decorative xmlns:adec="http://schemas.microsoft.com/office/drawing/2017/decorative" val="1"/>
              </a:ext>
            </a:extLst>
          </p:cNvPr>
          <p:cNvSpPr/>
          <p:nvPr/>
        </p:nvSpPr>
        <p:spPr>
          <a:xfrm>
            <a:off x="4009746" y="6004927"/>
            <a:ext cx="633946" cy="633946"/>
          </a:xfrm>
          <a:prstGeom prst="mathPlus">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0" name="Plus Sign 79">
            <a:extLst>
              <a:ext uri="{FF2B5EF4-FFF2-40B4-BE49-F238E27FC236}">
                <a16:creationId xmlns:a16="http://schemas.microsoft.com/office/drawing/2014/main" id="{22982A50-67FA-39D5-C83C-5EF6B2F028C6}"/>
              </a:ext>
              <a:ext uri="{C183D7F6-B498-43B3-948B-1728B52AA6E4}">
                <adec:decorative xmlns:adec="http://schemas.microsoft.com/office/drawing/2017/decorative" val="1"/>
              </a:ext>
            </a:extLst>
          </p:cNvPr>
          <p:cNvSpPr/>
          <p:nvPr/>
        </p:nvSpPr>
        <p:spPr>
          <a:xfrm>
            <a:off x="7055104" y="6678615"/>
            <a:ext cx="633946" cy="633946"/>
          </a:xfrm>
          <a:prstGeom prst="mathPlus">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1" name="TextBox 80">
            <a:extLst>
              <a:ext uri="{FF2B5EF4-FFF2-40B4-BE49-F238E27FC236}">
                <a16:creationId xmlns:a16="http://schemas.microsoft.com/office/drawing/2014/main" id="{8D16A920-9564-CE6B-8D4A-BB4ECC8E91BD}"/>
              </a:ext>
            </a:extLst>
          </p:cNvPr>
          <p:cNvSpPr txBox="1"/>
          <p:nvPr/>
        </p:nvSpPr>
        <p:spPr>
          <a:xfrm>
            <a:off x="8545860" y="1448931"/>
            <a:ext cx="2136167" cy="1938992"/>
          </a:xfrm>
          <a:prstGeom prst="rect">
            <a:avLst/>
          </a:prstGeom>
          <a:noFill/>
        </p:spPr>
        <p:txBody>
          <a:bodyPr wrap="square" rtlCol="0">
            <a:spAutoFit/>
          </a:bodyPr>
          <a:lstStyle/>
          <a:p>
            <a:r>
              <a:rPr lang="da-DK" sz="2400" b="1">
                <a:latin typeface="Segoe Print" panose="02000600000000000000" pitchFamily="2" charset="0"/>
              </a:rPr>
              <a:t>Større potentiale når </a:t>
            </a:r>
            <a:r>
              <a:rPr lang="da-DK" sz="2400" b="1" err="1">
                <a:latin typeface="Segoe Print" panose="02000600000000000000" pitchFamily="2" charset="0"/>
              </a:rPr>
              <a:t>for-undersøgelse</a:t>
            </a:r>
            <a:r>
              <a:rPr lang="da-DK" sz="2400" b="1">
                <a:latin typeface="Segoe Print" panose="02000600000000000000" pitchFamily="2" charset="0"/>
              </a:rPr>
              <a:t> er lavet</a:t>
            </a:r>
            <a:endParaRPr lang="da-DK" sz="2400">
              <a:latin typeface="Segoe Print" panose="02000600000000000000" pitchFamily="2" charset="0"/>
            </a:endParaRPr>
          </a:p>
        </p:txBody>
      </p:sp>
      <p:sp>
        <p:nvSpPr>
          <p:cNvPr id="82" name="TextBox 81">
            <a:extLst>
              <a:ext uri="{FF2B5EF4-FFF2-40B4-BE49-F238E27FC236}">
                <a16:creationId xmlns:a16="http://schemas.microsoft.com/office/drawing/2014/main" id="{F2AA6FA5-DC55-E6ED-59CE-4DC617D7AAB9}"/>
              </a:ext>
            </a:extLst>
          </p:cNvPr>
          <p:cNvSpPr txBox="1"/>
          <p:nvPr/>
        </p:nvSpPr>
        <p:spPr>
          <a:xfrm>
            <a:off x="8641378" y="4949737"/>
            <a:ext cx="1998038" cy="1569660"/>
          </a:xfrm>
          <a:prstGeom prst="rect">
            <a:avLst/>
          </a:prstGeom>
          <a:noFill/>
        </p:spPr>
        <p:txBody>
          <a:bodyPr wrap="square" rtlCol="0">
            <a:spAutoFit/>
          </a:bodyPr>
          <a:lstStyle/>
          <a:p>
            <a:r>
              <a:rPr lang="da-DK" sz="2400" b="1">
                <a:latin typeface="Segoe Print" panose="02000600000000000000" pitchFamily="2" charset="0"/>
              </a:rPr>
              <a:t>Lavbunds-projekter, </a:t>
            </a:r>
            <a:r>
              <a:rPr lang="da-DK" sz="2400" b="1" err="1">
                <a:latin typeface="Segoe Print" panose="02000600000000000000" pitchFamily="2" charset="0"/>
              </a:rPr>
              <a:t>forunder-søgelser</a:t>
            </a:r>
            <a:endParaRPr lang="da-DK" sz="2000">
              <a:latin typeface="Segoe Print" panose="02000600000000000000" pitchFamily="2" charset="0"/>
            </a:endParaRPr>
          </a:p>
        </p:txBody>
      </p:sp>
      <p:sp>
        <p:nvSpPr>
          <p:cNvPr id="84" name="TextBox 83">
            <a:extLst>
              <a:ext uri="{FF2B5EF4-FFF2-40B4-BE49-F238E27FC236}">
                <a16:creationId xmlns:a16="http://schemas.microsoft.com/office/drawing/2014/main" id="{69D19474-90D1-E4C9-52BF-BA768C68A29B}"/>
              </a:ext>
            </a:extLst>
          </p:cNvPr>
          <p:cNvSpPr txBox="1"/>
          <p:nvPr/>
        </p:nvSpPr>
        <p:spPr>
          <a:xfrm>
            <a:off x="11447495" y="1608513"/>
            <a:ext cx="2136167" cy="1938992"/>
          </a:xfrm>
          <a:prstGeom prst="rect">
            <a:avLst/>
          </a:prstGeom>
          <a:noFill/>
        </p:spPr>
        <p:txBody>
          <a:bodyPr wrap="square" rtlCol="0">
            <a:spAutoFit/>
          </a:bodyPr>
          <a:lstStyle/>
          <a:p>
            <a:r>
              <a:rPr lang="da-DK" sz="2400" b="1">
                <a:latin typeface="Segoe Print" panose="02000600000000000000" pitchFamily="2" charset="0"/>
              </a:rPr>
              <a:t>Intet potentiale hvis området er omlagt</a:t>
            </a:r>
            <a:endParaRPr lang="da-DK" sz="2400">
              <a:latin typeface="Segoe Print" panose="02000600000000000000" pitchFamily="2" charset="0"/>
            </a:endParaRPr>
          </a:p>
        </p:txBody>
      </p:sp>
      <p:sp>
        <p:nvSpPr>
          <p:cNvPr id="85" name="TextBox 84">
            <a:extLst>
              <a:ext uri="{FF2B5EF4-FFF2-40B4-BE49-F238E27FC236}">
                <a16:creationId xmlns:a16="http://schemas.microsoft.com/office/drawing/2014/main" id="{CE7670AA-73EF-71EC-C3E9-9AA86782D5DE}"/>
              </a:ext>
            </a:extLst>
          </p:cNvPr>
          <p:cNvSpPr txBox="1"/>
          <p:nvPr/>
        </p:nvSpPr>
        <p:spPr>
          <a:xfrm>
            <a:off x="11660519" y="5234559"/>
            <a:ext cx="1998038" cy="1200329"/>
          </a:xfrm>
          <a:prstGeom prst="rect">
            <a:avLst/>
          </a:prstGeom>
          <a:noFill/>
        </p:spPr>
        <p:txBody>
          <a:bodyPr wrap="square" rtlCol="0">
            <a:spAutoFit/>
          </a:bodyPr>
          <a:lstStyle/>
          <a:p>
            <a:r>
              <a:rPr lang="da-DK" sz="2400" b="1">
                <a:latin typeface="Segoe Print" panose="02000600000000000000" pitchFamily="2" charset="0"/>
              </a:rPr>
              <a:t>Lavbunds-projekter, etableret</a:t>
            </a:r>
            <a:endParaRPr lang="da-DK" sz="2000">
              <a:latin typeface="Segoe Print" panose="02000600000000000000" pitchFamily="2" charset="0"/>
            </a:endParaRPr>
          </a:p>
        </p:txBody>
      </p:sp>
      <p:grpSp>
        <p:nvGrpSpPr>
          <p:cNvPr id="10" name="Group 9">
            <a:extLst>
              <a:ext uri="{FF2B5EF4-FFF2-40B4-BE49-F238E27FC236}">
                <a16:creationId xmlns:a16="http://schemas.microsoft.com/office/drawing/2014/main" id="{22104CE5-8093-2CAF-D96E-9CFE5CFD9720}"/>
              </a:ext>
              <a:ext uri="{C183D7F6-B498-43B3-948B-1728B52AA6E4}">
                <adec:decorative xmlns:adec="http://schemas.microsoft.com/office/drawing/2017/decorative" val="1"/>
              </a:ext>
            </a:extLst>
          </p:cNvPr>
          <p:cNvGrpSpPr/>
          <p:nvPr/>
        </p:nvGrpSpPr>
        <p:grpSpPr>
          <a:xfrm>
            <a:off x="238969" y="3464785"/>
            <a:ext cx="1813295" cy="2052351"/>
            <a:chOff x="6723609" y="321133"/>
            <a:chExt cx="1182345" cy="1349229"/>
          </a:xfrm>
        </p:grpSpPr>
        <p:sp>
          <p:nvSpPr>
            <p:cNvPr id="11" name="Rectangle: Rounded Corners 1027">
              <a:extLst>
                <a:ext uri="{FF2B5EF4-FFF2-40B4-BE49-F238E27FC236}">
                  <a16:creationId xmlns:a16="http://schemas.microsoft.com/office/drawing/2014/main" id="{A64EEBDC-9486-36D4-E5A7-0A6D0F2530C6}"/>
                </a:ext>
              </a:extLst>
            </p:cNvPr>
            <p:cNvSpPr/>
            <p:nvPr/>
          </p:nvSpPr>
          <p:spPr>
            <a:xfrm>
              <a:off x="6763391" y="321133"/>
              <a:ext cx="1104900" cy="1349229"/>
            </a:xfrm>
            <a:prstGeom prst="rect">
              <a:avLst/>
            </a:prstGeom>
            <a:solidFill>
              <a:srgbClr val="61CBF4"/>
            </a:solidFill>
            <a:ln w="12700"/>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latin typeface="Bahnschrift SemiBold Condensed" panose="020B0502040204020203" pitchFamily="34" charset="0"/>
              </a:endParaRPr>
            </a:p>
          </p:txBody>
        </p:sp>
        <p:grpSp>
          <p:nvGrpSpPr>
            <p:cNvPr id="12" name="Group 11">
              <a:extLst>
                <a:ext uri="{FF2B5EF4-FFF2-40B4-BE49-F238E27FC236}">
                  <a16:creationId xmlns:a16="http://schemas.microsoft.com/office/drawing/2014/main" id="{45F9044D-DCD1-2B78-8B50-ED652813B51A}"/>
                </a:ext>
              </a:extLst>
            </p:cNvPr>
            <p:cNvGrpSpPr/>
            <p:nvPr/>
          </p:nvGrpSpPr>
          <p:grpSpPr>
            <a:xfrm>
              <a:off x="6860191" y="427132"/>
              <a:ext cx="911301" cy="911301"/>
              <a:chOff x="7688198" y="1532291"/>
              <a:chExt cx="1169289" cy="1169289"/>
            </a:xfrm>
          </p:grpSpPr>
          <p:sp>
            <p:nvSpPr>
              <p:cNvPr id="14" name="Oval 1029">
                <a:extLst>
                  <a:ext uri="{FF2B5EF4-FFF2-40B4-BE49-F238E27FC236}">
                    <a16:creationId xmlns:a16="http://schemas.microsoft.com/office/drawing/2014/main" id="{3450D6BD-4FCA-339C-552B-1D64E207028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a:solidFill>
                    <a:prstClr val="white"/>
                  </a:solidFill>
                  <a:latin typeface="Bahnschrift SemiBold Condensed" panose="020B0502040204020203" pitchFamily="34" charset="0"/>
                </a:endParaRPr>
              </a:p>
            </p:txBody>
          </p:sp>
          <p:pic>
            <p:nvPicPr>
              <p:cNvPr id="15" name="Graphic 1336">
                <a:extLst>
                  <a:ext uri="{FF2B5EF4-FFF2-40B4-BE49-F238E27FC236}">
                    <a16:creationId xmlns:a16="http://schemas.microsoft.com/office/drawing/2014/main" id="{331B7BE6-7DAC-B2A9-9874-72420E58C4E5}"/>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777782" y="1638980"/>
                <a:ext cx="974970" cy="1012779"/>
              </a:xfrm>
              <a:prstGeom prst="rect">
                <a:avLst/>
              </a:prstGeom>
            </p:spPr>
          </p:pic>
        </p:grpSp>
        <p:sp>
          <p:nvSpPr>
            <p:cNvPr id="13" name="TextBox 12">
              <a:extLst>
                <a:ext uri="{FF2B5EF4-FFF2-40B4-BE49-F238E27FC236}">
                  <a16:creationId xmlns:a16="http://schemas.microsoft.com/office/drawing/2014/main" id="{582C3D66-08F4-1464-E6D3-A1A19A4467C8}"/>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a:solidFill>
                    <a:prstClr val="white"/>
                  </a:solidFill>
                  <a:latin typeface="Bahnschrift SemiBold Condensed" panose="020B0502040204020203" pitchFamily="34" charset="0"/>
                </a:rPr>
                <a:t>LAVBUND </a:t>
              </a:r>
            </a:p>
          </p:txBody>
        </p:sp>
      </p:grpSp>
      <p:sp>
        <p:nvSpPr>
          <p:cNvPr id="20" name="Plus Sign 19">
            <a:extLst>
              <a:ext uri="{FF2B5EF4-FFF2-40B4-BE49-F238E27FC236}">
                <a16:creationId xmlns:a16="http://schemas.microsoft.com/office/drawing/2014/main" id="{F764E1F2-5067-0F17-512B-C34D69085825}"/>
              </a:ext>
              <a:ext uri="{C183D7F6-B498-43B3-948B-1728B52AA6E4}">
                <adec:decorative xmlns:adec="http://schemas.microsoft.com/office/drawing/2017/decorative" val="1"/>
              </a:ext>
            </a:extLst>
          </p:cNvPr>
          <p:cNvSpPr/>
          <p:nvPr/>
        </p:nvSpPr>
        <p:spPr>
          <a:xfrm>
            <a:off x="9990894" y="6309934"/>
            <a:ext cx="633946" cy="633946"/>
          </a:xfrm>
          <a:prstGeom prst="mathPlus">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Division Sign 20">
            <a:extLst>
              <a:ext uri="{FF2B5EF4-FFF2-40B4-BE49-F238E27FC236}">
                <a16:creationId xmlns:a16="http://schemas.microsoft.com/office/drawing/2014/main" id="{C404F3C6-3B27-E599-D39D-54BF8CF398BA}"/>
              </a:ext>
              <a:ext uri="{C183D7F6-B498-43B3-948B-1728B52AA6E4}">
                <adec:decorative xmlns:adec="http://schemas.microsoft.com/office/drawing/2017/decorative" val="1"/>
              </a:ext>
            </a:extLst>
          </p:cNvPr>
          <p:cNvSpPr/>
          <p:nvPr/>
        </p:nvSpPr>
        <p:spPr>
          <a:xfrm>
            <a:off x="12994732" y="6460630"/>
            <a:ext cx="580983" cy="580983"/>
          </a:xfrm>
          <a:prstGeom prst="mathDivid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6" name="Arrow: Down 25">
            <a:extLst>
              <a:ext uri="{FF2B5EF4-FFF2-40B4-BE49-F238E27FC236}">
                <a16:creationId xmlns:a16="http://schemas.microsoft.com/office/drawing/2014/main" id="{087F5A05-1484-411D-CE6A-069354256940}"/>
              </a:ext>
              <a:ext uri="{C183D7F6-B498-43B3-948B-1728B52AA6E4}">
                <adec:decorative xmlns:adec="http://schemas.microsoft.com/office/drawing/2017/decorative" val="1"/>
              </a:ext>
            </a:extLst>
          </p:cNvPr>
          <p:cNvSpPr/>
          <p:nvPr/>
        </p:nvSpPr>
        <p:spPr>
          <a:xfrm>
            <a:off x="3541409" y="3719179"/>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7" name="Arrow: Down 26">
            <a:extLst>
              <a:ext uri="{FF2B5EF4-FFF2-40B4-BE49-F238E27FC236}">
                <a16:creationId xmlns:a16="http://schemas.microsoft.com/office/drawing/2014/main" id="{4AC5B89E-3226-CF34-56A9-FAA939B6A364}"/>
              </a:ext>
              <a:ext uri="{C183D7F6-B498-43B3-948B-1728B52AA6E4}">
                <adec:decorative xmlns:adec="http://schemas.microsoft.com/office/drawing/2017/decorative" val="1"/>
              </a:ext>
            </a:extLst>
          </p:cNvPr>
          <p:cNvSpPr/>
          <p:nvPr/>
        </p:nvSpPr>
        <p:spPr>
          <a:xfrm>
            <a:off x="6439355" y="4044014"/>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0" name="Arrow: Down 29">
            <a:extLst>
              <a:ext uri="{FF2B5EF4-FFF2-40B4-BE49-F238E27FC236}">
                <a16:creationId xmlns:a16="http://schemas.microsoft.com/office/drawing/2014/main" id="{3AFD5333-7B48-8F2E-EDEB-A6D689AC5B44}"/>
              </a:ext>
              <a:ext uri="{C183D7F6-B498-43B3-948B-1728B52AA6E4}">
                <adec:decorative xmlns:adec="http://schemas.microsoft.com/office/drawing/2017/decorative" val="1"/>
              </a:ext>
            </a:extLst>
          </p:cNvPr>
          <p:cNvSpPr/>
          <p:nvPr/>
        </p:nvSpPr>
        <p:spPr>
          <a:xfrm>
            <a:off x="9432318" y="3754388"/>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3" name="Arrow: Down 32">
            <a:extLst>
              <a:ext uri="{FF2B5EF4-FFF2-40B4-BE49-F238E27FC236}">
                <a16:creationId xmlns:a16="http://schemas.microsoft.com/office/drawing/2014/main" id="{3EB5AA58-254E-DD8B-B4AC-0533E3BB5CE7}"/>
              </a:ext>
              <a:ext uri="{C183D7F6-B498-43B3-948B-1728B52AA6E4}">
                <adec:decorative xmlns:adec="http://schemas.microsoft.com/office/drawing/2017/decorative" val="1"/>
              </a:ext>
            </a:extLst>
          </p:cNvPr>
          <p:cNvSpPr/>
          <p:nvPr/>
        </p:nvSpPr>
        <p:spPr>
          <a:xfrm>
            <a:off x="12330264" y="3922057"/>
            <a:ext cx="287641" cy="96720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5" name="TextBox 34">
            <a:extLst>
              <a:ext uri="{FF2B5EF4-FFF2-40B4-BE49-F238E27FC236}">
                <a16:creationId xmlns:a16="http://schemas.microsoft.com/office/drawing/2014/main" id="{FAC7A7E1-88CB-D7AC-7F0F-1D0E0E797B03}"/>
              </a:ext>
            </a:extLst>
          </p:cNvPr>
          <p:cNvSpPr txBox="1"/>
          <p:nvPr/>
        </p:nvSpPr>
        <p:spPr>
          <a:xfrm rot="19800000">
            <a:off x="71779" y="8661508"/>
            <a:ext cx="2489261" cy="954107"/>
          </a:xfrm>
          <a:prstGeom prst="rect">
            <a:avLst/>
          </a:prstGeom>
          <a:noFill/>
        </p:spPr>
        <p:txBody>
          <a:bodyPr wrap="square" rtlCol="0">
            <a:spAutoFit/>
          </a:bodyPr>
          <a:lstStyle/>
          <a:p>
            <a:r>
              <a:rPr lang="da-DK" sz="2800">
                <a:solidFill>
                  <a:srgbClr val="FF0000"/>
                </a:solidFill>
              </a:rPr>
              <a:t>Eksempel til GIS-øvelsen</a:t>
            </a:r>
          </a:p>
        </p:txBody>
      </p:sp>
    </p:spTree>
    <p:extLst>
      <p:ext uri="{BB962C8B-B14F-4D97-AF65-F5344CB8AC3E}">
        <p14:creationId xmlns:p14="http://schemas.microsoft.com/office/powerpoint/2010/main" val="185699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iterate type="lt">
                                    <p:tmAbs val="100"/>
                                  </p:iterate>
                                  <p:childTnLst>
                                    <p:set>
                                      <p:cBhvr>
                                        <p:cTn id="10" dur="1" fill="hold">
                                          <p:stCondLst>
                                            <p:cond delay="0"/>
                                          </p:stCondLst>
                                        </p:cTn>
                                        <p:tgtEl>
                                          <p:spTgt spid="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500"/>
                            </p:stCondLst>
                            <p:childTnLst>
                              <p:par>
                                <p:cTn id="17" presetID="1" presetClass="entr" presetSubtype="0" fill="hold" grpId="0" nodeType="afterEffect">
                                  <p:stCondLst>
                                    <p:cond delay="0"/>
                                  </p:stCondLst>
                                  <p:iterate type="lt">
                                    <p:tmAbs val="100"/>
                                  </p:iterate>
                                  <p:childTnLst>
                                    <p:set>
                                      <p:cBhvr>
                                        <p:cTn id="18" dur="1" fill="hold">
                                          <p:stCondLst>
                                            <p:cond delay="0"/>
                                          </p:stCondLst>
                                        </p:cTn>
                                        <p:tgtEl>
                                          <p:spTgt spid="7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par>
                          <p:cTn id="24" fill="hold">
                            <p:stCondLst>
                              <p:cond delay="500"/>
                            </p:stCondLst>
                            <p:childTnLst>
                              <p:par>
                                <p:cTn id="25" presetID="1" presetClass="entr" presetSubtype="0" fill="hold" grpId="0" nodeType="afterEffect">
                                  <p:stCondLst>
                                    <p:cond delay="0"/>
                                  </p:stCondLst>
                                  <p:iterate type="lt">
                                    <p:tmAbs val="100"/>
                                  </p:iterate>
                                  <p:childTnLst>
                                    <p:set>
                                      <p:cBhvr>
                                        <p:cTn id="26" dur="1" fill="hold">
                                          <p:stCondLst>
                                            <p:cond delay="0"/>
                                          </p:stCondLst>
                                        </p:cTn>
                                        <p:tgtEl>
                                          <p:spTgt spid="8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childTnLst>
                          </p:cTn>
                        </p:par>
                        <p:par>
                          <p:cTn id="32" fill="hold">
                            <p:stCondLst>
                              <p:cond delay="500"/>
                            </p:stCondLst>
                            <p:childTnLst>
                              <p:par>
                                <p:cTn id="33" presetID="1" presetClass="entr" presetSubtype="0" fill="hold" grpId="0" nodeType="afterEffect">
                                  <p:stCondLst>
                                    <p:cond delay="0"/>
                                  </p:stCondLst>
                                  <p:iterate type="lt">
                                    <p:tmAbs val="100"/>
                                  </p:iterate>
                                  <p:childTnLst>
                                    <p:set>
                                      <p:cBhvr>
                                        <p:cTn id="34" dur="1" fill="hold">
                                          <p:stCondLst>
                                            <p:cond delay="0"/>
                                          </p:stCondLst>
                                        </p:cTn>
                                        <p:tgtEl>
                                          <p:spTgt spid="8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500"/>
                                        <p:tgtEl>
                                          <p:spTgt spid="2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500"/>
                                        <p:tgtEl>
                                          <p:spTgt spid="3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500"/>
                                        <p:tgtEl>
                                          <p:spTgt spid="33"/>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63"/>
                                        </p:tgtEl>
                                        <p:attrNameLst>
                                          <p:attrName>style.visibility</p:attrName>
                                        </p:attrNameLst>
                                      </p:cBhvr>
                                      <p:to>
                                        <p:strVal val="visible"/>
                                      </p:to>
                                    </p:set>
                                    <p:animEffect transition="in" filter="fade">
                                      <p:cBhvr>
                                        <p:cTn id="53" dur="500"/>
                                        <p:tgtEl>
                                          <p:spTgt spid="63"/>
                                        </p:tgtEl>
                                      </p:cBhvr>
                                    </p:animEffect>
                                  </p:childTnLst>
                                </p:cTn>
                              </p:par>
                            </p:childTnLst>
                          </p:cTn>
                        </p:par>
                        <p:par>
                          <p:cTn id="54" fill="hold">
                            <p:stCondLst>
                              <p:cond delay="500"/>
                            </p:stCondLst>
                            <p:childTnLst>
                              <p:par>
                                <p:cTn id="55" presetID="1" presetClass="entr" presetSubtype="0" fill="hold" grpId="0" nodeType="afterEffect">
                                  <p:stCondLst>
                                    <p:cond delay="0"/>
                                  </p:stCondLst>
                                  <p:iterate type="lt">
                                    <p:tmAbs val="100"/>
                                  </p:iterate>
                                  <p:childTnLst>
                                    <p:set>
                                      <p:cBhvr>
                                        <p:cTn id="56" dur="1" fill="hold">
                                          <p:stCondLst>
                                            <p:cond delay="0"/>
                                          </p:stCondLst>
                                        </p:cTn>
                                        <p:tgtEl>
                                          <p:spTgt spid="7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250"/>
                                  </p:stCondLst>
                                  <p:childTnLst>
                                    <p:set>
                                      <p:cBhvr>
                                        <p:cTn id="60" dur="1" fill="hold">
                                          <p:stCondLst>
                                            <p:cond delay="0"/>
                                          </p:stCondLst>
                                        </p:cTn>
                                        <p:tgtEl>
                                          <p:spTgt spid="79"/>
                                        </p:tgtEl>
                                        <p:attrNameLst>
                                          <p:attrName>style.visibility</p:attrName>
                                        </p:attrNameLst>
                                      </p:cBhvr>
                                      <p:to>
                                        <p:strVal val="visible"/>
                                      </p:to>
                                    </p:set>
                                    <p:animEffect transition="in" filter="fade">
                                      <p:cBhvr>
                                        <p:cTn id="61" dur="500"/>
                                        <p:tgtEl>
                                          <p:spTgt spid="79"/>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59"/>
                                        </p:tgtEl>
                                        <p:attrNameLst>
                                          <p:attrName>style.visibility</p:attrName>
                                        </p:attrNameLst>
                                      </p:cBhvr>
                                      <p:to>
                                        <p:strVal val="visible"/>
                                      </p:to>
                                    </p:set>
                                    <p:animEffect transition="in" filter="fade">
                                      <p:cBhvr>
                                        <p:cTn id="66" dur="500"/>
                                        <p:tgtEl>
                                          <p:spTgt spid="59"/>
                                        </p:tgtEl>
                                      </p:cBhvr>
                                    </p:animEffect>
                                  </p:childTnLst>
                                </p:cTn>
                              </p:par>
                            </p:childTnLst>
                          </p:cTn>
                        </p:par>
                        <p:par>
                          <p:cTn id="67" fill="hold">
                            <p:stCondLst>
                              <p:cond delay="500"/>
                            </p:stCondLst>
                            <p:childTnLst>
                              <p:par>
                                <p:cTn id="68" presetID="1" presetClass="entr" presetSubtype="0" fill="hold" grpId="0" nodeType="afterEffect">
                                  <p:stCondLst>
                                    <p:cond delay="0"/>
                                  </p:stCondLst>
                                  <p:iterate type="lt">
                                    <p:tmAbs val="100"/>
                                  </p:iterate>
                                  <p:childTnLst>
                                    <p:set>
                                      <p:cBhvr>
                                        <p:cTn id="69" dur="1" fill="hold">
                                          <p:stCondLst>
                                            <p:cond delay="0"/>
                                          </p:stCondLst>
                                        </p:cTn>
                                        <p:tgtEl>
                                          <p:spTgt spid="78"/>
                                        </p:tgtEl>
                                        <p:attrNameLst>
                                          <p:attrName>style.visibility</p:attrName>
                                        </p:attrNameLst>
                                      </p:cBhvr>
                                      <p:to>
                                        <p:strVal val="visible"/>
                                      </p:to>
                                    </p:set>
                                  </p:childTnLst>
                                </p:cTn>
                              </p:par>
                            </p:childTnLst>
                          </p:cTn>
                        </p:par>
                        <p:par>
                          <p:cTn id="70" fill="hold">
                            <p:stCondLst>
                              <p:cond delay="2201"/>
                            </p:stCondLst>
                            <p:childTnLst>
                              <p:par>
                                <p:cTn id="71" presetID="10" presetClass="entr" presetSubtype="0" fill="hold" grpId="0" nodeType="afterEffect">
                                  <p:stCondLst>
                                    <p:cond delay="0"/>
                                  </p:stCondLst>
                                  <p:childTnLst>
                                    <p:set>
                                      <p:cBhvr>
                                        <p:cTn id="72" dur="1" fill="hold">
                                          <p:stCondLst>
                                            <p:cond delay="0"/>
                                          </p:stCondLst>
                                        </p:cTn>
                                        <p:tgtEl>
                                          <p:spTgt spid="80"/>
                                        </p:tgtEl>
                                        <p:attrNameLst>
                                          <p:attrName>style.visibility</p:attrName>
                                        </p:attrNameLst>
                                      </p:cBhvr>
                                      <p:to>
                                        <p:strVal val="visible"/>
                                      </p:to>
                                    </p:set>
                                    <p:animEffect transition="in" filter="fade">
                                      <p:cBhvr>
                                        <p:cTn id="73" dur="500"/>
                                        <p:tgtEl>
                                          <p:spTgt spid="80"/>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41"/>
                                        </p:tgtEl>
                                        <p:attrNameLst>
                                          <p:attrName>style.visibility</p:attrName>
                                        </p:attrNameLst>
                                      </p:cBhvr>
                                      <p:to>
                                        <p:strVal val="visible"/>
                                      </p:to>
                                    </p:set>
                                    <p:animEffect transition="in" filter="fade">
                                      <p:cBhvr>
                                        <p:cTn id="78" dur="500"/>
                                        <p:tgtEl>
                                          <p:spTgt spid="41"/>
                                        </p:tgtEl>
                                      </p:cBhvr>
                                    </p:animEffect>
                                  </p:childTnLst>
                                </p:cTn>
                              </p:par>
                            </p:childTnLst>
                          </p:cTn>
                        </p:par>
                        <p:par>
                          <p:cTn id="79" fill="hold">
                            <p:stCondLst>
                              <p:cond delay="500"/>
                            </p:stCondLst>
                            <p:childTnLst>
                              <p:par>
                                <p:cTn id="80" presetID="1" presetClass="entr" presetSubtype="0" fill="hold" grpId="0" nodeType="afterEffect">
                                  <p:stCondLst>
                                    <p:cond delay="0"/>
                                  </p:stCondLst>
                                  <p:iterate type="lt">
                                    <p:tmAbs val="100"/>
                                  </p:iterate>
                                  <p:childTnLst>
                                    <p:set>
                                      <p:cBhvr>
                                        <p:cTn id="81" dur="1" fill="hold">
                                          <p:stCondLst>
                                            <p:cond delay="0"/>
                                          </p:stCondLst>
                                        </p:cTn>
                                        <p:tgtEl>
                                          <p:spTgt spid="82"/>
                                        </p:tgtEl>
                                        <p:attrNameLst>
                                          <p:attrName>style.visibility</p:attrName>
                                        </p:attrNameLst>
                                      </p:cBhvr>
                                      <p:to>
                                        <p:strVal val="visible"/>
                                      </p:to>
                                    </p:set>
                                  </p:childTnLst>
                                </p:cTn>
                              </p:par>
                            </p:childTnLst>
                          </p:cTn>
                        </p:par>
                        <p:par>
                          <p:cTn id="82" fill="hold">
                            <p:stCondLst>
                              <p:cond delay="4001"/>
                            </p:stCondLst>
                            <p:childTnLst>
                              <p:par>
                                <p:cTn id="83" presetID="10" presetClass="entr" presetSubtype="0"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fade">
                                      <p:cBhvr>
                                        <p:cTn id="85" dur="500"/>
                                        <p:tgtEl>
                                          <p:spTgt spid="20"/>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44"/>
                                        </p:tgtEl>
                                        <p:attrNameLst>
                                          <p:attrName>style.visibility</p:attrName>
                                        </p:attrNameLst>
                                      </p:cBhvr>
                                      <p:to>
                                        <p:strVal val="visible"/>
                                      </p:to>
                                    </p:set>
                                    <p:animEffect transition="in" filter="fade">
                                      <p:cBhvr>
                                        <p:cTn id="90" dur="500"/>
                                        <p:tgtEl>
                                          <p:spTgt spid="44"/>
                                        </p:tgtEl>
                                      </p:cBhvr>
                                    </p:animEffect>
                                  </p:childTnLst>
                                </p:cTn>
                              </p:par>
                            </p:childTnLst>
                          </p:cTn>
                        </p:par>
                        <p:par>
                          <p:cTn id="91" fill="hold">
                            <p:stCondLst>
                              <p:cond delay="500"/>
                            </p:stCondLst>
                            <p:childTnLst>
                              <p:par>
                                <p:cTn id="92" presetID="1" presetClass="entr" presetSubtype="0" fill="hold" grpId="0" nodeType="afterEffect">
                                  <p:stCondLst>
                                    <p:cond delay="0"/>
                                  </p:stCondLst>
                                  <p:iterate type="lt">
                                    <p:tmAbs val="100"/>
                                  </p:iterate>
                                  <p:childTnLst>
                                    <p:set>
                                      <p:cBhvr>
                                        <p:cTn id="93" dur="1" fill="hold">
                                          <p:stCondLst>
                                            <p:cond delay="0"/>
                                          </p:stCondLst>
                                        </p:cTn>
                                        <p:tgtEl>
                                          <p:spTgt spid="85"/>
                                        </p:tgtEl>
                                        <p:attrNameLst>
                                          <p:attrName>style.visibility</p:attrName>
                                        </p:attrNameLst>
                                      </p:cBhvr>
                                      <p:to>
                                        <p:strVal val="visible"/>
                                      </p:to>
                                    </p:set>
                                  </p:childTnLst>
                                </p:cTn>
                              </p:par>
                            </p:childTnLst>
                          </p:cTn>
                        </p:par>
                        <p:par>
                          <p:cTn id="94" fill="hold">
                            <p:stCondLst>
                              <p:cond delay="3201"/>
                            </p:stCondLst>
                            <p:childTnLst>
                              <p:par>
                                <p:cTn id="95" presetID="10" presetClass="entr" presetSubtype="0" fill="hold" grpId="0" nodeType="afterEffect">
                                  <p:stCondLst>
                                    <p:cond delay="25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6" grpId="0"/>
      <p:bldP spid="77" grpId="0"/>
      <p:bldP spid="78" grpId="0"/>
      <p:bldP spid="79" grpId="0" animBg="1"/>
      <p:bldP spid="80" grpId="0" animBg="1"/>
      <p:bldP spid="81" grpId="0"/>
      <p:bldP spid="82" grpId="0"/>
      <p:bldP spid="84" grpId="0"/>
      <p:bldP spid="85" grpId="0"/>
      <p:bldP spid="20" grpId="0" animBg="1"/>
      <p:bldP spid="21" grpId="0" animBg="1"/>
      <p:bldP spid="26" grpId="0" animBg="1"/>
      <p:bldP spid="27" grpId="0" animBg="1"/>
      <p:bldP spid="30" grpId="0" animBg="1"/>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29FC8290-38F8-F718-C793-F18A8B090AE7}"/>
              </a:ext>
            </a:extLst>
          </p:cNvPr>
          <p:cNvSpPr>
            <a:spLocks noGrp="1"/>
          </p:cNvSpPr>
          <p:nvPr>
            <p:ph type="title" idx="4294967295"/>
          </p:nvPr>
        </p:nvSpPr>
        <p:spPr>
          <a:xfrm>
            <a:off x="1039813" y="1778000"/>
            <a:ext cx="13039725" cy="67833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p>
            <a:pPr marL="0" marR="0" lvl="0" indent="0" algn="l" defTabSz="1425550" rtl="0" eaLnBrk="1" fontAlgn="auto" latinLnBrk="0" hangingPunct="1">
              <a:lnSpc>
                <a:spcPct val="90000"/>
              </a:lnSpc>
              <a:spcBef>
                <a:spcPts val="1559"/>
              </a:spcBef>
              <a:spcAft>
                <a:spcPts val="0"/>
              </a:spcAft>
              <a:buClrTx/>
              <a:buSzTx/>
              <a:buFont typeface="Arial" panose="020B0604020202020204" pitchFamily="34" charset="0"/>
              <a:buNone/>
              <a:tabLst/>
              <a:defRPr/>
            </a:pPr>
            <a:r>
              <a:rPr kumimoji="0" lang="da-DK" sz="4800" b="0" i="0" u="none" strike="noStrike" kern="1200" cap="none" spc="0" normalizeH="0" baseline="0" noProof="0" dirty="0">
                <a:ln>
                  <a:noFill/>
                </a:ln>
                <a:solidFill>
                  <a:schemeClr val="tx1"/>
                </a:solidFill>
                <a:effectLst/>
                <a:uLnTx/>
                <a:uFillTx/>
                <a:latin typeface="+mn-lt"/>
                <a:ea typeface="+mn-ea"/>
                <a:cs typeface="+mn-cs"/>
              </a:rPr>
              <a:t>Disse slides indeholder </a:t>
            </a:r>
            <a:r>
              <a:rPr kumimoji="0" lang="da-DK" sz="4800" b="1" i="0" u="none" strike="noStrike" kern="1200" cap="none" spc="0" normalizeH="0" baseline="0" noProof="0" dirty="0">
                <a:ln>
                  <a:noFill/>
                </a:ln>
                <a:solidFill>
                  <a:schemeClr val="tx1"/>
                </a:solidFill>
                <a:effectLst/>
                <a:uLnTx/>
                <a:uFillTx/>
                <a:latin typeface="+mn-lt"/>
                <a:ea typeface="+mn-ea"/>
                <a:cs typeface="+mn-cs"/>
              </a:rPr>
              <a:t>skydeskive</a:t>
            </a:r>
            <a:r>
              <a:rPr kumimoji="0" lang="da-DK" sz="4800" b="0" i="0" u="none" strike="noStrike" kern="1200" cap="none" spc="0" normalizeH="0" baseline="0" noProof="0" dirty="0">
                <a:ln>
                  <a:noFill/>
                </a:ln>
                <a:solidFill>
                  <a:schemeClr val="tx1"/>
                </a:solidFill>
                <a:effectLst/>
                <a:uLnTx/>
                <a:uFillTx/>
                <a:latin typeface="+mn-lt"/>
                <a:ea typeface="+mn-ea"/>
                <a:cs typeface="+mn-cs"/>
              </a:rPr>
              <a:t>, </a:t>
            </a:r>
            <a:r>
              <a:rPr kumimoji="0" lang="da-DK" sz="4800" b="1" i="0" u="none" strike="noStrike" kern="1200" cap="none" spc="0" normalizeH="0" baseline="0" noProof="0" dirty="0">
                <a:ln>
                  <a:noFill/>
                </a:ln>
                <a:solidFill>
                  <a:schemeClr val="tx1"/>
                </a:solidFill>
                <a:effectLst/>
                <a:uLnTx/>
                <a:uFillTx/>
                <a:latin typeface="+mn-lt"/>
                <a:ea typeface="+mn-ea"/>
                <a:cs typeface="+mn-cs"/>
              </a:rPr>
              <a:t>arealinteressekort</a:t>
            </a:r>
            <a:r>
              <a:rPr kumimoji="0" lang="da-DK" sz="4800" b="0" i="0" u="none" strike="noStrike" kern="1200" cap="none" spc="0" normalizeH="0" baseline="0" noProof="0" dirty="0">
                <a:ln>
                  <a:noFill/>
                </a:ln>
                <a:solidFill>
                  <a:schemeClr val="tx1"/>
                </a:solidFill>
                <a:effectLst/>
                <a:uLnTx/>
                <a:uFillTx/>
                <a:latin typeface="+mn-lt"/>
                <a:ea typeface="+mn-ea"/>
                <a:cs typeface="+mn-cs"/>
              </a:rPr>
              <a:t> og et </a:t>
            </a:r>
            <a:r>
              <a:rPr kumimoji="0" lang="da-DK" sz="4800" b="1" i="0" u="none" strike="noStrike" kern="1200" cap="none" spc="0" normalizeH="0" baseline="0" noProof="0" dirty="0">
                <a:ln>
                  <a:noFill/>
                </a:ln>
                <a:solidFill>
                  <a:schemeClr val="tx1"/>
                </a:solidFill>
                <a:effectLst/>
                <a:uLnTx/>
                <a:uFillTx/>
                <a:latin typeface="+mn-lt"/>
                <a:ea typeface="+mn-ea"/>
                <a:cs typeface="+mn-cs"/>
              </a:rPr>
              <a:t>arealinteresseskema</a:t>
            </a:r>
            <a:r>
              <a:rPr kumimoji="0" lang="da-DK" sz="4800" b="0" i="0" u="none" strike="noStrike" kern="1200" cap="none" spc="0" normalizeH="0" baseline="0" noProof="0" dirty="0">
                <a:ln>
                  <a:noFill/>
                </a:ln>
                <a:solidFill>
                  <a:schemeClr val="tx1"/>
                </a:solidFill>
                <a:effectLst/>
                <a:uLnTx/>
                <a:uFillTx/>
                <a:latin typeface="+mn-lt"/>
                <a:ea typeface="+mn-ea"/>
                <a:cs typeface="+mn-cs"/>
              </a:rPr>
              <a:t> som I kan printe og bruge som et værktøj til fx tværfaglig og tværkommunal dialog om arealinteresser og </a:t>
            </a:r>
            <a:r>
              <a:rPr kumimoji="0" lang="da-DK" sz="4800" b="0" i="0" u="none" strike="noStrike" kern="1200" cap="none" spc="0" normalizeH="0" baseline="0" noProof="0" dirty="0">
                <a:ln>
                  <a:noFill/>
                </a:ln>
                <a:solidFill>
                  <a:schemeClr val="tx1"/>
                </a:solidFill>
                <a:effectLst/>
                <a:uLnTx/>
                <a:uFillTx/>
                <a:latin typeface="+mn-lt"/>
                <a:ea typeface="+mn-lt"/>
                <a:cs typeface="+mn-lt"/>
              </a:rPr>
              <a:t>helhedsorienteret tilgang til arealanvendelse.</a:t>
            </a:r>
          </a:p>
          <a:p>
            <a:pPr marL="0" marR="0" lvl="0" indent="0" algn="l" defTabSz="1425550" rtl="0" eaLnBrk="1" fontAlgn="auto" latinLnBrk="0" hangingPunct="1">
              <a:lnSpc>
                <a:spcPct val="90000"/>
              </a:lnSpc>
              <a:spcBef>
                <a:spcPts val="1559"/>
              </a:spcBef>
              <a:spcAft>
                <a:spcPts val="0"/>
              </a:spcAft>
              <a:buClrTx/>
              <a:buSzTx/>
              <a:buFont typeface="Arial" panose="020B0604020202020204" pitchFamily="34" charset="0"/>
              <a:buNone/>
              <a:tabLst/>
              <a:defRPr/>
            </a:pPr>
            <a:endParaRPr kumimoji="0" lang="da-DK" sz="4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1425550" rtl="0" eaLnBrk="1" fontAlgn="auto" latinLnBrk="0" hangingPunct="1">
              <a:lnSpc>
                <a:spcPct val="90000"/>
              </a:lnSpc>
              <a:spcBef>
                <a:spcPts val="1559"/>
              </a:spcBef>
              <a:spcAft>
                <a:spcPts val="0"/>
              </a:spcAft>
              <a:buClrTx/>
              <a:buSzTx/>
              <a:buFont typeface="Arial" panose="020B0604020202020204" pitchFamily="34" charset="0"/>
              <a:buNone/>
              <a:tabLst/>
              <a:defRPr/>
            </a:pPr>
            <a:r>
              <a:rPr kumimoji="0" lang="da-DK" sz="4800" b="0" i="0" u="none" strike="noStrike" kern="1200" cap="none" spc="0" normalizeH="0" baseline="0" noProof="0" dirty="0">
                <a:ln>
                  <a:noFill/>
                </a:ln>
                <a:solidFill>
                  <a:schemeClr val="tx1"/>
                </a:solidFill>
                <a:effectLst/>
                <a:uLnTx/>
                <a:uFillTx/>
                <a:latin typeface="+mn-lt"/>
                <a:ea typeface="+mn-ea"/>
                <a:cs typeface="+mn-cs"/>
              </a:rPr>
              <a:t>Derudover er der også eksempler på hvordan man kan udfylde skydeskive og skemaer. </a:t>
            </a:r>
          </a:p>
          <a:p>
            <a:pPr marL="0" marR="0" lvl="0" indent="0" algn="l" defTabSz="1425550" rtl="0" eaLnBrk="1" fontAlgn="auto" latinLnBrk="0" hangingPunct="1">
              <a:lnSpc>
                <a:spcPct val="90000"/>
              </a:lnSpc>
              <a:spcBef>
                <a:spcPts val="1559"/>
              </a:spcBef>
              <a:spcAft>
                <a:spcPts val="0"/>
              </a:spcAft>
              <a:buClrTx/>
              <a:buSzTx/>
              <a:buFont typeface="Arial" panose="020B0604020202020204" pitchFamily="34" charset="0"/>
              <a:buNone/>
              <a:tabLst/>
              <a:defRPr/>
            </a:pPr>
            <a:r>
              <a:rPr kumimoji="0" lang="da-DK" sz="4800" b="0" i="0" u="none" strike="noStrike" kern="1200" cap="none" spc="0" normalizeH="0" baseline="0" noProof="0" dirty="0">
                <a:ln>
                  <a:noFill/>
                </a:ln>
                <a:solidFill>
                  <a:schemeClr val="tx1"/>
                </a:solidFill>
                <a:effectLst/>
                <a:uLnTx/>
                <a:uFillTx/>
                <a:latin typeface="+mn-lt"/>
                <a:ea typeface="+mn-ea"/>
                <a:cs typeface="+mn-cs"/>
              </a:rPr>
              <a:t>Bemærk at der er indskrevet noter under flere af slidesene.</a:t>
            </a:r>
          </a:p>
        </p:txBody>
      </p:sp>
    </p:spTree>
    <p:extLst>
      <p:ext uri="{BB962C8B-B14F-4D97-AF65-F5344CB8AC3E}">
        <p14:creationId xmlns:p14="http://schemas.microsoft.com/office/powerpoint/2010/main" val="371340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B222A3-D403-3699-5E8F-342C24519EF5}"/>
              </a:ext>
            </a:extLst>
          </p:cNvPr>
          <p:cNvSpPr>
            <a:spLocks noGrp="1"/>
          </p:cNvSpPr>
          <p:nvPr>
            <p:ph type="title"/>
          </p:nvPr>
        </p:nvSpPr>
        <p:spPr/>
        <p:txBody>
          <a:bodyPr>
            <a:normAutofit/>
          </a:bodyPr>
          <a:lstStyle/>
          <a:p>
            <a:r>
              <a:rPr lang="da-DK" sz="6850" dirty="0"/>
              <a:t>Hvordan kan bruges skydeskiven? </a:t>
            </a:r>
          </a:p>
        </p:txBody>
      </p:sp>
      <p:sp>
        <p:nvSpPr>
          <p:cNvPr id="3" name="Pladsholder til indhold 2">
            <a:extLst>
              <a:ext uri="{FF2B5EF4-FFF2-40B4-BE49-F238E27FC236}">
                <a16:creationId xmlns:a16="http://schemas.microsoft.com/office/drawing/2014/main" id="{3B0A33DB-ACFE-2F13-E84E-53B9ECB65BBD}"/>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da-DK" sz="4350" dirty="0">
                <a:ea typeface="+mn-lt"/>
                <a:cs typeface="+mn-lt"/>
              </a:rPr>
              <a:t>I fællesskab kan du og dine kollegaer på tværs af fx  fagligheder og kommunegrænser diskutere og placere arealinteressekortene (slide 5) på en skydeskive (slide 4), hvor midten repræsenterer de mest centrale og vigtige interesser i forhold jeres arealkabale. </a:t>
            </a:r>
          </a:p>
          <a:p>
            <a:pPr marL="0" indent="0">
              <a:buNone/>
            </a:pPr>
            <a:endParaRPr lang="da-DK" sz="4350" dirty="0"/>
          </a:p>
          <a:p>
            <a:pPr marL="356235" indent="-356235">
              <a:buNone/>
            </a:pPr>
            <a:r>
              <a:rPr lang="da-DK" sz="4350" dirty="0">
                <a:ea typeface="+mn-lt"/>
                <a:cs typeface="+mn-lt"/>
              </a:rPr>
              <a:t>I kan undervejs:</a:t>
            </a:r>
            <a:endParaRPr lang="da-DK" dirty="0">
              <a:ea typeface="+mn-lt"/>
              <a:cs typeface="+mn-lt"/>
            </a:endParaRPr>
          </a:p>
          <a:p>
            <a:pPr marL="1069010" lvl="1" indent="-356235">
              <a:buFont typeface="Arial"/>
              <a:buChar char="•"/>
            </a:pPr>
            <a:r>
              <a:rPr lang="da-DK" sz="3727" b="1" dirty="0">
                <a:ea typeface="+mn-lt"/>
                <a:cs typeface="+mn-lt"/>
              </a:rPr>
              <a:t>Diskutere</a:t>
            </a:r>
            <a:r>
              <a:rPr lang="da-DK" sz="3727" dirty="0">
                <a:ea typeface="+mn-lt"/>
                <a:cs typeface="+mn-lt"/>
              </a:rPr>
              <a:t>, hvorfor de enkelte interesser er vigtige for jer</a:t>
            </a:r>
            <a:endParaRPr lang="da-DK" dirty="0">
              <a:ea typeface="+mn-lt"/>
              <a:cs typeface="+mn-lt"/>
            </a:endParaRPr>
          </a:p>
          <a:p>
            <a:pPr marL="1069010" lvl="1" indent="-356235">
              <a:buFont typeface="Arial"/>
              <a:buChar char="•"/>
            </a:pPr>
            <a:r>
              <a:rPr lang="da-DK" sz="3727" b="1" dirty="0">
                <a:ea typeface="+mn-lt"/>
                <a:cs typeface="+mn-lt"/>
              </a:rPr>
              <a:t>Overveje</a:t>
            </a:r>
            <a:r>
              <a:rPr lang="da-DK" sz="3727" dirty="0">
                <a:ea typeface="+mn-lt"/>
                <a:cs typeface="+mn-lt"/>
              </a:rPr>
              <a:t> sammenhænge og synergier – eller potentielle konflikter</a:t>
            </a:r>
            <a:endParaRPr lang="da-DK" dirty="0"/>
          </a:p>
          <a:p>
            <a:pPr marL="1069010" lvl="1" indent="-356235">
              <a:buFont typeface="Arial"/>
              <a:buChar char="•"/>
            </a:pPr>
            <a:r>
              <a:rPr lang="da-DK" sz="3727" b="1" dirty="0">
                <a:ea typeface="+mn-lt"/>
                <a:cs typeface="+mn-lt"/>
              </a:rPr>
              <a:t>Tilføje egne arealinteresser </a:t>
            </a:r>
            <a:r>
              <a:rPr lang="da-DK" sz="3727" dirty="0">
                <a:ea typeface="+mn-lt"/>
                <a:cs typeface="+mn-lt"/>
              </a:rPr>
              <a:t>med de blanke kort, hvis noget mangler</a:t>
            </a:r>
          </a:p>
          <a:p>
            <a:pPr marL="356235" indent="-356235">
              <a:buNone/>
            </a:pPr>
            <a:endParaRPr lang="da-DK" sz="4350" dirty="0"/>
          </a:p>
          <a:p>
            <a:pPr marL="0" indent="0">
              <a:buNone/>
            </a:pPr>
            <a:endParaRPr lang="da-DK" sz="4350" dirty="0"/>
          </a:p>
        </p:txBody>
      </p:sp>
    </p:spTree>
    <p:extLst>
      <p:ext uri="{BB962C8B-B14F-4D97-AF65-F5344CB8AC3E}">
        <p14:creationId xmlns:p14="http://schemas.microsoft.com/office/powerpoint/2010/main" val="262604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929C4-CD5C-ED3A-C6C7-338C0B3F42CE}"/>
            </a:ext>
          </a:extLst>
        </p:cNvPr>
        <p:cNvGrpSpPr/>
        <p:nvPr/>
      </p:nvGrpSpPr>
      <p:grpSpPr>
        <a:xfrm>
          <a:off x="0" y="0"/>
          <a:ext cx="0" cy="0"/>
          <a:chOff x="0" y="0"/>
          <a:chExt cx="0" cy="0"/>
        </a:xfrm>
      </p:grpSpPr>
      <p:grpSp>
        <p:nvGrpSpPr>
          <p:cNvPr id="1024" name="Group 1023">
            <a:extLst>
              <a:ext uri="{FF2B5EF4-FFF2-40B4-BE49-F238E27FC236}">
                <a16:creationId xmlns:a16="http://schemas.microsoft.com/office/drawing/2014/main" id="{9DB35F33-106B-A4FB-A799-1E549571A008}"/>
              </a:ext>
              <a:ext uri="{C183D7F6-B498-43B3-948B-1728B52AA6E4}">
                <adec:decorative xmlns:adec="http://schemas.microsoft.com/office/drawing/2017/decorative" val="1"/>
              </a:ext>
            </a:extLst>
          </p:cNvPr>
          <p:cNvGrpSpPr/>
          <p:nvPr/>
        </p:nvGrpSpPr>
        <p:grpSpPr>
          <a:xfrm>
            <a:off x="2621964" y="190097"/>
            <a:ext cx="10311618" cy="10311618"/>
            <a:chOff x="651658" y="700602"/>
            <a:chExt cx="4945076" cy="4945076"/>
          </a:xfrm>
        </p:grpSpPr>
        <p:sp>
          <p:nvSpPr>
            <p:cNvPr id="63" name="Oval 62">
              <a:extLst>
                <a:ext uri="{FF2B5EF4-FFF2-40B4-BE49-F238E27FC236}">
                  <a16:creationId xmlns:a16="http://schemas.microsoft.com/office/drawing/2014/main" id="{1B2DB067-1DD4-212F-7953-26AEB5BB6439}"/>
                </a:ext>
              </a:extLst>
            </p:cNvPr>
            <p:cNvSpPr/>
            <p:nvPr/>
          </p:nvSpPr>
          <p:spPr>
            <a:xfrm>
              <a:off x="651658" y="700602"/>
              <a:ext cx="4945076" cy="4945076"/>
            </a:xfrm>
            <a:prstGeom prst="ellipse">
              <a:avLst/>
            </a:prstGeom>
            <a:solidFill>
              <a:schemeClr val="tx2">
                <a:lumMod val="25000"/>
                <a:lumOff val="75000"/>
              </a:schemeClr>
            </a:solidFill>
            <a:ln w="57150"/>
          </p:spPr>
          <p:style>
            <a:lnRef idx="2">
              <a:schemeClr val="accent1">
                <a:shade val="15000"/>
              </a:schemeClr>
            </a:lnRef>
            <a:fillRef idx="1">
              <a:schemeClr val="accent1"/>
            </a:fillRef>
            <a:effectRef idx="0">
              <a:schemeClr val="accent1"/>
            </a:effectRef>
            <a:fontRef idx="minor">
              <a:schemeClr val="lt1"/>
            </a:fontRef>
          </p:style>
          <p:txBody>
            <a:bodyPr rot="0" spcFirstLastPara="0" vertOverflow="overflow" horzOverflow="overflow" vert="horz" wrap="square" lIns="113395" tIns="56698" rIns="113395" bIns="56698" numCol="1" spcCol="0" rtlCol="0" fromWordArt="0" anchor="ctr" anchorCtr="0" forceAA="0" compatLnSpc="1">
              <a:prstTxWarp prst="textNoShape">
                <a:avLst/>
              </a:prstTxWarp>
              <a:noAutofit/>
            </a:bodyPr>
            <a:lstStyle/>
            <a:p>
              <a:pPr algn="ctr"/>
              <a:endParaRPr lang="da-DK" sz="3025" dirty="0"/>
            </a:p>
          </p:txBody>
        </p:sp>
        <p:sp>
          <p:nvSpPr>
            <p:cNvPr id="62" name="Oval 61">
              <a:extLst>
                <a:ext uri="{FF2B5EF4-FFF2-40B4-BE49-F238E27FC236}">
                  <a16:creationId xmlns:a16="http://schemas.microsoft.com/office/drawing/2014/main" id="{00737F8D-0371-94D9-8756-EB5052DCE9F1}"/>
                </a:ext>
              </a:extLst>
            </p:cNvPr>
            <p:cNvSpPr/>
            <p:nvPr/>
          </p:nvSpPr>
          <p:spPr>
            <a:xfrm>
              <a:off x="1501432" y="1550376"/>
              <a:ext cx="3245528" cy="3245528"/>
            </a:xfrm>
            <a:prstGeom prst="ellipse">
              <a:avLst/>
            </a:prstGeom>
            <a:solidFill>
              <a:srgbClr val="FF9999"/>
            </a:solidFill>
            <a:ln w="57150"/>
          </p:spPr>
          <p:style>
            <a:lnRef idx="2">
              <a:schemeClr val="accent1">
                <a:shade val="15000"/>
              </a:schemeClr>
            </a:lnRef>
            <a:fillRef idx="1">
              <a:schemeClr val="accent1"/>
            </a:fillRef>
            <a:effectRef idx="0">
              <a:schemeClr val="accent1"/>
            </a:effectRef>
            <a:fontRef idx="minor">
              <a:schemeClr val="lt1"/>
            </a:fontRef>
          </p:style>
          <p:txBody>
            <a:bodyPr rot="0" spcFirstLastPara="0" vertOverflow="overflow" horzOverflow="overflow" vert="horz" wrap="square" lIns="113395" tIns="56698" rIns="113395" bIns="56698" numCol="1" spcCol="0" rtlCol="0" fromWordArt="0" anchor="ctr" anchorCtr="0" forceAA="0" compatLnSpc="1">
              <a:prstTxWarp prst="textNoShape">
                <a:avLst/>
              </a:prstTxWarp>
              <a:noAutofit/>
            </a:bodyPr>
            <a:lstStyle/>
            <a:p>
              <a:pPr algn="ctr"/>
              <a:endParaRPr lang="da-DK" sz="3025" dirty="0"/>
            </a:p>
          </p:txBody>
        </p:sp>
        <p:sp>
          <p:nvSpPr>
            <p:cNvPr id="61" name="Oval 60">
              <a:extLst>
                <a:ext uri="{FF2B5EF4-FFF2-40B4-BE49-F238E27FC236}">
                  <a16:creationId xmlns:a16="http://schemas.microsoft.com/office/drawing/2014/main" id="{343467F0-2878-9C41-07E8-739FDA75B22C}"/>
                </a:ext>
              </a:extLst>
            </p:cNvPr>
            <p:cNvSpPr/>
            <p:nvPr/>
          </p:nvSpPr>
          <p:spPr>
            <a:xfrm>
              <a:off x="2378588" y="2427532"/>
              <a:ext cx="1491216" cy="1491216"/>
            </a:xfrm>
            <a:prstGeom prst="ellipse">
              <a:avLst/>
            </a:prstGeom>
            <a:solidFill>
              <a:srgbClr val="FFFFCC"/>
            </a:solidFill>
            <a:ln w="57150"/>
          </p:spPr>
          <p:style>
            <a:lnRef idx="2">
              <a:schemeClr val="accent1">
                <a:shade val="15000"/>
              </a:schemeClr>
            </a:lnRef>
            <a:fillRef idx="1">
              <a:schemeClr val="accent1"/>
            </a:fillRef>
            <a:effectRef idx="0">
              <a:schemeClr val="accent1"/>
            </a:effectRef>
            <a:fontRef idx="minor">
              <a:schemeClr val="lt1"/>
            </a:fontRef>
          </p:style>
          <p:txBody>
            <a:bodyPr rot="0" spcFirstLastPara="0" vertOverflow="overflow" horzOverflow="overflow" vert="horz" wrap="square" lIns="113395" tIns="56698" rIns="113395" bIns="56698" numCol="1" spcCol="0" rtlCol="0" fromWordArt="0" anchor="ctr" anchorCtr="0" forceAA="0" compatLnSpc="1">
              <a:prstTxWarp prst="textNoShape">
                <a:avLst/>
              </a:prstTxWarp>
              <a:noAutofit/>
            </a:bodyPr>
            <a:lstStyle/>
            <a:p>
              <a:pPr algn="ctr"/>
              <a:endParaRPr lang="da-DK" sz="3025" dirty="0"/>
            </a:p>
          </p:txBody>
        </p:sp>
      </p:grpSp>
      <p:sp>
        <p:nvSpPr>
          <p:cNvPr id="3" name="TextBox 2">
            <a:extLst>
              <a:ext uri="{FF2B5EF4-FFF2-40B4-BE49-F238E27FC236}">
                <a16:creationId xmlns:a16="http://schemas.microsoft.com/office/drawing/2014/main" id="{C1748F01-74E9-1068-5026-A6F411CE12FB}"/>
              </a:ext>
              <a:ext uri="{C183D7F6-B498-43B3-948B-1728B52AA6E4}">
                <adec:decorative xmlns:adec="http://schemas.microsoft.com/office/drawing/2017/decorative" val="1"/>
              </a:ext>
            </a:extLst>
          </p:cNvPr>
          <p:cNvSpPr txBox="1"/>
          <p:nvPr/>
        </p:nvSpPr>
        <p:spPr>
          <a:xfrm rot="16200000">
            <a:off x="10053567" y="6008973"/>
            <a:ext cx="8570742" cy="369332"/>
          </a:xfrm>
          <a:prstGeom prst="rect">
            <a:avLst/>
          </a:prstGeom>
          <a:noFill/>
        </p:spPr>
        <p:txBody>
          <a:bodyPr wrap="square">
            <a:spAutoFit/>
          </a:bodyPr>
          <a:lstStyle/>
          <a:p>
            <a:r>
              <a:rPr lang="da-DK" sz="1800" kern="0" dirty="0">
                <a:latin typeface="Bahnschrift SemiBold Condensed" panose="020B0502040204020203" pitchFamily="34" charset="0"/>
              </a:rPr>
              <a:t>Udfyldt af: </a:t>
            </a:r>
            <a:r>
              <a:rPr lang="da-DK" sz="1800" kern="0" dirty="0">
                <a:solidFill>
                  <a:schemeClr val="bg1">
                    <a:lumMod val="85000"/>
                  </a:schemeClr>
                </a:solidFill>
                <a:latin typeface="Bahnschrift SemiBold Condensed" panose="020B0502040204020203" pitchFamily="34" charset="0"/>
              </a:rPr>
              <a:t>_____________________________________________________________________________________________________</a:t>
            </a:r>
            <a:endParaRPr lang="da-DK" dirty="0">
              <a:solidFill>
                <a:schemeClr val="bg1">
                  <a:lumMod val="85000"/>
                </a:schemeClr>
              </a:solidFill>
            </a:endParaRPr>
          </a:p>
        </p:txBody>
      </p:sp>
      <p:sp>
        <p:nvSpPr>
          <p:cNvPr id="5" name="TextBox 4">
            <a:extLst>
              <a:ext uri="{FF2B5EF4-FFF2-40B4-BE49-F238E27FC236}">
                <a16:creationId xmlns:a16="http://schemas.microsoft.com/office/drawing/2014/main" id="{AD1266D9-B075-58EC-8C3A-EA0B572E6045}"/>
              </a:ext>
            </a:extLst>
          </p:cNvPr>
          <p:cNvSpPr txBox="1">
            <a:spLocks noGrp="1"/>
          </p:cNvSpPr>
          <p:nvPr>
            <p:ph type="title" idx="4294967295"/>
          </p:nvPr>
        </p:nvSpPr>
        <p:spPr>
          <a:xfrm rot="16200000">
            <a:off x="-4100818" y="4745741"/>
            <a:ext cx="10691814"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da-DK" sz="7200" b="0" i="0" u="none" strike="noStrike" kern="0" cap="none" spc="0" normalizeH="0" baseline="0" noProof="0" dirty="0">
                <a:ln>
                  <a:noFill/>
                </a:ln>
                <a:solidFill>
                  <a:schemeClr val="tx1"/>
                </a:solidFill>
                <a:effectLst/>
                <a:uLnTx/>
                <a:uFillTx/>
                <a:latin typeface="Bahnschrift SemiBold Condensed" panose="020B0502040204020203" pitchFamily="34" charset="0"/>
                <a:ea typeface="+mn-ea"/>
                <a:cs typeface="+mn-cs"/>
              </a:rPr>
              <a:t>Prioritering af arealinteresser</a:t>
            </a:r>
            <a:endParaRPr kumimoji="0" lang="da-DK" sz="7200" b="0" i="0" u="none" strike="noStrike" kern="1200" cap="none" spc="0" normalizeH="0" baseline="0" noProof="0" dirty="0">
              <a:ln>
                <a:noFill/>
              </a:ln>
              <a:solidFill>
                <a:schemeClr val="tx1"/>
              </a:solidFill>
              <a:effectLst/>
              <a:uLnTx/>
              <a:uFillTx/>
              <a:latin typeface="+mn-lt"/>
              <a:ea typeface="+mn-ea"/>
              <a:cs typeface="+mn-cs"/>
            </a:endParaRPr>
          </a:p>
        </p:txBody>
      </p:sp>
      <p:pic>
        <p:nvPicPr>
          <p:cNvPr id="2" name="Billede 1" descr="Et billede, der indeholder Font/skrifttype, tekst, Grafik, skærmbillede">
            <a:extLst>
              <a:ext uri="{FF2B5EF4-FFF2-40B4-BE49-F238E27FC236}">
                <a16:creationId xmlns:a16="http://schemas.microsoft.com/office/drawing/2014/main" id="{3EDC3F0B-A232-D4CD-A38D-121CA544088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924" t="24973" r="8138" b="35069"/>
          <a:stretch/>
        </p:blipFill>
        <p:spPr bwMode="auto">
          <a:xfrm rot="16200000">
            <a:off x="14274241" y="1185617"/>
            <a:ext cx="1057031" cy="274655"/>
          </a:xfrm>
          <a:prstGeom prst="rect">
            <a:avLst/>
          </a:prstGeom>
          <a:noFill/>
          <a:ln>
            <a:noFill/>
          </a:ln>
          <a:extLst>
            <a:ext uri="{53640926-AAD7-44D8-BBD7-CCE9431645EC}">
              <a14:shadowObscured xmlns:a14="http://schemas.microsoft.com/office/drawing/2010/main"/>
            </a:ext>
          </a:extLst>
        </p:spPr>
      </p:pic>
      <p:pic>
        <p:nvPicPr>
          <p:cNvPr id="6" name="Picture 5" descr="A blue and black logo&#10;&#10;AI-generated content may be incorrect.">
            <a:extLst>
              <a:ext uri="{FF2B5EF4-FFF2-40B4-BE49-F238E27FC236}">
                <a16:creationId xmlns:a16="http://schemas.microsoft.com/office/drawing/2014/main" id="{C815E0EF-8ECD-19FD-925F-EE5CC86579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14582224" y="273302"/>
            <a:ext cx="421991" cy="255580"/>
          </a:xfrm>
          <a:prstGeom prst="rect">
            <a:avLst/>
          </a:prstGeom>
        </p:spPr>
      </p:pic>
    </p:spTree>
    <p:extLst>
      <p:ext uri="{BB962C8B-B14F-4D97-AF65-F5344CB8AC3E}">
        <p14:creationId xmlns:p14="http://schemas.microsoft.com/office/powerpoint/2010/main" val="195548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02CBB-DFE0-D1F2-970F-4C4DDA57EE8F}"/>
            </a:ext>
          </a:extLst>
        </p:cNvPr>
        <p:cNvGrpSpPr/>
        <p:nvPr/>
      </p:nvGrpSpPr>
      <p:grpSpPr>
        <a:xfrm>
          <a:off x="0" y="0"/>
          <a:ext cx="0" cy="0"/>
          <a:chOff x="0" y="0"/>
          <a:chExt cx="0" cy="0"/>
        </a:xfrm>
      </p:grpSpPr>
      <p:grpSp>
        <p:nvGrpSpPr>
          <p:cNvPr id="1478" name="Group 1477">
            <a:extLst>
              <a:ext uri="{FF2B5EF4-FFF2-40B4-BE49-F238E27FC236}">
                <a16:creationId xmlns:a16="http://schemas.microsoft.com/office/drawing/2014/main" id="{9BC9FF52-C18E-E60B-6449-F4943B263269}"/>
              </a:ext>
              <a:ext uri="{C183D7F6-B498-43B3-948B-1728B52AA6E4}">
                <adec:decorative xmlns:adec="http://schemas.microsoft.com/office/drawing/2017/decorative" val="1"/>
              </a:ext>
            </a:extLst>
          </p:cNvPr>
          <p:cNvGrpSpPr/>
          <p:nvPr/>
        </p:nvGrpSpPr>
        <p:grpSpPr>
          <a:xfrm>
            <a:off x="236772" y="8544556"/>
            <a:ext cx="1755234" cy="1986635"/>
            <a:chOff x="9872897" y="7887331"/>
            <a:chExt cx="1755234" cy="1986635"/>
          </a:xfrm>
        </p:grpSpPr>
        <p:grpSp>
          <p:nvGrpSpPr>
            <p:cNvPr id="1479" name="Group 1478">
              <a:extLst>
                <a:ext uri="{FF2B5EF4-FFF2-40B4-BE49-F238E27FC236}">
                  <a16:creationId xmlns:a16="http://schemas.microsoft.com/office/drawing/2014/main" id="{05566311-6473-73DC-10FD-5AA8C993517F}"/>
                </a:ext>
              </a:extLst>
            </p:cNvPr>
            <p:cNvGrpSpPr/>
            <p:nvPr/>
          </p:nvGrpSpPr>
          <p:grpSpPr>
            <a:xfrm>
              <a:off x="9872897" y="7887331"/>
              <a:ext cx="1755234" cy="1986635"/>
              <a:chOff x="6723609" y="321133"/>
              <a:chExt cx="1182345" cy="1349229"/>
            </a:xfrm>
          </p:grpSpPr>
          <p:sp>
            <p:nvSpPr>
              <p:cNvPr id="1518" name="Rectangle: Rounded Corners 1027">
                <a:extLst>
                  <a:ext uri="{FF2B5EF4-FFF2-40B4-BE49-F238E27FC236}">
                    <a16:creationId xmlns:a16="http://schemas.microsoft.com/office/drawing/2014/main" id="{77D4775C-2DAD-3B37-C5C6-E42AE3BE779B}"/>
                  </a:ext>
                </a:extLst>
              </p:cNvPr>
              <p:cNvSpPr/>
              <p:nvPr/>
            </p:nvSpPr>
            <p:spPr>
              <a:xfrm>
                <a:off x="6763391" y="321133"/>
                <a:ext cx="1104900" cy="1349229"/>
              </a:xfrm>
              <a:prstGeom prst="rect">
                <a:avLst/>
              </a:prstGeom>
              <a:solidFill>
                <a:srgbClr val="C0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519" name="Oval 1029">
                <a:extLst>
                  <a:ext uri="{FF2B5EF4-FFF2-40B4-BE49-F238E27FC236}">
                    <a16:creationId xmlns:a16="http://schemas.microsoft.com/office/drawing/2014/main" id="{15ABB536-759B-AB51-21CC-48FA4DC860A0}"/>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520" name="TextBox 1519">
                <a:extLst>
                  <a:ext uri="{FF2B5EF4-FFF2-40B4-BE49-F238E27FC236}">
                    <a16:creationId xmlns:a16="http://schemas.microsoft.com/office/drawing/2014/main" id="{48B652B7-081E-5199-72FA-E5BA5D19CCCA}"/>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LIV PÅ LANDET</a:t>
                </a:r>
              </a:p>
            </p:txBody>
          </p:sp>
        </p:grpSp>
        <p:grpSp>
          <p:nvGrpSpPr>
            <p:cNvPr id="1480" name="Group 1479">
              <a:extLst>
                <a:ext uri="{FF2B5EF4-FFF2-40B4-BE49-F238E27FC236}">
                  <a16:creationId xmlns:a16="http://schemas.microsoft.com/office/drawing/2014/main" id="{7339383C-63D0-E533-6F75-31CEC78FD82C}"/>
                </a:ext>
              </a:extLst>
            </p:cNvPr>
            <p:cNvGrpSpPr/>
            <p:nvPr/>
          </p:nvGrpSpPr>
          <p:grpSpPr>
            <a:xfrm>
              <a:off x="10144092" y="8183282"/>
              <a:ext cx="1209835" cy="1119409"/>
              <a:chOff x="2649681" y="7411895"/>
              <a:chExt cx="1041152" cy="963334"/>
            </a:xfrm>
          </p:grpSpPr>
          <p:sp>
            <p:nvSpPr>
              <p:cNvPr id="1481" name="Free-form: Shape 1480">
                <a:extLst>
                  <a:ext uri="{FF2B5EF4-FFF2-40B4-BE49-F238E27FC236}">
                    <a16:creationId xmlns:a16="http://schemas.microsoft.com/office/drawing/2014/main" id="{D633E6B7-4678-6A19-726A-D0470D1DA0DD}"/>
                  </a:ext>
                </a:extLst>
              </p:cNvPr>
              <p:cNvSpPr/>
              <p:nvPr/>
            </p:nvSpPr>
            <p:spPr>
              <a:xfrm>
                <a:off x="3000125" y="8140437"/>
                <a:ext cx="690708" cy="234792"/>
              </a:xfrm>
              <a:custGeom>
                <a:avLst/>
                <a:gdLst>
                  <a:gd name="connsiteX0" fmla="*/ 21223 w 690708"/>
                  <a:gd name="connsiteY0" fmla="*/ 223412 h 234792"/>
                  <a:gd name="connsiteX1" fmla="*/ 0 w 690708"/>
                  <a:gd name="connsiteY1" fmla="*/ 234792 h 234792"/>
                  <a:gd name="connsiteX2" fmla="*/ 292697 w 690708"/>
                  <a:gd name="connsiteY2" fmla="*/ 234792 h 234792"/>
                  <a:gd name="connsiteX3" fmla="*/ 293750 w 690708"/>
                  <a:gd name="connsiteY3" fmla="*/ 234393 h 234792"/>
                  <a:gd name="connsiteX4" fmla="*/ 685708 w 690708"/>
                  <a:gd name="connsiteY4" fmla="*/ 125580 h 234792"/>
                  <a:gd name="connsiteX5" fmla="*/ 690708 w 690708"/>
                  <a:gd name="connsiteY5" fmla="*/ 124696 h 234792"/>
                  <a:gd name="connsiteX6" fmla="*/ 690708 w 690708"/>
                  <a:gd name="connsiteY6" fmla="*/ 0 h 234792"/>
                  <a:gd name="connsiteX7" fmla="*/ 683710 w 690708"/>
                  <a:gd name="connsiteY7" fmla="*/ 1102 h 234792"/>
                  <a:gd name="connsiteX8" fmla="*/ 21223 w 690708"/>
                  <a:gd name="connsiteY8" fmla="*/ 223412 h 234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708" h="234792">
                    <a:moveTo>
                      <a:pt x="21223" y="223412"/>
                    </a:moveTo>
                    <a:lnTo>
                      <a:pt x="0" y="234792"/>
                    </a:lnTo>
                    <a:lnTo>
                      <a:pt x="292697" y="234792"/>
                    </a:lnTo>
                    <a:lnTo>
                      <a:pt x="293750" y="234393"/>
                    </a:lnTo>
                    <a:cubicBezTo>
                      <a:pt x="420609" y="185629"/>
                      <a:pt x="551867" y="149190"/>
                      <a:pt x="685708" y="125580"/>
                    </a:cubicBezTo>
                    <a:lnTo>
                      <a:pt x="690708" y="124696"/>
                    </a:lnTo>
                    <a:lnTo>
                      <a:pt x="690708" y="0"/>
                    </a:lnTo>
                    <a:lnTo>
                      <a:pt x="683710" y="1102"/>
                    </a:lnTo>
                    <a:cubicBezTo>
                      <a:pt x="451934" y="37357"/>
                      <a:pt x="227952" y="112518"/>
                      <a:pt x="21223" y="223412"/>
                    </a:cubicBezTo>
                    <a:close/>
                  </a:path>
                </a:pathLst>
              </a:custGeom>
              <a:solidFill>
                <a:srgbClr val="000000"/>
              </a:solidFill>
              <a:ln w="12105" cap="flat">
                <a:noFill/>
                <a:prstDash val="solid"/>
                <a:miter/>
              </a:ln>
            </p:spPr>
            <p:txBody>
              <a:bodyPr rtlCol="0" anchor="ctr"/>
              <a:lstStyle/>
              <a:p>
                <a:endParaRPr lang="da-DK" dirty="0"/>
              </a:p>
            </p:txBody>
          </p:sp>
          <p:sp>
            <p:nvSpPr>
              <p:cNvPr id="1510" name="Free-form: Shape 1509">
                <a:extLst>
                  <a:ext uri="{FF2B5EF4-FFF2-40B4-BE49-F238E27FC236}">
                    <a16:creationId xmlns:a16="http://schemas.microsoft.com/office/drawing/2014/main" id="{562402EF-2960-BAEB-2C14-4648AED6884C}"/>
                  </a:ext>
                </a:extLst>
              </p:cNvPr>
              <p:cNvSpPr/>
              <p:nvPr/>
            </p:nvSpPr>
            <p:spPr>
              <a:xfrm>
                <a:off x="3362229" y="8289722"/>
                <a:ext cx="328604" cy="85507"/>
              </a:xfrm>
              <a:custGeom>
                <a:avLst/>
                <a:gdLst>
                  <a:gd name="connsiteX0" fmla="*/ 35823 w 328604"/>
                  <a:gd name="connsiteY0" fmla="*/ 73704 h 85507"/>
                  <a:gd name="connsiteX1" fmla="*/ 0 w 328604"/>
                  <a:gd name="connsiteY1" fmla="*/ 85508 h 85507"/>
                  <a:gd name="connsiteX2" fmla="*/ 328605 w 328604"/>
                  <a:gd name="connsiteY2" fmla="*/ 85508 h 85507"/>
                  <a:gd name="connsiteX3" fmla="*/ 328605 w 328604"/>
                  <a:gd name="connsiteY3" fmla="*/ 0 h 85507"/>
                  <a:gd name="connsiteX4" fmla="*/ 321486 w 328604"/>
                  <a:gd name="connsiteY4" fmla="*/ 1211 h 85507"/>
                  <a:gd name="connsiteX5" fmla="*/ 35823 w 328604"/>
                  <a:gd name="connsiteY5" fmla="*/ 73704 h 8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604" h="85507">
                    <a:moveTo>
                      <a:pt x="35823" y="73704"/>
                    </a:moveTo>
                    <a:lnTo>
                      <a:pt x="0" y="85508"/>
                    </a:lnTo>
                    <a:lnTo>
                      <a:pt x="328605" y="85508"/>
                    </a:lnTo>
                    <a:lnTo>
                      <a:pt x="328605" y="0"/>
                    </a:lnTo>
                    <a:lnTo>
                      <a:pt x="321486" y="1211"/>
                    </a:lnTo>
                    <a:cubicBezTo>
                      <a:pt x="224683" y="18650"/>
                      <a:pt x="129228" y="42874"/>
                      <a:pt x="35823" y="73704"/>
                    </a:cubicBezTo>
                    <a:close/>
                  </a:path>
                </a:pathLst>
              </a:custGeom>
              <a:solidFill>
                <a:srgbClr val="000000"/>
              </a:solidFill>
              <a:ln w="12105" cap="flat">
                <a:noFill/>
                <a:prstDash val="solid"/>
                <a:miter/>
              </a:ln>
            </p:spPr>
            <p:txBody>
              <a:bodyPr rtlCol="0" anchor="ctr"/>
              <a:lstStyle/>
              <a:p>
                <a:endParaRPr lang="da-DK" dirty="0"/>
              </a:p>
            </p:txBody>
          </p:sp>
          <p:sp>
            <p:nvSpPr>
              <p:cNvPr id="1511" name="Free-form: Shape 1510">
                <a:extLst>
                  <a:ext uri="{FF2B5EF4-FFF2-40B4-BE49-F238E27FC236}">
                    <a16:creationId xmlns:a16="http://schemas.microsoft.com/office/drawing/2014/main" id="{F33525BD-14B5-C7B5-96DF-756BF3847E7A}"/>
                  </a:ext>
                </a:extLst>
              </p:cNvPr>
              <p:cNvSpPr/>
              <p:nvPr/>
            </p:nvSpPr>
            <p:spPr>
              <a:xfrm>
                <a:off x="2718905" y="7988251"/>
                <a:ext cx="971928" cy="386934"/>
              </a:xfrm>
              <a:custGeom>
                <a:avLst/>
                <a:gdLst>
                  <a:gd name="connsiteX0" fmla="*/ 965076 w 971928"/>
                  <a:gd name="connsiteY0" fmla="*/ 214090 h 600115"/>
                  <a:gd name="connsiteX1" fmla="*/ 814545 w 971928"/>
                  <a:gd name="connsiteY1" fmla="*/ 239986 h 600115"/>
                  <a:gd name="connsiteX2" fmla="*/ 814545 w 971928"/>
                  <a:gd name="connsiteY2" fmla="*/ 175047 h 600115"/>
                  <a:gd name="connsiteX3" fmla="*/ 874193 w 971928"/>
                  <a:gd name="connsiteY3" fmla="*/ 155677 h 600115"/>
                  <a:gd name="connsiteX4" fmla="*/ 892885 w 971928"/>
                  <a:gd name="connsiteY4" fmla="*/ 91125 h 600115"/>
                  <a:gd name="connsiteX5" fmla="*/ 827656 w 971928"/>
                  <a:gd name="connsiteY5" fmla="*/ 107360 h 600115"/>
                  <a:gd name="connsiteX6" fmla="*/ 814545 w 971928"/>
                  <a:gd name="connsiteY6" fmla="*/ 127130 h 600115"/>
                  <a:gd name="connsiteX7" fmla="*/ 814545 w 971928"/>
                  <a:gd name="connsiteY7" fmla="*/ 109902 h 600115"/>
                  <a:gd name="connsiteX8" fmla="*/ 836518 w 971928"/>
                  <a:gd name="connsiteY8" fmla="*/ 62687 h 600115"/>
                  <a:gd name="connsiteX9" fmla="*/ 802935 w 971928"/>
                  <a:gd name="connsiteY9" fmla="*/ 0 h 600115"/>
                  <a:gd name="connsiteX10" fmla="*/ 769351 w 971928"/>
                  <a:gd name="connsiteY10" fmla="*/ 62675 h 600115"/>
                  <a:gd name="connsiteX11" fmla="*/ 790332 w 971928"/>
                  <a:gd name="connsiteY11" fmla="*/ 108849 h 600115"/>
                  <a:gd name="connsiteX12" fmla="*/ 790332 w 971928"/>
                  <a:gd name="connsiteY12" fmla="*/ 108849 h 600115"/>
                  <a:gd name="connsiteX13" fmla="*/ 790332 w 971928"/>
                  <a:gd name="connsiteY13" fmla="*/ 127130 h 600115"/>
                  <a:gd name="connsiteX14" fmla="*/ 777221 w 971928"/>
                  <a:gd name="connsiteY14" fmla="*/ 107360 h 600115"/>
                  <a:gd name="connsiteX15" fmla="*/ 711991 w 971928"/>
                  <a:gd name="connsiteY15" fmla="*/ 91222 h 600115"/>
                  <a:gd name="connsiteX16" fmla="*/ 730683 w 971928"/>
                  <a:gd name="connsiteY16" fmla="*/ 155773 h 600115"/>
                  <a:gd name="connsiteX17" fmla="*/ 790332 w 971928"/>
                  <a:gd name="connsiteY17" fmla="*/ 175047 h 600115"/>
                  <a:gd name="connsiteX18" fmla="*/ 790332 w 971928"/>
                  <a:gd name="connsiteY18" fmla="*/ 245070 h 600115"/>
                  <a:gd name="connsiteX19" fmla="*/ 15399 w 971928"/>
                  <a:gd name="connsiteY19" fmla="*/ 589135 h 600115"/>
                  <a:gd name="connsiteX20" fmla="*/ 0 w 971928"/>
                  <a:gd name="connsiteY20" fmla="*/ 600116 h 600115"/>
                  <a:gd name="connsiteX21" fmla="*/ 232322 w 971928"/>
                  <a:gd name="connsiteY21" fmla="*/ 600116 h 600115"/>
                  <a:gd name="connsiteX22" fmla="*/ 233727 w 971928"/>
                  <a:gd name="connsiteY22" fmla="*/ 599304 h 600115"/>
                  <a:gd name="connsiteX23" fmla="*/ 966795 w 971928"/>
                  <a:gd name="connsiteY23" fmla="*/ 341777 h 600115"/>
                  <a:gd name="connsiteX24" fmla="*/ 971928 w 971928"/>
                  <a:gd name="connsiteY24" fmla="*/ 340990 h 600115"/>
                  <a:gd name="connsiteX25" fmla="*/ 971928 w 971928"/>
                  <a:gd name="connsiteY25" fmla="*/ 213182 h 600115"/>
                  <a:gd name="connsiteX0" fmla="*/ 965076 w 971928"/>
                  <a:gd name="connsiteY0" fmla="*/ 214090 h 600116"/>
                  <a:gd name="connsiteX1" fmla="*/ 814545 w 971928"/>
                  <a:gd name="connsiteY1" fmla="*/ 239986 h 600116"/>
                  <a:gd name="connsiteX2" fmla="*/ 814545 w 971928"/>
                  <a:gd name="connsiteY2" fmla="*/ 175047 h 600116"/>
                  <a:gd name="connsiteX3" fmla="*/ 874193 w 971928"/>
                  <a:gd name="connsiteY3" fmla="*/ 155677 h 600116"/>
                  <a:gd name="connsiteX4" fmla="*/ 827656 w 971928"/>
                  <a:gd name="connsiteY4" fmla="*/ 107360 h 600116"/>
                  <a:gd name="connsiteX5" fmla="*/ 814545 w 971928"/>
                  <a:gd name="connsiteY5" fmla="*/ 127130 h 600116"/>
                  <a:gd name="connsiteX6" fmla="*/ 814545 w 971928"/>
                  <a:gd name="connsiteY6" fmla="*/ 109902 h 600116"/>
                  <a:gd name="connsiteX7" fmla="*/ 836518 w 971928"/>
                  <a:gd name="connsiteY7" fmla="*/ 62687 h 600116"/>
                  <a:gd name="connsiteX8" fmla="*/ 802935 w 971928"/>
                  <a:gd name="connsiteY8" fmla="*/ 0 h 600116"/>
                  <a:gd name="connsiteX9" fmla="*/ 769351 w 971928"/>
                  <a:gd name="connsiteY9" fmla="*/ 62675 h 600116"/>
                  <a:gd name="connsiteX10" fmla="*/ 790332 w 971928"/>
                  <a:gd name="connsiteY10" fmla="*/ 108849 h 600116"/>
                  <a:gd name="connsiteX11" fmla="*/ 790332 w 971928"/>
                  <a:gd name="connsiteY11" fmla="*/ 108849 h 600116"/>
                  <a:gd name="connsiteX12" fmla="*/ 790332 w 971928"/>
                  <a:gd name="connsiteY12" fmla="*/ 127130 h 600116"/>
                  <a:gd name="connsiteX13" fmla="*/ 777221 w 971928"/>
                  <a:gd name="connsiteY13" fmla="*/ 107360 h 600116"/>
                  <a:gd name="connsiteX14" fmla="*/ 711991 w 971928"/>
                  <a:gd name="connsiteY14" fmla="*/ 91222 h 600116"/>
                  <a:gd name="connsiteX15" fmla="*/ 730683 w 971928"/>
                  <a:gd name="connsiteY15" fmla="*/ 155773 h 600116"/>
                  <a:gd name="connsiteX16" fmla="*/ 790332 w 971928"/>
                  <a:gd name="connsiteY16" fmla="*/ 175047 h 600116"/>
                  <a:gd name="connsiteX17" fmla="*/ 790332 w 971928"/>
                  <a:gd name="connsiteY17" fmla="*/ 245070 h 600116"/>
                  <a:gd name="connsiteX18" fmla="*/ 15399 w 971928"/>
                  <a:gd name="connsiteY18" fmla="*/ 589135 h 600116"/>
                  <a:gd name="connsiteX19" fmla="*/ 0 w 971928"/>
                  <a:gd name="connsiteY19" fmla="*/ 600116 h 600116"/>
                  <a:gd name="connsiteX20" fmla="*/ 232322 w 971928"/>
                  <a:gd name="connsiteY20" fmla="*/ 600116 h 600116"/>
                  <a:gd name="connsiteX21" fmla="*/ 233727 w 971928"/>
                  <a:gd name="connsiteY21" fmla="*/ 599304 h 600116"/>
                  <a:gd name="connsiteX22" fmla="*/ 966795 w 971928"/>
                  <a:gd name="connsiteY22" fmla="*/ 341777 h 600116"/>
                  <a:gd name="connsiteX23" fmla="*/ 971928 w 971928"/>
                  <a:gd name="connsiteY23" fmla="*/ 340990 h 600116"/>
                  <a:gd name="connsiteX24" fmla="*/ 971928 w 971928"/>
                  <a:gd name="connsiteY24" fmla="*/ 213182 h 600116"/>
                  <a:gd name="connsiteX25" fmla="*/ 965076 w 971928"/>
                  <a:gd name="connsiteY25" fmla="*/ 214090 h 600116"/>
                  <a:gd name="connsiteX0" fmla="*/ 965076 w 971928"/>
                  <a:gd name="connsiteY0" fmla="*/ 214090 h 600116"/>
                  <a:gd name="connsiteX1" fmla="*/ 814545 w 971928"/>
                  <a:gd name="connsiteY1" fmla="*/ 239986 h 600116"/>
                  <a:gd name="connsiteX2" fmla="*/ 814545 w 971928"/>
                  <a:gd name="connsiteY2" fmla="*/ 175047 h 600116"/>
                  <a:gd name="connsiteX3" fmla="*/ 827656 w 971928"/>
                  <a:gd name="connsiteY3" fmla="*/ 107360 h 600116"/>
                  <a:gd name="connsiteX4" fmla="*/ 814545 w 971928"/>
                  <a:gd name="connsiteY4" fmla="*/ 127130 h 600116"/>
                  <a:gd name="connsiteX5" fmla="*/ 814545 w 971928"/>
                  <a:gd name="connsiteY5" fmla="*/ 109902 h 600116"/>
                  <a:gd name="connsiteX6" fmla="*/ 836518 w 971928"/>
                  <a:gd name="connsiteY6" fmla="*/ 62687 h 600116"/>
                  <a:gd name="connsiteX7" fmla="*/ 802935 w 971928"/>
                  <a:gd name="connsiteY7" fmla="*/ 0 h 600116"/>
                  <a:gd name="connsiteX8" fmla="*/ 769351 w 971928"/>
                  <a:gd name="connsiteY8" fmla="*/ 62675 h 600116"/>
                  <a:gd name="connsiteX9" fmla="*/ 790332 w 971928"/>
                  <a:gd name="connsiteY9" fmla="*/ 108849 h 600116"/>
                  <a:gd name="connsiteX10" fmla="*/ 790332 w 971928"/>
                  <a:gd name="connsiteY10" fmla="*/ 108849 h 600116"/>
                  <a:gd name="connsiteX11" fmla="*/ 790332 w 971928"/>
                  <a:gd name="connsiteY11" fmla="*/ 127130 h 600116"/>
                  <a:gd name="connsiteX12" fmla="*/ 777221 w 971928"/>
                  <a:gd name="connsiteY12" fmla="*/ 107360 h 600116"/>
                  <a:gd name="connsiteX13" fmla="*/ 711991 w 971928"/>
                  <a:gd name="connsiteY13" fmla="*/ 91222 h 600116"/>
                  <a:gd name="connsiteX14" fmla="*/ 730683 w 971928"/>
                  <a:gd name="connsiteY14" fmla="*/ 155773 h 600116"/>
                  <a:gd name="connsiteX15" fmla="*/ 790332 w 971928"/>
                  <a:gd name="connsiteY15" fmla="*/ 175047 h 600116"/>
                  <a:gd name="connsiteX16" fmla="*/ 790332 w 971928"/>
                  <a:gd name="connsiteY16" fmla="*/ 245070 h 600116"/>
                  <a:gd name="connsiteX17" fmla="*/ 15399 w 971928"/>
                  <a:gd name="connsiteY17" fmla="*/ 589135 h 600116"/>
                  <a:gd name="connsiteX18" fmla="*/ 0 w 971928"/>
                  <a:gd name="connsiteY18" fmla="*/ 600116 h 600116"/>
                  <a:gd name="connsiteX19" fmla="*/ 232322 w 971928"/>
                  <a:gd name="connsiteY19" fmla="*/ 600116 h 600116"/>
                  <a:gd name="connsiteX20" fmla="*/ 233727 w 971928"/>
                  <a:gd name="connsiteY20" fmla="*/ 599304 h 600116"/>
                  <a:gd name="connsiteX21" fmla="*/ 966795 w 971928"/>
                  <a:gd name="connsiteY21" fmla="*/ 341777 h 600116"/>
                  <a:gd name="connsiteX22" fmla="*/ 971928 w 971928"/>
                  <a:gd name="connsiteY22" fmla="*/ 340990 h 600116"/>
                  <a:gd name="connsiteX23" fmla="*/ 971928 w 971928"/>
                  <a:gd name="connsiteY23" fmla="*/ 213182 h 600116"/>
                  <a:gd name="connsiteX24" fmla="*/ 965076 w 971928"/>
                  <a:gd name="connsiteY24" fmla="*/ 214090 h 600116"/>
                  <a:gd name="connsiteX0" fmla="*/ 965076 w 971928"/>
                  <a:gd name="connsiteY0" fmla="*/ 214090 h 600116"/>
                  <a:gd name="connsiteX1" fmla="*/ 814545 w 971928"/>
                  <a:gd name="connsiteY1" fmla="*/ 239986 h 600116"/>
                  <a:gd name="connsiteX2" fmla="*/ 814545 w 971928"/>
                  <a:gd name="connsiteY2" fmla="*/ 175047 h 600116"/>
                  <a:gd name="connsiteX3" fmla="*/ 814545 w 971928"/>
                  <a:gd name="connsiteY3" fmla="*/ 127130 h 600116"/>
                  <a:gd name="connsiteX4" fmla="*/ 814545 w 971928"/>
                  <a:gd name="connsiteY4" fmla="*/ 109902 h 600116"/>
                  <a:gd name="connsiteX5" fmla="*/ 836518 w 971928"/>
                  <a:gd name="connsiteY5" fmla="*/ 62687 h 600116"/>
                  <a:gd name="connsiteX6" fmla="*/ 802935 w 971928"/>
                  <a:gd name="connsiteY6" fmla="*/ 0 h 600116"/>
                  <a:gd name="connsiteX7" fmla="*/ 769351 w 971928"/>
                  <a:gd name="connsiteY7" fmla="*/ 62675 h 600116"/>
                  <a:gd name="connsiteX8" fmla="*/ 790332 w 971928"/>
                  <a:gd name="connsiteY8" fmla="*/ 108849 h 600116"/>
                  <a:gd name="connsiteX9" fmla="*/ 790332 w 971928"/>
                  <a:gd name="connsiteY9" fmla="*/ 108849 h 600116"/>
                  <a:gd name="connsiteX10" fmla="*/ 790332 w 971928"/>
                  <a:gd name="connsiteY10" fmla="*/ 127130 h 600116"/>
                  <a:gd name="connsiteX11" fmla="*/ 777221 w 971928"/>
                  <a:gd name="connsiteY11" fmla="*/ 107360 h 600116"/>
                  <a:gd name="connsiteX12" fmla="*/ 711991 w 971928"/>
                  <a:gd name="connsiteY12" fmla="*/ 91222 h 600116"/>
                  <a:gd name="connsiteX13" fmla="*/ 730683 w 971928"/>
                  <a:gd name="connsiteY13" fmla="*/ 155773 h 600116"/>
                  <a:gd name="connsiteX14" fmla="*/ 790332 w 971928"/>
                  <a:gd name="connsiteY14" fmla="*/ 175047 h 600116"/>
                  <a:gd name="connsiteX15" fmla="*/ 790332 w 971928"/>
                  <a:gd name="connsiteY15" fmla="*/ 245070 h 600116"/>
                  <a:gd name="connsiteX16" fmla="*/ 15399 w 971928"/>
                  <a:gd name="connsiteY16" fmla="*/ 589135 h 600116"/>
                  <a:gd name="connsiteX17" fmla="*/ 0 w 971928"/>
                  <a:gd name="connsiteY17" fmla="*/ 600116 h 600116"/>
                  <a:gd name="connsiteX18" fmla="*/ 232322 w 971928"/>
                  <a:gd name="connsiteY18" fmla="*/ 600116 h 600116"/>
                  <a:gd name="connsiteX19" fmla="*/ 233727 w 971928"/>
                  <a:gd name="connsiteY19" fmla="*/ 599304 h 600116"/>
                  <a:gd name="connsiteX20" fmla="*/ 966795 w 971928"/>
                  <a:gd name="connsiteY20" fmla="*/ 341777 h 600116"/>
                  <a:gd name="connsiteX21" fmla="*/ 971928 w 971928"/>
                  <a:gd name="connsiteY21" fmla="*/ 340990 h 600116"/>
                  <a:gd name="connsiteX22" fmla="*/ 971928 w 971928"/>
                  <a:gd name="connsiteY22" fmla="*/ 213182 h 600116"/>
                  <a:gd name="connsiteX23" fmla="*/ 965076 w 971928"/>
                  <a:gd name="connsiteY23" fmla="*/ 214090 h 600116"/>
                  <a:gd name="connsiteX0" fmla="*/ 965076 w 971928"/>
                  <a:gd name="connsiteY0" fmla="*/ 214090 h 600116"/>
                  <a:gd name="connsiteX1" fmla="*/ 814545 w 971928"/>
                  <a:gd name="connsiteY1" fmla="*/ 239986 h 600116"/>
                  <a:gd name="connsiteX2" fmla="*/ 814545 w 971928"/>
                  <a:gd name="connsiteY2" fmla="*/ 175047 h 600116"/>
                  <a:gd name="connsiteX3" fmla="*/ 814545 w 971928"/>
                  <a:gd name="connsiteY3" fmla="*/ 127130 h 600116"/>
                  <a:gd name="connsiteX4" fmla="*/ 814545 w 971928"/>
                  <a:gd name="connsiteY4" fmla="*/ 109902 h 600116"/>
                  <a:gd name="connsiteX5" fmla="*/ 802935 w 971928"/>
                  <a:gd name="connsiteY5" fmla="*/ 0 h 600116"/>
                  <a:gd name="connsiteX6" fmla="*/ 769351 w 971928"/>
                  <a:gd name="connsiteY6" fmla="*/ 62675 h 600116"/>
                  <a:gd name="connsiteX7" fmla="*/ 790332 w 971928"/>
                  <a:gd name="connsiteY7" fmla="*/ 108849 h 600116"/>
                  <a:gd name="connsiteX8" fmla="*/ 790332 w 971928"/>
                  <a:gd name="connsiteY8" fmla="*/ 108849 h 600116"/>
                  <a:gd name="connsiteX9" fmla="*/ 790332 w 971928"/>
                  <a:gd name="connsiteY9" fmla="*/ 127130 h 600116"/>
                  <a:gd name="connsiteX10" fmla="*/ 777221 w 971928"/>
                  <a:gd name="connsiteY10" fmla="*/ 107360 h 600116"/>
                  <a:gd name="connsiteX11" fmla="*/ 711991 w 971928"/>
                  <a:gd name="connsiteY11" fmla="*/ 91222 h 600116"/>
                  <a:gd name="connsiteX12" fmla="*/ 730683 w 971928"/>
                  <a:gd name="connsiteY12" fmla="*/ 155773 h 600116"/>
                  <a:gd name="connsiteX13" fmla="*/ 790332 w 971928"/>
                  <a:gd name="connsiteY13" fmla="*/ 175047 h 600116"/>
                  <a:gd name="connsiteX14" fmla="*/ 790332 w 971928"/>
                  <a:gd name="connsiteY14" fmla="*/ 245070 h 600116"/>
                  <a:gd name="connsiteX15" fmla="*/ 15399 w 971928"/>
                  <a:gd name="connsiteY15" fmla="*/ 589135 h 600116"/>
                  <a:gd name="connsiteX16" fmla="*/ 0 w 971928"/>
                  <a:gd name="connsiteY16" fmla="*/ 600116 h 600116"/>
                  <a:gd name="connsiteX17" fmla="*/ 232322 w 971928"/>
                  <a:gd name="connsiteY17" fmla="*/ 600116 h 600116"/>
                  <a:gd name="connsiteX18" fmla="*/ 233727 w 971928"/>
                  <a:gd name="connsiteY18" fmla="*/ 599304 h 600116"/>
                  <a:gd name="connsiteX19" fmla="*/ 966795 w 971928"/>
                  <a:gd name="connsiteY19" fmla="*/ 341777 h 600116"/>
                  <a:gd name="connsiteX20" fmla="*/ 971928 w 971928"/>
                  <a:gd name="connsiteY20" fmla="*/ 340990 h 600116"/>
                  <a:gd name="connsiteX21" fmla="*/ 971928 w 971928"/>
                  <a:gd name="connsiteY21" fmla="*/ 213182 h 600116"/>
                  <a:gd name="connsiteX22" fmla="*/ 965076 w 971928"/>
                  <a:gd name="connsiteY22" fmla="*/ 214090 h 600116"/>
                  <a:gd name="connsiteX0" fmla="*/ 965076 w 971928"/>
                  <a:gd name="connsiteY0" fmla="*/ 151415 h 537441"/>
                  <a:gd name="connsiteX1" fmla="*/ 814545 w 971928"/>
                  <a:gd name="connsiteY1" fmla="*/ 177311 h 537441"/>
                  <a:gd name="connsiteX2" fmla="*/ 814545 w 971928"/>
                  <a:gd name="connsiteY2" fmla="*/ 112372 h 537441"/>
                  <a:gd name="connsiteX3" fmla="*/ 814545 w 971928"/>
                  <a:gd name="connsiteY3" fmla="*/ 64455 h 537441"/>
                  <a:gd name="connsiteX4" fmla="*/ 814545 w 971928"/>
                  <a:gd name="connsiteY4" fmla="*/ 47227 h 537441"/>
                  <a:gd name="connsiteX5" fmla="*/ 769351 w 971928"/>
                  <a:gd name="connsiteY5" fmla="*/ 0 h 537441"/>
                  <a:gd name="connsiteX6" fmla="*/ 790332 w 971928"/>
                  <a:gd name="connsiteY6" fmla="*/ 46174 h 537441"/>
                  <a:gd name="connsiteX7" fmla="*/ 790332 w 971928"/>
                  <a:gd name="connsiteY7" fmla="*/ 46174 h 537441"/>
                  <a:gd name="connsiteX8" fmla="*/ 790332 w 971928"/>
                  <a:gd name="connsiteY8" fmla="*/ 64455 h 537441"/>
                  <a:gd name="connsiteX9" fmla="*/ 777221 w 971928"/>
                  <a:gd name="connsiteY9" fmla="*/ 44685 h 537441"/>
                  <a:gd name="connsiteX10" fmla="*/ 711991 w 971928"/>
                  <a:gd name="connsiteY10" fmla="*/ 28547 h 537441"/>
                  <a:gd name="connsiteX11" fmla="*/ 730683 w 971928"/>
                  <a:gd name="connsiteY11" fmla="*/ 93098 h 537441"/>
                  <a:gd name="connsiteX12" fmla="*/ 790332 w 971928"/>
                  <a:gd name="connsiteY12" fmla="*/ 112372 h 537441"/>
                  <a:gd name="connsiteX13" fmla="*/ 790332 w 971928"/>
                  <a:gd name="connsiteY13" fmla="*/ 182395 h 537441"/>
                  <a:gd name="connsiteX14" fmla="*/ 15399 w 971928"/>
                  <a:gd name="connsiteY14" fmla="*/ 526460 h 537441"/>
                  <a:gd name="connsiteX15" fmla="*/ 0 w 971928"/>
                  <a:gd name="connsiteY15" fmla="*/ 537441 h 537441"/>
                  <a:gd name="connsiteX16" fmla="*/ 232322 w 971928"/>
                  <a:gd name="connsiteY16" fmla="*/ 537441 h 537441"/>
                  <a:gd name="connsiteX17" fmla="*/ 233727 w 971928"/>
                  <a:gd name="connsiteY17" fmla="*/ 536629 h 537441"/>
                  <a:gd name="connsiteX18" fmla="*/ 966795 w 971928"/>
                  <a:gd name="connsiteY18" fmla="*/ 279102 h 537441"/>
                  <a:gd name="connsiteX19" fmla="*/ 971928 w 971928"/>
                  <a:gd name="connsiteY19" fmla="*/ 278315 h 537441"/>
                  <a:gd name="connsiteX20" fmla="*/ 971928 w 971928"/>
                  <a:gd name="connsiteY20" fmla="*/ 150507 h 537441"/>
                  <a:gd name="connsiteX21" fmla="*/ 965076 w 971928"/>
                  <a:gd name="connsiteY21" fmla="*/ 151415 h 537441"/>
                  <a:gd name="connsiteX0" fmla="*/ 965076 w 971928"/>
                  <a:gd name="connsiteY0" fmla="*/ 123646 h 509672"/>
                  <a:gd name="connsiteX1" fmla="*/ 814545 w 971928"/>
                  <a:gd name="connsiteY1" fmla="*/ 149542 h 509672"/>
                  <a:gd name="connsiteX2" fmla="*/ 814545 w 971928"/>
                  <a:gd name="connsiteY2" fmla="*/ 84603 h 509672"/>
                  <a:gd name="connsiteX3" fmla="*/ 814545 w 971928"/>
                  <a:gd name="connsiteY3" fmla="*/ 36686 h 509672"/>
                  <a:gd name="connsiteX4" fmla="*/ 814545 w 971928"/>
                  <a:gd name="connsiteY4" fmla="*/ 19458 h 509672"/>
                  <a:gd name="connsiteX5" fmla="*/ 790332 w 971928"/>
                  <a:gd name="connsiteY5" fmla="*/ 18405 h 509672"/>
                  <a:gd name="connsiteX6" fmla="*/ 790332 w 971928"/>
                  <a:gd name="connsiteY6" fmla="*/ 18405 h 509672"/>
                  <a:gd name="connsiteX7" fmla="*/ 790332 w 971928"/>
                  <a:gd name="connsiteY7" fmla="*/ 36686 h 509672"/>
                  <a:gd name="connsiteX8" fmla="*/ 777221 w 971928"/>
                  <a:gd name="connsiteY8" fmla="*/ 16916 h 509672"/>
                  <a:gd name="connsiteX9" fmla="*/ 711991 w 971928"/>
                  <a:gd name="connsiteY9" fmla="*/ 778 h 509672"/>
                  <a:gd name="connsiteX10" fmla="*/ 730683 w 971928"/>
                  <a:gd name="connsiteY10" fmla="*/ 65329 h 509672"/>
                  <a:gd name="connsiteX11" fmla="*/ 790332 w 971928"/>
                  <a:gd name="connsiteY11" fmla="*/ 84603 h 509672"/>
                  <a:gd name="connsiteX12" fmla="*/ 790332 w 971928"/>
                  <a:gd name="connsiteY12" fmla="*/ 154626 h 509672"/>
                  <a:gd name="connsiteX13" fmla="*/ 15399 w 971928"/>
                  <a:gd name="connsiteY13" fmla="*/ 498691 h 509672"/>
                  <a:gd name="connsiteX14" fmla="*/ 0 w 971928"/>
                  <a:gd name="connsiteY14" fmla="*/ 509672 h 509672"/>
                  <a:gd name="connsiteX15" fmla="*/ 232322 w 971928"/>
                  <a:gd name="connsiteY15" fmla="*/ 509672 h 509672"/>
                  <a:gd name="connsiteX16" fmla="*/ 233727 w 971928"/>
                  <a:gd name="connsiteY16" fmla="*/ 508860 h 509672"/>
                  <a:gd name="connsiteX17" fmla="*/ 966795 w 971928"/>
                  <a:gd name="connsiteY17" fmla="*/ 251333 h 509672"/>
                  <a:gd name="connsiteX18" fmla="*/ 971928 w 971928"/>
                  <a:gd name="connsiteY18" fmla="*/ 250546 h 509672"/>
                  <a:gd name="connsiteX19" fmla="*/ 971928 w 971928"/>
                  <a:gd name="connsiteY19" fmla="*/ 122738 h 509672"/>
                  <a:gd name="connsiteX20" fmla="*/ 965076 w 971928"/>
                  <a:gd name="connsiteY20" fmla="*/ 123646 h 509672"/>
                  <a:gd name="connsiteX0" fmla="*/ 965076 w 971928"/>
                  <a:gd name="connsiteY0" fmla="*/ 107557 h 493583"/>
                  <a:gd name="connsiteX1" fmla="*/ 814545 w 971928"/>
                  <a:gd name="connsiteY1" fmla="*/ 133453 h 493583"/>
                  <a:gd name="connsiteX2" fmla="*/ 814545 w 971928"/>
                  <a:gd name="connsiteY2" fmla="*/ 68514 h 493583"/>
                  <a:gd name="connsiteX3" fmla="*/ 814545 w 971928"/>
                  <a:gd name="connsiteY3" fmla="*/ 20597 h 493583"/>
                  <a:gd name="connsiteX4" fmla="*/ 814545 w 971928"/>
                  <a:gd name="connsiteY4" fmla="*/ 3369 h 493583"/>
                  <a:gd name="connsiteX5" fmla="*/ 790332 w 971928"/>
                  <a:gd name="connsiteY5" fmla="*/ 2316 h 493583"/>
                  <a:gd name="connsiteX6" fmla="*/ 790332 w 971928"/>
                  <a:gd name="connsiteY6" fmla="*/ 2316 h 493583"/>
                  <a:gd name="connsiteX7" fmla="*/ 790332 w 971928"/>
                  <a:gd name="connsiteY7" fmla="*/ 20597 h 493583"/>
                  <a:gd name="connsiteX8" fmla="*/ 777221 w 971928"/>
                  <a:gd name="connsiteY8" fmla="*/ 827 h 493583"/>
                  <a:gd name="connsiteX9" fmla="*/ 730683 w 971928"/>
                  <a:gd name="connsiteY9" fmla="*/ 49240 h 493583"/>
                  <a:gd name="connsiteX10" fmla="*/ 790332 w 971928"/>
                  <a:gd name="connsiteY10" fmla="*/ 68514 h 493583"/>
                  <a:gd name="connsiteX11" fmla="*/ 790332 w 971928"/>
                  <a:gd name="connsiteY11" fmla="*/ 138537 h 493583"/>
                  <a:gd name="connsiteX12" fmla="*/ 15399 w 971928"/>
                  <a:gd name="connsiteY12" fmla="*/ 482602 h 493583"/>
                  <a:gd name="connsiteX13" fmla="*/ 0 w 971928"/>
                  <a:gd name="connsiteY13" fmla="*/ 493583 h 493583"/>
                  <a:gd name="connsiteX14" fmla="*/ 232322 w 971928"/>
                  <a:gd name="connsiteY14" fmla="*/ 493583 h 493583"/>
                  <a:gd name="connsiteX15" fmla="*/ 233727 w 971928"/>
                  <a:gd name="connsiteY15" fmla="*/ 492771 h 493583"/>
                  <a:gd name="connsiteX16" fmla="*/ 966795 w 971928"/>
                  <a:gd name="connsiteY16" fmla="*/ 235244 h 493583"/>
                  <a:gd name="connsiteX17" fmla="*/ 971928 w 971928"/>
                  <a:gd name="connsiteY17" fmla="*/ 234457 h 493583"/>
                  <a:gd name="connsiteX18" fmla="*/ 971928 w 971928"/>
                  <a:gd name="connsiteY18" fmla="*/ 106649 h 493583"/>
                  <a:gd name="connsiteX19" fmla="*/ 965076 w 971928"/>
                  <a:gd name="connsiteY19" fmla="*/ 107557 h 493583"/>
                  <a:gd name="connsiteX0" fmla="*/ 965076 w 971928"/>
                  <a:gd name="connsiteY0" fmla="*/ 105828 h 491854"/>
                  <a:gd name="connsiteX1" fmla="*/ 814545 w 971928"/>
                  <a:gd name="connsiteY1" fmla="*/ 131724 h 491854"/>
                  <a:gd name="connsiteX2" fmla="*/ 814545 w 971928"/>
                  <a:gd name="connsiteY2" fmla="*/ 66785 h 491854"/>
                  <a:gd name="connsiteX3" fmla="*/ 814545 w 971928"/>
                  <a:gd name="connsiteY3" fmla="*/ 18868 h 491854"/>
                  <a:gd name="connsiteX4" fmla="*/ 814545 w 971928"/>
                  <a:gd name="connsiteY4" fmla="*/ 1640 h 491854"/>
                  <a:gd name="connsiteX5" fmla="*/ 790332 w 971928"/>
                  <a:gd name="connsiteY5" fmla="*/ 587 h 491854"/>
                  <a:gd name="connsiteX6" fmla="*/ 790332 w 971928"/>
                  <a:gd name="connsiteY6" fmla="*/ 587 h 491854"/>
                  <a:gd name="connsiteX7" fmla="*/ 790332 w 971928"/>
                  <a:gd name="connsiteY7" fmla="*/ 18868 h 491854"/>
                  <a:gd name="connsiteX8" fmla="*/ 730683 w 971928"/>
                  <a:gd name="connsiteY8" fmla="*/ 47511 h 491854"/>
                  <a:gd name="connsiteX9" fmla="*/ 790332 w 971928"/>
                  <a:gd name="connsiteY9" fmla="*/ 66785 h 491854"/>
                  <a:gd name="connsiteX10" fmla="*/ 790332 w 971928"/>
                  <a:gd name="connsiteY10" fmla="*/ 136808 h 491854"/>
                  <a:gd name="connsiteX11" fmla="*/ 15399 w 971928"/>
                  <a:gd name="connsiteY11" fmla="*/ 480873 h 491854"/>
                  <a:gd name="connsiteX12" fmla="*/ 0 w 971928"/>
                  <a:gd name="connsiteY12" fmla="*/ 491854 h 491854"/>
                  <a:gd name="connsiteX13" fmla="*/ 232322 w 971928"/>
                  <a:gd name="connsiteY13" fmla="*/ 491854 h 491854"/>
                  <a:gd name="connsiteX14" fmla="*/ 233727 w 971928"/>
                  <a:gd name="connsiteY14" fmla="*/ 491042 h 491854"/>
                  <a:gd name="connsiteX15" fmla="*/ 966795 w 971928"/>
                  <a:gd name="connsiteY15" fmla="*/ 233515 h 491854"/>
                  <a:gd name="connsiteX16" fmla="*/ 971928 w 971928"/>
                  <a:gd name="connsiteY16" fmla="*/ 232728 h 491854"/>
                  <a:gd name="connsiteX17" fmla="*/ 971928 w 971928"/>
                  <a:gd name="connsiteY17" fmla="*/ 104920 h 491854"/>
                  <a:gd name="connsiteX18" fmla="*/ 965076 w 971928"/>
                  <a:gd name="connsiteY18" fmla="*/ 105828 h 491854"/>
                  <a:gd name="connsiteX0" fmla="*/ 965076 w 971928"/>
                  <a:gd name="connsiteY0" fmla="*/ 105828 h 491854"/>
                  <a:gd name="connsiteX1" fmla="*/ 814545 w 971928"/>
                  <a:gd name="connsiteY1" fmla="*/ 131724 h 491854"/>
                  <a:gd name="connsiteX2" fmla="*/ 814545 w 971928"/>
                  <a:gd name="connsiteY2" fmla="*/ 66785 h 491854"/>
                  <a:gd name="connsiteX3" fmla="*/ 814545 w 971928"/>
                  <a:gd name="connsiteY3" fmla="*/ 18868 h 491854"/>
                  <a:gd name="connsiteX4" fmla="*/ 814545 w 971928"/>
                  <a:gd name="connsiteY4" fmla="*/ 1640 h 491854"/>
                  <a:gd name="connsiteX5" fmla="*/ 790332 w 971928"/>
                  <a:gd name="connsiteY5" fmla="*/ 587 h 491854"/>
                  <a:gd name="connsiteX6" fmla="*/ 790332 w 971928"/>
                  <a:gd name="connsiteY6" fmla="*/ 587 h 491854"/>
                  <a:gd name="connsiteX7" fmla="*/ 790332 w 971928"/>
                  <a:gd name="connsiteY7" fmla="*/ 18868 h 491854"/>
                  <a:gd name="connsiteX8" fmla="*/ 790332 w 971928"/>
                  <a:gd name="connsiteY8" fmla="*/ 66785 h 491854"/>
                  <a:gd name="connsiteX9" fmla="*/ 790332 w 971928"/>
                  <a:gd name="connsiteY9" fmla="*/ 136808 h 491854"/>
                  <a:gd name="connsiteX10" fmla="*/ 15399 w 971928"/>
                  <a:gd name="connsiteY10" fmla="*/ 480873 h 491854"/>
                  <a:gd name="connsiteX11" fmla="*/ 0 w 971928"/>
                  <a:gd name="connsiteY11" fmla="*/ 491854 h 491854"/>
                  <a:gd name="connsiteX12" fmla="*/ 232322 w 971928"/>
                  <a:gd name="connsiteY12" fmla="*/ 491854 h 491854"/>
                  <a:gd name="connsiteX13" fmla="*/ 233727 w 971928"/>
                  <a:gd name="connsiteY13" fmla="*/ 491042 h 491854"/>
                  <a:gd name="connsiteX14" fmla="*/ 966795 w 971928"/>
                  <a:gd name="connsiteY14" fmla="*/ 233515 h 491854"/>
                  <a:gd name="connsiteX15" fmla="*/ 971928 w 971928"/>
                  <a:gd name="connsiteY15" fmla="*/ 232728 h 491854"/>
                  <a:gd name="connsiteX16" fmla="*/ 971928 w 971928"/>
                  <a:gd name="connsiteY16" fmla="*/ 104920 h 491854"/>
                  <a:gd name="connsiteX17" fmla="*/ 965076 w 971928"/>
                  <a:gd name="connsiteY17" fmla="*/ 105828 h 491854"/>
                  <a:gd name="connsiteX0" fmla="*/ 965076 w 971928"/>
                  <a:gd name="connsiteY0" fmla="*/ 105828 h 491854"/>
                  <a:gd name="connsiteX1" fmla="*/ 814545 w 971928"/>
                  <a:gd name="connsiteY1" fmla="*/ 131724 h 491854"/>
                  <a:gd name="connsiteX2" fmla="*/ 814545 w 971928"/>
                  <a:gd name="connsiteY2" fmla="*/ 66785 h 491854"/>
                  <a:gd name="connsiteX3" fmla="*/ 814545 w 971928"/>
                  <a:gd name="connsiteY3" fmla="*/ 18868 h 491854"/>
                  <a:gd name="connsiteX4" fmla="*/ 814545 w 971928"/>
                  <a:gd name="connsiteY4" fmla="*/ 1640 h 491854"/>
                  <a:gd name="connsiteX5" fmla="*/ 790332 w 971928"/>
                  <a:gd name="connsiteY5" fmla="*/ 587 h 491854"/>
                  <a:gd name="connsiteX6" fmla="*/ 790332 w 971928"/>
                  <a:gd name="connsiteY6" fmla="*/ 587 h 491854"/>
                  <a:gd name="connsiteX7" fmla="*/ 790332 w 971928"/>
                  <a:gd name="connsiteY7" fmla="*/ 18868 h 491854"/>
                  <a:gd name="connsiteX8" fmla="*/ 790332 w 971928"/>
                  <a:gd name="connsiteY8" fmla="*/ 136808 h 491854"/>
                  <a:gd name="connsiteX9" fmla="*/ 15399 w 971928"/>
                  <a:gd name="connsiteY9" fmla="*/ 480873 h 491854"/>
                  <a:gd name="connsiteX10" fmla="*/ 0 w 971928"/>
                  <a:gd name="connsiteY10" fmla="*/ 491854 h 491854"/>
                  <a:gd name="connsiteX11" fmla="*/ 232322 w 971928"/>
                  <a:gd name="connsiteY11" fmla="*/ 491854 h 491854"/>
                  <a:gd name="connsiteX12" fmla="*/ 233727 w 971928"/>
                  <a:gd name="connsiteY12" fmla="*/ 491042 h 491854"/>
                  <a:gd name="connsiteX13" fmla="*/ 966795 w 971928"/>
                  <a:gd name="connsiteY13" fmla="*/ 233515 h 491854"/>
                  <a:gd name="connsiteX14" fmla="*/ 971928 w 971928"/>
                  <a:gd name="connsiteY14" fmla="*/ 232728 h 491854"/>
                  <a:gd name="connsiteX15" fmla="*/ 971928 w 971928"/>
                  <a:gd name="connsiteY15" fmla="*/ 104920 h 491854"/>
                  <a:gd name="connsiteX16" fmla="*/ 965076 w 971928"/>
                  <a:gd name="connsiteY16" fmla="*/ 105828 h 491854"/>
                  <a:gd name="connsiteX0" fmla="*/ 965076 w 971928"/>
                  <a:gd name="connsiteY0" fmla="*/ 105828 h 491854"/>
                  <a:gd name="connsiteX1" fmla="*/ 814545 w 971928"/>
                  <a:gd name="connsiteY1" fmla="*/ 131724 h 491854"/>
                  <a:gd name="connsiteX2" fmla="*/ 814545 w 971928"/>
                  <a:gd name="connsiteY2" fmla="*/ 18868 h 491854"/>
                  <a:gd name="connsiteX3" fmla="*/ 814545 w 971928"/>
                  <a:gd name="connsiteY3" fmla="*/ 1640 h 491854"/>
                  <a:gd name="connsiteX4" fmla="*/ 790332 w 971928"/>
                  <a:gd name="connsiteY4" fmla="*/ 587 h 491854"/>
                  <a:gd name="connsiteX5" fmla="*/ 790332 w 971928"/>
                  <a:gd name="connsiteY5" fmla="*/ 587 h 491854"/>
                  <a:gd name="connsiteX6" fmla="*/ 790332 w 971928"/>
                  <a:gd name="connsiteY6" fmla="*/ 18868 h 491854"/>
                  <a:gd name="connsiteX7" fmla="*/ 790332 w 971928"/>
                  <a:gd name="connsiteY7" fmla="*/ 136808 h 491854"/>
                  <a:gd name="connsiteX8" fmla="*/ 15399 w 971928"/>
                  <a:gd name="connsiteY8" fmla="*/ 480873 h 491854"/>
                  <a:gd name="connsiteX9" fmla="*/ 0 w 971928"/>
                  <a:gd name="connsiteY9" fmla="*/ 491854 h 491854"/>
                  <a:gd name="connsiteX10" fmla="*/ 232322 w 971928"/>
                  <a:gd name="connsiteY10" fmla="*/ 491854 h 491854"/>
                  <a:gd name="connsiteX11" fmla="*/ 233727 w 971928"/>
                  <a:gd name="connsiteY11" fmla="*/ 491042 h 491854"/>
                  <a:gd name="connsiteX12" fmla="*/ 966795 w 971928"/>
                  <a:gd name="connsiteY12" fmla="*/ 233515 h 491854"/>
                  <a:gd name="connsiteX13" fmla="*/ 971928 w 971928"/>
                  <a:gd name="connsiteY13" fmla="*/ 232728 h 491854"/>
                  <a:gd name="connsiteX14" fmla="*/ 971928 w 971928"/>
                  <a:gd name="connsiteY14" fmla="*/ 104920 h 491854"/>
                  <a:gd name="connsiteX15" fmla="*/ 965076 w 971928"/>
                  <a:gd name="connsiteY15" fmla="*/ 105828 h 491854"/>
                  <a:gd name="connsiteX0" fmla="*/ 965076 w 971928"/>
                  <a:gd name="connsiteY0" fmla="*/ 105241 h 491267"/>
                  <a:gd name="connsiteX1" fmla="*/ 814545 w 971928"/>
                  <a:gd name="connsiteY1" fmla="*/ 131137 h 491267"/>
                  <a:gd name="connsiteX2" fmla="*/ 814545 w 971928"/>
                  <a:gd name="connsiteY2" fmla="*/ 18281 h 491267"/>
                  <a:gd name="connsiteX3" fmla="*/ 790332 w 971928"/>
                  <a:gd name="connsiteY3" fmla="*/ 0 h 491267"/>
                  <a:gd name="connsiteX4" fmla="*/ 790332 w 971928"/>
                  <a:gd name="connsiteY4" fmla="*/ 0 h 491267"/>
                  <a:gd name="connsiteX5" fmla="*/ 790332 w 971928"/>
                  <a:gd name="connsiteY5" fmla="*/ 18281 h 491267"/>
                  <a:gd name="connsiteX6" fmla="*/ 790332 w 971928"/>
                  <a:gd name="connsiteY6" fmla="*/ 136221 h 491267"/>
                  <a:gd name="connsiteX7" fmla="*/ 15399 w 971928"/>
                  <a:gd name="connsiteY7" fmla="*/ 480286 h 491267"/>
                  <a:gd name="connsiteX8" fmla="*/ 0 w 971928"/>
                  <a:gd name="connsiteY8" fmla="*/ 491267 h 491267"/>
                  <a:gd name="connsiteX9" fmla="*/ 232322 w 971928"/>
                  <a:gd name="connsiteY9" fmla="*/ 491267 h 491267"/>
                  <a:gd name="connsiteX10" fmla="*/ 233727 w 971928"/>
                  <a:gd name="connsiteY10" fmla="*/ 490455 h 491267"/>
                  <a:gd name="connsiteX11" fmla="*/ 966795 w 971928"/>
                  <a:gd name="connsiteY11" fmla="*/ 232928 h 491267"/>
                  <a:gd name="connsiteX12" fmla="*/ 971928 w 971928"/>
                  <a:gd name="connsiteY12" fmla="*/ 232141 h 491267"/>
                  <a:gd name="connsiteX13" fmla="*/ 971928 w 971928"/>
                  <a:gd name="connsiteY13" fmla="*/ 104333 h 491267"/>
                  <a:gd name="connsiteX14" fmla="*/ 965076 w 971928"/>
                  <a:gd name="connsiteY14" fmla="*/ 105241 h 491267"/>
                  <a:gd name="connsiteX0" fmla="*/ 965076 w 971928"/>
                  <a:gd name="connsiteY0" fmla="*/ 105241 h 491267"/>
                  <a:gd name="connsiteX1" fmla="*/ 814545 w 971928"/>
                  <a:gd name="connsiteY1" fmla="*/ 131137 h 491267"/>
                  <a:gd name="connsiteX2" fmla="*/ 790332 w 971928"/>
                  <a:gd name="connsiteY2" fmla="*/ 0 h 491267"/>
                  <a:gd name="connsiteX3" fmla="*/ 790332 w 971928"/>
                  <a:gd name="connsiteY3" fmla="*/ 0 h 491267"/>
                  <a:gd name="connsiteX4" fmla="*/ 790332 w 971928"/>
                  <a:gd name="connsiteY4" fmla="*/ 18281 h 491267"/>
                  <a:gd name="connsiteX5" fmla="*/ 790332 w 971928"/>
                  <a:gd name="connsiteY5" fmla="*/ 136221 h 491267"/>
                  <a:gd name="connsiteX6" fmla="*/ 15399 w 971928"/>
                  <a:gd name="connsiteY6" fmla="*/ 480286 h 491267"/>
                  <a:gd name="connsiteX7" fmla="*/ 0 w 971928"/>
                  <a:gd name="connsiteY7" fmla="*/ 491267 h 491267"/>
                  <a:gd name="connsiteX8" fmla="*/ 232322 w 971928"/>
                  <a:gd name="connsiteY8" fmla="*/ 491267 h 491267"/>
                  <a:gd name="connsiteX9" fmla="*/ 233727 w 971928"/>
                  <a:gd name="connsiteY9" fmla="*/ 490455 h 491267"/>
                  <a:gd name="connsiteX10" fmla="*/ 966795 w 971928"/>
                  <a:gd name="connsiteY10" fmla="*/ 232928 h 491267"/>
                  <a:gd name="connsiteX11" fmla="*/ 971928 w 971928"/>
                  <a:gd name="connsiteY11" fmla="*/ 232141 h 491267"/>
                  <a:gd name="connsiteX12" fmla="*/ 971928 w 971928"/>
                  <a:gd name="connsiteY12" fmla="*/ 104333 h 491267"/>
                  <a:gd name="connsiteX13" fmla="*/ 965076 w 971928"/>
                  <a:gd name="connsiteY13" fmla="*/ 105241 h 491267"/>
                  <a:gd name="connsiteX0" fmla="*/ 965076 w 971928"/>
                  <a:gd name="connsiteY0" fmla="*/ 105241 h 491267"/>
                  <a:gd name="connsiteX1" fmla="*/ 814545 w 971928"/>
                  <a:gd name="connsiteY1" fmla="*/ 131137 h 491267"/>
                  <a:gd name="connsiteX2" fmla="*/ 790332 w 971928"/>
                  <a:gd name="connsiteY2" fmla="*/ 0 h 491267"/>
                  <a:gd name="connsiteX3" fmla="*/ 790332 w 971928"/>
                  <a:gd name="connsiteY3" fmla="*/ 18281 h 491267"/>
                  <a:gd name="connsiteX4" fmla="*/ 790332 w 971928"/>
                  <a:gd name="connsiteY4" fmla="*/ 136221 h 491267"/>
                  <a:gd name="connsiteX5" fmla="*/ 15399 w 971928"/>
                  <a:gd name="connsiteY5" fmla="*/ 480286 h 491267"/>
                  <a:gd name="connsiteX6" fmla="*/ 0 w 971928"/>
                  <a:gd name="connsiteY6" fmla="*/ 491267 h 491267"/>
                  <a:gd name="connsiteX7" fmla="*/ 232322 w 971928"/>
                  <a:gd name="connsiteY7" fmla="*/ 491267 h 491267"/>
                  <a:gd name="connsiteX8" fmla="*/ 233727 w 971928"/>
                  <a:gd name="connsiteY8" fmla="*/ 490455 h 491267"/>
                  <a:gd name="connsiteX9" fmla="*/ 966795 w 971928"/>
                  <a:gd name="connsiteY9" fmla="*/ 232928 h 491267"/>
                  <a:gd name="connsiteX10" fmla="*/ 971928 w 971928"/>
                  <a:gd name="connsiteY10" fmla="*/ 232141 h 491267"/>
                  <a:gd name="connsiteX11" fmla="*/ 971928 w 971928"/>
                  <a:gd name="connsiteY11" fmla="*/ 104333 h 491267"/>
                  <a:gd name="connsiteX12" fmla="*/ 965076 w 971928"/>
                  <a:gd name="connsiteY12" fmla="*/ 105241 h 491267"/>
                  <a:gd name="connsiteX0" fmla="*/ 965076 w 971928"/>
                  <a:gd name="connsiteY0" fmla="*/ 105241 h 491267"/>
                  <a:gd name="connsiteX1" fmla="*/ 814545 w 971928"/>
                  <a:gd name="connsiteY1" fmla="*/ 131137 h 491267"/>
                  <a:gd name="connsiteX2" fmla="*/ 790332 w 971928"/>
                  <a:gd name="connsiteY2" fmla="*/ 0 h 491267"/>
                  <a:gd name="connsiteX3" fmla="*/ 790332 w 971928"/>
                  <a:gd name="connsiteY3" fmla="*/ 136221 h 491267"/>
                  <a:gd name="connsiteX4" fmla="*/ 15399 w 971928"/>
                  <a:gd name="connsiteY4" fmla="*/ 480286 h 491267"/>
                  <a:gd name="connsiteX5" fmla="*/ 0 w 971928"/>
                  <a:gd name="connsiteY5" fmla="*/ 491267 h 491267"/>
                  <a:gd name="connsiteX6" fmla="*/ 232322 w 971928"/>
                  <a:gd name="connsiteY6" fmla="*/ 491267 h 491267"/>
                  <a:gd name="connsiteX7" fmla="*/ 233727 w 971928"/>
                  <a:gd name="connsiteY7" fmla="*/ 490455 h 491267"/>
                  <a:gd name="connsiteX8" fmla="*/ 966795 w 971928"/>
                  <a:gd name="connsiteY8" fmla="*/ 232928 h 491267"/>
                  <a:gd name="connsiteX9" fmla="*/ 971928 w 971928"/>
                  <a:gd name="connsiteY9" fmla="*/ 232141 h 491267"/>
                  <a:gd name="connsiteX10" fmla="*/ 971928 w 971928"/>
                  <a:gd name="connsiteY10" fmla="*/ 104333 h 491267"/>
                  <a:gd name="connsiteX11" fmla="*/ 965076 w 971928"/>
                  <a:gd name="connsiteY11" fmla="*/ 105241 h 491267"/>
                  <a:gd name="connsiteX0" fmla="*/ 965076 w 971928"/>
                  <a:gd name="connsiteY0" fmla="*/ 908 h 386934"/>
                  <a:gd name="connsiteX1" fmla="*/ 814545 w 971928"/>
                  <a:gd name="connsiteY1" fmla="*/ 26804 h 386934"/>
                  <a:gd name="connsiteX2" fmla="*/ 790332 w 971928"/>
                  <a:gd name="connsiteY2" fmla="*/ 31888 h 386934"/>
                  <a:gd name="connsiteX3" fmla="*/ 15399 w 971928"/>
                  <a:gd name="connsiteY3" fmla="*/ 375953 h 386934"/>
                  <a:gd name="connsiteX4" fmla="*/ 0 w 971928"/>
                  <a:gd name="connsiteY4" fmla="*/ 386934 h 386934"/>
                  <a:gd name="connsiteX5" fmla="*/ 232322 w 971928"/>
                  <a:gd name="connsiteY5" fmla="*/ 386934 h 386934"/>
                  <a:gd name="connsiteX6" fmla="*/ 233727 w 971928"/>
                  <a:gd name="connsiteY6" fmla="*/ 386122 h 386934"/>
                  <a:gd name="connsiteX7" fmla="*/ 966795 w 971928"/>
                  <a:gd name="connsiteY7" fmla="*/ 128595 h 386934"/>
                  <a:gd name="connsiteX8" fmla="*/ 971928 w 971928"/>
                  <a:gd name="connsiteY8" fmla="*/ 127808 h 386934"/>
                  <a:gd name="connsiteX9" fmla="*/ 971928 w 971928"/>
                  <a:gd name="connsiteY9" fmla="*/ 0 h 386934"/>
                  <a:gd name="connsiteX10" fmla="*/ 965076 w 971928"/>
                  <a:gd name="connsiteY10" fmla="*/ 908 h 38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1928" h="386934">
                    <a:moveTo>
                      <a:pt x="965076" y="908"/>
                    </a:moveTo>
                    <a:cubicBezTo>
                      <a:pt x="914568" y="7627"/>
                      <a:pt x="864387" y="16428"/>
                      <a:pt x="814545" y="26804"/>
                    </a:cubicBezTo>
                    <a:lnTo>
                      <a:pt x="790332" y="31888"/>
                    </a:lnTo>
                    <a:cubicBezTo>
                      <a:pt x="511539" y="93379"/>
                      <a:pt x="247987" y="210394"/>
                      <a:pt x="15399" y="375953"/>
                    </a:cubicBezTo>
                    <a:lnTo>
                      <a:pt x="0" y="386934"/>
                    </a:lnTo>
                    <a:lnTo>
                      <a:pt x="232322" y="386934"/>
                    </a:lnTo>
                    <a:lnTo>
                      <a:pt x="233727" y="386122"/>
                    </a:lnTo>
                    <a:cubicBezTo>
                      <a:pt x="459976" y="255516"/>
                      <a:pt x="708571" y="168185"/>
                      <a:pt x="966795" y="128595"/>
                    </a:cubicBezTo>
                    <a:lnTo>
                      <a:pt x="971928" y="127808"/>
                    </a:lnTo>
                    <a:lnTo>
                      <a:pt x="971928" y="0"/>
                    </a:lnTo>
                    <a:lnTo>
                      <a:pt x="965076" y="908"/>
                    </a:lnTo>
                    <a:close/>
                  </a:path>
                </a:pathLst>
              </a:custGeom>
              <a:solidFill>
                <a:srgbClr val="000000"/>
              </a:solidFill>
              <a:ln w="12105" cap="flat">
                <a:noFill/>
                <a:prstDash val="solid"/>
                <a:miter/>
              </a:ln>
            </p:spPr>
            <p:txBody>
              <a:bodyPr rtlCol="0" anchor="ctr"/>
              <a:lstStyle/>
              <a:p>
                <a:endParaRPr lang="da-DK" dirty="0"/>
              </a:p>
            </p:txBody>
          </p:sp>
          <p:sp>
            <p:nvSpPr>
              <p:cNvPr id="1512" name="Free-form: Shape 1511">
                <a:extLst>
                  <a:ext uri="{FF2B5EF4-FFF2-40B4-BE49-F238E27FC236}">
                    <a16:creationId xmlns:a16="http://schemas.microsoft.com/office/drawing/2014/main" id="{5A890028-A2C4-689C-EE94-6402ED27048B}"/>
                  </a:ext>
                </a:extLst>
              </p:cNvPr>
              <p:cNvSpPr/>
              <p:nvPr/>
            </p:nvSpPr>
            <p:spPr>
              <a:xfrm>
                <a:off x="2649741" y="8294504"/>
                <a:ext cx="102480" cy="80725"/>
              </a:xfrm>
              <a:custGeom>
                <a:avLst/>
                <a:gdLst>
                  <a:gd name="connsiteX0" fmla="*/ 102481 w 102480"/>
                  <a:gd name="connsiteY0" fmla="*/ 12349 h 80725"/>
                  <a:gd name="connsiteX1" fmla="*/ 87166 w 102480"/>
                  <a:gd name="connsiteY1" fmla="*/ 10194 h 80725"/>
                  <a:gd name="connsiteX2" fmla="*/ 0 w 102480"/>
                  <a:gd name="connsiteY2" fmla="*/ 0 h 80725"/>
                  <a:gd name="connsiteX3" fmla="*/ 0 w 102480"/>
                  <a:gd name="connsiteY3" fmla="*/ 80726 h 80725"/>
                  <a:gd name="connsiteX4" fmla="*/ 8729 w 102480"/>
                  <a:gd name="connsiteY4" fmla="*/ 80726 h 80725"/>
                  <a:gd name="connsiteX5" fmla="*/ 10351 w 102480"/>
                  <a:gd name="connsiteY5" fmla="*/ 79515 h 80725"/>
                  <a:gd name="connsiteX6" fmla="*/ 89818 w 102480"/>
                  <a:gd name="connsiteY6" fmla="*/ 21198 h 80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480" h="80725">
                    <a:moveTo>
                      <a:pt x="102481" y="12349"/>
                    </a:moveTo>
                    <a:lnTo>
                      <a:pt x="87166" y="10194"/>
                    </a:lnTo>
                    <a:cubicBezTo>
                      <a:pt x="60847" y="6489"/>
                      <a:pt x="32881" y="3232"/>
                      <a:pt x="0" y="0"/>
                    </a:cubicBezTo>
                    <a:lnTo>
                      <a:pt x="0" y="80726"/>
                    </a:lnTo>
                    <a:lnTo>
                      <a:pt x="8729" y="80726"/>
                    </a:lnTo>
                    <a:lnTo>
                      <a:pt x="10351" y="79515"/>
                    </a:lnTo>
                    <a:cubicBezTo>
                      <a:pt x="41101" y="55992"/>
                      <a:pt x="66355" y="37457"/>
                      <a:pt x="89818" y="21198"/>
                    </a:cubicBezTo>
                    <a:close/>
                  </a:path>
                </a:pathLst>
              </a:custGeom>
              <a:solidFill>
                <a:srgbClr val="000000"/>
              </a:solidFill>
              <a:ln w="12105" cap="flat">
                <a:noFill/>
                <a:prstDash val="solid"/>
                <a:miter/>
              </a:ln>
            </p:spPr>
            <p:txBody>
              <a:bodyPr rtlCol="0" anchor="ctr"/>
              <a:lstStyle/>
              <a:p>
                <a:endParaRPr lang="da-DK" dirty="0"/>
              </a:p>
            </p:txBody>
          </p:sp>
          <p:sp>
            <p:nvSpPr>
              <p:cNvPr id="1513" name="Free-form: Shape 1512">
                <a:extLst>
                  <a:ext uri="{FF2B5EF4-FFF2-40B4-BE49-F238E27FC236}">
                    <a16:creationId xmlns:a16="http://schemas.microsoft.com/office/drawing/2014/main" id="{78B70F8E-1DB7-8114-8A85-6F00DEBA5261}"/>
                  </a:ext>
                </a:extLst>
              </p:cNvPr>
              <p:cNvSpPr/>
              <p:nvPr/>
            </p:nvSpPr>
            <p:spPr>
              <a:xfrm>
                <a:off x="2649681" y="8006807"/>
                <a:ext cx="459741" cy="177104"/>
              </a:xfrm>
              <a:custGeom>
                <a:avLst/>
                <a:gdLst>
                  <a:gd name="connsiteX0" fmla="*/ 306147 w 459741"/>
                  <a:gd name="connsiteY0" fmla="*/ 177105 h 177104"/>
                  <a:gd name="connsiteX1" fmla="*/ 308230 w 459741"/>
                  <a:gd name="connsiteY1" fmla="*/ 176003 h 177104"/>
                  <a:gd name="connsiteX2" fmla="*/ 445480 w 459741"/>
                  <a:gd name="connsiteY2" fmla="*/ 109491 h 177104"/>
                  <a:gd name="connsiteX3" fmla="*/ 459742 w 459741"/>
                  <a:gd name="connsiteY3" fmla="*/ 103207 h 177104"/>
                  <a:gd name="connsiteX4" fmla="*/ 444984 w 459741"/>
                  <a:gd name="connsiteY4" fmla="*/ 98268 h 177104"/>
                  <a:gd name="connsiteX5" fmla="*/ 0 w 459741"/>
                  <a:gd name="connsiteY5" fmla="*/ 0 h 177104"/>
                  <a:gd name="connsiteX6" fmla="*/ 0 w 459741"/>
                  <a:gd name="connsiteY6" fmla="*/ 120725 h 177104"/>
                  <a:gd name="connsiteX7" fmla="*/ 303871 w 459741"/>
                  <a:gd name="connsiteY7" fmla="*/ 176512 h 177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9741" h="177104">
                    <a:moveTo>
                      <a:pt x="306147" y="177105"/>
                    </a:moveTo>
                    <a:lnTo>
                      <a:pt x="308230" y="176003"/>
                    </a:lnTo>
                    <a:cubicBezTo>
                      <a:pt x="353120" y="152238"/>
                      <a:pt x="399294" y="129866"/>
                      <a:pt x="445480" y="109491"/>
                    </a:cubicBezTo>
                    <a:lnTo>
                      <a:pt x="459742" y="103207"/>
                    </a:lnTo>
                    <a:lnTo>
                      <a:pt x="444984" y="98268"/>
                    </a:lnTo>
                    <a:cubicBezTo>
                      <a:pt x="300617" y="49621"/>
                      <a:pt x="151427" y="16674"/>
                      <a:pt x="0" y="0"/>
                    </a:cubicBezTo>
                    <a:lnTo>
                      <a:pt x="0" y="120725"/>
                    </a:lnTo>
                    <a:cubicBezTo>
                      <a:pt x="102497" y="132016"/>
                      <a:pt x="204049" y="150660"/>
                      <a:pt x="303871" y="176512"/>
                    </a:cubicBezTo>
                    <a:close/>
                  </a:path>
                </a:pathLst>
              </a:custGeom>
              <a:solidFill>
                <a:srgbClr val="000000"/>
              </a:solidFill>
              <a:ln w="12105" cap="flat">
                <a:noFill/>
                <a:prstDash val="solid"/>
                <a:miter/>
              </a:ln>
            </p:spPr>
            <p:txBody>
              <a:bodyPr rtlCol="0" anchor="ctr"/>
              <a:lstStyle/>
              <a:p>
                <a:endParaRPr lang="da-DK" dirty="0"/>
              </a:p>
            </p:txBody>
          </p:sp>
          <p:sp>
            <p:nvSpPr>
              <p:cNvPr id="1514" name="Free-form: Shape 1513">
                <a:extLst>
                  <a:ext uri="{FF2B5EF4-FFF2-40B4-BE49-F238E27FC236}">
                    <a16:creationId xmlns:a16="http://schemas.microsoft.com/office/drawing/2014/main" id="{6D19B4B6-1DE7-FCE2-1407-A2A2066B47BC}"/>
                  </a:ext>
                </a:extLst>
              </p:cNvPr>
              <p:cNvSpPr/>
              <p:nvPr/>
            </p:nvSpPr>
            <p:spPr>
              <a:xfrm>
                <a:off x="2651356" y="7856825"/>
                <a:ext cx="659304" cy="236729"/>
              </a:xfrm>
              <a:custGeom>
                <a:avLst/>
                <a:gdLst>
                  <a:gd name="connsiteX0" fmla="*/ 205809 w 659303"/>
                  <a:gd name="connsiteY0" fmla="*/ 175095 h 447441"/>
                  <a:gd name="connsiteX1" fmla="*/ 205809 w 659303"/>
                  <a:gd name="connsiteY1" fmla="*/ 241305 h 447441"/>
                  <a:gd name="connsiteX2" fmla="*/ 0 w 659303"/>
                  <a:gd name="connsiteY2" fmla="*/ 210712 h 447441"/>
                  <a:gd name="connsiteX3" fmla="*/ 0 w 659303"/>
                  <a:gd name="connsiteY3" fmla="*/ 333689 h 447441"/>
                  <a:gd name="connsiteX4" fmla="*/ 490310 w 659303"/>
                  <a:gd name="connsiteY4" fmla="*/ 446655 h 447441"/>
                  <a:gd name="connsiteX5" fmla="*/ 492502 w 659303"/>
                  <a:gd name="connsiteY5" fmla="*/ 447441 h 447441"/>
                  <a:gd name="connsiteX6" fmla="*/ 494657 w 659303"/>
                  <a:gd name="connsiteY6" fmla="*/ 446582 h 447441"/>
                  <a:gd name="connsiteX7" fmla="*/ 644268 w 659303"/>
                  <a:gd name="connsiteY7" fmla="*/ 391473 h 447441"/>
                  <a:gd name="connsiteX8" fmla="*/ 659304 w 659303"/>
                  <a:gd name="connsiteY8" fmla="*/ 386570 h 447441"/>
                  <a:gd name="connsiteX9" fmla="*/ 644776 w 659303"/>
                  <a:gd name="connsiteY9" fmla="*/ 380190 h 447441"/>
                  <a:gd name="connsiteX10" fmla="*/ 230022 w 659303"/>
                  <a:gd name="connsiteY10" fmla="*/ 246354 h 447441"/>
                  <a:gd name="connsiteX11" fmla="*/ 230022 w 659303"/>
                  <a:gd name="connsiteY11" fmla="*/ 175095 h 447441"/>
                  <a:gd name="connsiteX12" fmla="*/ 289670 w 659303"/>
                  <a:gd name="connsiteY12" fmla="*/ 155725 h 447441"/>
                  <a:gd name="connsiteX13" fmla="*/ 308363 w 659303"/>
                  <a:gd name="connsiteY13" fmla="*/ 91186 h 447441"/>
                  <a:gd name="connsiteX14" fmla="*/ 243133 w 659303"/>
                  <a:gd name="connsiteY14" fmla="*/ 107360 h 447441"/>
                  <a:gd name="connsiteX15" fmla="*/ 230022 w 659303"/>
                  <a:gd name="connsiteY15" fmla="*/ 127130 h 447441"/>
                  <a:gd name="connsiteX16" fmla="*/ 230022 w 659303"/>
                  <a:gd name="connsiteY16" fmla="*/ 109902 h 447441"/>
                  <a:gd name="connsiteX17" fmla="*/ 251995 w 659303"/>
                  <a:gd name="connsiteY17" fmla="*/ 62687 h 447441"/>
                  <a:gd name="connsiteX18" fmla="*/ 218412 w 659303"/>
                  <a:gd name="connsiteY18" fmla="*/ 0 h 447441"/>
                  <a:gd name="connsiteX19" fmla="*/ 184829 w 659303"/>
                  <a:gd name="connsiteY19" fmla="*/ 62687 h 447441"/>
                  <a:gd name="connsiteX20" fmla="*/ 205809 w 659303"/>
                  <a:gd name="connsiteY20" fmla="*/ 108813 h 447441"/>
                  <a:gd name="connsiteX21" fmla="*/ 205809 w 659303"/>
                  <a:gd name="connsiteY21" fmla="*/ 108813 h 447441"/>
                  <a:gd name="connsiteX22" fmla="*/ 205809 w 659303"/>
                  <a:gd name="connsiteY22" fmla="*/ 127081 h 447441"/>
                  <a:gd name="connsiteX23" fmla="*/ 192698 w 659303"/>
                  <a:gd name="connsiteY23" fmla="*/ 107311 h 447441"/>
                  <a:gd name="connsiteX24" fmla="*/ 127469 w 659303"/>
                  <a:gd name="connsiteY24" fmla="*/ 91186 h 447441"/>
                  <a:gd name="connsiteX25" fmla="*/ 146161 w 659303"/>
                  <a:gd name="connsiteY25" fmla="*/ 155725 h 447441"/>
                  <a:gd name="connsiteX26" fmla="*/ 205809 w 659303"/>
                  <a:gd name="connsiteY26" fmla="*/ 175095 h 447441"/>
                  <a:gd name="connsiteX0" fmla="*/ 205809 w 659304"/>
                  <a:gd name="connsiteY0" fmla="*/ 118242 h 390588"/>
                  <a:gd name="connsiteX1" fmla="*/ 205809 w 659304"/>
                  <a:gd name="connsiteY1" fmla="*/ 184452 h 390588"/>
                  <a:gd name="connsiteX2" fmla="*/ 0 w 659304"/>
                  <a:gd name="connsiteY2" fmla="*/ 153859 h 390588"/>
                  <a:gd name="connsiteX3" fmla="*/ 0 w 659304"/>
                  <a:gd name="connsiteY3" fmla="*/ 276836 h 390588"/>
                  <a:gd name="connsiteX4" fmla="*/ 490310 w 659304"/>
                  <a:gd name="connsiteY4" fmla="*/ 389802 h 390588"/>
                  <a:gd name="connsiteX5" fmla="*/ 492502 w 659304"/>
                  <a:gd name="connsiteY5" fmla="*/ 390588 h 390588"/>
                  <a:gd name="connsiteX6" fmla="*/ 494657 w 659304"/>
                  <a:gd name="connsiteY6" fmla="*/ 389729 h 390588"/>
                  <a:gd name="connsiteX7" fmla="*/ 644268 w 659304"/>
                  <a:gd name="connsiteY7" fmla="*/ 334620 h 390588"/>
                  <a:gd name="connsiteX8" fmla="*/ 659304 w 659304"/>
                  <a:gd name="connsiteY8" fmla="*/ 329717 h 390588"/>
                  <a:gd name="connsiteX9" fmla="*/ 644776 w 659304"/>
                  <a:gd name="connsiteY9" fmla="*/ 323337 h 390588"/>
                  <a:gd name="connsiteX10" fmla="*/ 230022 w 659304"/>
                  <a:gd name="connsiteY10" fmla="*/ 189501 h 390588"/>
                  <a:gd name="connsiteX11" fmla="*/ 230022 w 659304"/>
                  <a:gd name="connsiteY11" fmla="*/ 118242 h 390588"/>
                  <a:gd name="connsiteX12" fmla="*/ 289670 w 659304"/>
                  <a:gd name="connsiteY12" fmla="*/ 98872 h 390588"/>
                  <a:gd name="connsiteX13" fmla="*/ 308363 w 659304"/>
                  <a:gd name="connsiteY13" fmla="*/ 34333 h 390588"/>
                  <a:gd name="connsiteX14" fmla="*/ 243133 w 659304"/>
                  <a:gd name="connsiteY14" fmla="*/ 50507 h 390588"/>
                  <a:gd name="connsiteX15" fmla="*/ 230022 w 659304"/>
                  <a:gd name="connsiteY15" fmla="*/ 70277 h 390588"/>
                  <a:gd name="connsiteX16" fmla="*/ 230022 w 659304"/>
                  <a:gd name="connsiteY16" fmla="*/ 53049 h 390588"/>
                  <a:gd name="connsiteX17" fmla="*/ 251995 w 659304"/>
                  <a:gd name="connsiteY17" fmla="*/ 5834 h 390588"/>
                  <a:gd name="connsiteX18" fmla="*/ 184829 w 659304"/>
                  <a:gd name="connsiteY18" fmla="*/ 5834 h 390588"/>
                  <a:gd name="connsiteX19" fmla="*/ 205809 w 659304"/>
                  <a:gd name="connsiteY19" fmla="*/ 51960 h 390588"/>
                  <a:gd name="connsiteX20" fmla="*/ 205809 w 659304"/>
                  <a:gd name="connsiteY20" fmla="*/ 51960 h 390588"/>
                  <a:gd name="connsiteX21" fmla="*/ 205809 w 659304"/>
                  <a:gd name="connsiteY21" fmla="*/ 70228 h 390588"/>
                  <a:gd name="connsiteX22" fmla="*/ 192698 w 659304"/>
                  <a:gd name="connsiteY22" fmla="*/ 50458 h 390588"/>
                  <a:gd name="connsiteX23" fmla="*/ 127469 w 659304"/>
                  <a:gd name="connsiteY23" fmla="*/ 34333 h 390588"/>
                  <a:gd name="connsiteX24" fmla="*/ 146161 w 659304"/>
                  <a:gd name="connsiteY24" fmla="*/ 98872 h 390588"/>
                  <a:gd name="connsiteX25" fmla="*/ 205809 w 659304"/>
                  <a:gd name="connsiteY25" fmla="*/ 118242 h 390588"/>
                  <a:gd name="connsiteX0" fmla="*/ 205809 w 659304"/>
                  <a:gd name="connsiteY0" fmla="*/ 11240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30022 w 659304"/>
                  <a:gd name="connsiteY11" fmla="*/ 112408 h 384754"/>
                  <a:gd name="connsiteX12" fmla="*/ 289670 w 659304"/>
                  <a:gd name="connsiteY12" fmla="*/ 93038 h 384754"/>
                  <a:gd name="connsiteX13" fmla="*/ 308363 w 659304"/>
                  <a:gd name="connsiteY13" fmla="*/ 28499 h 384754"/>
                  <a:gd name="connsiteX14" fmla="*/ 243133 w 659304"/>
                  <a:gd name="connsiteY14" fmla="*/ 44673 h 384754"/>
                  <a:gd name="connsiteX15" fmla="*/ 230022 w 659304"/>
                  <a:gd name="connsiteY15" fmla="*/ 64443 h 384754"/>
                  <a:gd name="connsiteX16" fmla="*/ 230022 w 659304"/>
                  <a:gd name="connsiteY16" fmla="*/ 47215 h 384754"/>
                  <a:gd name="connsiteX17" fmla="*/ 184829 w 659304"/>
                  <a:gd name="connsiteY17" fmla="*/ 0 h 384754"/>
                  <a:gd name="connsiteX18" fmla="*/ 205809 w 659304"/>
                  <a:gd name="connsiteY18" fmla="*/ 46126 h 384754"/>
                  <a:gd name="connsiteX19" fmla="*/ 205809 w 659304"/>
                  <a:gd name="connsiteY19" fmla="*/ 46126 h 384754"/>
                  <a:gd name="connsiteX20" fmla="*/ 205809 w 659304"/>
                  <a:gd name="connsiteY20" fmla="*/ 64394 h 384754"/>
                  <a:gd name="connsiteX21" fmla="*/ 192698 w 659304"/>
                  <a:gd name="connsiteY21" fmla="*/ 44624 h 384754"/>
                  <a:gd name="connsiteX22" fmla="*/ 127469 w 659304"/>
                  <a:gd name="connsiteY22" fmla="*/ 28499 h 384754"/>
                  <a:gd name="connsiteX23" fmla="*/ 146161 w 659304"/>
                  <a:gd name="connsiteY23" fmla="*/ 93038 h 384754"/>
                  <a:gd name="connsiteX24" fmla="*/ 205809 w 659304"/>
                  <a:gd name="connsiteY24" fmla="*/ 112408 h 384754"/>
                  <a:gd name="connsiteX0" fmla="*/ 205809 w 659304"/>
                  <a:gd name="connsiteY0" fmla="*/ 11240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30022 w 659304"/>
                  <a:gd name="connsiteY11" fmla="*/ 112408 h 384754"/>
                  <a:gd name="connsiteX12" fmla="*/ 289670 w 659304"/>
                  <a:gd name="connsiteY12" fmla="*/ 93038 h 384754"/>
                  <a:gd name="connsiteX13" fmla="*/ 243133 w 659304"/>
                  <a:gd name="connsiteY13" fmla="*/ 44673 h 384754"/>
                  <a:gd name="connsiteX14" fmla="*/ 230022 w 659304"/>
                  <a:gd name="connsiteY14" fmla="*/ 64443 h 384754"/>
                  <a:gd name="connsiteX15" fmla="*/ 230022 w 659304"/>
                  <a:gd name="connsiteY15" fmla="*/ 47215 h 384754"/>
                  <a:gd name="connsiteX16" fmla="*/ 184829 w 659304"/>
                  <a:gd name="connsiteY16" fmla="*/ 0 h 384754"/>
                  <a:gd name="connsiteX17" fmla="*/ 205809 w 659304"/>
                  <a:gd name="connsiteY17" fmla="*/ 46126 h 384754"/>
                  <a:gd name="connsiteX18" fmla="*/ 205809 w 659304"/>
                  <a:gd name="connsiteY18" fmla="*/ 46126 h 384754"/>
                  <a:gd name="connsiteX19" fmla="*/ 205809 w 659304"/>
                  <a:gd name="connsiteY19" fmla="*/ 64394 h 384754"/>
                  <a:gd name="connsiteX20" fmla="*/ 192698 w 659304"/>
                  <a:gd name="connsiteY20" fmla="*/ 44624 h 384754"/>
                  <a:gd name="connsiteX21" fmla="*/ 127469 w 659304"/>
                  <a:gd name="connsiteY21" fmla="*/ 28499 h 384754"/>
                  <a:gd name="connsiteX22" fmla="*/ 146161 w 659304"/>
                  <a:gd name="connsiteY22" fmla="*/ 93038 h 384754"/>
                  <a:gd name="connsiteX23" fmla="*/ 205809 w 659304"/>
                  <a:gd name="connsiteY23" fmla="*/ 112408 h 384754"/>
                  <a:gd name="connsiteX0" fmla="*/ 205809 w 659304"/>
                  <a:gd name="connsiteY0" fmla="*/ 11240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30022 w 659304"/>
                  <a:gd name="connsiteY11" fmla="*/ 112408 h 384754"/>
                  <a:gd name="connsiteX12" fmla="*/ 243133 w 659304"/>
                  <a:gd name="connsiteY12" fmla="*/ 44673 h 384754"/>
                  <a:gd name="connsiteX13" fmla="*/ 230022 w 659304"/>
                  <a:gd name="connsiteY13" fmla="*/ 64443 h 384754"/>
                  <a:gd name="connsiteX14" fmla="*/ 230022 w 659304"/>
                  <a:gd name="connsiteY14" fmla="*/ 47215 h 384754"/>
                  <a:gd name="connsiteX15" fmla="*/ 184829 w 659304"/>
                  <a:gd name="connsiteY15" fmla="*/ 0 h 384754"/>
                  <a:gd name="connsiteX16" fmla="*/ 205809 w 659304"/>
                  <a:gd name="connsiteY16" fmla="*/ 46126 h 384754"/>
                  <a:gd name="connsiteX17" fmla="*/ 205809 w 659304"/>
                  <a:gd name="connsiteY17" fmla="*/ 46126 h 384754"/>
                  <a:gd name="connsiteX18" fmla="*/ 205809 w 659304"/>
                  <a:gd name="connsiteY18" fmla="*/ 64394 h 384754"/>
                  <a:gd name="connsiteX19" fmla="*/ 192698 w 659304"/>
                  <a:gd name="connsiteY19" fmla="*/ 44624 h 384754"/>
                  <a:gd name="connsiteX20" fmla="*/ 127469 w 659304"/>
                  <a:gd name="connsiteY20" fmla="*/ 28499 h 384754"/>
                  <a:gd name="connsiteX21" fmla="*/ 146161 w 659304"/>
                  <a:gd name="connsiteY21" fmla="*/ 93038 h 384754"/>
                  <a:gd name="connsiteX22" fmla="*/ 205809 w 659304"/>
                  <a:gd name="connsiteY22" fmla="*/ 112408 h 384754"/>
                  <a:gd name="connsiteX0" fmla="*/ 205809 w 659304"/>
                  <a:gd name="connsiteY0" fmla="*/ 11240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43133 w 659304"/>
                  <a:gd name="connsiteY11" fmla="*/ 44673 h 384754"/>
                  <a:gd name="connsiteX12" fmla="*/ 230022 w 659304"/>
                  <a:gd name="connsiteY12" fmla="*/ 64443 h 384754"/>
                  <a:gd name="connsiteX13" fmla="*/ 230022 w 659304"/>
                  <a:gd name="connsiteY13" fmla="*/ 47215 h 384754"/>
                  <a:gd name="connsiteX14" fmla="*/ 184829 w 659304"/>
                  <a:gd name="connsiteY14" fmla="*/ 0 h 384754"/>
                  <a:gd name="connsiteX15" fmla="*/ 205809 w 659304"/>
                  <a:gd name="connsiteY15" fmla="*/ 46126 h 384754"/>
                  <a:gd name="connsiteX16" fmla="*/ 205809 w 659304"/>
                  <a:gd name="connsiteY16" fmla="*/ 46126 h 384754"/>
                  <a:gd name="connsiteX17" fmla="*/ 205809 w 659304"/>
                  <a:gd name="connsiteY17" fmla="*/ 64394 h 384754"/>
                  <a:gd name="connsiteX18" fmla="*/ 192698 w 659304"/>
                  <a:gd name="connsiteY18" fmla="*/ 44624 h 384754"/>
                  <a:gd name="connsiteX19" fmla="*/ 127469 w 659304"/>
                  <a:gd name="connsiteY19" fmla="*/ 28499 h 384754"/>
                  <a:gd name="connsiteX20" fmla="*/ 146161 w 659304"/>
                  <a:gd name="connsiteY20" fmla="*/ 93038 h 384754"/>
                  <a:gd name="connsiteX21" fmla="*/ 205809 w 659304"/>
                  <a:gd name="connsiteY21" fmla="*/ 112408 h 384754"/>
                  <a:gd name="connsiteX0" fmla="*/ 146161 w 659304"/>
                  <a:gd name="connsiteY0" fmla="*/ 9303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43133 w 659304"/>
                  <a:gd name="connsiteY11" fmla="*/ 44673 h 384754"/>
                  <a:gd name="connsiteX12" fmla="*/ 230022 w 659304"/>
                  <a:gd name="connsiteY12" fmla="*/ 64443 h 384754"/>
                  <a:gd name="connsiteX13" fmla="*/ 230022 w 659304"/>
                  <a:gd name="connsiteY13" fmla="*/ 47215 h 384754"/>
                  <a:gd name="connsiteX14" fmla="*/ 184829 w 659304"/>
                  <a:gd name="connsiteY14" fmla="*/ 0 h 384754"/>
                  <a:gd name="connsiteX15" fmla="*/ 205809 w 659304"/>
                  <a:gd name="connsiteY15" fmla="*/ 46126 h 384754"/>
                  <a:gd name="connsiteX16" fmla="*/ 205809 w 659304"/>
                  <a:gd name="connsiteY16" fmla="*/ 46126 h 384754"/>
                  <a:gd name="connsiteX17" fmla="*/ 205809 w 659304"/>
                  <a:gd name="connsiteY17" fmla="*/ 64394 h 384754"/>
                  <a:gd name="connsiteX18" fmla="*/ 192698 w 659304"/>
                  <a:gd name="connsiteY18" fmla="*/ 44624 h 384754"/>
                  <a:gd name="connsiteX19" fmla="*/ 127469 w 659304"/>
                  <a:gd name="connsiteY19" fmla="*/ 28499 h 384754"/>
                  <a:gd name="connsiteX20" fmla="*/ 146161 w 659304"/>
                  <a:gd name="connsiteY20" fmla="*/ 93038 h 384754"/>
                  <a:gd name="connsiteX0" fmla="*/ 146161 w 659304"/>
                  <a:gd name="connsiteY0" fmla="*/ 9303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43133 w 659304"/>
                  <a:gd name="connsiteY11" fmla="*/ 44673 h 384754"/>
                  <a:gd name="connsiteX12" fmla="*/ 230022 w 659304"/>
                  <a:gd name="connsiteY12" fmla="*/ 64443 h 384754"/>
                  <a:gd name="connsiteX13" fmla="*/ 184829 w 659304"/>
                  <a:gd name="connsiteY13" fmla="*/ 0 h 384754"/>
                  <a:gd name="connsiteX14" fmla="*/ 205809 w 659304"/>
                  <a:gd name="connsiteY14" fmla="*/ 46126 h 384754"/>
                  <a:gd name="connsiteX15" fmla="*/ 205809 w 659304"/>
                  <a:gd name="connsiteY15" fmla="*/ 46126 h 384754"/>
                  <a:gd name="connsiteX16" fmla="*/ 205809 w 659304"/>
                  <a:gd name="connsiteY16" fmla="*/ 64394 h 384754"/>
                  <a:gd name="connsiteX17" fmla="*/ 192698 w 659304"/>
                  <a:gd name="connsiteY17" fmla="*/ 44624 h 384754"/>
                  <a:gd name="connsiteX18" fmla="*/ 127469 w 659304"/>
                  <a:gd name="connsiteY18" fmla="*/ 28499 h 384754"/>
                  <a:gd name="connsiteX19" fmla="*/ 146161 w 659304"/>
                  <a:gd name="connsiteY19" fmla="*/ 93038 h 384754"/>
                  <a:gd name="connsiteX0" fmla="*/ 146161 w 659304"/>
                  <a:gd name="connsiteY0" fmla="*/ 93041 h 384757"/>
                  <a:gd name="connsiteX1" fmla="*/ 205809 w 659304"/>
                  <a:gd name="connsiteY1" fmla="*/ 178621 h 384757"/>
                  <a:gd name="connsiteX2" fmla="*/ 0 w 659304"/>
                  <a:gd name="connsiteY2" fmla="*/ 148028 h 384757"/>
                  <a:gd name="connsiteX3" fmla="*/ 0 w 659304"/>
                  <a:gd name="connsiteY3" fmla="*/ 271005 h 384757"/>
                  <a:gd name="connsiteX4" fmla="*/ 490310 w 659304"/>
                  <a:gd name="connsiteY4" fmla="*/ 383971 h 384757"/>
                  <a:gd name="connsiteX5" fmla="*/ 492502 w 659304"/>
                  <a:gd name="connsiteY5" fmla="*/ 384757 h 384757"/>
                  <a:gd name="connsiteX6" fmla="*/ 494657 w 659304"/>
                  <a:gd name="connsiteY6" fmla="*/ 383898 h 384757"/>
                  <a:gd name="connsiteX7" fmla="*/ 644268 w 659304"/>
                  <a:gd name="connsiteY7" fmla="*/ 328789 h 384757"/>
                  <a:gd name="connsiteX8" fmla="*/ 659304 w 659304"/>
                  <a:gd name="connsiteY8" fmla="*/ 323886 h 384757"/>
                  <a:gd name="connsiteX9" fmla="*/ 644776 w 659304"/>
                  <a:gd name="connsiteY9" fmla="*/ 317506 h 384757"/>
                  <a:gd name="connsiteX10" fmla="*/ 230022 w 659304"/>
                  <a:gd name="connsiteY10" fmla="*/ 183670 h 384757"/>
                  <a:gd name="connsiteX11" fmla="*/ 243133 w 659304"/>
                  <a:gd name="connsiteY11" fmla="*/ 44676 h 384757"/>
                  <a:gd name="connsiteX12" fmla="*/ 184829 w 659304"/>
                  <a:gd name="connsiteY12" fmla="*/ 3 h 384757"/>
                  <a:gd name="connsiteX13" fmla="*/ 205809 w 659304"/>
                  <a:gd name="connsiteY13" fmla="*/ 46129 h 384757"/>
                  <a:gd name="connsiteX14" fmla="*/ 205809 w 659304"/>
                  <a:gd name="connsiteY14" fmla="*/ 46129 h 384757"/>
                  <a:gd name="connsiteX15" fmla="*/ 205809 w 659304"/>
                  <a:gd name="connsiteY15" fmla="*/ 64397 h 384757"/>
                  <a:gd name="connsiteX16" fmla="*/ 192698 w 659304"/>
                  <a:gd name="connsiteY16" fmla="*/ 44627 h 384757"/>
                  <a:gd name="connsiteX17" fmla="*/ 127469 w 659304"/>
                  <a:gd name="connsiteY17" fmla="*/ 28502 h 384757"/>
                  <a:gd name="connsiteX18" fmla="*/ 146161 w 659304"/>
                  <a:gd name="connsiteY18" fmla="*/ 93041 h 384757"/>
                  <a:gd name="connsiteX0" fmla="*/ 146161 w 659304"/>
                  <a:gd name="connsiteY0" fmla="*/ 9303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184829 w 659304"/>
                  <a:gd name="connsiteY11" fmla="*/ 0 h 384754"/>
                  <a:gd name="connsiteX12" fmla="*/ 205809 w 659304"/>
                  <a:gd name="connsiteY12" fmla="*/ 46126 h 384754"/>
                  <a:gd name="connsiteX13" fmla="*/ 205809 w 659304"/>
                  <a:gd name="connsiteY13" fmla="*/ 46126 h 384754"/>
                  <a:gd name="connsiteX14" fmla="*/ 205809 w 659304"/>
                  <a:gd name="connsiteY14" fmla="*/ 64394 h 384754"/>
                  <a:gd name="connsiteX15" fmla="*/ 192698 w 659304"/>
                  <a:gd name="connsiteY15" fmla="*/ 44624 h 384754"/>
                  <a:gd name="connsiteX16" fmla="*/ 127469 w 659304"/>
                  <a:gd name="connsiteY16" fmla="*/ 28499 h 384754"/>
                  <a:gd name="connsiteX17" fmla="*/ 146161 w 659304"/>
                  <a:gd name="connsiteY17" fmla="*/ 93038 h 384754"/>
                  <a:gd name="connsiteX0" fmla="*/ 146161 w 659304"/>
                  <a:gd name="connsiteY0" fmla="*/ 65318 h 357034"/>
                  <a:gd name="connsiteX1" fmla="*/ 205809 w 659304"/>
                  <a:gd name="connsiteY1" fmla="*/ 150898 h 357034"/>
                  <a:gd name="connsiteX2" fmla="*/ 0 w 659304"/>
                  <a:gd name="connsiteY2" fmla="*/ 120305 h 357034"/>
                  <a:gd name="connsiteX3" fmla="*/ 0 w 659304"/>
                  <a:gd name="connsiteY3" fmla="*/ 243282 h 357034"/>
                  <a:gd name="connsiteX4" fmla="*/ 490310 w 659304"/>
                  <a:gd name="connsiteY4" fmla="*/ 356248 h 357034"/>
                  <a:gd name="connsiteX5" fmla="*/ 492502 w 659304"/>
                  <a:gd name="connsiteY5" fmla="*/ 357034 h 357034"/>
                  <a:gd name="connsiteX6" fmla="*/ 494657 w 659304"/>
                  <a:gd name="connsiteY6" fmla="*/ 356175 h 357034"/>
                  <a:gd name="connsiteX7" fmla="*/ 644268 w 659304"/>
                  <a:gd name="connsiteY7" fmla="*/ 301066 h 357034"/>
                  <a:gd name="connsiteX8" fmla="*/ 659304 w 659304"/>
                  <a:gd name="connsiteY8" fmla="*/ 296163 h 357034"/>
                  <a:gd name="connsiteX9" fmla="*/ 644776 w 659304"/>
                  <a:gd name="connsiteY9" fmla="*/ 289783 h 357034"/>
                  <a:gd name="connsiteX10" fmla="*/ 230022 w 659304"/>
                  <a:gd name="connsiteY10" fmla="*/ 155947 h 357034"/>
                  <a:gd name="connsiteX11" fmla="*/ 205809 w 659304"/>
                  <a:gd name="connsiteY11" fmla="*/ 18406 h 357034"/>
                  <a:gd name="connsiteX12" fmla="*/ 205809 w 659304"/>
                  <a:gd name="connsiteY12" fmla="*/ 18406 h 357034"/>
                  <a:gd name="connsiteX13" fmla="*/ 205809 w 659304"/>
                  <a:gd name="connsiteY13" fmla="*/ 36674 h 357034"/>
                  <a:gd name="connsiteX14" fmla="*/ 192698 w 659304"/>
                  <a:gd name="connsiteY14" fmla="*/ 16904 h 357034"/>
                  <a:gd name="connsiteX15" fmla="*/ 127469 w 659304"/>
                  <a:gd name="connsiteY15" fmla="*/ 779 h 357034"/>
                  <a:gd name="connsiteX16" fmla="*/ 146161 w 659304"/>
                  <a:gd name="connsiteY16" fmla="*/ 65318 h 357034"/>
                  <a:gd name="connsiteX0" fmla="*/ 146161 w 659304"/>
                  <a:gd name="connsiteY0" fmla="*/ 64957 h 356673"/>
                  <a:gd name="connsiteX1" fmla="*/ 205809 w 659304"/>
                  <a:gd name="connsiteY1" fmla="*/ 150537 h 356673"/>
                  <a:gd name="connsiteX2" fmla="*/ 0 w 659304"/>
                  <a:gd name="connsiteY2" fmla="*/ 119944 h 356673"/>
                  <a:gd name="connsiteX3" fmla="*/ 0 w 659304"/>
                  <a:gd name="connsiteY3" fmla="*/ 242921 h 356673"/>
                  <a:gd name="connsiteX4" fmla="*/ 490310 w 659304"/>
                  <a:gd name="connsiteY4" fmla="*/ 355887 h 356673"/>
                  <a:gd name="connsiteX5" fmla="*/ 492502 w 659304"/>
                  <a:gd name="connsiteY5" fmla="*/ 356673 h 356673"/>
                  <a:gd name="connsiteX6" fmla="*/ 494657 w 659304"/>
                  <a:gd name="connsiteY6" fmla="*/ 355814 h 356673"/>
                  <a:gd name="connsiteX7" fmla="*/ 644268 w 659304"/>
                  <a:gd name="connsiteY7" fmla="*/ 300705 h 356673"/>
                  <a:gd name="connsiteX8" fmla="*/ 659304 w 659304"/>
                  <a:gd name="connsiteY8" fmla="*/ 295802 h 356673"/>
                  <a:gd name="connsiteX9" fmla="*/ 644776 w 659304"/>
                  <a:gd name="connsiteY9" fmla="*/ 289422 h 356673"/>
                  <a:gd name="connsiteX10" fmla="*/ 230022 w 659304"/>
                  <a:gd name="connsiteY10" fmla="*/ 155586 h 356673"/>
                  <a:gd name="connsiteX11" fmla="*/ 205809 w 659304"/>
                  <a:gd name="connsiteY11" fmla="*/ 18045 h 356673"/>
                  <a:gd name="connsiteX12" fmla="*/ 205809 w 659304"/>
                  <a:gd name="connsiteY12" fmla="*/ 18045 h 356673"/>
                  <a:gd name="connsiteX13" fmla="*/ 205809 w 659304"/>
                  <a:gd name="connsiteY13" fmla="*/ 36313 h 356673"/>
                  <a:gd name="connsiteX14" fmla="*/ 127469 w 659304"/>
                  <a:gd name="connsiteY14" fmla="*/ 418 h 356673"/>
                  <a:gd name="connsiteX15" fmla="*/ 146161 w 659304"/>
                  <a:gd name="connsiteY15" fmla="*/ 64957 h 356673"/>
                  <a:gd name="connsiteX0" fmla="*/ 146161 w 659304"/>
                  <a:gd name="connsiteY0" fmla="*/ 64539 h 356255"/>
                  <a:gd name="connsiteX1" fmla="*/ 205809 w 659304"/>
                  <a:gd name="connsiteY1" fmla="*/ 150119 h 356255"/>
                  <a:gd name="connsiteX2" fmla="*/ 0 w 659304"/>
                  <a:gd name="connsiteY2" fmla="*/ 119526 h 356255"/>
                  <a:gd name="connsiteX3" fmla="*/ 0 w 659304"/>
                  <a:gd name="connsiteY3" fmla="*/ 242503 h 356255"/>
                  <a:gd name="connsiteX4" fmla="*/ 490310 w 659304"/>
                  <a:gd name="connsiteY4" fmla="*/ 355469 h 356255"/>
                  <a:gd name="connsiteX5" fmla="*/ 492502 w 659304"/>
                  <a:gd name="connsiteY5" fmla="*/ 356255 h 356255"/>
                  <a:gd name="connsiteX6" fmla="*/ 494657 w 659304"/>
                  <a:gd name="connsiteY6" fmla="*/ 355396 h 356255"/>
                  <a:gd name="connsiteX7" fmla="*/ 644268 w 659304"/>
                  <a:gd name="connsiteY7" fmla="*/ 300287 h 356255"/>
                  <a:gd name="connsiteX8" fmla="*/ 659304 w 659304"/>
                  <a:gd name="connsiteY8" fmla="*/ 295384 h 356255"/>
                  <a:gd name="connsiteX9" fmla="*/ 644776 w 659304"/>
                  <a:gd name="connsiteY9" fmla="*/ 289004 h 356255"/>
                  <a:gd name="connsiteX10" fmla="*/ 230022 w 659304"/>
                  <a:gd name="connsiteY10" fmla="*/ 155168 h 356255"/>
                  <a:gd name="connsiteX11" fmla="*/ 205809 w 659304"/>
                  <a:gd name="connsiteY11" fmla="*/ 17627 h 356255"/>
                  <a:gd name="connsiteX12" fmla="*/ 205809 w 659304"/>
                  <a:gd name="connsiteY12" fmla="*/ 17627 h 356255"/>
                  <a:gd name="connsiteX13" fmla="*/ 127469 w 659304"/>
                  <a:gd name="connsiteY13" fmla="*/ 0 h 356255"/>
                  <a:gd name="connsiteX14" fmla="*/ 146161 w 659304"/>
                  <a:gd name="connsiteY14" fmla="*/ 64539 h 356255"/>
                  <a:gd name="connsiteX0" fmla="*/ 146161 w 659304"/>
                  <a:gd name="connsiteY0" fmla="*/ 64539 h 356255"/>
                  <a:gd name="connsiteX1" fmla="*/ 205809 w 659304"/>
                  <a:gd name="connsiteY1" fmla="*/ 150119 h 356255"/>
                  <a:gd name="connsiteX2" fmla="*/ 0 w 659304"/>
                  <a:gd name="connsiteY2" fmla="*/ 119526 h 356255"/>
                  <a:gd name="connsiteX3" fmla="*/ 0 w 659304"/>
                  <a:gd name="connsiteY3" fmla="*/ 242503 h 356255"/>
                  <a:gd name="connsiteX4" fmla="*/ 490310 w 659304"/>
                  <a:gd name="connsiteY4" fmla="*/ 355469 h 356255"/>
                  <a:gd name="connsiteX5" fmla="*/ 492502 w 659304"/>
                  <a:gd name="connsiteY5" fmla="*/ 356255 h 356255"/>
                  <a:gd name="connsiteX6" fmla="*/ 494657 w 659304"/>
                  <a:gd name="connsiteY6" fmla="*/ 355396 h 356255"/>
                  <a:gd name="connsiteX7" fmla="*/ 644268 w 659304"/>
                  <a:gd name="connsiteY7" fmla="*/ 300287 h 356255"/>
                  <a:gd name="connsiteX8" fmla="*/ 659304 w 659304"/>
                  <a:gd name="connsiteY8" fmla="*/ 295384 h 356255"/>
                  <a:gd name="connsiteX9" fmla="*/ 644776 w 659304"/>
                  <a:gd name="connsiteY9" fmla="*/ 289004 h 356255"/>
                  <a:gd name="connsiteX10" fmla="*/ 230022 w 659304"/>
                  <a:gd name="connsiteY10" fmla="*/ 155168 h 356255"/>
                  <a:gd name="connsiteX11" fmla="*/ 205809 w 659304"/>
                  <a:gd name="connsiteY11" fmla="*/ 17627 h 356255"/>
                  <a:gd name="connsiteX12" fmla="*/ 127469 w 659304"/>
                  <a:gd name="connsiteY12" fmla="*/ 0 h 356255"/>
                  <a:gd name="connsiteX13" fmla="*/ 146161 w 659304"/>
                  <a:gd name="connsiteY13" fmla="*/ 64539 h 356255"/>
                  <a:gd name="connsiteX0" fmla="*/ 146161 w 659304"/>
                  <a:gd name="connsiteY0" fmla="*/ 46912 h 338628"/>
                  <a:gd name="connsiteX1" fmla="*/ 205809 w 659304"/>
                  <a:gd name="connsiteY1" fmla="*/ 132492 h 338628"/>
                  <a:gd name="connsiteX2" fmla="*/ 0 w 659304"/>
                  <a:gd name="connsiteY2" fmla="*/ 101899 h 338628"/>
                  <a:gd name="connsiteX3" fmla="*/ 0 w 659304"/>
                  <a:gd name="connsiteY3" fmla="*/ 224876 h 338628"/>
                  <a:gd name="connsiteX4" fmla="*/ 490310 w 659304"/>
                  <a:gd name="connsiteY4" fmla="*/ 337842 h 338628"/>
                  <a:gd name="connsiteX5" fmla="*/ 492502 w 659304"/>
                  <a:gd name="connsiteY5" fmla="*/ 338628 h 338628"/>
                  <a:gd name="connsiteX6" fmla="*/ 494657 w 659304"/>
                  <a:gd name="connsiteY6" fmla="*/ 337769 h 338628"/>
                  <a:gd name="connsiteX7" fmla="*/ 644268 w 659304"/>
                  <a:gd name="connsiteY7" fmla="*/ 282660 h 338628"/>
                  <a:gd name="connsiteX8" fmla="*/ 659304 w 659304"/>
                  <a:gd name="connsiteY8" fmla="*/ 277757 h 338628"/>
                  <a:gd name="connsiteX9" fmla="*/ 644776 w 659304"/>
                  <a:gd name="connsiteY9" fmla="*/ 271377 h 338628"/>
                  <a:gd name="connsiteX10" fmla="*/ 230022 w 659304"/>
                  <a:gd name="connsiteY10" fmla="*/ 137541 h 338628"/>
                  <a:gd name="connsiteX11" fmla="*/ 205809 w 659304"/>
                  <a:gd name="connsiteY11" fmla="*/ 0 h 338628"/>
                  <a:gd name="connsiteX12" fmla="*/ 146161 w 659304"/>
                  <a:gd name="connsiteY12" fmla="*/ 46912 h 338628"/>
                  <a:gd name="connsiteX0" fmla="*/ 146161 w 659304"/>
                  <a:gd name="connsiteY0" fmla="*/ 0 h 291716"/>
                  <a:gd name="connsiteX1" fmla="*/ 205809 w 659304"/>
                  <a:gd name="connsiteY1" fmla="*/ 85580 h 291716"/>
                  <a:gd name="connsiteX2" fmla="*/ 0 w 659304"/>
                  <a:gd name="connsiteY2" fmla="*/ 54987 h 291716"/>
                  <a:gd name="connsiteX3" fmla="*/ 0 w 659304"/>
                  <a:gd name="connsiteY3" fmla="*/ 177964 h 291716"/>
                  <a:gd name="connsiteX4" fmla="*/ 490310 w 659304"/>
                  <a:gd name="connsiteY4" fmla="*/ 290930 h 291716"/>
                  <a:gd name="connsiteX5" fmla="*/ 492502 w 659304"/>
                  <a:gd name="connsiteY5" fmla="*/ 291716 h 291716"/>
                  <a:gd name="connsiteX6" fmla="*/ 494657 w 659304"/>
                  <a:gd name="connsiteY6" fmla="*/ 290857 h 291716"/>
                  <a:gd name="connsiteX7" fmla="*/ 644268 w 659304"/>
                  <a:gd name="connsiteY7" fmla="*/ 235748 h 291716"/>
                  <a:gd name="connsiteX8" fmla="*/ 659304 w 659304"/>
                  <a:gd name="connsiteY8" fmla="*/ 230845 h 291716"/>
                  <a:gd name="connsiteX9" fmla="*/ 644776 w 659304"/>
                  <a:gd name="connsiteY9" fmla="*/ 224465 h 291716"/>
                  <a:gd name="connsiteX10" fmla="*/ 230022 w 659304"/>
                  <a:gd name="connsiteY10" fmla="*/ 90629 h 291716"/>
                  <a:gd name="connsiteX11" fmla="*/ 146161 w 659304"/>
                  <a:gd name="connsiteY11" fmla="*/ 0 h 291716"/>
                  <a:gd name="connsiteX0" fmla="*/ 230022 w 659304"/>
                  <a:gd name="connsiteY0" fmla="*/ 35642 h 236729"/>
                  <a:gd name="connsiteX1" fmla="*/ 205809 w 659304"/>
                  <a:gd name="connsiteY1" fmla="*/ 30593 h 236729"/>
                  <a:gd name="connsiteX2" fmla="*/ 0 w 659304"/>
                  <a:gd name="connsiteY2" fmla="*/ 0 h 236729"/>
                  <a:gd name="connsiteX3" fmla="*/ 0 w 659304"/>
                  <a:gd name="connsiteY3" fmla="*/ 122977 h 236729"/>
                  <a:gd name="connsiteX4" fmla="*/ 490310 w 659304"/>
                  <a:gd name="connsiteY4" fmla="*/ 235943 h 236729"/>
                  <a:gd name="connsiteX5" fmla="*/ 492502 w 659304"/>
                  <a:gd name="connsiteY5" fmla="*/ 236729 h 236729"/>
                  <a:gd name="connsiteX6" fmla="*/ 494657 w 659304"/>
                  <a:gd name="connsiteY6" fmla="*/ 235870 h 236729"/>
                  <a:gd name="connsiteX7" fmla="*/ 644268 w 659304"/>
                  <a:gd name="connsiteY7" fmla="*/ 180761 h 236729"/>
                  <a:gd name="connsiteX8" fmla="*/ 659304 w 659304"/>
                  <a:gd name="connsiteY8" fmla="*/ 175858 h 236729"/>
                  <a:gd name="connsiteX9" fmla="*/ 644776 w 659304"/>
                  <a:gd name="connsiteY9" fmla="*/ 169478 h 236729"/>
                  <a:gd name="connsiteX10" fmla="*/ 230022 w 659304"/>
                  <a:gd name="connsiteY10" fmla="*/ 35642 h 23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9304" h="236729">
                    <a:moveTo>
                      <a:pt x="230022" y="35642"/>
                    </a:moveTo>
                    <a:lnTo>
                      <a:pt x="205809" y="30593"/>
                    </a:lnTo>
                    <a:cubicBezTo>
                      <a:pt x="137901" y="17034"/>
                      <a:pt x="69297" y="6837"/>
                      <a:pt x="0" y="0"/>
                    </a:cubicBezTo>
                    <a:lnTo>
                      <a:pt x="0" y="122977"/>
                    </a:lnTo>
                    <a:cubicBezTo>
                      <a:pt x="167301" y="141276"/>
                      <a:pt x="331869" y="179191"/>
                      <a:pt x="490310" y="235943"/>
                    </a:cubicBezTo>
                    <a:lnTo>
                      <a:pt x="492502" y="236729"/>
                    </a:lnTo>
                    <a:lnTo>
                      <a:pt x="494657" y="235870"/>
                    </a:lnTo>
                    <a:cubicBezTo>
                      <a:pt x="543627" y="215725"/>
                      <a:pt x="593929" y="197129"/>
                      <a:pt x="644268" y="180761"/>
                    </a:cubicBezTo>
                    <a:lnTo>
                      <a:pt x="659304" y="175858"/>
                    </a:lnTo>
                    <a:lnTo>
                      <a:pt x="644776" y="169478"/>
                    </a:lnTo>
                    <a:cubicBezTo>
                      <a:pt x="511517" y="110664"/>
                      <a:pt x="372524" y="65812"/>
                      <a:pt x="230022" y="35642"/>
                    </a:cubicBezTo>
                    <a:close/>
                  </a:path>
                </a:pathLst>
              </a:custGeom>
              <a:solidFill>
                <a:srgbClr val="000000"/>
              </a:solidFill>
              <a:ln w="12105" cap="flat">
                <a:noFill/>
                <a:prstDash val="solid"/>
                <a:miter/>
              </a:ln>
            </p:spPr>
            <p:txBody>
              <a:bodyPr rtlCol="0" anchor="ctr"/>
              <a:lstStyle/>
              <a:p>
                <a:endParaRPr lang="da-DK" dirty="0"/>
              </a:p>
            </p:txBody>
          </p:sp>
          <p:sp>
            <p:nvSpPr>
              <p:cNvPr id="1515" name="Free-form: Shape 1514">
                <a:extLst>
                  <a:ext uri="{FF2B5EF4-FFF2-40B4-BE49-F238E27FC236}">
                    <a16:creationId xmlns:a16="http://schemas.microsoft.com/office/drawing/2014/main" id="{B53CDE55-7E62-B31C-72F9-539D8EF59299}"/>
                  </a:ext>
                </a:extLst>
              </p:cNvPr>
              <p:cNvSpPr/>
              <p:nvPr/>
            </p:nvSpPr>
            <p:spPr>
              <a:xfrm>
                <a:off x="2649681" y="8151878"/>
                <a:ext cx="275082" cy="135265"/>
              </a:xfrm>
              <a:custGeom>
                <a:avLst/>
                <a:gdLst>
                  <a:gd name="connsiteX0" fmla="*/ 131960 w 275082"/>
                  <a:gd name="connsiteY0" fmla="*/ 135265 h 135265"/>
                  <a:gd name="connsiteX1" fmla="*/ 133921 w 275082"/>
                  <a:gd name="connsiteY1" fmla="*/ 133982 h 135265"/>
                  <a:gd name="connsiteX2" fmla="*/ 261596 w 275082"/>
                  <a:gd name="connsiteY2" fmla="*/ 56343 h 135265"/>
                  <a:gd name="connsiteX3" fmla="*/ 275082 w 275082"/>
                  <a:gd name="connsiteY3" fmla="*/ 48777 h 135265"/>
                  <a:gd name="connsiteX4" fmla="*/ 260046 w 275082"/>
                  <a:gd name="connsiteY4" fmla="*/ 45145 h 135265"/>
                  <a:gd name="connsiteX5" fmla="*/ 0 w 275082"/>
                  <a:gd name="connsiteY5" fmla="*/ 0 h 135265"/>
                  <a:gd name="connsiteX6" fmla="*/ 0 w 275082"/>
                  <a:gd name="connsiteY6" fmla="*/ 118219 h 135265"/>
                  <a:gd name="connsiteX7" fmla="*/ 129684 w 275082"/>
                  <a:gd name="connsiteY7" fmla="*/ 134890 h 135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5082" h="135265">
                    <a:moveTo>
                      <a:pt x="131960" y="135265"/>
                    </a:moveTo>
                    <a:lnTo>
                      <a:pt x="133921" y="133982"/>
                    </a:lnTo>
                    <a:cubicBezTo>
                      <a:pt x="175265" y="106815"/>
                      <a:pt x="218230" y="80714"/>
                      <a:pt x="261596" y="56343"/>
                    </a:cubicBezTo>
                    <a:lnTo>
                      <a:pt x="275082" y="48777"/>
                    </a:lnTo>
                    <a:lnTo>
                      <a:pt x="260046" y="45145"/>
                    </a:lnTo>
                    <a:cubicBezTo>
                      <a:pt x="174383" y="24725"/>
                      <a:pt x="87533" y="9648"/>
                      <a:pt x="0" y="0"/>
                    </a:cubicBezTo>
                    <a:lnTo>
                      <a:pt x="0" y="118219"/>
                    </a:lnTo>
                    <a:cubicBezTo>
                      <a:pt x="43317" y="122493"/>
                      <a:pt x="86900" y="128038"/>
                      <a:pt x="129684" y="134890"/>
                    </a:cubicBezTo>
                    <a:close/>
                  </a:path>
                </a:pathLst>
              </a:custGeom>
              <a:solidFill>
                <a:srgbClr val="000000"/>
              </a:solidFill>
              <a:ln w="12105" cap="flat">
                <a:noFill/>
                <a:prstDash val="solid"/>
                <a:miter/>
              </a:ln>
            </p:spPr>
            <p:txBody>
              <a:bodyPr rtlCol="0" anchor="ctr"/>
              <a:lstStyle/>
              <a:p>
                <a:endParaRPr lang="da-DK" dirty="0"/>
              </a:p>
            </p:txBody>
          </p:sp>
          <p:pic>
            <p:nvPicPr>
              <p:cNvPr id="1516" name="Graphic 1515" descr="House with solid fill">
                <a:extLst>
                  <a:ext uri="{FF2B5EF4-FFF2-40B4-BE49-F238E27FC236}">
                    <a16:creationId xmlns:a16="http://schemas.microsoft.com/office/drawing/2014/main" id="{4C621FA9-06CD-7F8B-2E4B-3360A51B67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15800" y="7609345"/>
                <a:ext cx="419614" cy="419614"/>
              </a:xfrm>
              <a:prstGeom prst="rect">
                <a:avLst/>
              </a:prstGeom>
            </p:spPr>
          </p:pic>
          <p:pic>
            <p:nvPicPr>
              <p:cNvPr id="1517" name="Graphic 1516" descr="Factory with solid fill">
                <a:extLst>
                  <a:ext uri="{FF2B5EF4-FFF2-40B4-BE49-F238E27FC236}">
                    <a16:creationId xmlns:a16="http://schemas.microsoft.com/office/drawing/2014/main" id="{DAF1D002-7D08-285C-E459-EA94EE21C4E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58571" y="7411895"/>
                <a:ext cx="519506" cy="519506"/>
              </a:xfrm>
              <a:prstGeom prst="rect">
                <a:avLst/>
              </a:prstGeom>
            </p:spPr>
          </p:pic>
        </p:grpSp>
      </p:grpSp>
      <p:grpSp>
        <p:nvGrpSpPr>
          <p:cNvPr id="1412" name="Group 1411">
            <a:extLst>
              <a:ext uri="{FF2B5EF4-FFF2-40B4-BE49-F238E27FC236}">
                <a16:creationId xmlns:a16="http://schemas.microsoft.com/office/drawing/2014/main" id="{16F63E9B-58FD-9301-460E-10D03BB35149}"/>
              </a:ext>
              <a:ext uri="{C183D7F6-B498-43B3-948B-1728B52AA6E4}">
                <adec:decorative xmlns:adec="http://schemas.microsoft.com/office/drawing/2017/decorative" val="1"/>
              </a:ext>
            </a:extLst>
          </p:cNvPr>
          <p:cNvGrpSpPr/>
          <p:nvPr/>
        </p:nvGrpSpPr>
        <p:grpSpPr>
          <a:xfrm>
            <a:off x="5606685" y="8546016"/>
            <a:ext cx="1755234" cy="1986635"/>
            <a:chOff x="6723609" y="321133"/>
            <a:chExt cx="1182345" cy="1349229"/>
          </a:xfrm>
        </p:grpSpPr>
        <p:sp>
          <p:nvSpPr>
            <p:cNvPr id="1413" name="Rectangle: Rounded Corners 1027">
              <a:extLst>
                <a:ext uri="{FF2B5EF4-FFF2-40B4-BE49-F238E27FC236}">
                  <a16:creationId xmlns:a16="http://schemas.microsoft.com/office/drawing/2014/main" id="{0D3BBC88-C185-0523-EC8E-975E31D85D08}"/>
                </a:ext>
              </a:extLst>
            </p:cNvPr>
            <p:cNvSpPr/>
            <p:nvPr/>
          </p:nvSpPr>
          <p:spPr>
            <a:xfrm>
              <a:off x="6763391" y="321133"/>
              <a:ext cx="1104900" cy="1349229"/>
            </a:xfrm>
            <a:prstGeom prst="rect">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414" name="Oval 1029">
              <a:extLst>
                <a:ext uri="{FF2B5EF4-FFF2-40B4-BE49-F238E27FC236}">
                  <a16:creationId xmlns:a16="http://schemas.microsoft.com/office/drawing/2014/main" id="{C5DDCADE-7342-8170-1F32-AD181CC0514F}"/>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415" name="TextBox 1414">
              <a:extLst>
                <a:ext uri="{FF2B5EF4-FFF2-40B4-BE49-F238E27FC236}">
                  <a16:creationId xmlns:a16="http://schemas.microsoft.com/office/drawing/2014/main" id="{B429D780-42E3-EAC2-E40C-3B13FF1216AB}"/>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schemeClr val="bg1">
                      <a:lumMod val="65000"/>
                    </a:schemeClr>
                  </a:solidFill>
                  <a:latin typeface="Bahnschrift SemiBold Condensed" panose="020B0502040204020203" pitchFamily="34" charset="0"/>
                </a:rPr>
                <a:t>___________________ </a:t>
              </a:r>
            </a:p>
          </p:txBody>
        </p:sp>
      </p:grpSp>
      <p:grpSp>
        <p:nvGrpSpPr>
          <p:cNvPr id="1470" name="Group 1469">
            <a:extLst>
              <a:ext uri="{FF2B5EF4-FFF2-40B4-BE49-F238E27FC236}">
                <a16:creationId xmlns:a16="http://schemas.microsoft.com/office/drawing/2014/main" id="{C928F8BC-5444-EFB4-2B40-7F4FE3920080}"/>
              </a:ext>
              <a:ext uri="{C183D7F6-B498-43B3-948B-1728B52AA6E4}">
                <adec:decorative xmlns:adec="http://schemas.microsoft.com/office/drawing/2017/decorative" val="1"/>
              </a:ext>
            </a:extLst>
          </p:cNvPr>
          <p:cNvGrpSpPr/>
          <p:nvPr/>
        </p:nvGrpSpPr>
        <p:grpSpPr>
          <a:xfrm>
            <a:off x="3814171" y="8543747"/>
            <a:ext cx="1755234" cy="1986635"/>
            <a:chOff x="6723609" y="321133"/>
            <a:chExt cx="1182345" cy="1349229"/>
          </a:xfrm>
        </p:grpSpPr>
        <p:sp>
          <p:nvSpPr>
            <p:cNvPr id="1471" name="Rectangle: Rounded Corners 1027">
              <a:extLst>
                <a:ext uri="{FF2B5EF4-FFF2-40B4-BE49-F238E27FC236}">
                  <a16:creationId xmlns:a16="http://schemas.microsoft.com/office/drawing/2014/main" id="{1CD49C2A-E86D-50D0-53E7-ED0127832679}"/>
                </a:ext>
              </a:extLst>
            </p:cNvPr>
            <p:cNvSpPr/>
            <p:nvPr/>
          </p:nvSpPr>
          <p:spPr>
            <a:xfrm>
              <a:off x="6763391" y="321133"/>
              <a:ext cx="1104900" cy="1349229"/>
            </a:xfrm>
            <a:prstGeom prst="rect">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472" name="Oval 1029">
              <a:extLst>
                <a:ext uri="{FF2B5EF4-FFF2-40B4-BE49-F238E27FC236}">
                  <a16:creationId xmlns:a16="http://schemas.microsoft.com/office/drawing/2014/main" id="{1A4178A9-FB89-613C-F42A-9275D460B644}"/>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473" name="TextBox 1472">
              <a:extLst>
                <a:ext uri="{FF2B5EF4-FFF2-40B4-BE49-F238E27FC236}">
                  <a16:creationId xmlns:a16="http://schemas.microsoft.com/office/drawing/2014/main" id="{D3EC289C-A1F0-7C9F-6980-05E39AF86BDE}"/>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schemeClr val="bg1">
                      <a:lumMod val="65000"/>
                    </a:schemeClr>
                  </a:solidFill>
                  <a:latin typeface="Bahnschrift SemiBold Condensed" panose="020B0502040204020203" pitchFamily="34" charset="0"/>
                </a:rPr>
                <a:t>___________________ </a:t>
              </a:r>
            </a:p>
          </p:txBody>
        </p:sp>
      </p:grpSp>
      <p:grpSp>
        <p:nvGrpSpPr>
          <p:cNvPr id="1474" name="Group 1473">
            <a:extLst>
              <a:ext uri="{FF2B5EF4-FFF2-40B4-BE49-F238E27FC236}">
                <a16:creationId xmlns:a16="http://schemas.microsoft.com/office/drawing/2014/main" id="{B71436FF-65C8-92B5-2E4E-3A0BD2A96D50}"/>
              </a:ext>
              <a:ext uri="{C183D7F6-B498-43B3-948B-1728B52AA6E4}">
                <adec:decorative xmlns:adec="http://schemas.microsoft.com/office/drawing/2017/decorative" val="1"/>
              </a:ext>
            </a:extLst>
          </p:cNvPr>
          <p:cNvGrpSpPr/>
          <p:nvPr/>
        </p:nvGrpSpPr>
        <p:grpSpPr>
          <a:xfrm>
            <a:off x="2023471" y="8543747"/>
            <a:ext cx="1755234" cy="1986635"/>
            <a:chOff x="6723609" y="321133"/>
            <a:chExt cx="1182345" cy="1349229"/>
          </a:xfrm>
        </p:grpSpPr>
        <p:sp>
          <p:nvSpPr>
            <p:cNvPr id="1475" name="Rectangle: Rounded Corners 1027">
              <a:extLst>
                <a:ext uri="{FF2B5EF4-FFF2-40B4-BE49-F238E27FC236}">
                  <a16:creationId xmlns:a16="http://schemas.microsoft.com/office/drawing/2014/main" id="{460498CE-FBE0-DF3A-4BB0-DDAEC991DBE3}"/>
                </a:ext>
              </a:extLst>
            </p:cNvPr>
            <p:cNvSpPr/>
            <p:nvPr/>
          </p:nvSpPr>
          <p:spPr>
            <a:xfrm>
              <a:off x="6763391" y="321133"/>
              <a:ext cx="1104900" cy="1349229"/>
            </a:xfrm>
            <a:prstGeom prst="rect">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476" name="Oval 1029">
              <a:extLst>
                <a:ext uri="{FF2B5EF4-FFF2-40B4-BE49-F238E27FC236}">
                  <a16:creationId xmlns:a16="http://schemas.microsoft.com/office/drawing/2014/main" id="{848E7D5E-65CF-8F64-2448-A7C85E09FD22}"/>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477" name="TextBox 1476">
              <a:extLst>
                <a:ext uri="{FF2B5EF4-FFF2-40B4-BE49-F238E27FC236}">
                  <a16:creationId xmlns:a16="http://schemas.microsoft.com/office/drawing/2014/main" id="{2DC3C5D0-76B7-11B1-A39B-10A63CA16A2E}"/>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schemeClr val="bg1">
                      <a:lumMod val="65000"/>
                    </a:schemeClr>
                  </a:solidFill>
                  <a:latin typeface="Bahnschrift SemiBold Condensed" panose="020B0502040204020203" pitchFamily="34" charset="0"/>
                </a:rPr>
                <a:t>___________________ </a:t>
              </a:r>
            </a:p>
          </p:txBody>
        </p:sp>
      </p:grpSp>
      <p:grpSp>
        <p:nvGrpSpPr>
          <p:cNvPr id="1416" name="Group 1415">
            <a:extLst>
              <a:ext uri="{FF2B5EF4-FFF2-40B4-BE49-F238E27FC236}">
                <a16:creationId xmlns:a16="http://schemas.microsoft.com/office/drawing/2014/main" id="{398E7584-4847-BB3A-331C-B5147B0DE425}"/>
              </a:ext>
              <a:ext uri="{C183D7F6-B498-43B3-948B-1728B52AA6E4}">
                <adec:decorative xmlns:adec="http://schemas.microsoft.com/office/drawing/2017/decorative" val="1"/>
              </a:ext>
            </a:extLst>
          </p:cNvPr>
          <p:cNvGrpSpPr/>
          <p:nvPr/>
        </p:nvGrpSpPr>
        <p:grpSpPr>
          <a:xfrm>
            <a:off x="7716788" y="75887"/>
            <a:ext cx="1755234" cy="1986635"/>
            <a:chOff x="6723609" y="321133"/>
            <a:chExt cx="1182345" cy="1349229"/>
          </a:xfrm>
        </p:grpSpPr>
        <p:sp>
          <p:nvSpPr>
            <p:cNvPr id="1417" name="Rectangle: Rounded Corners 1027">
              <a:extLst>
                <a:ext uri="{FF2B5EF4-FFF2-40B4-BE49-F238E27FC236}">
                  <a16:creationId xmlns:a16="http://schemas.microsoft.com/office/drawing/2014/main" id="{6C0A4456-7188-E28A-0012-111B327641BC}"/>
                </a:ext>
              </a:extLst>
            </p:cNvPr>
            <p:cNvSpPr/>
            <p:nvPr/>
          </p:nvSpPr>
          <p:spPr>
            <a:xfrm>
              <a:off x="6763391" y="321133"/>
              <a:ext cx="1104900" cy="1349229"/>
            </a:xfrm>
            <a:prstGeom prst="rect">
              <a:avLst/>
            </a:prstGeom>
            <a:solidFill>
              <a:srgbClr val="766056"/>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18" name="Group 1417">
              <a:extLst>
                <a:ext uri="{FF2B5EF4-FFF2-40B4-BE49-F238E27FC236}">
                  <a16:creationId xmlns:a16="http://schemas.microsoft.com/office/drawing/2014/main" id="{35CB2904-F890-2D0D-142D-2ADA3E21EA39}"/>
                </a:ext>
              </a:extLst>
            </p:cNvPr>
            <p:cNvGrpSpPr/>
            <p:nvPr/>
          </p:nvGrpSpPr>
          <p:grpSpPr>
            <a:xfrm>
              <a:off x="6860191" y="427132"/>
              <a:ext cx="911301" cy="911301"/>
              <a:chOff x="7688198" y="1532291"/>
              <a:chExt cx="1169289" cy="1169289"/>
            </a:xfrm>
          </p:grpSpPr>
          <p:sp>
            <p:nvSpPr>
              <p:cNvPr id="1420" name="Oval 1029">
                <a:extLst>
                  <a:ext uri="{FF2B5EF4-FFF2-40B4-BE49-F238E27FC236}">
                    <a16:creationId xmlns:a16="http://schemas.microsoft.com/office/drawing/2014/main" id="{63B878E2-6C45-FA01-49AF-F72CA8E448B6}"/>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21" name="Graphic 1420" descr="Tractor with solid fill">
                <a:extLst>
                  <a:ext uri="{FF2B5EF4-FFF2-40B4-BE49-F238E27FC236}">
                    <a16:creationId xmlns:a16="http://schemas.microsoft.com/office/drawing/2014/main" id="{33199384-ACCA-AA29-0272-F93C583A0D1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758878" y="1638980"/>
                <a:ext cx="1012779" cy="1012779"/>
              </a:xfrm>
              <a:prstGeom prst="rect">
                <a:avLst/>
              </a:prstGeom>
            </p:spPr>
          </p:pic>
        </p:grpSp>
        <p:sp>
          <p:nvSpPr>
            <p:cNvPr id="1419" name="TextBox 1418">
              <a:extLst>
                <a:ext uri="{FF2B5EF4-FFF2-40B4-BE49-F238E27FC236}">
                  <a16:creationId xmlns:a16="http://schemas.microsoft.com/office/drawing/2014/main" id="{40BF5CDC-AE4A-3833-456F-1E230ED1CBC2}"/>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LANDBRUG </a:t>
              </a:r>
            </a:p>
          </p:txBody>
        </p:sp>
      </p:grpSp>
      <p:grpSp>
        <p:nvGrpSpPr>
          <p:cNvPr id="1422" name="Group 1421">
            <a:extLst>
              <a:ext uri="{FF2B5EF4-FFF2-40B4-BE49-F238E27FC236}">
                <a16:creationId xmlns:a16="http://schemas.microsoft.com/office/drawing/2014/main" id="{C1F75801-5318-55AA-A9D5-384BAD050E40}"/>
              </a:ext>
              <a:ext uri="{C183D7F6-B498-43B3-948B-1728B52AA6E4}">
                <adec:decorative xmlns:adec="http://schemas.microsoft.com/office/drawing/2017/decorative" val="1"/>
              </a:ext>
            </a:extLst>
          </p:cNvPr>
          <p:cNvGrpSpPr/>
          <p:nvPr/>
        </p:nvGrpSpPr>
        <p:grpSpPr>
          <a:xfrm>
            <a:off x="9507902" y="75887"/>
            <a:ext cx="1755234" cy="1986635"/>
            <a:chOff x="6723609" y="321133"/>
            <a:chExt cx="1182345" cy="1349229"/>
          </a:xfrm>
        </p:grpSpPr>
        <p:sp>
          <p:nvSpPr>
            <p:cNvPr id="1423" name="Rectangle: Rounded Corners 1027">
              <a:extLst>
                <a:ext uri="{FF2B5EF4-FFF2-40B4-BE49-F238E27FC236}">
                  <a16:creationId xmlns:a16="http://schemas.microsoft.com/office/drawing/2014/main" id="{78C930FF-F26E-B4E8-5800-404AB9087E27}"/>
                </a:ext>
              </a:extLst>
            </p:cNvPr>
            <p:cNvSpPr/>
            <p:nvPr/>
          </p:nvSpPr>
          <p:spPr>
            <a:xfrm>
              <a:off x="6763391" y="321133"/>
              <a:ext cx="1104900" cy="1349229"/>
            </a:xfrm>
            <a:prstGeom prst="rect">
              <a:avLst/>
            </a:prstGeom>
            <a:solidFill>
              <a:srgbClr val="78206E"/>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24" name="Group 1423">
              <a:extLst>
                <a:ext uri="{FF2B5EF4-FFF2-40B4-BE49-F238E27FC236}">
                  <a16:creationId xmlns:a16="http://schemas.microsoft.com/office/drawing/2014/main" id="{690DAF8A-B321-37A0-6DB1-32F86746894D}"/>
                </a:ext>
              </a:extLst>
            </p:cNvPr>
            <p:cNvGrpSpPr/>
            <p:nvPr/>
          </p:nvGrpSpPr>
          <p:grpSpPr>
            <a:xfrm>
              <a:off x="6860191" y="427132"/>
              <a:ext cx="911301" cy="911301"/>
              <a:chOff x="7688198" y="1532291"/>
              <a:chExt cx="1169289" cy="1169289"/>
            </a:xfrm>
          </p:grpSpPr>
          <p:sp>
            <p:nvSpPr>
              <p:cNvPr id="1426" name="Oval 1029">
                <a:extLst>
                  <a:ext uri="{FF2B5EF4-FFF2-40B4-BE49-F238E27FC236}">
                    <a16:creationId xmlns:a16="http://schemas.microsoft.com/office/drawing/2014/main" id="{F7B0DFB0-29C3-AD92-9557-F42509683ABD}"/>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27" name="Graphic 1426">
                <a:extLst>
                  <a:ext uri="{FF2B5EF4-FFF2-40B4-BE49-F238E27FC236}">
                    <a16:creationId xmlns:a16="http://schemas.microsoft.com/office/drawing/2014/main" id="{FF44376D-0E5D-4E77-00E1-C9520D11B100}"/>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7763009" y="1638980"/>
                <a:ext cx="1004515" cy="1012779"/>
              </a:xfrm>
              <a:prstGeom prst="rect">
                <a:avLst/>
              </a:prstGeom>
            </p:spPr>
          </p:pic>
        </p:grpSp>
        <p:sp>
          <p:nvSpPr>
            <p:cNvPr id="1425" name="TextBox 1424">
              <a:extLst>
                <a:ext uri="{FF2B5EF4-FFF2-40B4-BE49-F238E27FC236}">
                  <a16:creationId xmlns:a16="http://schemas.microsoft.com/office/drawing/2014/main" id="{2705F578-66D5-E745-C078-8A601ED4E62E}"/>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REKREATIVT </a:t>
              </a:r>
            </a:p>
          </p:txBody>
        </p:sp>
      </p:grpSp>
      <p:grpSp>
        <p:nvGrpSpPr>
          <p:cNvPr id="1428" name="Group 1427">
            <a:extLst>
              <a:ext uri="{FF2B5EF4-FFF2-40B4-BE49-F238E27FC236}">
                <a16:creationId xmlns:a16="http://schemas.microsoft.com/office/drawing/2014/main" id="{01AF6C30-7C69-C4EC-565E-55EDE3B5A4BC}"/>
              </a:ext>
              <a:ext uri="{C183D7F6-B498-43B3-948B-1728B52AA6E4}">
                <adec:decorative xmlns:adec="http://schemas.microsoft.com/office/drawing/2017/decorative" val="1"/>
              </a:ext>
            </a:extLst>
          </p:cNvPr>
          <p:cNvGrpSpPr/>
          <p:nvPr/>
        </p:nvGrpSpPr>
        <p:grpSpPr>
          <a:xfrm>
            <a:off x="11299016" y="75887"/>
            <a:ext cx="1755234" cy="1986635"/>
            <a:chOff x="6723609" y="321133"/>
            <a:chExt cx="1182345" cy="1349229"/>
          </a:xfrm>
        </p:grpSpPr>
        <p:sp>
          <p:nvSpPr>
            <p:cNvPr id="1429" name="Rectangle: Rounded Corners 1027">
              <a:extLst>
                <a:ext uri="{FF2B5EF4-FFF2-40B4-BE49-F238E27FC236}">
                  <a16:creationId xmlns:a16="http://schemas.microsoft.com/office/drawing/2014/main" id="{FC0A2672-B896-EAFF-8B34-DB938EB9F927}"/>
                </a:ext>
              </a:extLst>
            </p:cNvPr>
            <p:cNvSpPr/>
            <p:nvPr/>
          </p:nvSpPr>
          <p:spPr>
            <a:xfrm>
              <a:off x="6763391" y="321133"/>
              <a:ext cx="1104900" cy="1349229"/>
            </a:xfrm>
            <a:prstGeom prst="rect">
              <a:avLst/>
            </a:prstGeom>
            <a:solidFill>
              <a:srgbClr val="3B7D23"/>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30" name="Group 1429">
              <a:extLst>
                <a:ext uri="{FF2B5EF4-FFF2-40B4-BE49-F238E27FC236}">
                  <a16:creationId xmlns:a16="http://schemas.microsoft.com/office/drawing/2014/main" id="{6504C9D2-735A-4E72-535A-F3ADF301B78B}"/>
                </a:ext>
              </a:extLst>
            </p:cNvPr>
            <p:cNvGrpSpPr/>
            <p:nvPr/>
          </p:nvGrpSpPr>
          <p:grpSpPr>
            <a:xfrm>
              <a:off x="6860191" y="427132"/>
              <a:ext cx="911301" cy="911301"/>
              <a:chOff x="7688198" y="1532291"/>
              <a:chExt cx="1169289" cy="1169289"/>
            </a:xfrm>
          </p:grpSpPr>
          <p:sp>
            <p:nvSpPr>
              <p:cNvPr id="1432" name="Oval 1029">
                <a:extLst>
                  <a:ext uri="{FF2B5EF4-FFF2-40B4-BE49-F238E27FC236}">
                    <a16:creationId xmlns:a16="http://schemas.microsoft.com/office/drawing/2014/main" id="{5A6B9F34-B91A-4BF9-A2BE-4B9BB55EF2D4}"/>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33" name="Graphic 1432">
                <a:extLst>
                  <a:ext uri="{FF2B5EF4-FFF2-40B4-BE49-F238E27FC236}">
                    <a16:creationId xmlns:a16="http://schemas.microsoft.com/office/drawing/2014/main" id="{8144C25A-6F78-7ACE-3012-ADF951D12210}"/>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7763009" y="1638980"/>
                <a:ext cx="1004515" cy="1012779"/>
              </a:xfrm>
              <a:prstGeom prst="rect">
                <a:avLst/>
              </a:prstGeom>
            </p:spPr>
          </p:pic>
        </p:grpSp>
        <p:sp>
          <p:nvSpPr>
            <p:cNvPr id="1431" name="TextBox 1430">
              <a:extLst>
                <a:ext uri="{FF2B5EF4-FFF2-40B4-BE49-F238E27FC236}">
                  <a16:creationId xmlns:a16="http://schemas.microsoft.com/office/drawing/2014/main" id="{AE45AA5A-C595-5C8A-2F33-5C2C80537C8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SKOV </a:t>
              </a:r>
            </a:p>
          </p:txBody>
        </p:sp>
      </p:grpSp>
      <p:grpSp>
        <p:nvGrpSpPr>
          <p:cNvPr id="1434" name="Group 1433">
            <a:extLst>
              <a:ext uri="{FF2B5EF4-FFF2-40B4-BE49-F238E27FC236}">
                <a16:creationId xmlns:a16="http://schemas.microsoft.com/office/drawing/2014/main" id="{F17FB881-FA90-E738-4D2F-712745A91AFC}"/>
              </a:ext>
              <a:ext uri="{C183D7F6-B498-43B3-948B-1728B52AA6E4}">
                <adec:decorative xmlns:adec="http://schemas.microsoft.com/office/drawing/2017/decorative" val="1"/>
              </a:ext>
            </a:extLst>
          </p:cNvPr>
          <p:cNvGrpSpPr/>
          <p:nvPr/>
        </p:nvGrpSpPr>
        <p:grpSpPr>
          <a:xfrm>
            <a:off x="13090130" y="75887"/>
            <a:ext cx="1755234" cy="1986635"/>
            <a:chOff x="6723609" y="321133"/>
            <a:chExt cx="1182345" cy="1349229"/>
          </a:xfrm>
        </p:grpSpPr>
        <p:sp>
          <p:nvSpPr>
            <p:cNvPr id="1435" name="Rectangle: Rounded Corners 1027">
              <a:extLst>
                <a:ext uri="{FF2B5EF4-FFF2-40B4-BE49-F238E27FC236}">
                  <a16:creationId xmlns:a16="http://schemas.microsoft.com/office/drawing/2014/main" id="{BCD38896-0681-BEDA-BE68-FF1909B8E864}"/>
                </a:ext>
              </a:extLst>
            </p:cNvPr>
            <p:cNvSpPr/>
            <p:nvPr/>
          </p:nvSpPr>
          <p:spPr>
            <a:xfrm>
              <a:off x="6763391" y="321133"/>
              <a:ext cx="1104900" cy="1349229"/>
            </a:xfrm>
            <a:prstGeom prst="rect">
              <a:avLst/>
            </a:prstGeom>
            <a:solidFill>
              <a:srgbClr val="FF6D6D"/>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36" name="Group 1435">
              <a:extLst>
                <a:ext uri="{FF2B5EF4-FFF2-40B4-BE49-F238E27FC236}">
                  <a16:creationId xmlns:a16="http://schemas.microsoft.com/office/drawing/2014/main" id="{83786427-03F1-781B-827D-5DFB823342AD}"/>
                </a:ext>
              </a:extLst>
            </p:cNvPr>
            <p:cNvGrpSpPr/>
            <p:nvPr/>
          </p:nvGrpSpPr>
          <p:grpSpPr>
            <a:xfrm>
              <a:off x="6860191" y="427132"/>
              <a:ext cx="911301" cy="911301"/>
              <a:chOff x="7688198" y="1532291"/>
              <a:chExt cx="1169289" cy="1169289"/>
            </a:xfrm>
          </p:grpSpPr>
          <p:sp>
            <p:nvSpPr>
              <p:cNvPr id="1438" name="Oval 1029">
                <a:extLst>
                  <a:ext uri="{FF2B5EF4-FFF2-40B4-BE49-F238E27FC236}">
                    <a16:creationId xmlns:a16="http://schemas.microsoft.com/office/drawing/2014/main" id="{330DBF72-B5A7-EAA0-1AEC-1A9FD8610DCF}"/>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39" name="Graphic 1438">
                <a:extLst>
                  <a:ext uri="{FF2B5EF4-FFF2-40B4-BE49-F238E27FC236}">
                    <a16:creationId xmlns:a16="http://schemas.microsoft.com/office/drawing/2014/main" id="{A4492828-1517-5074-4F5A-3C0B5E72DE49}"/>
                  </a:ext>
                </a:extLst>
              </p:cNvPr>
              <p:cNvPicPr>
                <a:picLocks noChangeAspect="1"/>
              </p:cNvPicPr>
              <p:nvPr/>
            </p:nvPicPr>
            <p:blipFill>
              <a:blip r:embed="rId13">
                <a:extLst>
                  <a:ext uri="{96DAC541-7B7A-43D3-8B79-37D633B846F1}">
                    <asvg:svgBlip xmlns:asvg="http://schemas.microsoft.com/office/drawing/2016/SVG/main" r:embed="rId14"/>
                  </a:ext>
                </a:extLst>
              </a:blip>
              <a:srcRect/>
              <a:stretch/>
            </p:blipFill>
            <p:spPr>
              <a:xfrm>
                <a:off x="7763009" y="1638980"/>
                <a:ext cx="1004515" cy="1012779"/>
              </a:xfrm>
              <a:prstGeom prst="rect">
                <a:avLst/>
              </a:prstGeom>
            </p:spPr>
          </p:pic>
        </p:grpSp>
        <p:sp>
          <p:nvSpPr>
            <p:cNvPr id="1437" name="TextBox 1436">
              <a:extLst>
                <a:ext uri="{FF2B5EF4-FFF2-40B4-BE49-F238E27FC236}">
                  <a16:creationId xmlns:a16="http://schemas.microsoft.com/office/drawing/2014/main" id="{21D78787-F613-E171-2BF6-F537A241612D}"/>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KLIMATILPASNING </a:t>
              </a:r>
            </a:p>
          </p:txBody>
        </p:sp>
      </p:grpSp>
      <p:grpSp>
        <p:nvGrpSpPr>
          <p:cNvPr id="1440" name="Group 1439">
            <a:extLst>
              <a:ext uri="{FF2B5EF4-FFF2-40B4-BE49-F238E27FC236}">
                <a16:creationId xmlns:a16="http://schemas.microsoft.com/office/drawing/2014/main" id="{973D115E-FEAD-EE75-0CDC-3D6BCBE2F014}"/>
              </a:ext>
              <a:ext uri="{C183D7F6-B498-43B3-948B-1728B52AA6E4}">
                <adec:decorative xmlns:adec="http://schemas.microsoft.com/office/drawing/2017/decorative" val="1"/>
              </a:ext>
            </a:extLst>
          </p:cNvPr>
          <p:cNvGrpSpPr/>
          <p:nvPr/>
        </p:nvGrpSpPr>
        <p:grpSpPr>
          <a:xfrm>
            <a:off x="7716788" y="2189478"/>
            <a:ext cx="1755234" cy="1986635"/>
            <a:chOff x="6723609" y="321133"/>
            <a:chExt cx="1182345" cy="1349229"/>
          </a:xfrm>
        </p:grpSpPr>
        <p:sp>
          <p:nvSpPr>
            <p:cNvPr id="1441" name="Rectangle: Rounded Corners 1027">
              <a:extLst>
                <a:ext uri="{FF2B5EF4-FFF2-40B4-BE49-F238E27FC236}">
                  <a16:creationId xmlns:a16="http://schemas.microsoft.com/office/drawing/2014/main" id="{FD6AB108-23A6-FE0F-BC30-4CAFF971A7E4}"/>
                </a:ext>
              </a:extLst>
            </p:cNvPr>
            <p:cNvSpPr/>
            <p:nvPr/>
          </p:nvSpPr>
          <p:spPr>
            <a:xfrm>
              <a:off x="6763391" y="321133"/>
              <a:ext cx="1104900" cy="1349229"/>
            </a:xfrm>
            <a:prstGeom prst="rect">
              <a:avLst/>
            </a:prstGeom>
            <a:solidFill>
              <a:srgbClr val="C28E6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42" name="Group 1441">
              <a:extLst>
                <a:ext uri="{FF2B5EF4-FFF2-40B4-BE49-F238E27FC236}">
                  <a16:creationId xmlns:a16="http://schemas.microsoft.com/office/drawing/2014/main" id="{2761F21F-E33D-38C9-7C1F-BCB450EC3C29}"/>
                </a:ext>
              </a:extLst>
            </p:cNvPr>
            <p:cNvGrpSpPr/>
            <p:nvPr/>
          </p:nvGrpSpPr>
          <p:grpSpPr>
            <a:xfrm>
              <a:off x="6860191" y="427132"/>
              <a:ext cx="911301" cy="911301"/>
              <a:chOff x="7688198" y="1532291"/>
              <a:chExt cx="1169289" cy="1169289"/>
            </a:xfrm>
          </p:grpSpPr>
          <p:sp>
            <p:nvSpPr>
              <p:cNvPr id="1444" name="Oval 1029">
                <a:extLst>
                  <a:ext uri="{FF2B5EF4-FFF2-40B4-BE49-F238E27FC236}">
                    <a16:creationId xmlns:a16="http://schemas.microsoft.com/office/drawing/2014/main" id="{B5A6710F-4701-DDDE-C1B7-0A5B4E1D58A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45" name="Graphic 1336">
                <a:extLst>
                  <a:ext uri="{FF2B5EF4-FFF2-40B4-BE49-F238E27FC236}">
                    <a16:creationId xmlns:a16="http://schemas.microsoft.com/office/drawing/2014/main" id="{AC45B2CC-D7C8-CAC8-D881-CE32C03E40AB}"/>
                  </a:ext>
                </a:extLst>
              </p:cNvPr>
              <p:cNvPicPr>
                <a:picLocks noChangeAspect="1"/>
              </p:cNvPicPr>
              <p:nvPr/>
            </p:nvPicPr>
            <p:blipFill>
              <a:blip r:embed="rId15">
                <a:extLst>
                  <a:ext uri="{28A0092B-C50C-407E-A947-70E740481C1C}">
                    <a14:useLocalDpi xmlns:a14="http://schemas.microsoft.com/office/drawing/2010/main" val="0"/>
                  </a:ext>
                </a:extLst>
              </a:blip>
              <a:srcRect/>
              <a:stretch/>
            </p:blipFill>
            <p:spPr>
              <a:xfrm>
                <a:off x="7777782" y="1638980"/>
                <a:ext cx="974970" cy="1012779"/>
              </a:xfrm>
              <a:prstGeom prst="rect">
                <a:avLst/>
              </a:prstGeom>
            </p:spPr>
          </p:pic>
        </p:grpSp>
        <p:sp>
          <p:nvSpPr>
            <p:cNvPr id="1443" name="TextBox 1442">
              <a:extLst>
                <a:ext uri="{FF2B5EF4-FFF2-40B4-BE49-F238E27FC236}">
                  <a16:creationId xmlns:a16="http://schemas.microsoft.com/office/drawing/2014/main" id="{47D5528F-4EC3-25A1-75E9-A556419B2D5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LAVBUND </a:t>
              </a:r>
            </a:p>
          </p:txBody>
        </p:sp>
      </p:grpSp>
      <p:grpSp>
        <p:nvGrpSpPr>
          <p:cNvPr id="1446" name="Group 1445">
            <a:extLst>
              <a:ext uri="{FF2B5EF4-FFF2-40B4-BE49-F238E27FC236}">
                <a16:creationId xmlns:a16="http://schemas.microsoft.com/office/drawing/2014/main" id="{528F8BEF-CA2E-A6A1-6B14-56B0E34DD388}"/>
              </a:ext>
              <a:ext uri="{C183D7F6-B498-43B3-948B-1728B52AA6E4}">
                <adec:decorative xmlns:adec="http://schemas.microsoft.com/office/drawing/2017/decorative" val="1"/>
              </a:ext>
            </a:extLst>
          </p:cNvPr>
          <p:cNvGrpSpPr/>
          <p:nvPr/>
        </p:nvGrpSpPr>
        <p:grpSpPr>
          <a:xfrm>
            <a:off x="9507902" y="2189478"/>
            <a:ext cx="1755234" cy="1986635"/>
            <a:chOff x="6723609" y="321133"/>
            <a:chExt cx="1182345" cy="1349229"/>
          </a:xfrm>
        </p:grpSpPr>
        <p:sp>
          <p:nvSpPr>
            <p:cNvPr id="1447" name="Rectangle: Rounded Corners 1027">
              <a:extLst>
                <a:ext uri="{FF2B5EF4-FFF2-40B4-BE49-F238E27FC236}">
                  <a16:creationId xmlns:a16="http://schemas.microsoft.com/office/drawing/2014/main" id="{268FB485-B5BC-55C4-7735-202806941BE6}"/>
                </a:ext>
              </a:extLst>
            </p:cNvPr>
            <p:cNvSpPr/>
            <p:nvPr/>
          </p:nvSpPr>
          <p:spPr>
            <a:xfrm>
              <a:off x="6763391" y="321133"/>
              <a:ext cx="1104900" cy="1349229"/>
            </a:xfrm>
            <a:prstGeom prst="rect">
              <a:avLst/>
            </a:prstGeom>
            <a:solidFill>
              <a:srgbClr val="215F9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48" name="Group 1447">
              <a:extLst>
                <a:ext uri="{FF2B5EF4-FFF2-40B4-BE49-F238E27FC236}">
                  <a16:creationId xmlns:a16="http://schemas.microsoft.com/office/drawing/2014/main" id="{657A8780-AF54-396B-06B3-B07A4B1B7357}"/>
                </a:ext>
              </a:extLst>
            </p:cNvPr>
            <p:cNvGrpSpPr/>
            <p:nvPr/>
          </p:nvGrpSpPr>
          <p:grpSpPr>
            <a:xfrm>
              <a:off x="6860191" y="427132"/>
              <a:ext cx="911301" cy="911301"/>
              <a:chOff x="7688198" y="1532291"/>
              <a:chExt cx="1169289" cy="1169289"/>
            </a:xfrm>
          </p:grpSpPr>
          <p:sp>
            <p:nvSpPr>
              <p:cNvPr id="1450" name="Oval 1029">
                <a:extLst>
                  <a:ext uri="{FF2B5EF4-FFF2-40B4-BE49-F238E27FC236}">
                    <a16:creationId xmlns:a16="http://schemas.microsoft.com/office/drawing/2014/main" id="{35FDB189-889F-CF94-51EC-15B9B2C529A5}"/>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51" name="Graphic 1450">
                <a:extLst>
                  <a:ext uri="{FF2B5EF4-FFF2-40B4-BE49-F238E27FC236}">
                    <a16:creationId xmlns:a16="http://schemas.microsoft.com/office/drawing/2014/main" id="{E7B7510B-3E93-10CC-7150-8FBEA8FCA92B}"/>
                  </a:ext>
                </a:extLst>
              </p:cNvPr>
              <p:cNvPicPr>
                <a:picLocks noChangeAspect="1"/>
              </p:cNvPicPr>
              <p:nvPr/>
            </p:nvPicPr>
            <p:blipFill>
              <a:blip r:embed="rId16">
                <a:extLst>
                  <a:ext uri="{96DAC541-7B7A-43D3-8B79-37D633B846F1}">
                    <asvg:svgBlip xmlns:asvg="http://schemas.microsoft.com/office/drawing/2016/SVG/main" r:embed="rId17"/>
                  </a:ext>
                </a:extLst>
              </a:blip>
              <a:srcRect/>
              <a:stretch/>
            </p:blipFill>
            <p:spPr>
              <a:xfrm>
                <a:off x="7763009" y="1638980"/>
                <a:ext cx="1004515" cy="1012779"/>
              </a:xfrm>
              <a:prstGeom prst="rect">
                <a:avLst/>
              </a:prstGeom>
            </p:spPr>
          </p:pic>
        </p:grpSp>
        <p:sp>
          <p:nvSpPr>
            <p:cNvPr id="1449" name="TextBox 1448">
              <a:extLst>
                <a:ext uri="{FF2B5EF4-FFF2-40B4-BE49-F238E27FC236}">
                  <a16:creationId xmlns:a16="http://schemas.microsoft.com/office/drawing/2014/main" id="{FA2E5CF3-E696-D350-DAA4-1B8568FCA945}"/>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GRUNDVAND </a:t>
              </a:r>
            </a:p>
          </p:txBody>
        </p:sp>
      </p:grpSp>
      <p:grpSp>
        <p:nvGrpSpPr>
          <p:cNvPr id="1452" name="Group 1451">
            <a:extLst>
              <a:ext uri="{FF2B5EF4-FFF2-40B4-BE49-F238E27FC236}">
                <a16:creationId xmlns:a16="http://schemas.microsoft.com/office/drawing/2014/main" id="{B48C2984-C50A-C4DA-3E72-92D56940CD02}"/>
              </a:ext>
              <a:ext uri="{C183D7F6-B498-43B3-948B-1728B52AA6E4}">
                <adec:decorative xmlns:adec="http://schemas.microsoft.com/office/drawing/2017/decorative" val="1"/>
              </a:ext>
            </a:extLst>
          </p:cNvPr>
          <p:cNvGrpSpPr/>
          <p:nvPr/>
        </p:nvGrpSpPr>
        <p:grpSpPr>
          <a:xfrm>
            <a:off x="11299016" y="2189478"/>
            <a:ext cx="1755234" cy="1986635"/>
            <a:chOff x="6723609" y="321133"/>
            <a:chExt cx="1182345" cy="1349229"/>
          </a:xfrm>
        </p:grpSpPr>
        <p:sp>
          <p:nvSpPr>
            <p:cNvPr id="1453" name="Rectangle: Rounded Corners 1027">
              <a:extLst>
                <a:ext uri="{FF2B5EF4-FFF2-40B4-BE49-F238E27FC236}">
                  <a16:creationId xmlns:a16="http://schemas.microsoft.com/office/drawing/2014/main" id="{1632D562-8AF9-008E-9697-03ABE6D50E1A}"/>
                </a:ext>
              </a:extLst>
            </p:cNvPr>
            <p:cNvSpPr/>
            <p:nvPr/>
          </p:nvSpPr>
          <p:spPr>
            <a:xfrm>
              <a:off x="6763391" y="321133"/>
              <a:ext cx="1104900" cy="1349229"/>
            </a:xfrm>
            <a:prstGeom prst="rect">
              <a:avLst/>
            </a:prstGeom>
            <a:solidFill>
              <a:srgbClr val="FFC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54" name="Group 1453">
              <a:extLst>
                <a:ext uri="{FF2B5EF4-FFF2-40B4-BE49-F238E27FC236}">
                  <a16:creationId xmlns:a16="http://schemas.microsoft.com/office/drawing/2014/main" id="{F7256BEA-38DD-B3D7-6FD8-2BE3F5887E66}"/>
                </a:ext>
              </a:extLst>
            </p:cNvPr>
            <p:cNvGrpSpPr/>
            <p:nvPr/>
          </p:nvGrpSpPr>
          <p:grpSpPr>
            <a:xfrm>
              <a:off x="6860191" y="427132"/>
              <a:ext cx="911301" cy="911301"/>
              <a:chOff x="7688198" y="1532291"/>
              <a:chExt cx="1169289" cy="1169289"/>
            </a:xfrm>
          </p:grpSpPr>
          <p:sp>
            <p:nvSpPr>
              <p:cNvPr id="1456" name="Oval 1029">
                <a:extLst>
                  <a:ext uri="{FF2B5EF4-FFF2-40B4-BE49-F238E27FC236}">
                    <a16:creationId xmlns:a16="http://schemas.microsoft.com/office/drawing/2014/main" id="{84538E37-07F8-7A14-0300-78DE47AF7276}"/>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57" name="Graphic 1456">
                <a:extLst>
                  <a:ext uri="{FF2B5EF4-FFF2-40B4-BE49-F238E27FC236}">
                    <a16:creationId xmlns:a16="http://schemas.microsoft.com/office/drawing/2014/main" id="{15EF61FF-3845-F5D9-0889-FF2C4A4D708D}"/>
                  </a:ext>
                </a:extLst>
              </p:cNvPr>
              <p:cNvPicPr>
                <a:picLocks noChangeAspect="1"/>
              </p:cNvPicPr>
              <p:nvPr/>
            </p:nvPicPr>
            <p:blipFill>
              <a:blip r:embed="rId18">
                <a:extLst>
                  <a:ext uri="{96DAC541-7B7A-43D3-8B79-37D633B846F1}">
                    <asvg:svgBlip xmlns:asvg="http://schemas.microsoft.com/office/drawing/2016/SVG/main" r:embed="rId19"/>
                  </a:ext>
                </a:extLst>
              </a:blip>
              <a:srcRect/>
              <a:stretch/>
            </p:blipFill>
            <p:spPr>
              <a:xfrm>
                <a:off x="7763009" y="1638980"/>
                <a:ext cx="1004515" cy="1012779"/>
              </a:xfrm>
              <a:prstGeom prst="rect">
                <a:avLst/>
              </a:prstGeom>
            </p:spPr>
          </p:pic>
        </p:grpSp>
        <p:sp>
          <p:nvSpPr>
            <p:cNvPr id="1455" name="TextBox 1454">
              <a:extLst>
                <a:ext uri="{FF2B5EF4-FFF2-40B4-BE49-F238E27FC236}">
                  <a16:creationId xmlns:a16="http://schemas.microsoft.com/office/drawing/2014/main" id="{BF5BE929-8740-964F-CE09-28F215A7FA3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VE-ANLÆG </a:t>
              </a:r>
            </a:p>
          </p:txBody>
        </p:sp>
      </p:grpSp>
      <p:grpSp>
        <p:nvGrpSpPr>
          <p:cNvPr id="1458" name="Group 1457">
            <a:extLst>
              <a:ext uri="{FF2B5EF4-FFF2-40B4-BE49-F238E27FC236}">
                <a16:creationId xmlns:a16="http://schemas.microsoft.com/office/drawing/2014/main" id="{2D2E6832-80CF-BA25-84D2-136716EDD795}"/>
              </a:ext>
              <a:ext uri="{C183D7F6-B498-43B3-948B-1728B52AA6E4}">
                <adec:decorative xmlns:adec="http://schemas.microsoft.com/office/drawing/2017/decorative" val="1"/>
              </a:ext>
            </a:extLst>
          </p:cNvPr>
          <p:cNvGrpSpPr/>
          <p:nvPr/>
        </p:nvGrpSpPr>
        <p:grpSpPr>
          <a:xfrm>
            <a:off x="13090130" y="2189478"/>
            <a:ext cx="1755234" cy="1986635"/>
            <a:chOff x="6723609" y="321133"/>
            <a:chExt cx="1182345" cy="1349229"/>
          </a:xfrm>
        </p:grpSpPr>
        <p:sp>
          <p:nvSpPr>
            <p:cNvPr id="1459" name="Rectangle: Rounded Corners 1027">
              <a:extLst>
                <a:ext uri="{FF2B5EF4-FFF2-40B4-BE49-F238E27FC236}">
                  <a16:creationId xmlns:a16="http://schemas.microsoft.com/office/drawing/2014/main" id="{717AD76B-10CC-5D0A-BA6F-A0AB7D08AE7B}"/>
                </a:ext>
              </a:extLst>
            </p:cNvPr>
            <p:cNvSpPr/>
            <p:nvPr/>
          </p:nvSpPr>
          <p:spPr>
            <a:xfrm>
              <a:off x="6763391" y="321133"/>
              <a:ext cx="1104900" cy="1349229"/>
            </a:xfrm>
            <a:prstGeom prst="rect">
              <a:avLst/>
            </a:prstGeom>
            <a:solidFill>
              <a:srgbClr val="47D45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60" name="Group 1459">
              <a:extLst>
                <a:ext uri="{FF2B5EF4-FFF2-40B4-BE49-F238E27FC236}">
                  <a16:creationId xmlns:a16="http://schemas.microsoft.com/office/drawing/2014/main" id="{88B65B62-F620-41D4-5DDC-406236C02D89}"/>
                </a:ext>
              </a:extLst>
            </p:cNvPr>
            <p:cNvGrpSpPr/>
            <p:nvPr/>
          </p:nvGrpSpPr>
          <p:grpSpPr>
            <a:xfrm>
              <a:off x="6860191" y="427132"/>
              <a:ext cx="911301" cy="911301"/>
              <a:chOff x="7688198" y="1532291"/>
              <a:chExt cx="1169289" cy="1169289"/>
            </a:xfrm>
          </p:grpSpPr>
          <p:sp>
            <p:nvSpPr>
              <p:cNvPr id="1462" name="Oval 1029">
                <a:extLst>
                  <a:ext uri="{FF2B5EF4-FFF2-40B4-BE49-F238E27FC236}">
                    <a16:creationId xmlns:a16="http://schemas.microsoft.com/office/drawing/2014/main" id="{19306879-C30A-07FA-3F0A-1819DD4317F8}"/>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63" name="Graphic 1462">
                <a:extLst>
                  <a:ext uri="{FF2B5EF4-FFF2-40B4-BE49-F238E27FC236}">
                    <a16:creationId xmlns:a16="http://schemas.microsoft.com/office/drawing/2014/main" id="{99BE7DA7-BFD6-3F66-BE19-B0A65FE65EFD}"/>
                  </a:ext>
                </a:extLst>
              </p:cNvPr>
              <p:cNvPicPr>
                <a:picLocks noChangeAspect="1"/>
              </p:cNvPicPr>
              <p:nvPr/>
            </p:nvPicPr>
            <p:blipFill>
              <a:blip r:embed="rId20">
                <a:extLst>
                  <a:ext uri="{96DAC541-7B7A-43D3-8B79-37D633B846F1}">
                    <asvg:svgBlip xmlns:asvg="http://schemas.microsoft.com/office/drawing/2016/SVG/main" r:embed="rId21"/>
                  </a:ext>
                </a:extLst>
              </a:blip>
              <a:srcRect/>
              <a:stretch/>
            </p:blipFill>
            <p:spPr>
              <a:xfrm>
                <a:off x="7763009" y="1638980"/>
                <a:ext cx="1004515" cy="1012779"/>
              </a:xfrm>
              <a:prstGeom prst="rect">
                <a:avLst/>
              </a:prstGeom>
            </p:spPr>
          </p:pic>
        </p:grpSp>
        <p:sp>
          <p:nvSpPr>
            <p:cNvPr id="1461" name="TextBox 1460">
              <a:extLst>
                <a:ext uri="{FF2B5EF4-FFF2-40B4-BE49-F238E27FC236}">
                  <a16:creationId xmlns:a16="http://schemas.microsoft.com/office/drawing/2014/main" id="{78B4084A-B162-5A85-9FEB-78A20ABFAF3E}"/>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BIODIVERSITET </a:t>
              </a:r>
            </a:p>
          </p:txBody>
        </p:sp>
      </p:grpSp>
      <p:grpSp>
        <p:nvGrpSpPr>
          <p:cNvPr id="1464" name="Group 1463">
            <a:extLst>
              <a:ext uri="{FF2B5EF4-FFF2-40B4-BE49-F238E27FC236}">
                <a16:creationId xmlns:a16="http://schemas.microsoft.com/office/drawing/2014/main" id="{2C8E8A0F-E422-D4C9-0895-0BDB5A6FAEB6}"/>
              </a:ext>
              <a:ext uri="{C183D7F6-B498-43B3-948B-1728B52AA6E4}">
                <adec:decorative xmlns:adec="http://schemas.microsoft.com/office/drawing/2017/decorative" val="1"/>
              </a:ext>
            </a:extLst>
          </p:cNvPr>
          <p:cNvGrpSpPr/>
          <p:nvPr/>
        </p:nvGrpSpPr>
        <p:grpSpPr>
          <a:xfrm>
            <a:off x="7716788" y="4300498"/>
            <a:ext cx="1755234" cy="1986635"/>
            <a:chOff x="6723609" y="321133"/>
            <a:chExt cx="1182345" cy="1349229"/>
          </a:xfrm>
        </p:grpSpPr>
        <p:sp>
          <p:nvSpPr>
            <p:cNvPr id="1465" name="Rectangle: Rounded Corners 1027">
              <a:extLst>
                <a:ext uri="{FF2B5EF4-FFF2-40B4-BE49-F238E27FC236}">
                  <a16:creationId xmlns:a16="http://schemas.microsoft.com/office/drawing/2014/main" id="{DC0668A2-F8F0-4E27-B359-BBA1B2EFF599}"/>
                </a:ext>
              </a:extLst>
            </p:cNvPr>
            <p:cNvSpPr/>
            <p:nvPr/>
          </p:nvSpPr>
          <p:spPr>
            <a:xfrm>
              <a:off x="6763391" y="321133"/>
              <a:ext cx="1104900" cy="1349229"/>
            </a:xfrm>
            <a:prstGeom prst="rect">
              <a:avLst/>
            </a:prstGeom>
            <a:solidFill>
              <a:srgbClr val="C04F15"/>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66" name="Group 1465">
              <a:extLst>
                <a:ext uri="{FF2B5EF4-FFF2-40B4-BE49-F238E27FC236}">
                  <a16:creationId xmlns:a16="http://schemas.microsoft.com/office/drawing/2014/main" id="{D2B10614-AA07-D877-83E8-1BCC3651C495}"/>
                </a:ext>
              </a:extLst>
            </p:cNvPr>
            <p:cNvGrpSpPr/>
            <p:nvPr/>
          </p:nvGrpSpPr>
          <p:grpSpPr>
            <a:xfrm>
              <a:off x="6860191" y="427132"/>
              <a:ext cx="911301" cy="911301"/>
              <a:chOff x="7688198" y="1532291"/>
              <a:chExt cx="1169289" cy="1169289"/>
            </a:xfrm>
          </p:grpSpPr>
          <p:sp>
            <p:nvSpPr>
              <p:cNvPr id="1468" name="Oval 1029">
                <a:extLst>
                  <a:ext uri="{FF2B5EF4-FFF2-40B4-BE49-F238E27FC236}">
                    <a16:creationId xmlns:a16="http://schemas.microsoft.com/office/drawing/2014/main" id="{AD8D72A3-46ED-1F21-D64C-976DDF1806B1}"/>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69" name="Graphic 1468">
                <a:extLst>
                  <a:ext uri="{FF2B5EF4-FFF2-40B4-BE49-F238E27FC236}">
                    <a16:creationId xmlns:a16="http://schemas.microsoft.com/office/drawing/2014/main" id="{14706E0D-2612-5E55-CECA-C7B9821937CF}"/>
                  </a:ext>
                </a:extLst>
              </p:cNvPr>
              <p:cNvPicPr>
                <a:picLocks noChangeAspect="1"/>
              </p:cNvPicPr>
              <p:nvPr/>
            </p:nvPicPr>
            <p:blipFill>
              <a:blip r:embed="rId22">
                <a:extLst>
                  <a:ext uri="{96DAC541-7B7A-43D3-8B79-37D633B846F1}">
                    <asvg:svgBlip xmlns:asvg="http://schemas.microsoft.com/office/drawing/2016/SVG/main" r:embed="rId23"/>
                  </a:ext>
                </a:extLst>
              </a:blip>
              <a:srcRect/>
              <a:stretch/>
            </p:blipFill>
            <p:spPr>
              <a:xfrm>
                <a:off x="7763009" y="1638980"/>
                <a:ext cx="1004515" cy="1012779"/>
              </a:xfrm>
              <a:prstGeom prst="rect">
                <a:avLst/>
              </a:prstGeom>
            </p:spPr>
          </p:pic>
        </p:grpSp>
        <p:sp>
          <p:nvSpPr>
            <p:cNvPr id="1467" name="TextBox 1466">
              <a:extLst>
                <a:ext uri="{FF2B5EF4-FFF2-40B4-BE49-F238E27FC236}">
                  <a16:creationId xmlns:a16="http://schemas.microsoft.com/office/drawing/2014/main" id="{E9378647-40EA-9F15-46BC-B1043A17E9E4}"/>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RÅSTOFFER </a:t>
              </a:r>
            </a:p>
          </p:txBody>
        </p:sp>
      </p:grpSp>
      <p:grpSp>
        <p:nvGrpSpPr>
          <p:cNvPr id="1482" name="Group 1481">
            <a:extLst>
              <a:ext uri="{FF2B5EF4-FFF2-40B4-BE49-F238E27FC236}">
                <a16:creationId xmlns:a16="http://schemas.microsoft.com/office/drawing/2014/main" id="{6B9AFF8F-C525-37E4-7E2B-84B4A4751916}"/>
              </a:ext>
              <a:ext uri="{C183D7F6-B498-43B3-948B-1728B52AA6E4}">
                <adec:decorative xmlns:adec="http://schemas.microsoft.com/office/drawing/2017/decorative" val="1"/>
              </a:ext>
            </a:extLst>
          </p:cNvPr>
          <p:cNvGrpSpPr/>
          <p:nvPr/>
        </p:nvGrpSpPr>
        <p:grpSpPr>
          <a:xfrm>
            <a:off x="13090130" y="4300498"/>
            <a:ext cx="1755234" cy="1986635"/>
            <a:chOff x="6723609" y="321133"/>
            <a:chExt cx="1182345" cy="1349229"/>
          </a:xfrm>
        </p:grpSpPr>
        <p:sp>
          <p:nvSpPr>
            <p:cNvPr id="1483" name="Rectangle: Rounded Corners 1027">
              <a:extLst>
                <a:ext uri="{FF2B5EF4-FFF2-40B4-BE49-F238E27FC236}">
                  <a16:creationId xmlns:a16="http://schemas.microsoft.com/office/drawing/2014/main" id="{03F6BFBD-88F5-928D-5311-F52D8B37131E}"/>
                </a:ext>
              </a:extLst>
            </p:cNvPr>
            <p:cNvSpPr/>
            <p:nvPr/>
          </p:nvSpPr>
          <p:spPr>
            <a:xfrm>
              <a:off x="6763391" y="321133"/>
              <a:ext cx="1104900" cy="1349229"/>
            </a:xfrm>
            <a:prstGeom prst="rect">
              <a:avLst/>
            </a:prstGeom>
            <a:solidFill>
              <a:srgbClr val="E59EDD"/>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84" name="Group 1483">
              <a:extLst>
                <a:ext uri="{FF2B5EF4-FFF2-40B4-BE49-F238E27FC236}">
                  <a16:creationId xmlns:a16="http://schemas.microsoft.com/office/drawing/2014/main" id="{5DC96AFC-5754-7453-1E43-FF8E3881F652}"/>
                </a:ext>
              </a:extLst>
            </p:cNvPr>
            <p:cNvGrpSpPr/>
            <p:nvPr/>
          </p:nvGrpSpPr>
          <p:grpSpPr>
            <a:xfrm>
              <a:off x="6860191" y="427132"/>
              <a:ext cx="911301" cy="911301"/>
              <a:chOff x="7688198" y="1532291"/>
              <a:chExt cx="1169289" cy="1169289"/>
            </a:xfrm>
          </p:grpSpPr>
          <p:sp>
            <p:nvSpPr>
              <p:cNvPr id="1486" name="Oval 1029">
                <a:extLst>
                  <a:ext uri="{FF2B5EF4-FFF2-40B4-BE49-F238E27FC236}">
                    <a16:creationId xmlns:a16="http://schemas.microsoft.com/office/drawing/2014/main" id="{3A83E37E-3670-68C1-30D3-557334478A7A}"/>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87" name="Graphic 1380">
                <a:extLst>
                  <a:ext uri="{FF2B5EF4-FFF2-40B4-BE49-F238E27FC236}">
                    <a16:creationId xmlns:a16="http://schemas.microsoft.com/office/drawing/2014/main" id="{07E9D9F2-4071-366D-68C9-D6A867B72B57}"/>
                  </a:ext>
                </a:extLst>
              </p:cNvPr>
              <p:cNvPicPr>
                <a:picLocks noChangeAspect="1"/>
              </p:cNvPicPr>
              <p:nvPr/>
            </p:nvPicPr>
            <p:blipFill>
              <a:blip r:embed="rId24">
                <a:extLst>
                  <a:ext uri="{28A0092B-C50C-407E-A947-70E740481C1C}">
                    <a14:useLocalDpi xmlns:a14="http://schemas.microsoft.com/office/drawing/2010/main" val="0"/>
                  </a:ext>
                </a:extLst>
              </a:blip>
              <a:srcRect/>
              <a:stretch/>
            </p:blipFill>
            <p:spPr>
              <a:xfrm>
                <a:off x="7758878" y="1679097"/>
                <a:ext cx="1012779" cy="932545"/>
              </a:xfrm>
              <a:prstGeom prst="rect">
                <a:avLst/>
              </a:prstGeom>
            </p:spPr>
          </p:pic>
        </p:grpSp>
        <p:sp>
          <p:nvSpPr>
            <p:cNvPr id="1485" name="TextBox 1484">
              <a:extLst>
                <a:ext uri="{FF2B5EF4-FFF2-40B4-BE49-F238E27FC236}">
                  <a16:creationId xmlns:a16="http://schemas.microsoft.com/office/drawing/2014/main" id="{90CD99AD-2762-3F9F-7C76-CF79504443A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TURISME </a:t>
              </a:r>
            </a:p>
          </p:txBody>
        </p:sp>
      </p:grpSp>
      <p:grpSp>
        <p:nvGrpSpPr>
          <p:cNvPr id="1488" name="Group 1487">
            <a:extLst>
              <a:ext uri="{FF2B5EF4-FFF2-40B4-BE49-F238E27FC236}">
                <a16:creationId xmlns:a16="http://schemas.microsoft.com/office/drawing/2014/main" id="{960CB2DF-81B0-007F-F37F-DB213805D346}"/>
              </a:ext>
              <a:ext uri="{C183D7F6-B498-43B3-948B-1728B52AA6E4}">
                <adec:decorative xmlns:adec="http://schemas.microsoft.com/office/drawing/2017/decorative" val="1"/>
              </a:ext>
            </a:extLst>
          </p:cNvPr>
          <p:cNvGrpSpPr/>
          <p:nvPr/>
        </p:nvGrpSpPr>
        <p:grpSpPr>
          <a:xfrm>
            <a:off x="7716788" y="6421941"/>
            <a:ext cx="1755234" cy="1986635"/>
            <a:chOff x="6723609" y="321133"/>
            <a:chExt cx="1182345" cy="1349229"/>
          </a:xfrm>
        </p:grpSpPr>
        <p:sp>
          <p:nvSpPr>
            <p:cNvPr id="1489" name="Rectangle: Rounded Corners 1027">
              <a:extLst>
                <a:ext uri="{FF2B5EF4-FFF2-40B4-BE49-F238E27FC236}">
                  <a16:creationId xmlns:a16="http://schemas.microsoft.com/office/drawing/2014/main" id="{22DED276-8AF7-437A-85CD-67EF2781FD3F}"/>
                </a:ext>
              </a:extLst>
            </p:cNvPr>
            <p:cNvSpPr/>
            <p:nvPr/>
          </p:nvSpPr>
          <p:spPr>
            <a:xfrm>
              <a:off x="6763391" y="321133"/>
              <a:ext cx="1104900" cy="1349229"/>
            </a:xfrm>
            <a:prstGeom prst="rect">
              <a:avLst/>
            </a:prstGeom>
            <a:solidFill>
              <a:srgbClr val="7F7F7F"/>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90" name="Group 1489">
              <a:extLst>
                <a:ext uri="{FF2B5EF4-FFF2-40B4-BE49-F238E27FC236}">
                  <a16:creationId xmlns:a16="http://schemas.microsoft.com/office/drawing/2014/main" id="{158E9BA6-2645-1444-A9DD-500E2492DA50}"/>
                </a:ext>
              </a:extLst>
            </p:cNvPr>
            <p:cNvGrpSpPr/>
            <p:nvPr/>
          </p:nvGrpSpPr>
          <p:grpSpPr>
            <a:xfrm>
              <a:off x="6860191" y="427132"/>
              <a:ext cx="911301" cy="911301"/>
              <a:chOff x="7688198" y="1532291"/>
              <a:chExt cx="1169289" cy="1169289"/>
            </a:xfrm>
          </p:grpSpPr>
          <p:sp>
            <p:nvSpPr>
              <p:cNvPr id="1492" name="Oval 1029">
                <a:extLst>
                  <a:ext uri="{FF2B5EF4-FFF2-40B4-BE49-F238E27FC236}">
                    <a16:creationId xmlns:a16="http://schemas.microsoft.com/office/drawing/2014/main" id="{A3800597-2A46-E890-0003-DEA3594E60AF}"/>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93" name="Graphic 1388">
                <a:extLst>
                  <a:ext uri="{FF2B5EF4-FFF2-40B4-BE49-F238E27FC236}">
                    <a16:creationId xmlns:a16="http://schemas.microsoft.com/office/drawing/2014/main" id="{FB315E6E-6A7F-1BC5-2E7D-9A5D4D673319}"/>
                  </a:ext>
                </a:extLst>
              </p:cNvPr>
              <p:cNvPicPr>
                <a:picLocks noChangeAspect="1"/>
              </p:cNvPicPr>
              <p:nvPr/>
            </p:nvPicPr>
            <p:blipFill>
              <a:blip r:embed="rId25">
                <a:extLst>
                  <a:ext uri="{28A0092B-C50C-407E-A947-70E740481C1C}">
                    <a14:useLocalDpi xmlns:a14="http://schemas.microsoft.com/office/drawing/2010/main" val="0"/>
                  </a:ext>
                </a:extLst>
              </a:blip>
              <a:srcRect/>
              <a:stretch/>
            </p:blipFill>
            <p:spPr>
              <a:xfrm>
                <a:off x="7758878" y="1689844"/>
                <a:ext cx="1012779" cy="911051"/>
              </a:xfrm>
              <a:prstGeom prst="rect">
                <a:avLst/>
              </a:prstGeom>
            </p:spPr>
          </p:pic>
        </p:grpSp>
        <p:sp>
          <p:nvSpPr>
            <p:cNvPr id="1491" name="TextBox 1490">
              <a:extLst>
                <a:ext uri="{FF2B5EF4-FFF2-40B4-BE49-F238E27FC236}">
                  <a16:creationId xmlns:a16="http://schemas.microsoft.com/office/drawing/2014/main" id="{9C7CA92C-030C-D2B7-6E7B-B1F6B4087378}"/>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INFRASTRUKTUR </a:t>
              </a:r>
            </a:p>
          </p:txBody>
        </p:sp>
      </p:grpSp>
      <p:grpSp>
        <p:nvGrpSpPr>
          <p:cNvPr id="1494" name="Group 1493">
            <a:extLst>
              <a:ext uri="{FF2B5EF4-FFF2-40B4-BE49-F238E27FC236}">
                <a16:creationId xmlns:a16="http://schemas.microsoft.com/office/drawing/2014/main" id="{6BAF2155-621E-CAA6-9CAB-FFEF631D903F}"/>
              </a:ext>
              <a:ext uri="{C183D7F6-B498-43B3-948B-1728B52AA6E4}">
                <adec:decorative xmlns:adec="http://schemas.microsoft.com/office/drawing/2017/decorative" val="1"/>
              </a:ext>
            </a:extLst>
          </p:cNvPr>
          <p:cNvGrpSpPr/>
          <p:nvPr/>
        </p:nvGrpSpPr>
        <p:grpSpPr>
          <a:xfrm>
            <a:off x="9507902" y="6421941"/>
            <a:ext cx="1755234" cy="1986635"/>
            <a:chOff x="6723609" y="321133"/>
            <a:chExt cx="1182345" cy="1349229"/>
          </a:xfrm>
        </p:grpSpPr>
        <p:sp>
          <p:nvSpPr>
            <p:cNvPr id="1495" name="Rectangle: Rounded Corners 1027">
              <a:extLst>
                <a:ext uri="{FF2B5EF4-FFF2-40B4-BE49-F238E27FC236}">
                  <a16:creationId xmlns:a16="http://schemas.microsoft.com/office/drawing/2014/main" id="{F7DD72A9-8295-C261-B04E-538685DDC568}"/>
                </a:ext>
              </a:extLst>
            </p:cNvPr>
            <p:cNvSpPr/>
            <p:nvPr/>
          </p:nvSpPr>
          <p:spPr>
            <a:xfrm>
              <a:off x="6763391" y="321133"/>
              <a:ext cx="1104900" cy="1349229"/>
            </a:xfrm>
            <a:prstGeom prst="rect">
              <a:avLst/>
            </a:prstGeom>
            <a:solidFill>
              <a:srgbClr val="D86ECC"/>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496" name="Group 1495">
              <a:extLst>
                <a:ext uri="{FF2B5EF4-FFF2-40B4-BE49-F238E27FC236}">
                  <a16:creationId xmlns:a16="http://schemas.microsoft.com/office/drawing/2014/main" id="{1D9AB617-8A29-703B-467E-A9F70E9510D5}"/>
                </a:ext>
              </a:extLst>
            </p:cNvPr>
            <p:cNvGrpSpPr/>
            <p:nvPr/>
          </p:nvGrpSpPr>
          <p:grpSpPr>
            <a:xfrm>
              <a:off x="6860191" y="427132"/>
              <a:ext cx="911301" cy="911301"/>
              <a:chOff x="7688198" y="1532291"/>
              <a:chExt cx="1169289" cy="1169289"/>
            </a:xfrm>
          </p:grpSpPr>
          <p:sp>
            <p:nvSpPr>
              <p:cNvPr id="1498" name="Oval 1029">
                <a:extLst>
                  <a:ext uri="{FF2B5EF4-FFF2-40B4-BE49-F238E27FC236}">
                    <a16:creationId xmlns:a16="http://schemas.microsoft.com/office/drawing/2014/main" id="{BA977210-84B4-8715-A88A-443AC65992A4}"/>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99" name="Graphic 1498">
                <a:extLst>
                  <a:ext uri="{FF2B5EF4-FFF2-40B4-BE49-F238E27FC236}">
                    <a16:creationId xmlns:a16="http://schemas.microsoft.com/office/drawing/2014/main" id="{2654A98A-67D5-030E-87BB-EFF20F79E512}"/>
                  </a:ext>
                </a:extLst>
              </p:cNvPr>
              <p:cNvPicPr>
                <a:picLocks noChangeAspect="1"/>
              </p:cNvPicPr>
              <p:nvPr/>
            </p:nvPicPr>
            <p:blipFill>
              <a:blip r:embed="rId26">
                <a:extLst>
                  <a:ext uri="{96DAC541-7B7A-43D3-8B79-37D633B846F1}">
                    <asvg:svgBlip xmlns:asvg="http://schemas.microsoft.com/office/drawing/2016/SVG/main" r:embed="rId27"/>
                  </a:ext>
                </a:extLst>
              </a:blip>
              <a:srcRect/>
              <a:stretch/>
            </p:blipFill>
            <p:spPr>
              <a:xfrm>
                <a:off x="7763009" y="1638980"/>
                <a:ext cx="1004515" cy="1012779"/>
              </a:xfrm>
              <a:prstGeom prst="rect">
                <a:avLst/>
              </a:prstGeom>
            </p:spPr>
          </p:pic>
        </p:grpSp>
        <p:sp>
          <p:nvSpPr>
            <p:cNvPr id="1497" name="TextBox 1496">
              <a:extLst>
                <a:ext uri="{FF2B5EF4-FFF2-40B4-BE49-F238E27FC236}">
                  <a16:creationId xmlns:a16="http://schemas.microsoft.com/office/drawing/2014/main" id="{A5F2A7F2-F505-492E-0B33-190E8858432D}"/>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KULTURMILJØ </a:t>
              </a:r>
            </a:p>
          </p:txBody>
        </p:sp>
      </p:grpSp>
      <p:grpSp>
        <p:nvGrpSpPr>
          <p:cNvPr id="1500" name="Group 1499">
            <a:extLst>
              <a:ext uri="{FF2B5EF4-FFF2-40B4-BE49-F238E27FC236}">
                <a16:creationId xmlns:a16="http://schemas.microsoft.com/office/drawing/2014/main" id="{51FA97C1-2A76-E012-40E8-BF32191E0458}"/>
              </a:ext>
              <a:ext uri="{C183D7F6-B498-43B3-948B-1728B52AA6E4}">
                <adec:decorative xmlns:adec="http://schemas.microsoft.com/office/drawing/2017/decorative" val="1"/>
              </a:ext>
            </a:extLst>
          </p:cNvPr>
          <p:cNvGrpSpPr/>
          <p:nvPr/>
        </p:nvGrpSpPr>
        <p:grpSpPr>
          <a:xfrm>
            <a:off x="11299016" y="6421941"/>
            <a:ext cx="1755234" cy="1986635"/>
            <a:chOff x="6723609" y="321133"/>
            <a:chExt cx="1182345" cy="1349229"/>
          </a:xfrm>
        </p:grpSpPr>
        <p:sp>
          <p:nvSpPr>
            <p:cNvPr id="1501" name="Rectangle: Rounded Corners 1027">
              <a:extLst>
                <a:ext uri="{FF2B5EF4-FFF2-40B4-BE49-F238E27FC236}">
                  <a16:creationId xmlns:a16="http://schemas.microsoft.com/office/drawing/2014/main" id="{AFB95699-8003-664C-5B0B-4C4201D97BA9}"/>
                </a:ext>
              </a:extLst>
            </p:cNvPr>
            <p:cNvSpPr/>
            <p:nvPr/>
          </p:nvSpPr>
          <p:spPr>
            <a:xfrm>
              <a:off x="6763391" y="321133"/>
              <a:ext cx="1104900" cy="1349229"/>
            </a:xfrm>
            <a:prstGeom prst="rect">
              <a:avLst/>
            </a:prstGeom>
            <a:solidFill>
              <a:srgbClr val="74747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502" name="Group 1501">
              <a:extLst>
                <a:ext uri="{FF2B5EF4-FFF2-40B4-BE49-F238E27FC236}">
                  <a16:creationId xmlns:a16="http://schemas.microsoft.com/office/drawing/2014/main" id="{9E33F610-FCDA-8336-48F4-6FAD96D974A0}"/>
                </a:ext>
              </a:extLst>
            </p:cNvPr>
            <p:cNvGrpSpPr/>
            <p:nvPr/>
          </p:nvGrpSpPr>
          <p:grpSpPr>
            <a:xfrm>
              <a:off x="6860191" y="427132"/>
              <a:ext cx="911301" cy="911301"/>
              <a:chOff x="7688198" y="1532291"/>
              <a:chExt cx="1169289" cy="1169289"/>
            </a:xfrm>
          </p:grpSpPr>
          <p:sp>
            <p:nvSpPr>
              <p:cNvPr id="1504" name="Oval 1029">
                <a:extLst>
                  <a:ext uri="{FF2B5EF4-FFF2-40B4-BE49-F238E27FC236}">
                    <a16:creationId xmlns:a16="http://schemas.microsoft.com/office/drawing/2014/main" id="{F558468E-D730-B1FD-0DF9-D90C3568CAEF}"/>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505" name="Graphic 1504">
                <a:extLst>
                  <a:ext uri="{FF2B5EF4-FFF2-40B4-BE49-F238E27FC236}">
                    <a16:creationId xmlns:a16="http://schemas.microsoft.com/office/drawing/2014/main" id="{BD0B57FB-F0A8-AF15-61EE-6B492521F734}"/>
                  </a:ext>
                </a:extLst>
              </p:cNvPr>
              <p:cNvPicPr>
                <a:picLocks noChangeAspect="1"/>
              </p:cNvPicPr>
              <p:nvPr/>
            </p:nvPicPr>
            <p:blipFill>
              <a:blip r:embed="rId28">
                <a:extLst>
                  <a:ext uri="{96DAC541-7B7A-43D3-8B79-37D633B846F1}">
                    <asvg:svgBlip xmlns:asvg="http://schemas.microsoft.com/office/drawing/2016/SVG/main" r:embed="rId29"/>
                  </a:ext>
                </a:extLst>
              </a:blip>
              <a:srcRect/>
              <a:stretch/>
            </p:blipFill>
            <p:spPr>
              <a:xfrm>
                <a:off x="7763009" y="1638980"/>
                <a:ext cx="1004515" cy="1012779"/>
              </a:xfrm>
              <a:prstGeom prst="rect">
                <a:avLst/>
              </a:prstGeom>
            </p:spPr>
          </p:pic>
        </p:grpSp>
        <p:sp>
          <p:nvSpPr>
            <p:cNvPr id="1503" name="TextBox 1502">
              <a:extLst>
                <a:ext uri="{FF2B5EF4-FFF2-40B4-BE49-F238E27FC236}">
                  <a16:creationId xmlns:a16="http://schemas.microsoft.com/office/drawing/2014/main" id="{4CDB3683-EEC8-B63F-E206-7D0CD65F597D}"/>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BYUDVIKLING </a:t>
              </a:r>
            </a:p>
          </p:txBody>
        </p:sp>
      </p:grpSp>
      <p:grpSp>
        <p:nvGrpSpPr>
          <p:cNvPr id="20" name="Group 19">
            <a:extLst>
              <a:ext uri="{FF2B5EF4-FFF2-40B4-BE49-F238E27FC236}">
                <a16:creationId xmlns:a16="http://schemas.microsoft.com/office/drawing/2014/main" id="{B624BAF2-FEF2-DEFC-58E4-275DC56A11D6}"/>
              </a:ext>
              <a:ext uri="{C183D7F6-B498-43B3-948B-1728B52AA6E4}">
                <adec:decorative xmlns:adec="http://schemas.microsoft.com/office/drawing/2017/decorative" val="1"/>
              </a:ext>
            </a:extLst>
          </p:cNvPr>
          <p:cNvGrpSpPr/>
          <p:nvPr/>
        </p:nvGrpSpPr>
        <p:grpSpPr>
          <a:xfrm>
            <a:off x="11299016" y="4300497"/>
            <a:ext cx="1755234" cy="1986635"/>
            <a:chOff x="6723609" y="321133"/>
            <a:chExt cx="1182345" cy="1349229"/>
          </a:xfrm>
        </p:grpSpPr>
        <p:sp>
          <p:nvSpPr>
            <p:cNvPr id="21" name="Rectangle: Rounded Corners 1027">
              <a:extLst>
                <a:ext uri="{FF2B5EF4-FFF2-40B4-BE49-F238E27FC236}">
                  <a16:creationId xmlns:a16="http://schemas.microsoft.com/office/drawing/2014/main" id="{9692410D-99BB-EA95-A5A8-AD38C3F0D736}"/>
                </a:ext>
              </a:extLst>
            </p:cNvPr>
            <p:cNvSpPr/>
            <p:nvPr/>
          </p:nvSpPr>
          <p:spPr>
            <a:xfrm>
              <a:off x="6763391" y="321133"/>
              <a:ext cx="1104900" cy="1349229"/>
            </a:xfrm>
            <a:prstGeom prst="rect">
              <a:avLst/>
            </a:prstGeom>
            <a:solidFill>
              <a:srgbClr val="00B0F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22" name="Group 21">
              <a:extLst>
                <a:ext uri="{FF2B5EF4-FFF2-40B4-BE49-F238E27FC236}">
                  <a16:creationId xmlns:a16="http://schemas.microsoft.com/office/drawing/2014/main" id="{DE6AB229-979F-A21F-D795-8E1368E6D14B}"/>
                </a:ext>
              </a:extLst>
            </p:cNvPr>
            <p:cNvGrpSpPr/>
            <p:nvPr/>
          </p:nvGrpSpPr>
          <p:grpSpPr>
            <a:xfrm>
              <a:off x="6860191" y="427132"/>
              <a:ext cx="911301" cy="911301"/>
              <a:chOff x="7688198" y="1532291"/>
              <a:chExt cx="1169289" cy="1169289"/>
            </a:xfrm>
          </p:grpSpPr>
          <p:sp>
            <p:nvSpPr>
              <p:cNvPr id="24" name="Oval 1029">
                <a:extLst>
                  <a:ext uri="{FF2B5EF4-FFF2-40B4-BE49-F238E27FC236}">
                    <a16:creationId xmlns:a16="http://schemas.microsoft.com/office/drawing/2014/main" id="{BD384116-5D2E-E71D-EFFB-B0C7FD90985F}"/>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25" name="Graphic 24">
                <a:extLst>
                  <a:ext uri="{FF2B5EF4-FFF2-40B4-BE49-F238E27FC236}">
                    <a16:creationId xmlns:a16="http://schemas.microsoft.com/office/drawing/2014/main" id="{612208EF-2AAB-6050-71BA-2BD18A9EF885}"/>
                  </a:ext>
                </a:extLst>
              </p:cNvPr>
              <p:cNvPicPr>
                <a:picLocks noChangeAspect="1"/>
              </p:cNvPicPr>
              <p:nvPr/>
            </p:nvPicPr>
            <p:blipFill>
              <a:blip r:embed="rId30">
                <a:extLst>
                  <a:ext uri="{96DAC541-7B7A-43D3-8B79-37D633B846F1}">
                    <asvg:svgBlip xmlns:asvg="http://schemas.microsoft.com/office/drawing/2016/SVG/main" r:embed="rId31"/>
                  </a:ext>
                </a:extLst>
              </a:blip>
              <a:srcRect/>
              <a:stretch/>
            </p:blipFill>
            <p:spPr>
              <a:xfrm>
                <a:off x="7790913" y="1616846"/>
                <a:ext cx="948709" cy="1012779"/>
              </a:xfrm>
              <a:prstGeom prst="rect">
                <a:avLst/>
              </a:prstGeom>
            </p:spPr>
          </p:pic>
        </p:grpSp>
        <p:sp>
          <p:nvSpPr>
            <p:cNvPr id="23" name="TextBox 22">
              <a:extLst>
                <a:ext uri="{FF2B5EF4-FFF2-40B4-BE49-F238E27FC236}">
                  <a16:creationId xmlns:a16="http://schemas.microsoft.com/office/drawing/2014/main" id="{D539575C-752F-A8BC-6F9D-65626269244E}"/>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SØER &amp; ÅER </a:t>
              </a:r>
            </a:p>
          </p:txBody>
        </p:sp>
      </p:grpSp>
      <p:grpSp>
        <p:nvGrpSpPr>
          <p:cNvPr id="26" name="Group 25">
            <a:extLst>
              <a:ext uri="{FF2B5EF4-FFF2-40B4-BE49-F238E27FC236}">
                <a16:creationId xmlns:a16="http://schemas.microsoft.com/office/drawing/2014/main" id="{B94B8E5D-5EFF-474A-67FC-94E481A32507}"/>
              </a:ext>
              <a:ext uri="{C183D7F6-B498-43B3-948B-1728B52AA6E4}">
                <adec:decorative xmlns:adec="http://schemas.microsoft.com/office/drawing/2017/decorative" val="1"/>
              </a:ext>
            </a:extLst>
          </p:cNvPr>
          <p:cNvGrpSpPr/>
          <p:nvPr/>
        </p:nvGrpSpPr>
        <p:grpSpPr>
          <a:xfrm>
            <a:off x="9505308" y="4300497"/>
            <a:ext cx="1755234" cy="1986635"/>
            <a:chOff x="6723609" y="321133"/>
            <a:chExt cx="1182345" cy="1349229"/>
          </a:xfrm>
        </p:grpSpPr>
        <p:sp>
          <p:nvSpPr>
            <p:cNvPr id="27" name="Rectangle: Rounded Corners 1027">
              <a:extLst>
                <a:ext uri="{FF2B5EF4-FFF2-40B4-BE49-F238E27FC236}">
                  <a16:creationId xmlns:a16="http://schemas.microsoft.com/office/drawing/2014/main" id="{7EED05E0-3FEE-A205-C632-F3C214BEE014}"/>
                </a:ext>
              </a:extLst>
            </p:cNvPr>
            <p:cNvSpPr/>
            <p:nvPr/>
          </p:nvSpPr>
          <p:spPr>
            <a:xfrm>
              <a:off x="6763391" y="321133"/>
              <a:ext cx="1104900" cy="1349229"/>
            </a:xfrm>
            <a:prstGeom prst="rect">
              <a:avLst/>
            </a:prstGeom>
            <a:solidFill>
              <a:srgbClr val="084F6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28" name="Group 27">
              <a:extLst>
                <a:ext uri="{FF2B5EF4-FFF2-40B4-BE49-F238E27FC236}">
                  <a16:creationId xmlns:a16="http://schemas.microsoft.com/office/drawing/2014/main" id="{A0157543-42B1-85F1-6746-7538284FCFF1}"/>
                </a:ext>
              </a:extLst>
            </p:cNvPr>
            <p:cNvGrpSpPr/>
            <p:nvPr/>
          </p:nvGrpSpPr>
          <p:grpSpPr>
            <a:xfrm>
              <a:off x="6860191" y="427132"/>
              <a:ext cx="911301" cy="911301"/>
              <a:chOff x="7688198" y="1532291"/>
              <a:chExt cx="1169289" cy="1169289"/>
            </a:xfrm>
          </p:grpSpPr>
          <p:sp>
            <p:nvSpPr>
              <p:cNvPr id="30" name="Oval 1029">
                <a:extLst>
                  <a:ext uri="{FF2B5EF4-FFF2-40B4-BE49-F238E27FC236}">
                    <a16:creationId xmlns:a16="http://schemas.microsoft.com/office/drawing/2014/main" id="{18EB063A-ABF5-E8F7-314F-BBB7AD6A6425}"/>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31" name="Graphic 30">
                <a:extLst>
                  <a:ext uri="{FF2B5EF4-FFF2-40B4-BE49-F238E27FC236}">
                    <a16:creationId xmlns:a16="http://schemas.microsoft.com/office/drawing/2014/main" id="{05FC7C34-AE13-958B-7C2C-D3D791466DF1}"/>
                  </a:ext>
                </a:extLst>
              </p:cNvPr>
              <p:cNvPicPr>
                <a:picLocks noChangeAspect="1"/>
              </p:cNvPicPr>
              <p:nvPr/>
            </p:nvPicPr>
            <p:blipFill>
              <a:blip r:embed="rId32">
                <a:extLst>
                  <a:ext uri="{96DAC541-7B7A-43D3-8B79-37D633B846F1}">
                    <asvg:svgBlip xmlns:asvg="http://schemas.microsoft.com/office/drawing/2016/SVG/main" r:embed="rId33"/>
                  </a:ext>
                </a:extLst>
              </a:blip>
              <a:srcRect/>
              <a:stretch/>
            </p:blipFill>
            <p:spPr>
              <a:xfrm>
                <a:off x="7763009" y="1638980"/>
                <a:ext cx="1004515" cy="1012779"/>
              </a:xfrm>
              <a:prstGeom prst="rect">
                <a:avLst/>
              </a:prstGeom>
            </p:spPr>
          </p:pic>
        </p:grpSp>
        <p:sp>
          <p:nvSpPr>
            <p:cNvPr id="29" name="TextBox 28">
              <a:extLst>
                <a:ext uri="{FF2B5EF4-FFF2-40B4-BE49-F238E27FC236}">
                  <a16:creationId xmlns:a16="http://schemas.microsoft.com/office/drawing/2014/main" id="{CCA4EFBF-1209-35EB-D659-907DDCE37DD7}"/>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KYSTVANDE </a:t>
              </a:r>
            </a:p>
          </p:txBody>
        </p:sp>
      </p:grpSp>
      <p:grpSp>
        <p:nvGrpSpPr>
          <p:cNvPr id="32" name="Group 31">
            <a:extLst>
              <a:ext uri="{FF2B5EF4-FFF2-40B4-BE49-F238E27FC236}">
                <a16:creationId xmlns:a16="http://schemas.microsoft.com/office/drawing/2014/main" id="{6EBFC075-3796-9108-D8DD-3CF2A7B83B1E}"/>
              </a:ext>
              <a:ext uri="{C183D7F6-B498-43B3-948B-1728B52AA6E4}">
                <adec:decorative xmlns:adec="http://schemas.microsoft.com/office/drawing/2017/decorative" val="1"/>
              </a:ext>
            </a:extLst>
          </p:cNvPr>
          <p:cNvGrpSpPr/>
          <p:nvPr/>
        </p:nvGrpSpPr>
        <p:grpSpPr>
          <a:xfrm>
            <a:off x="13090130" y="6421941"/>
            <a:ext cx="1755234" cy="1986635"/>
            <a:chOff x="6723609" y="321133"/>
            <a:chExt cx="1182345" cy="1349229"/>
          </a:xfrm>
        </p:grpSpPr>
        <p:sp>
          <p:nvSpPr>
            <p:cNvPr id="33" name="Rectangle: Rounded Corners 1027">
              <a:extLst>
                <a:ext uri="{FF2B5EF4-FFF2-40B4-BE49-F238E27FC236}">
                  <a16:creationId xmlns:a16="http://schemas.microsoft.com/office/drawing/2014/main" id="{3AA93E2C-7491-12AE-90D2-B5F92DB35748}"/>
                </a:ext>
              </a:extLst>
            </p:cNvPr>
            <p:cNvSpPr/>
            <p:nvPr/>
          </p:nvSpPr>
          <p:spPr>
            <a:xfrm>
              <a:off x="6763391" y="321133"/>
              <a:ext cx="1104900" cy="1349229"/>
            </a:xfrm>
            <a:prstGeom prst="rect">
              <a:avLst/>
            </a:prstGeom>
            <a:solidFill>
              <a:srgbClr val="61CBF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34" name="Group 33">
              <a:extLst>
                <a:ext uri="{FF2B5EF4-FFF2-40B4-BE49-F238E27FC236}">
                  <a16:creationId xmlns:a16="http://schemas.microsoft.com/office/drawing/2014/main" id="{AA139A02-A08A-938C-872D-D74423195CE5}"/>
                </a:ext>
              </a:extLst>
            </p:cNvPr>
            <p:cNvGrpSpPr/>
            <p:nvPr/>
          </p:nvGrpSpPr>
          <p:grpSpPr>
            <a:xfrm>
              <a:off x="6860197" y="369198"/>
              <a:ext cx="911302" cy="1098689"/>
              <a:chOff x="7688198" y="1457956"/>
              <a:chExt cx="1169289" cy="1409726"/>
            </a:xfrm>
          </p:grpSpPr>
          <p:sp>
            <p:nvSpPr>
              <p:cNvPr id="36" name="Oval 1029">
                <a:extLst>
                  <a:ext uri="{FF2B5EF4-FFF2-40B4-BE49-F238E27FC236}">
                    <a16:creationId xmlns:a16="http://schemas.microsoft.com/office/drawing/2014/main" id="{2F47A675-CE93-99BE-832A-E221CC95CD8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37" name="Graphic 1336" descr="Ripple with solid fill">
                <a:extLst>
                  <a:ext uri="{FF2B5EF4-FFF2-40B4-BE49-F238E27FC236}">
                    <a16:creationId xmlns:a16="http://schemas.microsoft.com/office/drawing/2014/main" id="{BB03377F-6F2E-9C0B-C4A9-5CFC7B4349A5}"/>
                  </a:ext>
                </a:extLst>
              </p:cNvPr>
              <p:cNvPicPr>
                <a:picLocks noChangeAspect="1"/>
              </p:cNvPicPr>
              <p:nvPr/>
            </p:nvPicPr>
            <p:blipFill>
              <a:blip r:embed="rId34">
                <a:extLst>
                  <a:ext uri="{96DAC541-7B7A-43D3-8B79-37D633B846F1}">
                    <asvg:svgBlip xmlns:asvg="http://schemas.microsoft.com/office/drawing/2016/SVG/main" r:embed="rId35"/>
                  </a:ext>
                </a:extLst>
              </a:blip>
              <a:srcRect l="12013" r="13151"/>
              <a:stretch/>
            </p:blipFill>
            <p:spPr>
              <a:xfrm>
                <a:off x="7751437" y="1457956"/>
                <a:ext cx="1046366" cy="1409726"/>
              </a:xfrm>
              <a:prstGeom prst="rect">
                <a:avLst/>
              </a:prstGeom>
            </p:spPr>
          </p:pic>
        </p:grpSp>
        <p:sp>
          <p:nvSpPr>
            <p:cNvPr id="35" name="TextBox 34">
              <a:extLst>
                <a:ext uri="{FF2B5EF4-FFF2-40B4-BE49-F238E27FC236}">
                  <a16:creationId xmlns:a16="http://schemas.microsoft.com/office/drawing/2014/main" id="{BC26D26C-5117-5895-92D4-F1DCEA03D845}"/>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VÅDOMRÅDER </a:t>
              </a:r>
            </a:p>
          </p:txBody>
        </p:sp>
      </p:grpSp>
      <p:grpSp>
        <p:nvGrpSpPr>
          <p:cNvPr id="1521" name="Group 1520">
            <a:extLst>
              <a:ext uri="{FF2B5EF4-FFF2-40B4-BE49-F238E27FC236}">
                <a16:creationId xmlns:a16="http://schemas.microsoft.com/office/drawing/2014/main" id="{5A8037BC-50BA-2C30-356B-CE558DC32BC3}"/>
              </a:ext>
              <a:ext uri="{C183D7F6-B498-43B3-948B-1728B52AA6E4}">
                <adec:decorative xmlns:adec="http://schemas.microsoft.com/office/drawing/2017/decorative" val="1"/>
              </a:ext>
            </a:extLst>
          </p:cNvPr>
          <p:cNvGrpSpPr/>
          <p:nvPr/>
        </p:nvGrpSpPr>
        <p:grpSpPr>
          <a:xfrm>
            <a:off x="7716788" y="8543384"/>
            <a:ext cx="1755234" cy="1986635"/>
            <a:chOff x="9872897" y="7887331"/>
            <a:chExt cx="1755234" cy="1986635"/>
          </a:xfrm>
        </p:grpSpPr>
        <p:grpSp>
          <p:nvGrpSpPr>
            <p:cNvPr id="1522" name="Group 1521">
              <a:extLst>
                <a:ext uri="{FF2B5EF4-FFF2-40B4-BE49-F238E27FC236}">
                  <a16:creationId xmlns:a16="http://schemas.microsoft.com/office/drawing/2014/main" id="{62320618-1070-D700-273C-AB7CCA6E3741}"/>
                </a:ext>
              </a:extLst>
            </p:cNvPr>
            <p:cNvGrpSpPr/>
            <p:nvPr/>
          </p:nvGrpSpPr>
          <p:grpSpPr>
            <a:xfrm>
              <a:off x="9872897" y="7887331"/>
              <a:ext cx="1755234" cy="1986635"/>
              <a:chOff x="6723609" y="321133"/>
              <a:chExt cx="1182345" cy="1349229"/>
            </a:xfrm>
          </p:grpSpPr>
          <p:sp>
            <p:nvSpPr>
              <p:cNvPr id="1533" name="Rectangle: Rounded Corners 1027">
                <a:extLst>
                  <a:ext uri="{FF2B5EF4-FFF2-40B4-BE49-F238E27FC236}">
                    <a16:creationId xmlns:a16="http://schemas.microsoft.com/office/drawing/2014/main" id="{59D89270-8744-EE60-4A73-9A1407E30640}"/>
                  </a:ext>
                </a:extLst>
              </p:cNvPr>
              <p:cNvSpPr/>
              <p:nvPr/>
            </p:nvSpPr>
            <p:spPr>
              <a:xfrm>
                <a:off x="6763391" y="321133"/>
                <a:ext cx="1104900" cy="1349229"/>
              </a:xfrm>
              <a:prstGeom prst="rect">
                <a:avLst/>
              </a:prstGeom>
              <a:solidFill>
                <a:srgbClr val="C0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534" name="Oval 1029">
                <a:extLst>
                  <a:ext uri="{FF2B5EF4-FFF2-40B4-BE49-F238E27FC236}">
                    <a16:creationId xmlns:a16="http://schemas.microsoft.com/office/drawing/2014/main" id="{8D1580E8-6E22-C83A-1679-02F3333CB1D9}"/>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535" name="TextBox 1534">
                <a:extLst>
                  <a:ext uri="{FF2B5EF4-FFF2-40B4-BE49-F238E27FC236}">
                    <a16:creationId xmlns:a16="http://schemas.microsoft.com/office/drawing/2014/main" id="{398AA8A4-6183-5CD8-4924-5169231EDDB2}"/>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LIV PÅ LANDET</a:t>
                </a:r>
              </a:p>
            </p:txBody>
          </p:sp>
        </p:grpSp>
        <p:grpSp>
          <p:nvGrpSpPr>
            <p:cNvPr id="1523" name="Group 1522">
              <a:extLst>
                <a:ext uri="{FF2B5EF4-FFF2-40B4-BE49-F238E27FC236}">
                  <a16:creationId xmlns:a16="http://schemas.microsoft.com/office/drawing/2014/main" id="{0B2A369C-F1AA-A046-91E4-56538FDC5D60}"/>
                </a:ext>
              </a:extLst>
            </p:cNvPr>
            <p:cNvGrpSpPr/>
            <p:nvPr/>
          </p:nvGrpSpPr>
          <p:grpSpPr>
            <a:xfrm>
              <a:off x="10144092" y="8183282"/>
              <a:ext cx="1209835" cy="1119409"/>
              <a:chOff x="2649681" y="7411895"/>
              <a:chExt cx="1041152" cy="963334"/>
            </a:xfrm>
          </p:grpSpPr>
          <p:sp>
            <p:nvSpPr>
              <p:cNvPr id="1524" name="Free-form: Shape 1523">
                <a:extLst>
                  <a:ext uri="{FF2B5EF4-FFF2-40B4-BE49-F238E27FC236}">
                    <a16:creationId xmlns:a16="http://schemas.microsoft.com/office/drawing/2014/main" id="{ABF018B8-47F2-1981-7D53-B3A4EC1E97E8}"/>
                  </a:ext>
                </a:extLst>
              </p:cNvPr>
              <p:cNvSpPr/>
              <p:nvPr/>
            </p:nvSpPr>
            <p:spPr>
              <a:xfrm>
                <a:off x="3000125" y="8140437"/>
                <a:ext cx="690708" cy="234792"/>
              </a:xfrm>
              <a:custGeom>
                <a:avLst/>
                <a:gdLst>
                  <a:gd name="connsiteX0" fmla="*/ 21223 w 690708"/>
                  <a:gd name="connsiteY0" fmla="*/ 223412 h 234792"/>
                  <a:gd name="connsiteX1" fmla="*/ 0 w 690708"/>
                  <a:gd name="connsiteY1" fmla="*/ 234792 h 234792"/>
                  <a:gd name="connsiteX2" fmla="*/ 292697 w 690708"/>
                  <a:gd name="connsiteY2" fmla="*/ 234792 h 234792"/>
                  <a:gd name="connsiteX3" fmla="*/ 293750 w 690708"/>
                  <a:gd name="connsiteY3" fmla="*/ 234393 h 234792"/>
                  <a:gd name="connsiteX4" fmla="*/ 685708 w 690708"/>
                  <a:gd name="connsiteY4" fmla="*/ 125580 h 234792"/>
                  <a:gd name="connsiteX5" fmla="*/ 690708 w 690708"/>
                  <a:gd name="connsiteY5" fmla="*/ 124696 h 234792"/>
                  <a:gd name="connsiteX6" fmla="*/ 690708 w 690708"/>
                  <a:gd name="connsiteY6" fmla="*/ 0 h 234792"/>
                  <a:gd name="connsiteX7" fmla="*/ 683710 w 690708"/>
                  <a:gd name="connsiteY7" fmla="*/ 1102 h 234792"/>
                  <a:gd name="connsiteX8" fmla="*/ 21223 w 690708"/>
                  <a:gd name="connsiteY8" fmla="*/ 223412 h 234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0708" h="234792">
                    <a:moveTo>
                      <a:pt x="21223" y="223412"/>
                    </a:moveTo>
                    <a:lnTo>
                      <a:pt x="0" y="234792"/>
                    </a:lnTo>
                    <a:lnTo>
                      <a:pt x="292697" y="234792"/>
                    </a:lnTo>
                    <a:lnTo>
                      <a:pt x="293750" y="234393"/>
                    </a:lnTo>
                    <a:cubicBezTo>
                      <a:pt x="420609" y="185629"/>
                      <a:pt x="551867" y="149190"/>
                      <a:pt x="685708" y="125580"/>
                    </a:cubicBezTo>
                    <a:lnTo>
                      <a:pt x="690708" y="124696"/>
                    </a:lnTo>
                    <a:lnTo>
                      <a:pt x="690708" y="0"/>
                    </a:lnTo>
                    <a:lnTo>
                      <a:pt x="683710" y="1102"/>
                    </a:lnTo>
                    <a:cubicBezTo>
                      <a:pt x="451934" y="37357"/>
                      <a:pt x="227952" y="112518"/>
                      <a:pt x="21223" y="223412"/>
                    </a:cubicBezTo>
                    <a:close/>
                  </a:path>
                </a:pathLst>
              </a:custGeom>
              <a:solidFill>
                <a:srgbClr val="000000"/>
              </a:solidFill>
              <a:ln w="12105" cap="flat">
                <a:noFill/>
                <a:prstDash val="solid"/>
                <a:miter/>
              </a:ln>
            </p:spPr>
            <p:txBody>
              <a:bodyPr rtlCol="0" anchor="ctr"/>
              <a:lstStyle/>
              <a:p>
                <a:endParaRPr lang="da-DK" dirty="0"/>
              </a:p>
            </p:txBody>
          </p:sp>
          <p:sp>
            <p:nvSpPr>
              <p:cNvPr id="1525" name="Free-form: Shape 1524">
                <a:extLst>
                  <a:ext uri="{FF2B5EF4-FFF2-40B4-BE49-F238E27FC236}">
                    <a16:creationId xmlns:a16="http://schemas.microsoft.com/office/drawing/2014/main" id="{9302823E-1B3B-11CA-8BA5-EECA1EF8AAE6}"/>
                  </a:ext>
                </a:extLst>
              </p:cNvPr>
              <p:cNvSpPr/>
              <p:nvPr/>
            </p:nvSpPr>
            <p:spPr>
              <a:xfrm>
                <a:off x="3362229" y="8289722"/>
                <a:ext cx="328604" cy="85507"/>
              </a:xfrm>
              <a:custGeom>
                <a:avLst/>
                <a:gdLst>
                  <a:gd name="connsiteX0" fmla="*/ 35823 w 328604"/>
                  <a:gd name="connsiteY0" fmla="*/ 73704 h 85507"/>
                  <a:gd name="connsiteX1" fmla="*/ 0 w 328604"/>
                  <a:gd name="connsiteY1" fmla="*/ 85508 h 85507"/>
                  <a:gd name="connsiteX2" fmla="*/ 328605 w 328604"/>
                  <a:gd name="connsiteY2" fmla="*/ 85508 h 85507"/>
                  <a:gd name="connsiteX3" fmla="*/ 328605 w 328604"/>
                  <a:gd name="connsiteY3" fmla="*/ 0 h 85507"/>
                  <a:gd name="connsiteX4" fmla="*/ 321486 w 328604"/>
                  <a:gd name="connsiteY4" fmla="*/ 1211 h 85507"/>
                  <a:gd name="connsiteX5" fmla="*/ 35823 w 328604"/>
                  <a:gd name="connsiteY5" fmla="*/ 73704 h 8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604" h="85507">
                    <a:moveTo>
                      <a:pt x="35823" y="73704"/>
                    </a:moveTo>
                    <a:lnTo>
                      <a:pt x="0" y="85508"/>
                    </a:lnTo>
                    <a:lnTo>
                      <a:pt x="328605" y="85508"/>
                    </a:lnTo>
                    <a:lnTo>
                      <a:pt x="328605" y="0"/>
                    </a:lnTo>
                    <a:lnTo>
                      <a:pt x="321486" y="1211"/>
                    </a:lnTo>
                    <a:cubicBezTo>
                      <a:pt x="224683" y="18650"/>
                      <a:pt x="129228" y="42874"/>
                      <a:pt x="35823" y="73704"/>
                    </a:cubicBezTo>
                    <a:close/>
                  </a:path>
                </a:pathLst>
              </a:custGeom>
              <a:solidFill>
                <a:srgbClr val="000000"/>
              </a:solidFill>
              <a:ln w="12105" cap="flat">
                <a:noFill/>
                <a:prstDash val="solid"/>
                <a:miter/>
              </a:ln>
            </p:spPr>
            <p:txBody>
              <a:bodyPr rtlCol="0" anchor="ctr"/>
              <a:lstStyle/>
              <a:p>
                <a:endParaRPr lang="da-DK" dirty="0"/>
              </a:p>
            </p:txBody>
          </p:sp>
          <p:sp>
            <p:nvSpPr>
              <p:cNvPr id="1526" name="Free-form: Shape 1525">
                <a:extLst>
                  <a:ext uri="{FF2B5EF4-FFF2-40B4-BE49-F238E27FC236}">
                    <a16:creationId xmlns:a16="http://schemas.microsoft.com/office/drawing/2014/main" id="{C2F9C65F-2A91-2326-0826-1823295E9C71}"/>
                  </a:ext>
                </a:extLst>
              </p:cNvPr>
              <p:cNvSpPr/>
              <p:nvPr/>
            </p:nvSpPr>
            <p:spPr>
              <a:xfrm>
                <a:off x="2718905" y="7988251"/>
                <a:ext cx="971928" cy="386934"/>
              </a:xfrm>
              <a:custGeom>
                <a:avLst/>
                <a:gdLst>
                  <a:gd name="connsiteX0" fmla="*/ 965076 w 971928"/>
                  <a:gd name="connsiteY0" fmla="*/ 214090 h 600115"/>
                  <a:gd name="connsiteX1" fmla="*/ 814545 w 971928"/>
                  <a:gd name="connsiteY1" fmla="*/ 239986 h 600115"/>
                  <a:gd name="connsiteX2" fmla="*/ 814545 w 971928"/>
                  <a:gd name="connsiteY2" fmla="*/ 175047 h 600115"/>
                  <a:gd name="connsiteX3" fmla="*/ 874193 w 971928"/>
                  <a:gd name="connsiteY3" fmla="*/ 155677 h 600115"/>
                  <a:gd name="connsiteX4" fmla="*/ 892885 w 971928"/>
                  <a:gd name="connsiteY4" fmla="*/ 91125 h 600115"/>
                  <a:gd name="connsiteX5" fmla="*/ 827656 w 971928"/>
                  <a:gd name="connsiteY5" fmla="*/ 107360 h 600115"/>
                  <a:gd name="connsiteX6" fmla="*/ 814545 w 971928"/>
                  <a:gd name="connsiteY6" fmla="*/ 127130 h 600115"/>
                  <a:gd name="connsiteX7" fmla="*/ 814545 w 971928"/>
                  <a:gd name="connsiteY7" fmla="*/ 109902 h 600115"/>
                  <a:gd name="connsiteX8" fmla="*/ 836518 w 971928"/>
                  <a:gd name="connsiteY8" fmla="*/ 62687 h 600115"/>
                  <a:gd name="connsiteX9" fmla="*/ 802935 w 971928"/>
                  <a:gd name="connsiteY9" fmla="*/ 0 h 600115"/>
                  <a:gd name="connsiteX10" fmla="*/ 769351 w 971928"/>
                  <a:gd name="connsiteY10" fmla="*/ 62675 h 600115"/>
                  <a:gd name="connsiteX11" fmla="*/ 790332 w 971928"/>
                  <a:gd name="connsiteY11" fmla="*/ 108849 h 600115"/>
                  <a:gd name="connsiteX12" fmla="*/ 790332 w 971928"/>
                  <a:gd name="connsiteY12" fmla="*/ 108849 h 600115"/>
                  <a:gd name="connsiteX13" fmla="*/ 790332 w 971928"/>
                  <a:gd name="connsiteY13" fmla="*/ 127130 h 600115"/>
                  <a:gd name="connsiteX14" fmla="*/ 777221 w 971928"/>
                  <a:gd name="connsiteY14" fmla="*/ 107360 h 600115"/>
                  <a:gd name="connsiteX15" fmla="*/ 711991 w 971928"/>
                  <a:gd name="connsiteY15" fmla="*/ 91222 h 600115"/>
                  <a:gd name="connsiteX16" fmla="*/ 730683 w 971928"/>
                  <a:gd name="connsiteY16" fmla="*/ 155773 h 600115"/>
                  <a:gd name="connsiteX17" fmla="*/ 790332 w 971928"/>
                  <a:gd name="connsiteY17" fmla="*/ 175047 h 600115"/>
                  <a:gd name="connsiteX18" fmla="*/ 790332 w 971928"/>
                  <a:gd name="connsiteY18" fmla="*/ 245070 h 600115"/>
                  <a:gd name="connsiteX19" fmla="*/ 15399 w 971928"/>
                  <a:gd name="connsiteY19" fmla="*/ 589135 h 600115"/>
                  <a:gd name="connsiteX20" fmla="*/ 0 w 971928"/>
                  <a:gd name="connsiteY20" fmla="*/ 600116 h 600115"/>
                  <a:gd name="connsiteX21" fmla="*/ 232322 w 971928"/>
                  <a:gd name="connsiteY21" fmla="*/ 600116 h 600115"/>
                  <a:gd name="connsiteX22" fmla="*/ 233727 w 971928"/>
                  <a:gd name="connsiteY22" fmla="*/ 599304 h 600115"/>
                  <a:gd name="connsiteX23" fmla="*/ 966795 w 971928"/>
                  <a:gd name="connsiteY23" fmla="*/ 341777 h 600115"/>
                  <a:gd name="connsiteX24" fmla="*/ 971928 w 971928"/>
                  <a:gd name="connsiteY24" fmla="*/ 340990 h 600115"/>
                  <a:gd name="connsiteX25" fmla="*/ 971928 w 971928"/>
                  <a:gd name="connsiteY25" fmla="*/ 213182 h 600115"/>
                  <a:gd name="connsiteX0" fmla="*/ 965076 w 971928"/>
                  <a:gd name="connsiteY0" fmla="*/ 214090 h 600116"/>
                  <a:gd name="connsiteX1" fmla="*/ 814545 w 971928"/>
                  <a:gd name="connsiteY1" fmla="*/ 239986 h 600116"/>
                  <a:gd name="connsiteX2" fmla="*/ 814545 w 971928"/>
                  <a:gd name="connsiteY2" fmla="*/ 175047 h 600116"/>
                  <a:gd name="connsiteX3" fmla="*/ 874193 w 971928"/>
                  <a:gd name="connsiteY3" fmla="*/ 155677 h 600116"/>
                  <a:gd name="connsiteX4" fmla="*/ 827656 w 971928"/>
                  <a:gd name="connsiteY4" fmla="*/ 107360 h 600116"/>
                  <a:gd name="connsiteX5" fmla="*/ 814545 w 971928"/>
                  <a:gd name="connsiteY5" fmla="*/ 127130 h 600116"/>
                  <a:gd name="connsiteX6" fmla="*/ 814545 w 971928"/>
                  <a:gd name="connsiteY6" fmla="*/ 109902 h 600116"/>
                  <a:gd name="connsiteX7" fmla="*/ 836518 w 971928"/>
                  <a:gd name="connsiteY7" fmla="*/ 62687 h 600116"/>
                  <a:gd name="connsiteX8" fmla="*/ 802935 w 971928"/>
                  <a:gd name="connsiteY8" fmla="*/ 0 h 600116"/>
                  <a:gd name="connsiteX9" fmla="*/ 769351 w 971928"/>
                  <a:gd name="connsiteY9" fmla="*/ 62675 h 600116"/>
                  <a:gd name="connsiteX10" fmla="*/ 790332 w 971928"/>
                  <a:gd name="connsiteY10" fmla="*/ 108849 h 600116"/>
                  <a:gd name="connsiteX11" fmla="*/ 790332 w 971928"/>
                  <a:gd name="connsiteY11" fmla="*/ 108849 h 600116"/>
                  <a:gd name="connsiteX12" fmla="*/ 790332 w 971928"/>
                  <a:gd name="connsiteY12" fmla="*/ 127130 h 600116"/>
                  <a:gd name="connsiteX13" fmla="*/ 777221 w 971928"/>
                  <a:gd name="connsiteY13" fmla="*/ 107360 h 600116"/>
                  <a:gd name="connsiteX14" fmla="*/ 711991 w 971928"/>
                  <a:gd name="connsiteY14" fmla="*/ 91222 h 600116"/>
                  <a:gd name="connsiteX15" fmla="*/ 730683 w 971928"/>
                  <a:gd name="connsiteY15" fmla="*/ 155773 h 600116"/>
                  <a:gd name="connsiteX16" fmla="*/ 790332 w 971928"/>
                  <a:gd name="connsiteY16" fmla="*/ 175047 h 600116"/>
                  <a:gd name="connsiteX17" fmla="*/ 790332 w 971928"/>
                  <a:gd name="connsiteY17" fmla="*/ 245070 h 600116"/>
                  <a:gd name="connsiteX18" fmla="*/ 15399 w 971928"/>
                  <a:gd name="connsiteY18" fmla="*/ 589135 h 600116"/>
                  <a:gd name="connsiteX19" fmla="*/ 0 w 971928"/>
                  <a:gd name="connsiteY19" fmla="*/ 600116 h 600116"/>
                  <a:gd name="connsiteX20" fmla="*/ 232322 w 971928"/>
                  <a:gd name="connsiteY20" fmla="*/ 600116 h 600116"/>
                  <a:gd name="connsiteX21" fmla="*/ 233727 w 971928"/>
                  <a:gd name="connsiteY21" fmla="*/ 599304 h 600116"/>
                  <a:gd name="connsiteX22" fmla="*/ 966795 w 971928"/>
                  <a:gd name="connsiteY22" fmla="*/ 341777 h 600116"/>
                  <a:gd name="connsiteX23" fmla="*/ 971928 w 971928"/>
                  <a:gd name="connsiteY23" fmla="*/ 340990 h 600116"/>
                  <a:gd name="connsiteX24" fmla="*/ 971928 w 971928"/>
                  <a:gd name="connsiteY24" fmla="*/ 213182 h 600116"/>
                  <a:gd name="connsiteX25" fmla="*/ 965076 w 971928"/>
                  <a:gd name="connsiteY25" fmla="*/ 214090 h 600116"/>
                  <a:gd name="connsiteX0" fmla="*/ 965076 w 971928"/>
                  <a:gd name="connsiteY0" fmla="*/ 214090 h 600116"/>
                  <a:gd name="connsiteX1" fmla="*/ 814545 w 971928"/>
                  <a:gd name="connsiteY1" fmla="*/ 239986 h 600116"/>
                  <a:gd name="connsiteX2" fmla="*/ 814545 w 971928"/>
                  <a:gd name="connsiteY2" fmla="*/ 175047 h 600116"/>
                  <a:gd name="connsiteX3" fmla="*/ 827656 w 971928"/>
                  <a:gd name="connsiteY3" fmla="*/ 107360 h 600116"/>
                  <a:gd name="connsiteX4" fmla="*/ 814545 w 971928"/>
                  <a:gd name="connsiteY4" fmla="*/ 127130 h 600116"/>
                  <a:gd name="connsiteX5" fmla="*/ 814545 w 971928"/>
                  <a:gd name="connsiteY5" fmla="*/ 109902 h 600116"/>
                  <a:gd name="connsiteX6" fmla="*/ 836518 w 971928"/>
                  <a:gd name="connsiteY6" fmla="*/ 62687 h 600116"/>
                  <a:gd name="connsiteX7" fmla="*/ 802935 w 971928"/>
                  <a:gd name="connsiteY7" fmla="*/ 0 h 600116"/>
                  <a:gd name="connsiteX8" fmla="*/ 769351 w 971928"/>
                  <a:gd name="connsiteY8" fmla="*/ 62675 h 600116"/>
                  <a:gd name="connsiteX9" fmla="*/ 790332 w 971928"/>
                  <a:gd name="connsiteY9" fmla="*/ 108849 h 600116"/>
                  <a:gd name="connsiteX10" fmla="*/ 790332 w 971928"/>
                  <a:gd name="connsiteY10" fmla="*/ 108849 h 600116"/>
                  <a:gd name="connsiteX11" fmla="*/ 790332 w 971928"/>
                  <a:gd name="connsiteY11" fmla="*/ 127130 h 600116"/>
                  <a:gd name="connsiteX12" fmla="*/ 777221 w 971928"/>
                  <a:gd name="connsiteY12" fmla="*/ 107360 h 600116"/>
                  <a:gd name="connsiteX13" fmla="*/ 711991 w 971928"/>
                  <a:gd name="connsiteY13" fmla="*/ 91222 h 600116"/>
                  <a:gd name="connsiteX14" fmla="*/ 730683 w 971928"/>
                  <a:gd name="connsiteY14" fmla="*/ 155773 h 600116"/>
                  <a:gd name="connsiteX15" fmla="*/ 790332 w 971928"/>
                  <a:gd name="connsiteY15" fmla="*/ 175047 h 600116"/>
                  <a:gd name="connsiteX16" fmla="*/ 790332 w 971928"/>
                  <a:gd name="connsiteY16" fmla="*/ 245070 h 600116"/>
                  <a:gd name="connsiteX17" fmla="*/ 15399 w 971928"/>
                  <a:gd name="connsiteY17" fmla="*/ 589135 h 600116"/>
                  <a:gd name="connsiteX18" fmla="*/ 0 w 971928"/>
                  <a:gd name="connsiteY18" fmla="*/ 600116 h 600116"/>
                  <a:gd name="connsiteX19" fmla="*/ 232322 w 971928"/>
                  <a:gd name="connsiteY19" fmla="*/ 600116 h 600116"/>
                  <a:gd name="connsiteX20" fmla="*/ 233727 w 971928"/>
                  <a:gd name="connsiteY20" fmla="*/ 599304 h 600116"/>
                  <a:gd name="connsiteX21" fmla="*/ 966795 w 971928"/>
                  <a:gd name="connsiteY21" fmla="*/ 341777 h 600116"/>
                  <a:gd name="connsiteX22" fmla="*/ 971928 w 971928"/>
                  <a:gd name="connsiteY22" fmla="*/ 340990 h 600116"/>
                  <a:gd name="connsiteX23" fmla="*/ 971928 w 971928"/>
                  <a:gd name="connsiteY23" fmla="*/ 213182 h 600116"/>
                  <a:gd name="connsiteX24" fmla="*/ 965076 w 971928"/>
                  <a:gd name="connsiteY24" fmla="*/ 214090 h 600116"/>
                  <a:gd name="connsiteX0" fmla="*/ 965076 w 971928"/>
                  <a:gd name="connsiteY0" fmla="*/ 214090 h 600116"/>
                  <a:gd name="connsiteX1" fmla="*/ 814545 w 971928"/>
                  <a:gd name="connsiteY1" fmla="*/ 239986 h 600116"/>
                  <a:gd name="connsiteX2" fmla="*/ 814545 w 971928"/>
                  <a:gd name="connsiteY2" fmla="*/ 175047 h 600116"/>
                  <a:gd name="connsiteX3" fmla="*/ 814545 w 971928"/>
                  <a:gd name="connsiteY3" fmla="*/ 127130 h 600116"/>
                  <a:gd name="connsiteX4" fmla="*/ 814545 w 971928"/>
                  <a:gd name="connsiteY4" fmla="*/ 109902 h 600116"/>
                  <a:gd name="connsiteX5" fmla="*/ 836518 w 971928"/>
                  <a:gd name="connsiteY5" fmla="*/ 62687 h 600116"/>
                  <a:gd name="connsiteX6" fmla="*/ 802935 w 971928"/>
                  <a:gd name="connsiteY6" fmla="*/ 0 h 600116"/>
                  <a:gd name="connsiteX7" fmla="*/ 769351 w 971928"/>
                  <a:gd name="connsiteY7" fmla="*/ 62675 h 600116"/>
                  <a:gd name="connsiteX8" fmla="*/ 790332 w 971928"/>
                  <a:gd name="connsiteY8" fmla="*/ 108849 h 600116"/>
                  <a:gd name="connsiteX9" fmla="*/ 790332 w 971928"/>
                  <a:gd name="connsiteY9" fmla="*/ 108849 h 600116"/>
                  <a:gd name="connsiteX10" fmla="*/ 790332 w 971928"/>
                  <a:gd name="connsiteY10" fmla="*/ 127130 h 600116"/>
                  <a:gd name="connsiteX11" fmla="*/ 777221 w 971928"/>
                  <a:gd name="connsiteY11" fmla="*/ 107360 h 600116"/>
                  <a:gd name="connsiteX12" fmla="*/ 711991 w 971928"/>
                  <a:gd name="connsiteY12" fmla="*/ 91222 h 600116"/>
                  <a:gd name="connsiteX13" fmla="*/ 730683 w 971928"/>
                  <a:gd name="connsiteY13" fmla="*/ 155773 h 600116"/>
                  <a:gd name="connsiteX14" fmla="*/ 790332 w 971928"/>
                  <a:gd name="connsiteY14" fmla="*/ 175047 h 600116"/>
                  <a:gd name="connsiteX15" fmla="*/ 790332 w 971928"/>
                  <a:gd name="connsiteY15" fmla="*/ 245070 h 600116"/>
                  <a:gd name="connsiteX16" fmla="*/ 15399 w 971928"/>
                  <a:gd name="connsiteY16" fmla="*/ 589135 h 600116"/>
                  <a:gd name="connsiteX17" fmla="*/ 0 w 971928"/>
                  <a:gd name="connsiteY17" fmla="*/ 600116 h 600116"/>
                  <a:gd name="connsiteX18" fmla="*/ 232322 w 971928"/>
                  <a:gd name="connsiteY18" fmla="*/ 600116 h 600116"/>
                  <a:gd name="connsiteX19" fmla="*/ 233727 w 971928"/>
                  <a:gd name="connsiteY19" fmla="*/ 599304 h 600116"/>
                  <a:gd name="connsiteX20" fmla="*/ 966795 w 971928"/>
                  <a:gd name="connsiteY20" fmla="*/ 341777 h 600116"/>
                  <a:gd name="connsiteX21" fmla="*/ 971928 w 971928"/>
                  <a:gd name="connsiteY21" fmla="*/ 340990 h 600116"/>
                  <a:gd name="connsiteX22" fmla="*/ 971928 w 971928"/>
                  <a:gd name="connsiteY22" fmla="*/ 213182 h 600116"/>
                  <a:gd name="connsiteX23" fmla="*/ 965076 w 971928"/>
                  <a:gd name="connsiteY23" fmla="*/ 214090 h 600116"/>
                  <a:gd name="connsiteX0" fmla="*/ 965076 w 971928"/>
                  <a:gd name="connsiteY0" fmla="*/ 214090 h 600116"/>
                  <a:gd name="connsiteX1" fmla="*/ 814545 w 971928"/>
                  <a:gd name="connsiteY1" fmla="*/ 239986 h 600116"/>
                  <a:gd name="connsiteX2" fmla="*/ 814545 w 971928"/>
                  <a:gd name="connsiteY2" fmla="*/ 175047 h 600116"/>
                  <a:gd name="connsiteX3" fmla="*/ 814545 w 971928"/>
                  <a:gd name="connsiteY3" fmla="*/ 127130 h 600116"/>
                  <a:gd name="connsiteX4" fmla="*/ 814545 w 971928"/>
                  <a:gd name="connsiteY4" fmla="*/ 109902 h 600116"/>
                  <a:gd name="connsiteX5" fmla="*/ 802935 w 971928"/>
                  <a:gd name="connsiteY5" fmla="*/ 0 h 600116"/>
                  <a:gd name="connsiteX6" fmla="*/ 769351 w 971928"/>
                  <a:gd name="connsiteY6" fmla="*/ 62675 h 600116"/>
                  <a:gd name="connsiteX7" fmla="*/ 790332 w 971928"/>
                  <a:gd name="connsiteY7" fmla="*/ 108849 h 600116"/>
                  <a:gd name="connsiteX8" fmla="*/ 790332 w 971928"/>
                  <a:gd name="connsiteY8" fmla="*/ 108849 h 600116"/>
                  <a:gd name="connsiteX9" fmla="*/ 790332 w 971928"/>
                  <a:gd name="connsiteY9" fmla="*/ 127130 h 600116"/>
                  <a:gd name="connsiteX10" fmla="*/ 777221 w 971928"/>
                  <a:gd name="connsiteY10" fmla="*/ 107360 h 600116"/>
                  <a:gd name="connsiteX11" fmla="*/ 711991 w 971928"/>
                  <a:gd name="connsiteY11" fmla="*/ 91222 h 600116"/>
                  <a:gd name="connsiteX12" fmla="*/ 730683 w 971928"/>
                  <a:gd name="connsiteY12" fmla="*/ 155773 h 600116"/>
                  <a:gd name="connsiteX13" fmla="*/ 790332 w 971928"/>
                  <a:gd name="connsiteY13" fmla="*/ 175047 h 600116"/>
                  <a:gd name="connsiteX14" fmla="*/ 790332 w 971928"/>
                  <a:gd name="connsiteY14" fmla="*/ 245070 h 600116"/>
                  <a:gd name="connsiteX15" fmla="*/ 15399 w 971928"/>
                  <a:gd name="connsiteY15" fmla="*/ 589135 h 600116"/>
                  <a:gd name="connsiteX16" fmla="*/ 0 w 971928"/>
                  <a:gd name="connsiteY16" fmla="*/ 600116 h 600116"/>
                  <a:gd name="connsiteX17" fmla="*/ 232322 w 971928"/>
                  <a:gd name="connsiteY17" fmla="*/ 600116 h 600116"/>
                  <a:gd name="connsiteX18" fmla="*/ 233727 w 971928"/>
                  <a:gd name="connsiteY18" fmla="*/ 599304 h 600116"/>
                  <a:gd name="connsiteX19" fmla="*/ 966795 w 971928"/>
                  <a:gd name="connsiteY19" fmla="*/ 341777 h 600116"/>
                  <a:gd name="connsiteX20" fmla="*/ 971928 w 971928"/>
                  <a:gd name="connsiteY20" fmla="*/ 340990 h 600116"/>
                  <a:gd name="connsiteX21" fmla="*/ 971928 w 971928"/>
                  <a:gd name="connsiteY21" fmla="*/ 213182 h 600116"/>
                  <a:gd name="connsiteX22" fmla="*/ 965076 w 971928"/>
                  <a:gd name="connsiteY22" fmla="*/ 214090 h 600116"/>
                  <a:gd name="connsiteX0" fmla="*/ 965076 w 971928"/>
                  <a:gd name="connsiteY0" fmla="*/ 151415 h 537441"/>
                  <a:gd name="connsiteX1" fmla="*/ 814545 w 971928"/>
                  <a:gd name="connsiteY1" fmla="*/ 177311 h 537441"/>
                  <a:gd name="connsiteX2" fmla="*/ 814545 w 971928"/>
                  <a:gd name="connsiteY2" fmla="*/ 112372 h 537441"/>
                  <a:gd name="connsiteX3" fmla="*/ 814545 w 971928"/>
                  <a:gd name="connsiteY3" fmla="*/ 64455 h 537441"/>
                  <a:gd name="connsiteX4" fmla="*/ 814545 w 971928"/>
                  <a:gd name="connsiteY4" fmla="*/ 47227 h 537441"/>
                  <a:gd name="connsiteX5" fmla="*/ 769351 w 971928"/>
                  <a:gd name="connsiteY5" fmla="*/ 0 h 537441"/>
                  <a:gd name="connsiteX6" fmla="*/ 790332 w 971928"/>
                  <a:gd name="connsiteY6" fmla="*/ 46174 h 537441"/>
                  <a:gd name="connsiteX7" fmla="*/ 790332 w 971928"/>
                  <a:gd name="connsiteY7" fmla="*/ 46174 h 537441"/>
                  <a:gd name="connsiteX8" fmla="*/ 790332 w 971928"/>
                  <a:gd name="connsiteY8" fmla="*/ 64455 h 537441"/>
                  <a:gd name="connsiteX9" fmla="*/ 777221 w 971928"/>
                  <a:gd name="connsiteY9" fmla="*/ 44685 h 537441"/>
                  <a:gd name="connsiteX10" fmla="*/ 711991 w 971928"/>
                  <a:gd name="connsiteY10" fmla="*/ 28547 h 537441"/>
                  <a:gd name="connsiteX11" fmla="*/ 730683 w 971928"/>
                  <a:gd name="connsiteY11" fmla="*/ 93098 h 537441"/>
                  <a:gd name="connsiteX12" fmla="*/ 790332 w 971928"/>
                  <a:gd name="connsiteY12" fmla="*/ 112372 h 537441"/>
                  <a:gd name="connsiteX13" fmla="*/ 790332 w 971928"/>
                  <a:gd name="connsiteY13" fmla="*/ 182395 h 537441"/>
                  <a:gd name="connsiteX14" fmla="*/ 15399 w 971928"/>
                  <a:gd name="connsiteY14" fmla="*/ 526460 h 537441"/>
                  <a:gd name="connsiteX15" fmla="*/ 0 w 971928"/>
                  <a:gd name="connsiteY15" fmla="*/ 537441 h 537441"/>
                  <a:gd name="connsiteX16" fmla="*/ 232322 w 971928"/>
                  <a:gd name="connsiteY16" fmla="*/ 537441 h 537441"/>
                  <a:gd name="connsiteX17" fmla="*/ 233727 w 971928"/>
                  <a:gd name="connsiteY17" fmla="*/ 536629 h 537441"/>
                  <a:gd name="connsiteX18" fmla="*/ 966795 w 971928"/>
                  <a:gd name="connsiteY18" fmla="*/ 279102 h 537441"/>
                  <a:gd name="connsiteX19" fmla="*/ 971928 w 971928"/>
                  <a:gd name="connsiteY19" fmla="*/ 278315 h 537441"/>
                  <a:gd name="connsiteX20" fmla="*/ 971928 w 971928"/>
                  <a:gd name="connsiteY20" fmla="*/ 150507 h 537441"/>
                  <a:gd name="connsiteX21" fmla="*/ 965076 w 971928"/>
                  <a:gd name="connsiteY21" fmla="*/ 151415 h 537441"/>
                  <a:gd name="connsiteX0" fmla="*/ 965076 w 971928"/>
                  <a:gd name="connsiteY0" fmla="*/ 123646 h 509672"/>
                  <a:gd name="connsiteX1" fmla="*/ 814545 w 971928"/>
                  <a:gd name="connsiteY1" fmla="*/ 149542 h 509672"/>
                  <a:gd name="connsiteX2" fmla="*/ 814545 w 971928"/>
                  <a:gd name="connsiteY2" fmla="*/ 84603 h 509672"/>
                  <a:gd name="connsiteX3" fmla="*/ 814545 w 971928"/>
                  <a:gd name="connsiteY3" fmla="*/ 36686 h 509672"/>
                  <a:gd name="connsiteX4" fmla="*/ 814545 w 971928"/>
                  <a:gd name="connsiteY4" fmla="*/ 19458 h 509672"/>
                  <a:gd name="connsiteX5" fmla="*/ 790332 w 971928"/>
                  <a:gd name="connsiteY5" fmla="*/ 18405 h 509672"/>
                  <a:gd name="connsiteX6" fmla="*/ 790332 w 971928"/>
                  <a:gd name="connsiteY6" fmla="*/ 18405 h 509672"/>
                  <a:gd name="connsiteX7" fmla="*/ 790332 w 971928"/>
                  <a:gd name="connsiteY7" fmla="*/ 36686 h 509672"/>
                  <a:gd name="connsiteX8" fmla="*/ 777221 w 971928"/>
                  <a:gd name="connsiteY8" fmla="*/ 16916 h 509672"/>
                  <a:gd name="connsiteX9" fmla="*/ 711991 w 971928"/>
                  <a:gd name="connsiteY9" fmla="*/ 778 h 509672"/>
                  <a:gd name="connsiteX10" fmla="*/ 730683 w 971928"/>
                  <a:gd name="connsiteY10" fmla="*/ 65329 h 509672"/>
                  <a:gd name="connsiteX11" fmla="*/ 790332 w 971928"/>
                  <a:gd name="connsiteY11" fmla="*/ 84603 h 509672"/>
                  <a:gd name="connsiteX12" fmla="*/ 790332 w 971928"/>
                  <a:gd name="connsiteY12" fmla="*/ 154626 h 509672"/>
                  <a:gd name="connsiteX13" fmla="*/ 15399 w 971928"/>
                  <a:gd name="connsiteY13" fmla="*/ 498691 h 509672"/>
                  <a:gd name="connsiteX14" fmla="*/ 0 w 971928"/>
                  <a:gd name="connsiteY14" fmla="*/ 509672 h 509672"/>
                  <a:gd name="connsiteX15" fmla="*/ 232322 w 971928"/>
                  <a:gd name="connsiteY15" fmla="*/ 509672 h 509672"/>
                  <a:gd name="connsiteX16" fmla="*/ 233727 w 971928"/>
                  <a:gd name="connsiteY16" fmla="*/ 508860 h 509672"/>
                  <a:gd name="connsiteX17" fmla="*/ 966795 w 971928"/>
                  <a:gd name="connsiteY17" fmla="*/ 251333 h 509672"/>
                  <a:gd name="connsiteX18" fmla="*/ 971928 w 971928"/>
                  <a:gd name="connsiteY18" fmla="*/ 250546 h 509672"/>
                  <a:gd name="connsiteX19" fmla="*/ 971928 w 971928"/>
                  <a:gd name="connsiteY19" fmla="*/ 122738 h 509672"/>
                  <a:gd name="connsiteX20" fmla="*/ 965076 w 971928"/>
                  <a:gd name="connsiteY20" fmla="*/ 123646 h 509672"/>
                  <a:gd name="connsiteX0" fmla="*/ 965076 w 971928"/>
                  <a:gd name="connsiteY0" fmla="*/ 107557 h 493583"/>
                  <a:gd name="connsiteX1" fmla="*/ 814545 w 971928"/>
                  <a:gd name="connsiteY1" fmla="*/ 133453 h 493583"/>
                  <a:gd name="connsiteX2" fmla="*/ 814545 w 971928"/>
                  <a:gd name="connsiteY2" fmla="*/ 68514 h 493583"/>
                  <a:gd name="connsiteX3" fmla="*/ 814545 w 971928"/>
                  <a:gd name="connsiteY3" fmla="*/ 20597 h 493583"/>
                  <a:gd name="connsiteX4" fmla="*/ 814545 w 971928"/>
                  <a:gd name="connsiteY4" fmla="*/ 3369 h 493583"/>
                  <a:gd name="connsiteX5" fmla="*/ 790332 w 971928"/>
                  <a:gd name="connsiteY5" fmla="*/ 2316 h 493583"/>
                  <a:gd name="connsiteX6" fmla="*/ 790332 w 971928"/>
                  <a:gd name="connsiteY6" fmla="*/ 2316 h 493583"/>
                  <a:gd name="connsiteX7" fmla="*/ 790332 w 971928"/>
                  <a:gd name="connsiteY7" fmla="*/ 20597 h 493583"/>
                  <a:gd name="connsiteX8" fmla="*/ 777221 w 971928"/>
                  <a:gd name="connsiteY8" fmla="*/ 827 h 493583"/>
                  <a:gd name="connsiteX9" fmla="*/ 730683 w 971928"/>
                  <a:gd name="connsiteY9" fmla="*/ 49240 h 493583"/>
                  <a:gd name="connsiteX10" fmla="*/ 790332 w 971928"/>
                  <a:gd name="connsiteY10" fmla="*/ 68514 h 493583"/>
                  <a:gd name="connsiteX11" fmla="*/ 790332 w 971928"/>
                  <a:gd name="connsiteY11" fmla="*/ 138537 h 493583"/>
                  <a:gd name="connsiteX12" fmla="*/ 15399 w 971928"/>
                  <a:gd name="connsiteY12" fmla="*/ 482602 h 493583"/>
                  <a:gd name="connsiteX13" fmla="*/ 0 w 971928"/>
                  <a:gd name="connsiteY13" fmla="*/ 493583 h 493583"/>
                  <a:gd name="connsiteX14" fmla="*/ 232322 w 971928"/>
                  <a:gd name="connsiteY14" fmla="*/ 493583 h 493583"/>
                  <a:gd name="connsiteX15" fmla="*/ 233727 w 971928"/>
                  <a:gd name="connsiteY15" fmla="*/ 492771 h 493583"/>
                  <a:gd name="connsiteX16" fmla="*/ 966795 w 971928"/>
                  <a:gd name="connsiteY16" fmla="*/ 235244 h 493583"/>
                  <a:gd name="connsiteX17" fmla="*/ 971928 w 971928"/>
                  <a:gd name="connsiteY17" fmla="*/ 234457 h 493583"/>
                  <a:gd name="connsiteX18" fmla="*/ 971928 w 971928"/>
                  <a:gd name="connsiteY18" fmla="*/ 106649 h 493583"/>
                  <a:gd name="connsiteX19" fmla="*/ 965076 w 971928"/>
                  <a:gd name="connsiteY19" fmla="*/ 107557 h 493583"/>
                  <a:gd name="connsiteX0" fmla="*/ 965076 w 971928"/>
                  <a:gd name="connsiteY0" fmla="*/ 105828 h 491854"/>
                  <a:gd name="connsiteX1" fmla="*/ 814545 w 971928"/>
                  <a:gd name="connsiteY1" fmla="*/ 131724 h 491854"/>
                  <a:gd name="connsiteX2" fmla="*/ 814545 w 971928"/>
                  <a:gd name="connsiteY2" fmla="*/ 66785 h 491854"/>
                  <a:gd name="connsiteX3" fmla="*/ 814545 w 971928"/>
                  <a:gd name="connsiteY3" fmla="*/ 18868 h 491854"/>
                  <a:gd name="connsiteX4" fmla="*/ 814545 w 971928"/>
                  <a:gd name="connsiteY4" fmla="*/ 1640 h 491854"/>
                  <a:gd name="connsiteX5" fmla="*/ 790332 w 971928"/>
                  <a:gd name="connsiteY5" fmla="*/ 587 h 491854"/>
                  <a:gd name="connsiteX6" fmla="*/ 790332 w 971928"/>
                  <a:gd name="connsiteY6" fmla="*/ 587 h 491854"/>
                  <a:gd name="connsiteX7" fmla="*/ 790332 w 971928"/>
                  <a:gd name="connsiteY7" fmla="*/ 18868 h 491854"/>
                  <a:gd name="connsiteX8" fmla="*/ 730683 w 971928"/>
                  <a:gd name="connsiteY8" fmla="*/ 47511 h 491854"/>
                  <a:gd name="connsiteX9" fmla="*/ 790332 w 971928"/>
                  <a:gd name="connsiteY9" fmla="*/ 66785 h 491854"/>
                  <a:gd name="connsiteX10" fmla="*/ 790332 w 971928"/>
                  <a:gd name="connsiteY10" fmla="*/ 136808 h 491854"/>
                  <a:gd name="connsiteX11" fmla="*/ 15399 w 971928"/>
                  <a:gd name="connsiteY11" fmla="*/ 480873 h 491854"/>
                  <a:gd name="connsiteX12" fmla="*/ 0 w 971928"/>
                  <a:gd name="connsiteY12" fmla="*/ 491854 h 491854"/>
                  <a:gd name="connsiteX13" fmla="*/ 232322 w 971928"/>
                  <a:gd name="connsiteY13" fmla="*/ 491854 h 491854"/>
                  <a:gd name="connsiteX14" fmla="*/ 233727 w 971928"/>
                  <a:gd name="connsiteY14" fmla="*/ 491042 h 491854"/>
                  <a:gd name="connsiteX15" fmla="*/ 966795 w 971928"/>
                  <a:gd name="connsiteY15" fmla="*/ 233515 h 491854"/>
                  <a:gd name="connsiteX16" fmla="*/ 971928 w 971928"/>
                  <a:gd name="connsiteY16" fmla="*/ 232728 h 491854"/>
                  <a:gd name="connsiteX17" fmla="*/ 971928 w 971928"/>
                  <a:gd name="connsiteY17" fmla="*/ 104920 h 491854"/>
                  <a:gd name="connsiteX18" fmla="*/ 965076 w 971928"/>
                  <a:gd name="connsiteY18" fmla="*/ 105828 h 491854"/>
                  <a:gd name="connsiteX0" fmla="*/ 965076 w 971928"/>
                  <a:gd name="connsiteY0" fmla="*/ 105828 h 491854"/>
                  <a:gd name="connsiteX1" fmla="*/ 814545 w 971928"/>
                  <a:gd name="connsiteY1" fmla="*/ 131724 h 491854"/>
                  <a:gd name="connsiteX2" fmla="*/ 814545 w 971928"/>
                  <a:gd name="connsiteY2" fmla="*/ 66785 h 491854"/>
                  <a:gd name="connsiteX3" fmla="*/ 814545 w 971928"/>
                  <a:gd name="connsiteY3" fmla="*/ 18868 h 491854"/>
                  <a:gd name="connsiteX4" fmla="*/ 814545 w 971928"/>
                  <a:gd name="connsiteY4" fmla="*/ 1640 h 491854"/>
                  <a:gd name="connsiteX5" fmla="*/ 790332 w 971928"/>
                  <a:gd name="connsiteY5" fmla="*/ 587 h 491854"/>
                  <a:gd name="connsiteX6" fmla="*/ 790332 w 971928"/>
                  <a:gd name="connsiteY6" fmla="*/ 587 h 491854"/>
                  <a:gd name="connsiteX7" fmla="*/ 790332 w 971928"/>
                  <a:gd name="connsiteY7" fmla="*/ 18868 h 491854"/>
                  <a:gd name="connsiteX8" fmla="*/ 790332 w 971928"/>
                  <a:gd name="connsiteY8" fmla="*/ 66785 h 491854"/>
                  <a:gd name="connsiteX9" fmla="*/ 790332 w 971928"/>
                  <a:gd name="connsiteY9" fmla="*/ 136808 h 491854"/>
                  <a:gd name="connsiteX10" fmla="*/ 15399 w 971928"/>
                  <a:gd name="connsiteY10" fmla="*/ 480873 h 491854"/>
                  <a:gd name="connsiteX11" fmla="*/ 0 w 971928"/>
                  <a:gd name="connsiteY11" fmla="*/ 491854 h 491854"/>
                  <a:gd name="connsiteX12" fmla="*/ 232322 w 971928"/>
                  <a:gd name="connsiteY12" fmla="*/ 491854 h 491854"/>
                  <a:gd name="connsiteX13" fmla="*/ 233727 w 971928"/>
                  <a:gd name="connsiteY13" fmla="*/ 491042 h 491854"/>
                  <a:gd name="connsiteX14" fmla="*/ 966795 w 971928"/>
                  <a:gd name="connsiteY14" fmla="*/ 233515 h 491854"/>
                  <a:gd name="connsiteX15" fmla="*/ 971928 w 971928"/>
                  <a:gd name="connsiteY15" fmla="*/ 232728 h 491854"/>
                  <a:gd name="connsiteX16" fmla="*/ 971928 w 971928"/>
                  <a:gd name="connsiteY16" fmla="*/ 104920 h 491854"/>
                  <a:gd name="connsiteX17" fmla="*/ 965076 w 971928"/>
                  <a:gd name="connsiteY17" fmla="*/ 105828 h 491854"/>
                  <a:gd name="connsiteX0" fmla="*/ 965076 w 971928"/>
                  <a:gd name="connsiteY0" fmla="*/ 105828 h 491854"/>
                  <a:gd name="connsiteX1" fmla="*/ 814545 w 971928"/>
                  <a:gd name="connsiteY1" fmla="*/ 131724 h 491854"/>
                  <a:gd name="connsiteX2" fmla="*/ 814545 w 971928"/>
                  <a:gd name="connsiteY2" fmla="*/ 66785 h 491854"/>
                  <a:gd name="connsiteX3" fmla="*/ 814545 w 971928"/>
                  <a:gd name="connsiteY3" fmla="*/ 18868 h 491854"/>
                  <a:gd name="connsiteX4" fmla="*/ 814545 w 971928"/>
                  <a:gd name="connsiteY4" fmla="*/ 1640 h 491854"/>
                  <a:gd name="connsiteX5" fmla="*/ 790332 w 971928"/>
                  <a:gd name="connsiteY5" fmla="*/ 587 h 491854"/>
                  <a:gd name="connsiteX6" fmla="*/ 790332 w 971928"/>
                  <a:gd name="connsiteY6" fmla="*/ 587 h 491854"/>
                  <a:gd name="connsiteX7" fmla="*/ 790332 w 971928"/>
                  <a:gd name="connsiteY7" fmla="*/ 18868 h 491854"/>
                  <a:gd name="connsiteX8" fmla="*/ 790332 w 971928"/>
                  <a:gd name="connsiteY8" fmla="*/ 136808 h 491854"/>
                  <a:gd name="connsiteX9" fmla="*/ 15399 w 971928"/>
                  <a:gd name="connsiteY9" fmla="*/ 480873 h 491854"/>
                  <a:gd name="connsiteX10" fmla="*/ 0 w 971928"/>
                  <a:gd name="connsiteY10" fmla="*/ 491854 h 491854"/>
                  <a:gd name="connsiteX11" fmla="*/ 232322 w 971928"/>
                  <a:gd name="connsiteY11" fmla="*/ 491854 h 491854"/>
                  <a:gd name="connsiteX12" fmla="*/ 233727 w 971928"/>
                  <a:gd name="connsiteY12" fmla="*/ 491042 h 491854"/>
                  <a:gd name="connsiteX13" fmla="*/ 966795 w 971928"/>
                  <a:gd name="connsiteY13" fmla="*/ 233515 h 491854"/>
                  <a:gd name="connsiteX14" fmla="*/ 971928 w 971928"/>
                  <a:gd name="connsiteY14" fmla="*/ 232728 h 491854"/>
                  <a:gd name="connsiteX15" fmla="*/ 971928 w 971928"/>
                  <a:gd name="connsiteY15" fmla="*/ 104920 h 491854"/>
                  <a:gd name="connsiteX16" fmla="*/ 965076 w 971928"/>
                  <a:gd name="connsiteY16" fmla="*/ 105828 h 491854"/>
                  <a:gd name="connsiteX0" fmla="*/ 965076 w 971928"/>
                  <a:gd name="connsiteY0" fmla="*/ 105828 h 491854"/>
                  <a:gd name="connsiteX1" fmla="*/ 814545 w 971928"/>
                  <a:gd name="connsiteY1" fmla="*/ 131724 h 491854"/>
                  <a:gd name="connsiteX2" fmla="*/ 814545 w 971928"/>
                  <a:gd name="connsiteY2" fmla="*/ 18868 h 491854"/>
                  <a:gd name="connsiteX3" fmla="*/ 814545 w 971928"/>
                  <a:gd name="connsiteY3" fmla="*/ 1640 h 491854"/>
                  <a:gd name="connsiteX4" fmla="*/ 790332 w 971928"/>
                  <a:gd name="connsiteY4" fmla="*/ 587 h 491854"/>
                  <a:gd name="connsiteX5" fmla="*/ 790332 w 971928"/>
                  <a:gd name="connsiteY5" fmla="*/ 587 h 491854"/>
                  <a:gd name="connsiteX6" fmla="*/ 790332 w 971928"/>
                  <a:gd name="connsiteY6" fmla="*/ 18868 h 491854"/>
                  <a:gd name="connsiteX7" fmla="*/ 790332 w 971928"/>
                  <a:gd name="connsiteY7" fmla="*/ 136808 h 491854"/>
                  <a:gd name="connsiteX8" fmla="*/ 15399 w 971928"/>
                  <a:gd name="connsiteY8" fmla="*/ 480873 h 491854"/>
                  <a:gd name="connsiteX9" fmla="*/ 0 w 971928"/>
                  <a:gd name="connsiteY9" fmla="*/ 491854 h 491854"/>
                  <a:gd name="connsiteX10" fmla="*/ 232322 w 971928"/>
                  <a:gd name="connsiteY10" fmla="*/ 491854 h 491854"/>
                  <a:gd name="connsiteX11" fmla="*/ 233727 w 971928"/>
                  <a:gd name="connsiteY11" fmla="*/ 491042 h 491854"/>
                  <a:gd name="connsiteX12" fmla="*/ 966795 w 971928"/>
                  <a:gd name="connsiteY12" fmla="*/ 233515 h 491854"/>
                  <a:gd name="connsiteX13" fmla="*/ 971928 w 971928"/>
                  <a:gd name="connsiteY13" fmla="*/ 232728 h 491854"/>
                  <a:gd name="connsiteX14" fmla="*/ 971928 w 971928"/>
                  <a:gd name="connsiteY14" fmla="*/ 104920 h 491854"/>
                  <a:gd name="connsiteX15" fmla="*/ 965076 w 971928"/>
                  <a:gd name="connsiteY15" fmla="*/ 105828 h 491854"/>
                  <a:gd name="connsiteX0" fmla="*/ 965076 w 971928"/>
                  <a:gd name="connsiteY0" fmla="*/ 105241 h 491267"/>
                  <a:gd name="connsiteX1" fmla="*/ 814545 w 971928"/>
                  <a:gd name="connsiteY1" fmla="*/ 131137 h 491267"/>
                  <a:gd name="connsiteX2" fmla="*/ 814545 w 971928"/>
                  <a:gd name="connsiteY2" fmla="*/ 18281 h 491267"/>
                  <a:gd name="connsiteX3" fmla="*/ 790332 w 971928"/>
                  <a:gd name="connsiteY3" fmla="*/ 0 h 491267"/>
                  <a:gd name="connsiteX4" fmla="*/ 790332 w 971928"/>
                  <a:gd name="connsiteY4" fmla="*/ 0 h 491267"/>
                  <a:gd name="connsiteX5" fmla="*/ 790332 w 971928"/>
                  <a:gd name="connsiteY5" fmla="*/ 18281 h 491267"/>
                  <a:gd name="connsiteX6" fmla="*/ 790332 w 971928"/>
                  <a:gd name="connsiteY6" fmla="*/ 136221 h 491267"/>
                  <a:gd name="connsiteX7" fmla="*/ 15399 w 971928"/>
                  <a:gd name="connsiteY7" fmla="*/ 480286 h 491267"/>
                  <a:gd name="connsiteX8" fmla="*/ 0 w 971928"/>
                  <a:gd name="connsiteY8" fmla="*/ 491267 h 491267"/>
                  <a:gd name="connsiteX9" fmla="*/ 232322 w 971928"/>
                  <a:gd name="connsiteY9" fmla="*/ 491267 h 491267"/>
                  <a:gd name="connsiteX10" fmla="*/ 233727 w 971928"/>
                  <a:gd name="connsiteY10" fmla="*/ 490455 h 491267"/>
                  <a:gd name="connsiteX11" fmla="*/ 966795 w 971928"/>
                  <a:gd name="connsiteY11" fmla="*/ 232928 h 491267"/>
                  <a:gd name="connsiteX12" fmla="*/ 971928 w 971928"/>
                  <a:gd name="connsiteY12" fmla="*/ 232141 h 491267"/>
                  <a:gd name="connsiteX13" fmla="*/ 971928 w 971928"/>
                  <a:gd name="connsiteY13" fmla="*/ 104333 h 491267"/>
                  <a:gd name="connsiteX14" fmla="*/ 965076 w 971928"/>
                  <a:gd name="connsiteY14" fmla="*/ 105241 h 491267"/>
                  <a:gd name="connsiteX0" fmla="*/ 965076 w 971928"/>
                  <a:gd name="connsiteY0" fmla="*/ 105241 h 491267"/>
                  <a:gd name="connsiteX1" fmla="*/ 814545 w 971928"/>
                  <a:gd name="connsiteY1" fmla="*/ 131137 h 491267"/>
                  <a:gd name="connsiteX2" fmla="*/ 790332 w 971928"/>
                  <a:gd name="connsiteY2" fmla="*/ 0 h 491267"/>
                  <a:gd name="connsiteX3" fmla="*/ 790332 w 971928"/>
                  <a:gd name="connsiteY3" fmla="*/ 0 h 491267"/>
                  <a:gd name="connsiteX4" fmla="*/ 790332 w 971928"/>
                  <a:gd name="connsiteY4" fmla="*/ 18281 h 491267"/>
                  <a:gd name="connsiteX5" fmla="*/ 790332 w 971928"/>
                  <a:gd name="connsiteY5" fmla="*/ 136221 h 491267"/>
                  <a:gd name="connsiteX6" fmla="*/ 15399 w 971928"/>
                  <a:gd name="connsiteY6" fmla="*/ 480286 h 491267"/>
                  <a:gd name="connsiteX7" fmla="*/ 0 w 971928"/>
                  <a:gd name="connsiteY7" fmla="*/ 491267 h 491267"/>
                  <a:gd name="connsiteX8" fmla="*/ 232322 w 971928"/>
                  <a:gd name="connsiteY8" fmla="*/ 491267 h 491267"/>
                  <a:gd name="connsiteX9" fmla="*/ 233727 w 971928"/>
                  <a:gd name="connsiteY9" fmla="*/ 490455 h 491267"/>
                  <a:gd name="connsiteX10" fmla="*/ 966795 w 971928"/>
                  <a:gd name="connsiteY10" fmla="*/ 232928 h 491267"/>
                  <a:gd name="connsiteX11" fmla="*/ 971928 w 971928"/>
                  <a:gd name="connsiteY11" fmla="*/ 232141 h 491267"/>
                  <a:gd name="connsiteX12" fmla="*/ 971928 w 971928"/>
                  <a:gd name="connsiteY12" fmla="*/ 104333 h 491267"/>
                  <a:gd name="connsiteX13" fmla="*/ 965076 w 971928"/>
                  <a:gd name="connsiteY13" fmla="*/ 105241 h 491267"/>
                  <a:gd name="connsiteX0" fmla="*/ 965076 w 971928"/>
                  <a:gd name="connsiteY0" fmla="*/ 105241 h 491267"/>
                  <a:gd name="connsiteX1" fmla="*/ 814545 w 971928"/>
                  <a:gd name="connsiteY1" fmla="*/ 131137 h 491267"/>
                  <a:gd name="connsiteX2" fmla="*/ 790332 w 971928"/>
                  <a:gd name="connsiteY2" fmla="*/ 0 h 491267"/>
                  <a:gd name="connsiteX3" fmla="*/ 790332 w 971928"/>
                  <a:gd name="connsiteY3" fmla="*/ 18281 h 491267"/>
                  <a:gd name="connsiteX4" fmla="*/ 790332 w 971928"/>
                  <a:gd name="connsiteY4" fmla="*/ 136221 h 491267"/>
                  <a:gd name="connsiteX5" fmla="*/ 15399 w 971928"/>
                  <a:gd name="connsiteY5" fmla="*/ 480286 h 491267"/>
                  <a:gd name="connsiteX6" fmla="*/ 0 w 971928"/>
                  <a:gd name="connsiteY6" fmla="*/ 491267 h 491267"/>
                  <a:gd name="connsiteX7" fmla="*/ 232322 w 971928"/>
                  <a:gd name="connsiteY7" fmla="*/ 491267 h 491267"/>
                  <a:gd name="connsiteX8" fmla="*/ 233727 w 971928"/>
                  <a:gd name="connsiteY8" fmla="*/ 490455 h 491267"/>
                  <a:gd name="connsiteX9" fmla="*/ 966795 w 971928"/>
                  <a:gd name="connsiteY9" fmla="*/ 232928 h 491267"/>
                  <a:gd name="connsiteX10" fmla="*/ 971928 w 971928"/>
                  <a:gd name="connsiteY10" fmla="*/ 232141 h 491267"/>
                  <a:gd name="connsiteX11" fmla="*/ 971928 w 971928"/>
                  <a:gd name="connsiteY11" fmla="*/ 104333 h 491267"/>
                  <a:gd name="connsiteX12" fmla="*/ 965076 w 971928"/>
                  <a:gd name="connsiteY12" fmla="*/ 105241 h 491267"/>
                  <a:gd name="connsiteX0" fmla="*/ 965076 w 971928"/>
                  <a:gd name="connsiteY0" fmla="*/ 105241 h 491267"/>
                  <a:gd name="connsiteX1" fmla="*/ 814545 w 971928"/>
                  <a:gd name="connsiteY1" fmla="*/ 131137 h 491267"/>
                  <a:gd name="connsiteX2" fmla="*/ 790332 w 971928"/>
                  <a:gd name="connsiteY2" fmla="*/ 0 h 491267"/>
                  <a:gd name="connsiteX3" fmla="*/ 790332 w 971928"/>
                  <a:gd name="connsiteY3" fmla="*/ 136221 h 491267"/>
                  <a:gd name="connsiteX4" fmla="*/ 15399 w 971928"/>
                  <a:gd name="connsiteY4" fmla="*/ 480286 h 491267"/>
                  <a:gd name="connsiteX5" fmla="*/ 0 w 971928"/>
                  <a:gd name="connsiteY5" fmla="*/ 491267 h 491267"/>
                  <a:gd name="connsiteX6" fmla="*/ 232322 w 971928"/>
                  <a:gd name="connsiteY6" fmla="*/ 491267 h 491267"/>
                  <a:gd name="connsiteX7" fmla="*/ 233727 w 971928"/>
                  <a:gd name="connsiteY7" fmla="*/ 490455 h 491267"/>
                  <a:gd name="connsiteX8" fmla="*/ 966795 w 971928"/>
                  <a:gd name="connsiteY8" fmla="*/ 232928 h 491267"/>
                  <a:gd name="connsiteX9" fmla="*/ 971928 w 971928"/>
                  <a:gd name="connsiteY9" fmla="*/ 232141 h 491267"/>
                  <a:gd name="connsiteX10" fmla="*/ 971928 w 971928"/>
                  <a:gd name="connsiteY10" fmla="*/ 104333 h 491267"/>
                  <a:gd name="connsiteX11" fmla="*/ 965076 w 971928"/>
                  <a:gd name="connsiteY11" fmla="*/ 105241 h 491267"/>
                  <a:gd name="connsiteX0" fmla="*/ 965076 w 971928"/>
                  <a:gd name="connsiteY0" fmla="*/ 908 h 386934"/>
                  <a:gd name="connsiteX1" fmla="*/ 814545 w 971928"/>
                  <a:gd name="connsiteY1" fmla="*/ 26804 h 386934"/>
                  <a:gd name="connsiteX2" fmla="*/ 790332 w 971928"/>
                  <a:gd name="connsiteY2" fmla="*/ 31888 h 386934"/>
                  <a:gd name="connsiteX3" fmla="*/ 15399 w 971928"/>
                  <a:gd name="connsiteY3" fmla="*/ 375953 h 386934"/>
                  <a:gd name="connsiteX4" fmla="*/ 0 w 971928"/>
                  <a:gd name="connsiteY4" fmla="*/ 386934 h 386934"/>
                  <a:gd name="connsiteX5" fmla="*/ 232322 w 971928"/>
                  <a:gd name="connsiteY5" fmla="*/ 386934 h 386934"/>
                  <a:gd name="connsiteX6" fmla="*/ 233727 w 971928"/>
                  <a:gd name="connsiteY6" fmla="*/ 386122 h 386934"/>
                  <a:gd name="connsiteX7" fmla="*/ 966795 w 971928"/>
                  <a:gd name="connsiteY7" fmla="*/ 128595 h 386934"/>
                  <a:gd name="connsiteX8" fmla="*/ 971928 w 971928"/>
                  <a:gd name="connsiteY8" fmla="*/ 127808 h 386934"/>
                  <a:gd name="connsiteX9" fmla="*/ 971928 w 971928"/>
                  <a:gd name="connsiteY9" fmla="*/ 0 h 386934"/>
                  <a:gd name="connsiteX10" fmla="*/ 965076 w 971928"/>
                  <a:gd name="connsiteY10" fmla="*/ 908 h 38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1928" h="386934">
                    <a:moveTo>
                      <a:pt x="965076" y="908"/>
                    </a:moveTo>
                    <a:cubicBezTo>
                      <a:pt x="914568" y="7627"/>
                      <a:pt x="864387" y="16428"/>
                      <a:pt x="814545" y="26804"/>
                    </a:cubicBezTo>
                    <a:lnTo>
                      <a:pt x="790332" y="31888"/>
                    </a:lnTo>
                    <a:cubicBezTo>
                      <a:pt x="511539" y="93379"/>
                      <a:pt x="247987" y="210394"/>
                      <a:pt x="15399" y="375953"/>
                    </a:cubicBezTo>
                    <a:lnTo>
                      <a:pt x="0" y="386934"/>
                    </a:lnTo>
                    <a:lnTo>
                      <a:pt x="232322" y="386934"/>
                    </a:lnTo>
                    <a:lnTo>
                      <a:pt x="233727" y="386122"/>
                    </a:lnTo>
                    <a:cubicBezTo>
                      <a:pt x="459976" y="255516"/>
                      <a:pt x="708571" y="168185"/>
                      <a:pt x="966795" y="128595"/>
                    </a:cubicBezTo>
                    <a:lnTo>
                      <a:pt x="971928" y="127808"/>
                    </a:lnTo>
                    <a:lnTo>
                      <a:pt x="971928" y="0"/>
                    </a:lnTo>
                    <a:lnTo>
                      <a:pt x="965076" y="908"/>
                    </a:lnTo>
                    <a:close/>
                  </a:path>
                </a:pathLst>
              </a:custGeom>
              <a:solidFill>
                <a:srgbClr val="000000"/>
              </a:solidFill>
              <a:ln w="12105" cap="flat">
                <a:noFill/>
                <a:prstDash val="solid"/>
                <a:miter/>
              </a:ln>
            </p:spPr>
            <p:txBody>
              <a:bodyPr rtlCol="0" anchor="ctr"/>
              <a:lstStyle/>
              <a:p>
                <a:endParaRPr lang="da-DK" dirty="0"/>
              </a:p>
            </p:txBody>
          </p:sp>
          <p:sp>
            <p:nvSpPr>
              <p:cNvPr id="1527" name="Free-form: Shape 1526">
                <a:extLst>
                  <a:ext uri="{FF2B5EF4-FFF2-40B4-BE49-F238E27FC236}">
                    <a16:creationId xmlns:a16="http://schemas.microsoft.com/office/drawing/2014/main" id="{AA2F58C6-BCD1-9F5C-4F74-F26281569895}"/>
                  </a:ext>
                </a:extLst>
              </p:cNvPr>
              <p:cNvSpPr/>
              <p:nvPr/>
            </p:nvSpPr>
            <p:spPr>
              <a:xfrm>
                <a:off x="2649741" y="8294504"/>
                <a:ext cx="102480" cy="80725"/>
              </a:xfrm>
              <a:custGeom>
                <a:avLst/>
                <a:gdLst>
                  <a:gd name="connsiteX0" fmla="*/ 102481 w 102480"/>
                  <a:gd name="connsiteY0" fmla="*/ 12349 h 80725"/>
                  <a:gd name="connsiteX1" fmla="*/ 87166 w 102480"/>
                  <a:gd name="connsiteY1" fmla="*/ 10194 h 80725"/>
                  <a:gd name="connsiteX2" fmla="*/ 0 w 102480"/>
                  <a:gd name="connsiteY2" fmla="*/ 0 h 80725"/>
                  <a:gd name="connsiteX3" fmla="*/ 0 w 102480"/>
                  <a:gd name="connsiteY3" fmla="*/ 80726 h 80725"/>
                  <a:gd name="connsiteX4" fmla="*/ 8729 w 102480"/>
                  <a:gd name="connsiteY4" fmla="*/ 80726 h 80725"/>
                  <a:gd name="connsiteX5" fmla="*/ 10351 w 102480"/>
                  <a:gd name="connsiteY5" fmla="*/ 79515 h 80725"/>
                  <a:gd name="connsiteX6" fmla="*/ 89818 w 102480"/>
                  <a:gd name="connsiteY6" fmla="*/ 21198 h 80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480" h="80725">
                    <a:moveTo>
                      <a:pt x="102481" y="12349"/>
                    </a:moveTo>
                    <a:lnTo>
                      <a:pt x="87166" y="10194"/>
                    </a:lnTo>
                    <a:cubicBezTo>
                      <a:pt x="60847" y="6489"/>
                      <a:pt x="32881" y="3232"/>
                      <a:pt x="0" y="0"/>
                    </a:cubicBezTo>
                    <a:lnTo>
                      <a:pt x="0" y="80726"/>
                    </a:lnTo>
                    <a:lnTo>
                      <a:pt x="8729" y="80726"/>
                    </a:lnTo>
                    <a:lnTo>
                      <a:pt x="10351" y="79515"/>
                    </a:lnTo>
                    <a:cubicBezTo>
                      <a:pt x="41101" y="55992"/>
                      <a:pt x="66355" y="37457"/>
                      <a:pt x="89818" y="21198"/>
                    </a:cubicBezTo>
                    <a:close/>
                  </a:path>
                </a:pathLst>
              </a:custGeom>
              <a:solidFill>
                <a:srgbClr val="000000"/>
              </a:solidFill>
              <a:ln w="12105" cap="flat">
                <a:noFill/>
                <a:prstDash val="solid"/>
                <a:miter/>
              </a:ln>
            </p:spPr>
            <p:txBody>
              <a:bodyPr rtlCol="0" anchor="ctr"/>
              <a:lstStyle/>
              <a:p>
                <a:endParaRPr lang="da-DK" dirty="0"/>
              </a:p>
            </p:txBody>
          </p:sp>
          <p:sp>
            <p:nvSpPr>
              <p:cNvPr id="1528" name="Free-form: Shape 1527">
                <a:extLst>
                  <a:ext uri="{FF2B5EF4-FFF2-40B4-BE49-F238E27FC236}">
                    <a16:creationId xmlns:a16="http://schemas.microsoft.com/office/drawing/2014/main" id="{174D691F-DFD0-29AD-E005-B49535FCC3A7}"/>
                  </a:ext>
                </a:extLst>
              </p:cNvPr>
              <p:cNvSpPr/>
              <p:nvPr/>
            </p:nvSpPr>
            <p:spPr>
              <a:xfrm>
                <a:off x="2649681" y="8006807"/>
                <a:ext cx="459741" cy="177104"/>
              </a:xfrm>
              <a:custGeom>
                <a:avLst/>
                <a:gdLst>
                  <a:gd name="connsiteX0" fmla="*/ 306147 w 459741"/>
                  <a:gd name="connsiteY0" fmla="*/ 177105 h 177104"/>
                  <a:gd name="connsiteX1" fmla="*/ 308230 w 459741"/>
                  <a:gd name="connsiteY1" fmla="*/ 176003 h 177104"/>
                  <a:gd name="connsiteX2" fmla="*/ 445480 w 459741"/>
                  <a:gd name="connsiteY2" fmla="*/ 109491 h 177104"/>
                  <a:gd name="connsiteX3" fmla="*/ 459742 w 459741"/>
                  <a:gd name="connsiteY3" fmla="*/ 103207 h 177104"/>
                  <a:gd name="connsiteX4" fmla="*/ 444984 w 459741"/>
                  <a:gd name="connsiteY4" fmla="*/ 98268 h 177104"/>
                  <a:gd name="connsiteX5" fmla="*/ 0 w 459741"/>
                  <a:gd name="connsiteY5" fmla="*/ 0 h 177104"/>
                  <a:gd name="connsiteX6" fmla="*/ 0 w 459741"/>
                  <a:gd name="connsiteY6" fmla="*/ 120725 h 177104"/>
                  <a:gd name="connsiteX7" fmla="*/ 303871 w 459741"/>
                  <a:gd name="connsiteY7" fmla="*/ 176512 h 177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9741" h="177104">
                    <a:moveTo>
                      <a:pt x="306147" y="177105"/>
                    </a:moveTo>
                    <a:lnTo>
                      <a:pt x="308230" y="176003"/>
                    </a:lnTo>
                    <a:cubicBezTo>
                      <a:pt x="353120" y="152238"/>
                      <a:pt x="399294" y="129866"/>
                      <a:pt x="445480" y="109491"/>
                    </a:cubicBezTo>
                    <a:lnTo>
                      <a:pt x="459742" y="103207"/>
                    </a:lnTo>
                    <a:lnTo>
                      <a:pt x="444984" y="98268"/>
                    </a:lnTo>
                    <a:cubicBezTo>
                      <a:pt x="300617" y="49621"/>
                      <a:pt x="151427" y="16674"/>
                      <a:pt x="0" y="0"/>
                    </a:cubicBezTo>
                    <a:lnTo>
                      <a:pt x="0" y="120725"/>
                    </a:lnTo>
                    <a:cubicBezTo>
                      <a:pt x="102497" y="132016"/>
                      <a:pt x="204049" y="150660"/>
                      <a:pt x="303871" y="176512"/>
                    </a:cubicBezTo>
                    <a:close/>
                  </a:path>
                </a:pathLst>
              </a:custGeom>
              <a:solidFill>
                <a:srgbClr val="000000"/>
              </a:solidFill>
              <a:ln w="12105" cap="flat">
                <a:noFill/>
                <a:prstDash val="solid"/>
                <a:miter/>
              </a:ln>
            </p:spPr>
            <p:txBody>
              <a:bodyPr rtlCol="0" anchor="ctr"/>
              <a:lstStyle/>
              <a:p>
                <a:endParaRPr lang="da-DK" dirty="0"/>
              </a:p>
            </p:txBody>
          </p:sp>
          <p:sp>
            <p:nvSpPr>
              <p:cNvPr id="1529" name="Free-form: Shape 1528">
                <a:extLst>
                  <a:ext uri="{FF2B5EF4-FFF2-40B4-BE49-F238E27FC236}">
                    <a16:creationId xmlns:a16="http://schemas.microsoft.com/office/drawing/2014/main" id="{B41B0346-FFD7-1CEB-31E1-A2C9C84119CC}"/>
                  </a:ext>
                </a:extLst>
              </p:cNvPr>
              <p:cNvSpPr/>
              <p:nvPr/>
            </p:nvSpPr>
            <p:spPr>
              <a:xfrm>
                <a:off x="2651356" y="7856825"/>
                <a:ext cx="659304" cy="236729"/>
              </a:xfrm>
              <a:custGeom>
                <a:avLst/>
                <a:gdLst>
                  <a:gd name="connsiteX0" fmla="*/ 205809 w 659303"/>
                  <a:gd name="connsiteY0" fmla="*/ 175095 h 447441"/>
                  <a:gd name="connsiteX1" fmla="*/ 205809 w 659303"/>
                  <a:gd name="connsiteY1" fmla="*/ 241305 h 447441"/>
                  <a:gd name="connsiteX2" fmla="*/ 0 w 659303"/>
                  <a:gd name="connsiteY2" fmla="*/ 210712 h 447441"/>
                  <a:gd name="connsiteX3" fmla="*/ 0 w 659303"/>
                  <a:gd name="connsiteY3" fmla="*/ 333689 h 447441"/>
                  <a:gd name="connsiteX4" fmla="*/ 490310 w 659303"/>
                  <a:gd name="connsiteY4" fmla="*/ 446655 h 447441"/>
                  <a:gd name="connsiteX5" fmla="*/ 492502 w 659303"/>
                  <a:gd name="connsiteY5" fmla="*/ 447441 h 447441"/>
                  <a:gd name="connsiteX6" fmla="*/ 494657 w 659303"/>
                  <a:gd name="connsiteY6" fmla="*/ 446582 h 447441"/>
                  <a:gd name="connsiteX7" fmla="*/ 644268 w 659303"/>
                  <a:gd name="connsiteY7" fmla="*/ 391473 h 447441"/>
                  <a:gd name="connsiteX8" fmla="*/ 659304 w 659303"/>
                  <a:gd name="connsiteY8" fmla="*/ 386570 h 447441"/>
                  <a:gd name="connsiteX9" fmla="*/ 644776 w 659303"/>
                  <a:gd name="connsiteY9" fmla="*/ 380190 h 447441"/>
                  <a:gd name="connsiteX10" fmla="*/ 230022 w 659303"/>
                  <a:gd name="connsiteY10" fmla="*/ 246354 h 447441"/>
                  <a:gd name="connsiteX11" fmla="*/ 230022 w 659303"/>
                  <a:gd name="connsiteY11" fmla="*/ 175095 h 447441"/>
                  <a:gd name="connsiteX12" fmla="*/ 289670 w 659303"/>
                  <a:gd name="connsiteY12" fmla="*/ 155725 h 447441"/>
                  <a:gd name="connsiteX13" fmla="*/ 308363 w 659303"/>
                  <a:gd name="connsiteY13" fmla="*/ 91186 h 447441"/>
                  <a:gd name="connsiteX14" fmla="*/ 243133 w 659303"/>
                  <a:gd name="connsiteY14" fmla="*/ 107360 h 447441"/>
                  <a:gd name="connsiteX15" fmla="*/ 230022 w 659303"/>
                  <a:gd name="connsiteY15" fmla="*/ 127130 h 447441"/>
                  <a:gd name="connsiteX16" fmla="*/ 230022 w 659303"/>
                  <a:gd name="connsiteY16" fmla="*/ 109902 h 447441"/>
                  <a:gd name="connsiteX17" fmla="*/ 251995 w 659303"/>
                  <a:gd name="connsiteY17" fmla="*/ 62687 h 447441"/>
                  <a:gd name="connsiteX18" fmla="*/ 218412 w 659303"/>
                  <a:gd name="connsiteY18" fmla="*/ 0 h 447441"/>
                  <a:gd name="connsiteX19" fmla="*/ 184829 w 659303"/>
                  <a:gd name="connsiteY19" fmla="*/ 62687 h 447441"/>
                  <a:gd name="connsiteX20" fmla="*/ 205809 w 659303"/>
                  <a:gd name="connsiteY20" fmla="*/ 108813 h 447441"/>
                  <a:gd name="connsiteX21" fmla="*/ 205809 w 659303"/>
                  <a:gd name="connsiteY21" fmla="*/ 108813 h 447441"/>
                  <a:gd name="connsiteX22" fmla="*/ 205809 w 659303"/>
                  <a:gd name="connsiteY22" fmla="*/ 127081 h 447441"/>
                  <a:gd name="connsiteX23" fmla="*/ 192698 w 659303"/>
                  <a:gd name="connsiteY23" fmla="*/ 107311 h 447441"/>
                  <a:gd name="connsiteX24" fmla="*/ 127469 w 659303"/>
                  <a:gd name="connsiteY24" fmla="*/ 91186 h 447441"/>
                  <a:gd name="connsiteX25" fmla="*/ 146161 w 659303"/>
                  <a:gd name="connsiteY25" fmla="*/ 155725 h 447441"/>
                  <a:gd name="connsiteX26" fmla="*/ 205809 w 659303"/>
                  <a:gd name="connsiteY26" fmla="*/ 175095 h 447441"/>
                  <a:gd name="connsiteX0" fmla="*/ 205809 w 659304"/>
                  <a:gd name="connsiteY0" fmla="*/ 118242 h 390588"/>
                  <a:gd name="connsiteX1" fmla="*/ 205809 w 659304"/>
                  <a:gd name="connsiteY1" fmla="*/ 184452 h 390588"/>
                  <a:gd name="connsiteX2" fmla="*/ 0 w 659304"/>
                  <a:gd name="connsiteY2" fmla="*/ 153859 h 390588"/>
                  <a:gd name="connsiteX3" fmla="*/ 0 w 659304"/>
                  <a:gd name="connsiteY3" fmla="*/ 276836 h 390588"/>
                  <a:gd name="connsiteX4" fmla="*/ 490310 w 659304"/>
                  <a:gd name="connsiteY4" fmla="*/ 389802 h 390588"/>
                  <a:gd name="connsiteX5" fmla="*/ 492502 w 659304"/>
                  <a:gd name="connsiteY5" fmla="*/ 390588 h 390588"/>
                  <a:gd name="connsiteX6" fmla="*/ 494657 w 659304"/>
                  <a:gd name="connsiteY6" fmla="*/ 389729 h 390588"/>
                  <a:gd name="connsiteX7" fmla="*/ 644268 w 659304"/>
                  <a:gd name="connsiteY7" fmla="*/ 334620 h 390588"/>
                  <a:gd name="connsiteX8" fmla="*/ 659304 w 659304"/>
                  <a:gd name="connsiteY8" fmla="*/ 329717 h 390588"/>
                  <a:gd name="connsiteX9" fmla="*/ 644776 w 659304"/>
                  <a:gd name="connsiteY9" fmla="*/ 323337 h 390588"/>
                  <a:gd name="connsiteX10" fmla="*/ 230022 w 659304"/>
                  <a:gd name="connsiteY10" fmla="*/ 189501 h 390588"/>
                  <a:gd name="connsiteX11" fmla="*/ 230022 w 659304"/>
                  <a:gd name="connsiteY11" fmla="*/ 118242 h 390588"/>
                  <a:gd name="connsiteX12" fmla="*/ 289670 w 659304"/>
                  <a:gd name="connsiteY12" fmla="*/ 98872 h 390588"/>
                  <a:gd name="connsiteX13" fmla="*/ 308363 w 659304"/>
                  <a:gd name="connsiteY13" fmla="*/ 34333 h 390588"/>
                  <a:gd name="connsiteX14" fmla="*/ 243133 w 659304"/>
                  <a:gd name="connsiteY14" fmla="*/ 50507 h 390588"/>
                  <a:gd name="connsiteX15" fmla="*/ 230022 w 659304"/>
                  <a:gd name="connsiteY15" fmla="*/ 70277 h 390588"/>
                  <a:gd name="connsiteX16" fmla="*/ 230022 w 659304"/>
                  <a:gd name="connsiteY16" fmla="*/ 53049 h 390588"/>
                  <a:gd name="connsiteX17" fmla="*/ 251995 w 659304"/>
                  <a:gd name="connsiteY17" fmla="*/ 5834 h 390588"/>
                  <a:gd name="connsiteX18" fmla="*/ 184829 w 659304"/>
                  <a:gd name="connsiteY18" fmla="*/ 5834 h 390588"/>
                  <a:gd name="connsiteX19" fmla="*/ 205809 w 659304"/>
                  <a:gd name="connsiteY19" fmla="*/ 51960 h 390588"/>
                  <a:gd name="connsiteX20" fmla="*/ 205809 w 659304"/>
                  <a:gd name="connsiteY20" fmla="*/ 51960 h 390588"/>
                  <a:gd name="connsiteX21" fmla="*/ 205809 w 659304"/>
                  <a:gd name="connsiteY21" fmla="*/ 70228 h 390588"/>
                  <a:gd name="connsiteX22" fmla="*/ 192698 w 659304"/>
                  <a:gd name="connsiteY22" fmla="*/ 50458 h 390588"/>
                  <a:gd name="connsiteX23" fmla="*/ 127469 w 659304"/>
                  <a:gd name="connsiteY23" fmla="*/ 34333 h 390588"/>
                  <a:gd name="connsiteX24" fmla="*/ 146161 w 659304"/>
                  <a:gd name="connsiteY24" fmla="*/ 98872 h 390588"/>
                  <a:gd name="connsiteX25" fmla="*/ 205809 w 659304"/>
                  <a:gd name="connsiteY25" fmla="*/ 118242 h 390588"/>
                  <a:gd name="connsiteX0" fmla="*/ 205809 w 659304"/>
                  <a:gd name="connsiteY0" fmla="*/ 11240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30022 w 659304"/>
                  <a:gd name="connsiteY11" fmla="*/ 112408 h 384754"/>
                  <a:gd name="connsiteX12" fmla="*/ 289670 w 659304"/>
                  <a:gd name="connsiteY12" fmla="*/ 93038 h 384754"/>
                  <a:gd name="connsiteX13" fmla="*/ 308363 w 659304"/>
                  <a:gd name="connsiteY13" fmla="*/ 28499 h 384754"/>
                  <a:gd name="connsiteX14" fmla="*/ 243133 w 659304"/>
                  <a:gd name="connsiteY14" fmla="*/ 44673 h 384754"/>
                  <a:gd name="connsiteX15" fmla="*/ 230022 w 659304"/>
                  <a:gd name="connsiteY15" fmla="*/ 64443 h 384754"/>
                  <a:gd name="connsiteX16" fmla="*/ 230022 w 659304"/>
                  <a:gd name="connsiteY16" fmla="*/ 47215 h 384754"/>
                  <a:gd name="connsiteX17" fmla="*/ 184829 w 659304"/>
                  <a:gd name="connsiteY17" fmla="*/ 0 h 384754"/>
                  <a:gd name="connsiteX18" fmla="*/ 205809 w 659304"/>
                  <a:gd name="connsiteY18" fmla="*/ 46126 h 384754"/>
                  <a:gd name="connsiteX19" fmla="*/ 205809 w 659304"/>
                  <a:gd name="connsiteY19" fmla="*/ 46126 h 384754"/>
                  <a:gd name="connsiteX20" fmla="*/ 205809 w 659304"/>
                  <a:gd name="connsiteY20" fmla="*/ 64394 h 384754"/>
                  <a:gd name="connsiteX21" fmla="*/ 192698 w 659304"/>
                  <a:gd name="connsiteY21" fmla="*/ 44624 h 384754"/>
                  <a:gd name="connsiteX22" fmla="*/ 127469 w 659304"/>
                  <a:gd name="connsiteY22" fmla="*/ 28499 h 384754"/>
                  <a:gd name="connsiteX23" fmla="*/ 146161 w 659304"/>
                  <a:gd name="connsiteY23" fmla="*/ 93038 h 384754"/>
                  <a:gd name="connsiteX24" fmla="*/ 205809 w 659304"/>
                  <a:gd name="connsiteY24" fmla="*/ 112408 h 384754"/>
                  <a:gd name="connsiteX0" fmla="*/ 205809 w 659304"/>
                  <a:gd name="connsiteY0" fmla="*/ 11240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30022 w 659304"/>
                  <a:gd name="connsiteY11" fmla="*/ 112408 h 384754"/>
                  <a:gd name="connsiteX12" fmla="*/ 289670 w 659304"/>
                  <a:gd name="connsiteY12" fmla="*/ 93038 h 384754"/>
                  <a:gd name="connsiteX13" fmla="*/ 243133 w 659304"/>
                  <a:gd name="connsiteY13" fmla="*/ 44673 h 384754"/>
                  <a:gd name="connsiteX14" fmla="*/ 230022 w 659304"/>
                  <a:gd name="connsiteY14" fmla="*/ 64443 h 384754"/>
                  <a:gd name="connsiteX15" fmla="*/ 230022 w 659304"/>
                  <a:gd name="connsiteY15" fmla="*/ 47215 h 384754"/>
                  <a:gd name="connsiteX16" fmla="*/ 184829 w 659304"/>
                  <a:gd name="connsiteY16" fmla="*/ 0 h 384754"/>
                  <a:gd name="connsiteX17" fmla="*/ 205809 w 659304"/>
                  <a:gd name="connsiteY17" fmla="*/ 46126 h 384754"/>
                  <a:gd name="connsiteX18" fmla="*/ 205809 w 659304"/>
                  <a:gd name="connsiteY18" fmla="*/ 46126 h 384754"/>
                  <a:gd name="connsiteX19" fmla="*/ 205809 w 659304"/>
                  <a:gd name="connsiteY19" fmla="*/ 64394 h 384754"/>
                  <a:gd name="connsiteX20" fmla="*/ 192698 w 659304"/>
                  <a:gd name="connsiteY20" fmla="*/ 44624 h 384754"/>
                  <a:gd name="connsiteX21" fmla="*/ 127469 w 659304"/>
                  <a:gd name="connsiteY21" fmla="*/ 28499 h 384754"/>
                  <a:gd name="connsiteX22" fmla="*/ 146161 w 659304"/>
                  <a:gd name="connsiteY22" fmla="*/ 93038 h 384754"/>
                  <a:gd name="connsiteX23" fmla="*/ 205809 w 659304"/>
                  <a:gd name="connsiteY23" fmla="*/ 112408 h 384754"/>
                  <a:gd name="connsiteX0" fmla="*/ 205809 w 659304"/>
                  <a:gd name="connsiteY0" fmla="*/ 11240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30022 w 659304"/>
                  <a:gd name="connsiteY11" fmla="*/ 112408 h 384754"/>
                  <a:gd name="connsiteX12" fmla="*/ 243133 w 659304"/>
                  <a:gd name="connsiteY12" fmla="*/ 44673 h 384754"/>
                  <a:gd name="connsiteX13" fmla="*/ 230022 w 659304"/>
                  <a:gd name="connsiteY13" fmla="*/ 64443 h 384754"/>
                  <a:gd name="connsiteX14" fmla="*/ 230022 w 659304"/>
                  <a:gd name="connsiteY14" fmla="*/ 47215 h 384754"/>
                  <a:gd name="connsiteX15" fmla="*/ 184829 w 659304"/>
                  <a:gd name="connsiteY15" fmla="*/ 0 h 384754"/>
                  <a:gd name="connsiteX16" fmla="*/ 205809 w 659304"/>
                  <a:gd name="connsiteY16" fmla="*/ 46126 h 384754"/>
                  <a:gd name="connsiteX17" fmla="*/ 205809 w 659304"/>
                  <a:gd name="connsiteY17" fmla="*/ 46126 h 384754"/>
                  <a:gd name="connsiteX18" fmla="*/ 205809 w 659304"/>
                  <a:gd name="connsiteY18" fmla="*/ 64394 h 384754"/>
                  <a:gd name="connsiteX19" fmla="*/ 192698 w 659304"/>
                  <a:gd name="connsiteY19" fmla="*/ 44624 h 384754"/>
                  <a:gd name="connsiteX20" fmla="*/ 127469 w 659304"/>
                  <a:gd name="connsiteY20" fmla="*/ 28499 h 384754"/>
                  <a:gd name="connsiteX21" fmla="*/ 146161 w 659304"/>
                  <a:gd name="connsiteY21" fmla="*/ 93038 h 384754"/>
                  <a:gd name="connsiteX22" fmla="*/ 205809 w 659304"/>
                  <a:gd name="connsiteY22" fmla="*/ 112408 h 384754"/>
                  <a:gd name="connsiteX0" fmla="*/ 205809 w 659304"/>
                  <a:gd name="connsiteY0" fmla="*/ 11240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43133 w 659304"/>
                  <a:gd name="connsiteY11" fmla="*/ 44673 h 384754"/>
                  <a:gd name="connsiteX12" fmla="*/ 230022 w 659304"/>
                  <a:gd name="connsiteY12" fmla="*/ 64443 h 384754"/>
                  <a:gd name="connsiteX13" fmla="*/ 230022 w 659304"/>
                  <a:gd name="connsiteY13" fmla="*/ 47215 h 384754"/>
                  <a:gd name="connsiteX14" fmla="*/ 184829 w 659304"/>
                  <a:gd name="connsiteY14" fmla="*/ 0 h 384754"/>
                  <a:gd name="connsiteX15" fmla="*/ 205809 w 659304"/>
                  <a:gd name="connsiteY15" fmla="*/ 46126 h 384754"/>
                  <a:gd name="connsiteX16" fmla="*/ 205809 w 659304"/>
                  <a:gd name="connsiteY16" fmla="*/ 46126 h 384754"/>
                  <a:gd name="connsiteX17" fmla="*/ 205809 w 659304"/>
                  <a:gd name="connsiteY17" fmla="*/ 64394 h 384754"/>
                  <a:gd name="connsiteX18" fmla="*/ 192698 w 659304"/>
                  <a:gd name="connsiteY18" fmla="*/ 44624 h 384754"/>
                  <a:gd name="connsiteX19" fmla="*/ 127469 w 659304"/>
                  <a:gd name="connsiteY19" fmla="*/ 28499 h 384754"/>
                  <a:gd name="connsiteX20" fmla="*/ 146161 w 659304"/>
                  <a:gd name="connsiteY20" fmla="*/ 93038 h 384754"/>
                  <a:gd name="connsiteX21" fmla="*/ 205809 w 659304"/>
                  <a:gd name="connsiteY21" fmla="*/ 112408 h 384754"/>
                  <a:gd name="connsiteX0" fmla="*/ 146161 w 659304"/>
                  <a:gd name="connsiteY0" fmla="*/ 9303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43133 w 659304"/>
                  <a:gd name="connsiteY11" fmla="*/ 44673 h 384754"/>
                  <a:gd name="connsiteX12" fmla="*/ 230022 w 659304"/>
                  <a:gd name="connsiteY12" fmla="*/ 64443 h 384754"/>
                  <a:gd name="connsiteX13" fmla="*/ 230022 w 659304"/>
                  <a:gd name="connsiteY13" fmla="*/ 47215 h 384754"/>
                  <a:gd name="connsiteX14" fmla="*/ 184829 w 659304"/>
                  <a:gd name="connsiteY14" fmla="*/ 0 h 384754"/>
                  <a:gd name="connsiteX15" fmla="*/ 205809 w 659304"/>
                  <a:gd name="connsiteY15" fmla="*/ 46126 h 384754"/>
                  <a:gd name="connsiteX16" fmla="*/ 205809 w 659304"/>
                  <a:gd name="connsiteY16" fmla="*/ 46126 h 384754"/>
                  <a:gd name="connsiteX17" fmla="*/ 205809 w 659304"/>
                  <a:gd name="connsiteY17" fmla="*/ 64394 h 384754"/>
                  <a:gd name="connsiteX18" fmla="*/ 192698 w 659304"/>
                  <a:gd name="connsiteY18" fmla="*/ 44624 h 384754"/>
                  <a:gd name="connsiteX19" fmla="*/ 127469 w 659304"/>
                  <a:gd name="connsiteY19" fmla="*/ 28499 h 384754"/>
                  <a:gd name="connsiteX20" fmla="*/ 146161 w 659304"/>
                  <a:gd name="connsiteY20" fmla="*/ 93038 h 384754"/>
                  <a:gd name="connsiteX0" fmla="*/ 146161 w 659304"/>
                  <a:gd name="connsiteY0" fmla="*/ 9303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243133 w 659304"/>
                  <a:gd name="connsiteY11" fmla="*/ 44673 h 384754"/>
                  <a:gd name="connsiteX12" fmla="*/ 230022 w 659304"/>
                  <a:gd name="connsiteY12" fmla="*/ 64443 h 384754"/>
                  <a:gd name="connsiteX13" fmla="*/ 184829 w 659304"/>
                  <a:gd name="connsiteY13" fmla="*/ 0 h 384754"/>
                  <a:gd name="connsiteX14" fmla="*/ 205809 w 659304"/>
                  <a:gd name="connsiteY14" fmla="*/ 46126 h 384754"/>
                  <a:gd name="connsiteX15" fmla="*/ 205809 w 659304"/>
                  <a:gd name="connsiteY15" fmla="*/ 46126 h 384754"/>
                  <a:gd name="connsiteX16" fmla="*/ 205809 w 659304"/>
                  <a:gd name="connsiteY16" fmla="*/ 64394 h 384754"/>
                  <a:gd name="connsiteX17" fmla="*/ 192698 w 659304"/>
                  <a:gd name="connsiteY17" fmla="*/ 44624 h 384754"/>
                  <a:gd name="connsiteX18" fmla="*/ 127469 w 659304"/>
                  <a:gd name="connsiteY18" fmla="*/ 28499 h 384754"/>
                  <a:gd name="connsiteX19" fmla="*/ 146161 w 659304"/>
                  <a:gd name="connsiteY19" fmla="*/ 93038 h 384754"/>
                  <a:gd name="connsiteX0" fmla="*/ 146161 w 659304"/>
                  <a:gd name="connsiteY0" fmla="*/ 93041 h 384757"/>
                  <a:gd name="connsiteX1" fmla="*/ 205809 w 659304"/>
                  <a:gd name="connsiteY1" fmla="*/ 178621 h 384757"/>
                  <a:gd name="connsiteX2" fmla="*/ 0 w 659304"/>
                  <a:gd name="connsiteY2" fmla="*/ 148028 h 384757"/>
                  <a:gd name="connsiteX3" fmla="*/ 0 w 659304"/>
                  <a:gd name="connsiteY3" fmla="*/ 271005 h 384757"/>
                  <a:gd name="connsiteX4" fmla="*/ 490310 w 659304"/>
                  <a:gd name="connsiteY4" fmla="*/ 383971 h 384757"/>
                  <a:gd name="connsiteX5" fmla="*/ 492502 w 659304"/>
                  <a:gd name="connsiteY5" fmla="*/ 384757 h 384757"/>
                  <a:gd name="connsiteX6" fmla="*/ 494657 w 659304"/>
                  <a:gd name="connsiteY6" fmla="*/ 383898 h 384757"/>
                  <a:gd name="connsiteX7" fmla="*/ 644268 w 659304"/>
                  <a:gd name="connsiteY7" fmla="*/ 328789 h 384757"/>
                  <a:gd name="connsiteX8" fmla="*/ 659304 w 659304"/>
                  <a:gd name="connsiteY8" fmla="*/ 323886 h 384757"/>
                  <a:gd name="connsiteX9" fmla="*/ 644776 w 659304"/>
                  <a:gd name="connsiteY9" fmla="*/ 317506 h 384757"/>
                  <a:gd name="connsiteX10" fmla="*/ 230022 w 659304"/>
                  <a:gd name="connsiteY10" fmla="*/ 183670 h 384757"/>
                  <a:gd name="connsiteX11" fmla="*/ 243133 w 659304"/>
                  <a:gd name="connsiteY11" fmla="*/ 44676 h 384757"/>
                  <a:gd name="connsiteX12" fmla="*/ 184829 w 659304"/>
                  <a:gd name="connsiteY12" fmla="*/ 3 h 384757"/>
                  <a:gd name="connsiteX13" fmla="*/ 205809 w 659304"/>
                  <a:gd name="connsiteY13" fmla="*/ 46129 h 384757"/>
                  <a:gd name="connsiteX14" fmla="*/ 205809 w 659304"/>
                  <a:gd name="connsiteY14" fmla="*/ 46129 h 384757"/>
                  <a:gd name="connsiteX15" fmla="*/ 205809 w 659304"/>
                  <a:gd name="connsiteY15" fmla="*/ 64397 h 384757"/>
                  <a:gd name="connsiteX16" fmla="*/ 192698 w 659304"/>
                  <a:gd name="connsiteY16" fmla="*/ 44627 h 384757"/>
                  <a:gd name="connsiteX17" fmla="*/ 127469 w 659304"/>
                  <a:gd name="connsiteY17" fmla="*/ 28502 h 384757"/>
                  <a:gd name="connsiteX18" fmla="*/ 146161 w 659304"/>
                  <a:gd name="connsiteY18" fmla="*/ 93041 h 384757"/>
                  <a:gd name="connsiteX0" fmla="*/ 146161 w 659304"/>
                  <a:gd name="connsiteY0" fmla="*/ 93038 h 384754"/>
                  <a:gd name="connsiteX1" fmla="*/ 205809 w 659304"/>
                  <a:gd name="connsiteY1" fmla="*/ 178618 h 384754"/>
                  <a:gd name="connsiteX2" fmla="*/ 0 w 659304"/>
                  <a:gd name="connsiteY2" fmla="*/ 148025 h 384754"/>
                  <a:gd name="connsiteX3" fmla="*/ 0 w 659304"/>
                  <a:gd name="connsiteY3" fmla="*/ 271002 h 384754"/>
                  <a:gd name="connsiteX4" fmla="*/ 490310 w 659304"/>
                  <a:gd name="connsiteY4" fmla="*/ 383968 h 384754"/>
                  <a:gd name="connsiteX5" fmla="*/ 492502 w 659304"/>
                  <a:gd name="connsiteY5" fmla="*/ 384754 h 384754"/>
                  <a:gd name="connsiteX6" fmla="*/ 494657 w 659304"/>
                  <a:gd name="connsiteY6" fmla="*/ 383895 h 384754"/>
                  <a:gd name="connsiteX7" fmla="*/ 644268 w 659304"/>
                  <a:gd name="connsiteY7" fmla="*/ 328786 h 384754"/>
                  <a:gd name="connsiteX8" fmla="*/ 659304 w 659304"/>
                  <a:gd name="connsiteY8" fmla="*/ 323883 h 384754"/>
                  <a:gd name="connsiteX9" fmla="*/ 644776 w 659304"/>
                  <a:gd name="connsiteY9" fmla="*/ 317503 h 384754"/>
                  <a:gd name="connsiteX10" fmla="*/ 230022 w 659304"/>
                  <a:gd name="connsiteY10" fmla="*/ 183667 h 384754"/>
                  <a:gd name="connsiteX11" fmla="*/ 184829 w 659304"/>
                  <a:gd name="connsiteY11" fmla="*/ 0 h 384754"/>
                  <a:gd name="connsiteX12" fmla="*/ 205809 w 659304"/>
                  <a:gd name="connsiteY12" fmla="*/ 46126 h 384754"/>
                  <a:gd name="connsiteX13" fmla="*/ 205809 w 659304"/>
                  <a:gd name="connsiteY13" fmla="*/ 46126 h 384754"/>
                  <a:gd name="connsiteX14" fmla="*/ 205809 w 659304"/>
                  <a:gd name="connsiteY14" fmla="*/ 64394 h 384754"/>
                  <a:gd name="connsiteX15" fmla="*/ 192698 w 659304"/>
                  <a:gd name="connsiteY15" fmla="*/ 44624 h 384754"/>
                  <a:gd name="connsiteX16" fmla="*/ 127469 w 659304"/>
                  <a:gd name="connsiteY16" fmla="*/ 28499 h 384754"/>
                  <a:gd name="connsiteX17" fmla="*/ 146161 w 659304"/>
                  <a:gd name="connsiteY17" fmla="*/ 93038 h 384754"/>
                  <a:gd name="connsiteX0" fmla="*/ 146161 w 659304"/>
                  <a:gd name="connsiteY0" fmla="*/ 65318 h 357034"/>
                  <a:gd name="connsiteX1" fmla="*/ 205809 w 659304"/>
                  <a:gd name="connsiteY1" fmla="*/ 150898 h 357034"/>
                  <a:gd name="connsiteX2" fmla="*/ 0 w 659304"/>
                  <a:gd name="connsiteY2" fmla="*/ 120305 h 357034"/>
                  <a:gd name="connsiteX3" fmla="*/ 0 w 659304"/>
                  <a:gd name="connsiteY3" fmla="*/ 243282 h 357034"/>
                  <a:gd name="connsiteX4" fmla="*/ 490310 w 659304"/>
                  <a:gd name="connsiteY4" fmla="*/ 356248 h 357034"/>
                  <a:gd name="connsiteX5" fmla="*/ 492502 w 659304"/>
                  <a:gd name="connsiteY5" fmla="*/ 357034 h 357034"/>
                  <a:gd name="connsiteX6" fmla="*/ 494657 w 659304"/>
                  <a:gd name="connsiteY6" fmla="*/ 356175 h 357034"/>
                  <a:gd name="connsiteX7" fmla="*/ 644268 w 659304"/>
                  <a:gd name="connsiteY7" fmla="*/ 301066 h 357034"/>
                  <a:gd name="connsiteX8" fmla="*/ 659304 w 659304"/>
                  <a:gd name="connsiteY8" fmla="*/ 296163 h 357034"/>
                  <a:gd name="connsiteX9" fmla="*/ 644776 w 659304"/>
                  <a:gd name="connsiteY9" fmla="*/ 289783 h 357034"/>
                  <a:gd name="connsiteX10" fmla="*/ 230022 w 659304"/>
                  <a:gd name="connsiteY10" fmla="*/ 155947 h 357034"/>
                  <a:gd name="connsiteX11" fmla="*/ 205809 w 659304"/>
                  <a:gd name="connsiteY11" fmla="*/ 18406 h 357034"/>
                  <a:gd name="connsiteX12" fmla="*/ 205809 w 659304"/>
                  <a:gd name="connsiteY12" fmla="*/ 18406 h 357034"/>
                  <a:gd name="connsiteX13" fmla="*/ 205809 w 659304"/>
                  <a:gd name="connsiteY13" fmla="*/ 36674 h 357034"/>
                  <a:gd name="connsiteX14" fmla="*/ 192698 w 659304"/>
                  <a:gd name="connsiteY14" fmla="*/ 16904 h 357034"/>
                  <a:gd name="connsiteX15" fmla="*/ 127469 w 659304"/>
                  <a:gd name="connsiteY15" fmla="*/ 779 h 357034"/>
                  <a:gd name="connsiteX16" fmla="*/ 146161 w 659304"/>
                  <a:gd name="connsiteY16" fmla="*/ 65318 h 357034"/>
                  <a:gd name="connsiteX0" fmla="*/ 146161 w 659304"/>
                  <a:gd name="connsiteY0" fmla="*/ 64957 h 356673"/>
                  <a:gd name="connsiteX1" fmla="*/ 205809 w 659304"/>
                  <a:gd name="connsiteY1" fmla="*/ 150537 h 356673"/>
                  <a:gd name="connsiteX2" fmla="*/ 0 w 659304"/>
                  <a:gd name="connsiteY2" fmla="*/ 119944 h 356673"/>
                  <a:gd name="connsiteX3" fmla="*/ 0 w 659304"/>
                  <a:gd name="connsiteY3" fmla="*/ 242921 h 356673"/>
                  <a:gd name="connsiteX4" fmla="*/ 490310 w 659304"/>
                  <a:gd name="connsiteY4" fmla="*/ 355887 h 356673"/>
                  <a:gd name="connsiteX5" fmla="*/ 492502 w 659304"/>
                  <a:gd name="connsiteY5" fmla="*/ 356673 h 356673"/>
                  <a:gd name="connsiteX6" fmla="*/ 494657 w 659304"/>
                  <a:gd name="connsiteY6" fmla="*/ 355814 h 356673"/>
                  <a:gd name="connsiteX7" fmla="*/ 644268 w 659304"/>
                  <a:gd name="connsiteY7" fmla="*/ 300705 h 356673"/>
                  <a:gd name="connsiteX8" fmla="*/ 659304 w 659304"/>
                  <a:gd name="connsiteY8" fmla="*/ 295802 h 356673"/>
                  <a:gd name="connsiteX9" fmla="*/ 644776 w 659304"/>
                  <a:gd name="connsiteY9" fmla="*/ 289422 h 356673"/>
                  <a:gd name="connsiteX10" fmla="*/ 230022 w 659304"/>
                  <a:gd name="connsiteY10" fmla="*/ 155586 h 356673"/>
                  <a:gd name="connsiteX11" fmla="*/ 205809 w 659304"/>
                  <a:gd name="connsiteY11" fmla="*/ 18045 h 356673"/>
                  <a:gd name="connsiteX12" fmla="*/ 205809 w 659304"/>
                  <a:gd name="connsiteY12" fmla="*/ 18045 h 356673"/>
                  <a:gd name="connsiteX13" fmla="*/ 205809 w 659304"/>
                  <a:gd name="connsiteY13" fmla="*/ 36313 h 356673"/>
                  <a:gd name="connsiteX14" fmla="*/ 127469 w 659304"/>
                  <a:gd name="connsiteY14" fmla="*/ 418 h 356673"/>
                  <a:gd name="connsiteX15" fmla="*/ 146161 w 659304"/>
                  <a:gd name="connsiteY15" fmla="*/ 64957 h 356673"/>
                  <a:gd name="connsiteX0" fmla="*/ 146161 w 659304"/>
                  <a:gd name="connsiteY0" fmla="*/ 64539 h 356255"/>
                  <a:gd name="connsiteX1" fmla="*/ 205809 w 659304"/>
                  <a:gd name="connsiteY1" fmla="*/ 150119 h 356255"/>
                  <a:gd name="connsiteX2" fmla="*/ 0 w 659304"/>
                  <a:gd name="connsiteY2" fmla="*/ 119526 h 356255"/>
                  <a:gd name="connsiteX3" fmla="*/ 0 w 659304"/>
                  <a:gd name="connsiteY3" fmla="*/ 242503 h 356255"/>
                  <a:gd name="connsiteX4" fmla="*/ 490310 w 659304"/>
                  <a:gd name="connsiteY4" fmla="*/ 355469 h 356255"/>
                  <a:gd name="connsiteX5" fmla="*/ 492502 w 659304"/>
                  <a:gd name="connsiteY5" fmla="*/ 356255 h 356255"/>
                  <a:gd name="connsiteX6" fmla="*/ 494657 w 659304"/>
                  <a:gd name="connsiteY6" fmla="*/ 355396 h 356255"/>
                  <a:gd name="connsiteX7" fmla="*/ 644268 w 659304"/>
                  <a:gd name="connsiteY7" fmla="*/ 300287 h 356255"/>
                  <a:gd name="connsiteX8" fmla="*/ 659304 w 659304"/>
                  <a:gd name="connsiteY8" fmla="*/ 295384 h 356255"/>
                  <a:gd name="connsiteX9" fmla="*/ 644776 w 659304"/>
                  <a:gd name="connsiteY9" fmla="*/ 289004 h 356255"/>
                  <a:gd name="connsiteX10" fmla="*/ 230022 w 659304"/>
                  <a:gd name="connsiteY10" fmla="*/ 155168 h 356255"/>
                  <a:gd name="connsiteX11" fmla="*/ 205809 w 659304"/>
                  <a:gd name="connsiteY11" fmla="*/ 17627 h 356255"/>
                  <a:gd name="connsiteX12" fmla="*/ 205809 w 659304"/>
                  <a:gd name="connsiteY12" fmla="*/ 17627 h 356255"/>
                  <a:gd name="connsiteX13" fmla="*/ 127469 w 659304"/>
                  <a:gd name="connsiteY13" fmla="*/ 0 h 356255"/>
                  <a:gd name="connsiteX14" fmla="*/ 146161 w 659304"/>
                  <a:gd name="connsiteY14" fmla="*/ 64539 h 356255"/>
                  <a:gd name="connsiteX0" fmla="*/ 146161 w 659304"/>
                  <a:gd name="connsiteY0" fmla="*/ 64539 h 356255"/>
                  <a:gd name="connsiteX1" fmla="*/ 205809 w 659304"/>
                  <a:gd name="connsiteY1" fmla="*/ 150119 h 356255"/>
                  <a:gd name="connsiteX2" fmla="*/ 0 w 659304"/>
                  <a:gd name="connsiteY2" fmla="*/ 119526 h 356255"/>
                  <a:gd name="connsiteX3" fmla="*/ 0 w 659304"/>
                  <a:gd name="connsiteY3" fmla="*/ 242503 h 356255"/>
                  <a:gd name="connsiteX4" fmla="*/ 490310 w 659304"/>
                  <a:gd name="connsiteY4" fmla="*/ 355469 h 356255"/>
                  <a:gd name="connsiteX5" fmla="*/ 492502 w 659304"/>
                  <a:gd name="connsiteY5" fmla="*/ 356255 h 356255"/>
                  <a:gd name="connsiteX6" fmla="*/ 494657 w 659304"/>
                  <a:gd name="connsiteY6" fmla="*/ 355396 h 356255"/>
                  <a:gd name="connsiteX7" fmla="*/ 644268 w 659304"/>
                  <a:gd name="connsiteY7" fmla="*/ 300287 h 356255"/>
                  <a:gd name="connsiteX8" fmla="*/ 659304 w 659304"/>
                  <a:gd name="connsiteY8" fmla="*/ 295384 h 356255"/>
                  <a:gd name="connsiteX9" fmla="*/ 644776 w 659304"/>
                  <a:gd name="connsiteY9" fmla="*/ 289004 h 356255"/>
                  <a:gd name="connsiteX10" fmla="*/ 230022 w 659304"/>
                  <a:gd name="connsiteY10" fmla="*/ 155168 h 356255"/>
                  <a:gd name="connsiteX11" fmla="*/ 205809 w 659304"/>
                  <a:gd name="connsiteY11" fmla="*/ 17627 h 356255"/>
                  <a:gd name="connsiteX12" fmla="*/ 127469 w 659304"/>
                  <a:gd name="connsiteY12" fmla="*/ 0 h 356255"/>
                  <a:gd name="connsiteX13" fmla="*/ 146161 w 659304"/>
                  <a:gd name="connsiteY13" fmla="*/ 64539 h 356255"/>
                  <a:gd name="connsiteX0" fmla="*/ 146161 w 659304"/>
                  <a:gd name="connsiteY0" fmla="*/ 46912 h 338628"/>
                  <a:gd name="connsiteX1" fmla="*/ 205809 w 659304"/>
                  <a:gd name="connsiteY1" fmla="*/ 132492 h 338628"/>
                  <a:gd name="connsiteX2" fmla="*/ 0 w 659304"/>
                  <a:gd name="connsiteY2" fmla="*/ 101899 h 338628"/>
                  <a:gd name="connsiteX3" fmla="*/ 0 w 659304"/>
                  <a:gd name="connsiteY3" fmla="*/ 224876 h 338628"/>
                  <a:gd name="connsiteX4" fmla="*/ 490310 w 659304"/>
                  <a:gd name="connsiteY4" fmla="*/ 337842 h 338628"/>
                  <a:gd name="connsiteX5" fmla="*/ 492502 w 659304"/>
                  <a:gd name="connsiteY5" fmla="*/ 338628 h 338628"/>
                  <a:gd name="connsiteX6" fmla="*/ 494657 w 659304"/>
                  <a:gd name="connsiteY6" fmla="*/ 337769 h 338628"/>
                  <a:gd name="connsiteX7" fmla="*/ 644268 w 659304"/>
                  <a:gd name="connsiteY7" fmla="*/ 282660 h 338628"/>
                  <a:gd name="connsiteX8" fmla="*/ 659304 w 659304"/>
                  <a:gd name="connsiteY8" fmla="*/ 277757 h 338628"/>
                  <a:gd name="connsiteX9" fmla="*/ 644776 w 659304"/>
                  <a:gd name="connsiteY9" fmla="*/ 271377 h 338628"/>
                  <a:gd name="connsiteX10" fmla="*/ 230022 w 659304"/>
                  <a:gd name="connsiteY10" fmla="*/ 137541 h 338628"/>
                  <a:gd name="connsiteX11" fmla="*/ 205809 w 659304"/>
                  <a:gd name="connsiteY11" fmla="*/ 0 h 338628"/>
                  <a:gd name="connsiteX12" fmla="*/ 146161 w 659304"/>
                  <a:gd name="connsiteY12" fmla="*/ 46912 h 338628"/>
                  <a:gd name="connsiteX0" fmla="*/ 146161 w 659304"/>
                  <a:gd name="connsiteY0" fmla="*/ 0 h 291716"/>
                  <a:gd name="connsiteX1" fmla="*/ 205809 w 659304"/>
                  <a:gd name="connsiteY1" fmla="*/ 85580 h 291716"/>
                  <a:gd name="connsiteX2" fmla="*/ 0 w 659304"/>
                  <a:gd name="connsiteY2" fmla="*/ 54987 h 291716"/>
                  <a:gd name="connsiteX3" fmla="*/ 0 w 659304"/>
                  <a:gd name="connsiteY3" fmla="*/ 177964 h 291716"/>
                  <a:gd name="connsiteX4" fmla="*/ 490310 w 659304"/>
                  <a:gd name="connsiteY4" fmla="*/ 290930 h 291716"/>
                  <a:gd name="connsiteX5" fmla="*/ 492502 w 659304"/>
                  <a:gd name="connsiteY5" fmla="*/ 291716 h 291716"/>
                  <a:gd name="connsiteX6" fmla="*/ 494657 w 659304"/>
                  <a:gd name="connsiteY6" fmla="*/ 290857 h 291716"/>
                  <a:gd name="connsiteX7" fmla="*/ 644268 w 659304"/>
                  <a:gd name="connsiteY7" fmla="*/ 235748 h 291716"/>
                  <a:gd name="connsiteX8" fmla="*/ 659304 w 659304"/>
                  <a:gd name="connsiteY8" fmla="*/ 230845 h 291716"/>
                  <a:gd name="connsiteX9" fmla="*/ 644776 w 659304"/>
                  <a:gd name="connsiteY9" fmla="*/ 224465 h 291716"/>
                  <a:gd name="connsiteX10" fmla="*/ 230022 w 659304"/>
                  <a:gd name="connsiteY10" fmla="*/ 90629 h 291716"/>
                  <a:gd name="connsiteX11" fmla="*/ 146161 w 659304"/>
                  <a:gd name="connsiteY11" fmla="*/ 0 h 291716"/>
                  <a:gd name="connsiteX0" fmla="*/ 230022 w 659304"/>
                  <a:gd name="connsiteY0" fmla="*/ 35642 h 236729"/>
                  <a:gd name="connsiteX1" fmla="*/ 205809 w 659304"/>
                  <a:gd name="connsiteY1" fmla="*/ 30593 h 236729"/>
                  <a:gd name="connsiteX2" fmla="*/ 0 w 659304"/>
                  <a:gd name="connsiteY2" fmla="*/ 0 h 236729"/>
                  <a:gd name="connsiteX3" fmla="*/ 0 w 659304"/>
                  <a:gd name="connsiteY3" fmla="*/ 122977 h 236729"/>
                  <a:gd name="connsiteX4" fmla="*/ 490310 w 659304"/>
                  <a:gd name="connsiteY4" fmla="*/ 235943 h 236729"/>
                  <a:gd name="connsiteX5" fmla="*/ 492502 w 659304"/>
                  <a:gd name="connsiteY5" fmla="*/ 236729 h 236729"/>
                  <a:gd name="connsiteX6" fmla="*/ 494657 w 659304"/>
                  <a:gd name="connsiteY6" fmla="*/ 235870 h 236729"/>
                  <a:gd name="connsiteX7" fmla="*/ 644268 w 659304"/>
                  <a:gd name="connsiteY7" fmla="*/ 180761 h 236729"/>
                  <a:gd name="connsiteX8" fmla="*/ 659304 w 659304"/>
                  <a:gd name="connsiteY8" fmla="*/ 175858 h 236729"/>
                  <a:gd name="connsiteX9" fmla="*/ 644776 w 659304"/>
                  <a:gd name="connsiteY9" fmla="*/ 169478 h 236729"/>
                  <a:gd name="connsiteX10" fmla="*/ 230022 w 659304"/>
                  <a:gd name="connsiteY10" fmla="*/ 35642 h 23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9304" h="236729">
                    <a:moveTo>
                      <a:pt x="230022" y="35642"/>
                    </a:moveTo>
                    <a:lnTo>
                      <a:pt x="205809" y="30593"/>
                    </a:lnTo>
                    <a:cubicBezTo>
                      <a:pt x="137901" y="17034"/>
                      <a:pt x="69297" y="6837"/>
                      <a:pt x="0" y="0"/>
                    </a:cubicBezTo>
                    <a:lnTo>
                      <a:pt x="0" y="122977"/>
                    </a:lnTo>
                    <a:cubicBezTo>
                      <a:pt x="167301" y="141276"/>
                      <a:pt x="331869" y="179191"/>
                      <a:pt x="490310" y="235943"/>
                    </a:cubicBezTo>
                    <a:lnTo>
                      <a:pt x="492502" y="236729"/>
                    </a:lnTo>
                    <a:lnTo>
                      <a:pt x="494657" y="235870"/>
                    </a:lnTo>
                    <a:cubicBezTo>
                      <a:pt x="543627" y="215725"/>
                      <a:pt x="593929" y="197129"/>
                      <a:pt x="644268" y="180761"/>
                    </a:cubicBezTo>
                    <a:lnTo>
                      <a:pt x="659304" y="175858"/>
                    </a:lnTo>
                    <a:lnTo>
                      <a:pt x="644776" y="169478"/>
                    </a:lnTo>
                    <a:cubicBezTo>
                      <a:pt x="511517" y="110664"/>
                      <a:pt x="372524" y="65812"/>
                      <a:pt x="230022" y="35642"/>
                    </a:cubicBezTo>
                    <a:close/>
                  </a:path>
                </a:pathLst>
              </a:custGeom>
              <a:solidFill>
                <a:srgbClr val="000000"/>
              </a:solidFill>
              <a:ln w="12105" cap="flat">
                <a:noFill/>
                <a:prstDash val="solid"/>
                <a:miter/>
              </a:ln>
            </p:spPr>
            <p:txBody>
              <a:bodyPr rtlCol="0" anchor="ctr"/>
              <a:lstStyle/>
              <a:p>
                <a:endParaRPr lang="da-DK" dirty="0"/>
              </a:p>
            </p:txBody>
          </p:sp>
          <p:sp>
            <p:nvSpPr>
              <p:cNvPr id="1530" name="Free-form: Shape 1529">
                <a:extLst>
                  <a:ext uri="{FF2B5EF4-FFF2-40B4-BE49-F238E27FC236}">
                    <a16:creationId xmlns:a16="http://schemas.microsoft.com/office/drawing/2014/main" id="{6486DCAD-1AD3-5BDF-0A1E-96CEE0DCCA5E}"/>
                  </a:ext>
                </a:extLst>
              </p:cNvPr>
              <p:cNvSpPr/>
              <p:nvPr/>
            </p:nvSpPr>
            <p:spPr>
              <a:xfrm>
                <a:off x="2649681" y="8151878"/>
                <a:ext cx="275082" cy="135265"/>
              </a:xfrm>
              <a:custGeom>
                <a:avLst/>
                <a:gdLst>
                  <a:gd name="connsiteX0" fmla="*/ 131960 w 275082"/>
                  <a:gd name="connsiteY0" fmla="*/ 135265 h 135265"/>
                  <a:gd name="connsiteX1" fmla="*/ 133921 w 275082"/>
                  <a:gd name="connsiteY1" fmla="*/ 133982 h 135265"/>
                  <a:gd name="connsiteX2" fmla="*/ 261596 w 275082"/>
                  <a:gd name="connsiteY2" fmla="*/ 56343 h 135265"/>
                  <a:gd name="connsiteX3" fmla="*/ 275082 w 275082"/>
                  <a:gd name="connsiteY3" fmla="*/ 48777 h 135265"/>
                  <a:gd name="connsiteX4" fmla="*/ 260046 w 275082"/>
                  <a:gd name="connsiteY4" fmla="*/ 45145 h 135265"/>
                  <a:gd name="connsiteX5" fmla="*/ 0 w 275082"/>
                  <a:gd name="connsiteY5" fmla="*/ 0 h 135265"/>
                  <a:gd name="connsiteX6" fmla="*/ 0 w 275082"/>
                  <a:gd name="connsiteY6" fmla="*/ 118219 h 135265"/>
                  <a:gd name="connsiteX7" fmla="*/ 129684 w 275082"/>
                  <a:gd name="connsiteY7" fmla="*/ 134890 h 135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5082" h="135265">
                    <a:moveTo>
                      <a:pt x="131960" y="135265"/>
                    </a:moveTo>
                    <a:lnTo>
                      <a:pt x="133921" y="133982"/>
                    </a:lnTo>
                    <a:cubicBezTo>
                      <a:pt x="175265" y="106815"/>
                      <a:pt x="218230" y="80714"/>
                      <a:pt x="261596" y="56343"/>
                    </a:cubicBezTo>
                    <a:lnTo>
                      <a:pt x="275082" y="48777"/>
                    </a:lnTo>
                    <a:lnTo>
                      <a:pt x="260046" y="45145"/>
                    </a:lnTo>
                    <a:cubicBezTo>
                      <a:pt x="174383" y="24725"/>
                      <a:pt x="87533" y="9648"/>
                      <a:pt x="0" y="0"/>
                    </a:cubicBezTo>
                    <a:lnTo>
                      <a:pt x="0" y="118219"/>
                    </a:lnTo>
                    <a:cubicBezTo>
                      <a:pt x="43317" y="122493"/>
                      <a:pt x="86900" y="128038"/>
                      <a:pt x="129684" y="134890"/>
                    </a:cubicBezTo>
                    <a:close/>
                  </a:path>
                </a:pathLst>
              </a:custGeom>
              <a:solidFill>
                <a:srgbClr val="000000"/>
              </a:solidFill>
              <a:ln w="12105" cap="flat">
                <a:noFill/>
                <a:prstDash val="solid"/>
                <a:miter/>
              </a:ln>
            </p:spPr>
            <p:txBody>
              <a:bodyPr rtlCol="0" anchor="ctr"/>
              <a:lstStyle/>
              <a:p>
                <a:endParaRPr lang="da-DK" dirty="0"/>
              </a:p>
            </p:txBody>
          </p:sp>
          <p:pic>
            <p:nvPicPr>
              <p:cNvPr id="1531" name="Graphic 1530" descr="House with solid fill">
                <a:extLst>
                  <a:ext uri="{FF2B5EF4-FFF2-40B4-BE49-F238E27FC236}">
                    <a16:creationId xmlns:a16="http://schemas.microsoft.com/office/drawing/2014/main" id="{E8B7906D-25C9-A294-7CC2-B6086B40186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15800" y="7609345"/>
                <a:ext cx="419614" cy="419614"/>
              </a:xfrm>
              <a:prstGeom prst="rect">
                <a:avLst/>
              </a:prstGeom>
            </p:spPr>
          </p:pic>
          <p:pic>
            <p:nvPicPr>
              <p:cNvPr id="1532" name="Graphic 1531" descr="Factory with solid fill">
                <a:extLst>
                  <a:ext uri="{FF2B5EF4-FFF2-40B4-BE49-F238E27FC236}">
                    <a16:creationId xmlns:a16="http://schemas.microsoft.com/office/drawing/2014/main" id="{692AD5D3-C342-C8A9-BEFD-765BFFF30D2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58571" y="7411895"/>
                <a:ext cx="519506" cy="519506"/>
              </a:xfrm>
              <a:prstGeom prst="rect">
                <a:avLst/>
              </a:prstGeom>
            </p:spPr>
          </p:pic>
        </p:grpSp>
      </p:grpSp>
      <p:grpSp>
        <p:nvGrpSpPr>
          <p:cNvPr id="1280" name="Group 1279">
            <a:extLst>
              <a:ext uri="{FF2B5EF4-FFF2-40B4-BE49-F238E27FC236}">
                <a16:creationId xmlns:a16="http://schemas.microsoft.com/office/drawing/2014/main" id="{A3494985-7DB3-3E41-9A39-8C4B5AA7E7DA}"/>
              </a:ext>
              <a:ext uri="{C183D7F6-B498-43B3-948B-1728B52AA6E4}">
                <adec:decorative xmlns:adec="http://schemas.microsoft.com/office/drawing/2017/decorative" val="1"/>
              </a:ext>
            </a:extLst>
          </p:cNvPr>
          <p:cNvGrpSpPr/>
          <p:nvPr/>
        </p:nvGrpSpPr>
        <p:grpSpPr>
          <a:xfrm>
            <a:off x="13086701" y="8544844"/>
            <a:ext cx="1755234" cy="1986635"/>
            <a:chOff x="6723609" y="321133"/>
            <a:chExt cx="1182345" cy="1349229"/>
          </a:xfrm>
        </p:grpSpPr>
        <p:sp>
          <p:nvSpPr>
            <p:cNvPr id="1281" name="Rectangle: Rounded Corners 1027">
              <a:extLst>
                <a:ext uri="{FF2B5EF4-FFF2-40B4-BE49-F238E27FC236}">
                  <a16:creationId xmlns:a16="http://schemas.microsoft.com/office/drawing/2014/main" id="{E244732A-C429-E328-8E83-BB5F225D356A}"/>
                </a:ext>
              </a:extLst>
            </p:cNvPr>
            <p:cNvSpPr/>
            <p:nvPr/>
          </p:nvSpPr>
          <p:spPr>
            <a:xfrm>
              <a:off x="6763391" y="321133"/>
              <a:ext cx="1104900" cy="1349229"/>
            </a:xfrm>
            <a:prstGeom prst="rect">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282" name="Oval 1029">
              <a:extLst>
                <a:ext uri="{FF2B5EF4-FFF2-40B4-BE49-F238E27FC236}">
                  <a16:creationId xmlns:a16="http://schemas.microsoft.com/office/drawing/2014/main" id="{0990332B-1052-A214-3986-52CC4B251288}"/>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283" name="TextBox 1282">
              <a:extLst>
                <a:ext uri="{FF2B5EF4-FFF2-40B4-BE49-F238E27FC236}">
                  <a16:creationId xmlns:a16="http://schemas.microsoft.com/office/drawing/2014/main" id="{F0EDBCDC-B07C-BB1C-C4AF-7CE5501D4FB2}"/>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schemeClr val="bg1">
                      <a:lumMod val="65000"/>
                    </a:schemeClr>
                  </a:solidFill>
                  <a:latin typeface="Bahnschrift SemiBold Condensed" panose="020B0502040204020203" pitchFamily="34" charset="0"/>
                </a:rPr>
                <a:t>___________________ </a:t>
              </a:r>
            </a:p>
          </p:txBody>
        </p:sp>
      </p:grpSp>
      <p:grpSp>
        <p:nvGrpSpPr>
          <p:cNvPr id="1284" name="Group 1283">
            <a:extLst>
              <a:ext uri="{FF2B5EF4-FFF2-40B4-BE49-F238E27FC236}">
                <a16:creationId xmlns:a16="http://schemas.microsoft.com/office/drawing/2014/main" id="{F2C0B0D5-C046-0DE2-D5A8-81A70EACD7AD}"/>
              </a:ext>
              <a:ext uri="{C183D7F6-B498-43B3-948B-1728B52AA6E4}">
                <adec:decorative xmlns:adec="http://schemas.microsoft.com/office/drawing/2017/decorative" val="1"/>
              </a:ext>
            </a:extLst>
          </p:cNvPr>
          <p:cNvGrpSpPr/>
          <p:nvPr/>
        </p:nvGrpSpPr>
        <p:grpSpPr>
          <a:xfrm>
            <a:off x="11294187" y="8542575"/>
            <a:ext cx="1755234" cy="1986635"/>
            <a:chOff x="6723609" y="321133"/>
            <a:chExt cx="1182345" cy="1349229"/>
          </a:xfrm>
        </p:grpSpPr>
        <p:sp>
          <p:nvSpPr>
            <p:cNvPr id="1285" name="Rectangle: Rounded Corners 1027">
              <a:extLst>
                <a:ext uri="{FF2B5EF4-FFF2-40B4-BE49-F238E27FC236}">
                  <a16:creationId xmlns:a16="http://schemas.microsoft.com/office/drawing/2014/main" id="{3ED6A4A7-97E9-EDB4-EC2A-D95016308502}"/>
                </a:ext>
              </a:extLst>
            </p:cNvPr>
            <p:cNvSpPr/>
            <p:nvPr/>
          </p:nvSpPr>
          <p:spPr>
            <a:xfrm>
              <a:off x="6763391" y="321133"/>
              <a:ext cx="1104900" cy="1349229"/>
            </a:xfrm>
            <a:prstGeom prst="rect">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286" name="Oval 1029">
              <a:extLst>
                <a:ext uri="{FF2B5EF4-FFF2-40B4-BE49-F238E27FC236}">
                  <a16:creationId xmlns:a16="http://schemas.microsoft.com/office/drawing/2014/main" id="{C7173084-D678-615C-1131-72E90DFA3AA8}"/>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287" name="TextBox 1286">
              <a:extLst>
                <a:ext uri="{FF2B5EF4-FFF2-40B4-BE49-F238E27FC236}">
                  <a16:creationId xmlns:a16="http://schemas.microsoft.com/office/drawing/2014/main" id="{C49EFC0F-5CF3-A14E-6D01-48F916E0C1CD}"/>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schemeClr val="bg1">
                      <a:lumMod val="65000"/>
                    </a:schemeClr>
                  </a:solidFill>
                  <a:latin typeface="Bahnschrift SemiBold Condensed" panose="020B0502040204020203" pitchFamily="34" charset="0"/>
                </a:rPr>
                <a:t>___________________ </a:t>
              </a:r>
            </a:p>
          </p:txBody>
        </p:sp>
      </p:grpSp>
      <p:grpSp>
        <p:nvGrpSpPr>
          <p:cNvPr id="1288" name="Group 1287">
            <a:extLst>
              <a:ext uri="{FF2B5EF4-FFF2-40B4-BE49-F238E27FC236}">
                <a16:creationId xmlns:a16="http://schemas.microsoft.com/office/drawing/2014/main" id="{4F8DEA01-8C1D-1215-808D-6F763CEA96AD}"/>
              </a:ext>
              <a:ext uri="{C183D7F6-B498-43B3-948B-1728B52AA6E4}">
                <adec:decorative xmlns:adec="http://schemas.microsoft.com/office/drawing/2017/decorative" val="1"/>
              </a:ext>
            </a:extLst>
          </p:cNvPr>
          <p:cNvGrpSpPr/>
          <p:nvPr/>
        </p:nvGrpSpPr>
        <p:grpSpPr>
          <a:xfrm>
            <a:off x="9503487" y="8542575"/>
            <a:ext cx="1755234" cy="1986635"/>
            <a:chOff x="6723609" y="321133"/>
            <a:chExt cx="1182345" cy="1349229"/>
          </a:xfrm>
        </p:grpSpPr>
        <p:sp>
          <p:nvSpPr>
            <p:cNvPr id="1289" name="Rectangle: Rounded Corners 1027">
              <a:extLst>
                <a:ext uri="{FF2B5EF4-FFF2-40B4-BE49-F238E27FC236}">
                  <a16:creationId xmlns:a16="http://schemas.microsoft.com/office/drawing/2014/main" id="{120A5709-E903-C9EB-B50D-F1BC29C41381}"/>
                </a:ext>
              </a:extLst>
            </p:cNvPr>
            <p:cNvSpPr/>
            <p:nvPr/>
          </p:nvSpPr>
          <p:spPr>
            <a:xfrm>
              <a:off x="6763391" y="321133"/>
              <a:ext cx="1104900" cy="1349229"/>
            </a:xfrm>
            <a:prstGeom prst="rect">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296" name="Oval 1029">
              <a:extLst>
                <a:ext uri="{FF2B5EF4-FFF2-40B4-BE49-F238E27FC236}">
                  <a16:creationId xmlns:a16="http://schemas.microsoft.com/office/drawing/2014/main" id="{CF3D4696-F364-055D-52A8-380A5CFC626A}"/>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297" name="TextBox 1296">
              <a:extLst>
                <a:ext uri="{FF2B5EF4-FFF2-40B4-BE49-F238E27FC236}">
                  <a16:creationId xmlns:a16="http://schemas.microsoft.com/office/drawing/2014/main" id="{613F884F-3A2D-583F-0840-1E58BE5A8EA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schemeClr val="bg1">
                      <a:lumMod val="65000"/>
                    </a:schemeClr>
                  </a:solidFill>
                  <a:latin typeface="Bahnschrift SemiBold Condensed" panose="020B0502040204020203" pitchFamily="34" charset="0"/>
                </a:rPr>
                <a:t>___________________ </a:t>
              </a:r>
            </a:p>
          </p:txBody>
        </p:sp>
      </p:grpSp>
      <p:grpSp>
        <p:nvGrpSpPr>
          <p:cNvPr id="1290" name="Group 1289">
            <a:extLst>
              <a:ext uri="{FF2B5EF4-FFF2-40B4-BE49-F238E27FC236}">
                <a16:creationId xmlns:a16="http://schemas.microsoft.com/office/drawing/2014/main" id="{88A19ABA-39D6-A7A2-AC6A-D7828EC782B9}"/>
              </a:ext>
              <a:ext uri="{C183D7F6-B498-43B3-948B-1728B52AA6E4}">
                <adec:decorative xmlns:adec="http://schemas.microsoft.com/office/drawing/2017/decorative" val="1"/>
              </a:ext>
            </a:extLst>
          </p:cNvPr>
          <p:cNvGrpSpPr/>
          <p:nvPr/>
        </p:nvGrpSpPr>
        <p:grpSpPr>
          <a:xfrm>
            <a:off x="238106" y="75887"/>
            <a:ext cx="1755234" cy="1986635"/>
            <a:chOff x="6723609" y="321133"/>
            <a:chExt cx="1182345" cy="1349229"/>
          </a:xfrm>
        </p:grpSpPr>
        <p:sp>
          <p:nvSpPr>
            <p:cNvPr id="1291" name="Rectangle: Rounded Corners 1027">
              <a:extLst>
                <a:ext uri="{FF2B5EF4-FFF2-40B4-BE49-F238E27FC236}">
                  <a16:creationId xmlns:a16="http://schemas.microsoft.com/office/drawing/2014/main" id="{A3D43F6E-7940-3000-3433-29320F037519}"/>
                </a:ext>
              </a:extLst>
            </p:cNvPr>
            <p:cNvSpPr/>
            <p:nvPr/>
          </p:nvSpPr>
          <p:spPr>
            <a:xfrm>
              <a:off x="6763391" y="321133"/>
              <a:ext cx="1104900" cy="1349229"/>
            </a:xfrm>
            <a:prstGeom prst="rect">
              <a:avLst/>
            </a:prstGeom>
            <a:solidFill>
              <a:srgbClr val="766056"/>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292" name="Group 1291">
              <a:extLst>
                <a:ext uri="{FF2B5EF4-FFF2-40B4-BE49-F238E27FC236}">
                  <a16:creationId xmlns:a16="http://schemas.microsoft.com/office/drawing/2014/main" id="{5005A054-B712-42B3-5A54-EB422DECA351}"/>
                </a:ext>
              </a:extLst>
            </p:cNvPr>
            <p:cNvGrpSpPr/>
            <p:nvPr/>
          </p:nvGrpSpPr>
          <p:grpSpPr>
            <a:xfrm>
              <a:off x="6860191" y="427132"/>
              <a:ext cx="911301" cy="911301"/>
              <a:chOff x="7688198" y="1532291"/>
              <a:chExt cx="1169289" cy="1169289"/>
            </a:xfrm>
          </p:grpSpPr>
          <p:sp>
            <p:nvSpPr>
              <p:cNvPr id="1294" name="Oval 1029">
                <a:extLst>
                  <a:ext uri="{FF2B5EF4-FFF2-40B4-BE49-F238E27FC236}">
                    <a16:creationId xmlns:a16="http://schemas.microsoft.com/office/drawing/2014/main" id="{C4296BB0-0BF5-9830-5D03-6BF57BB711E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295" name="Graphic 1294" descr="Tractor with solid fill">
                <a:extLst>
                  <a:ext uri="{FF2B5EF4-FFF2-40B4-BE49-F238E27FC236}">
                    <a16:creationId xmlns:a16="http://schemas.microsoft.com/office/drawing/2014/main" id="{8AD4B725-6336-1CC4-61D0-A66195A7A75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758878" y="1638980"/>
                <a:ext cx="1012779" cy="1012779"/>
              </a:xfrm>
              <a:prstGeom prst="rect">
                <a:avLst/>
              </a:prstGeom>
            </p:spPr>
          </p:pic>
        </p:grpSp>
        <p:sp>
          <p:nvSpPr>
            <p:cNvPr id="1293" name="TextBox 1292">
              <a:extLst>
                <a:ext uri="{FF2B5EF4-FFF2-40B4-BE49-F238E27FC236}">
                  <a16:creationId xmlns:a16="http://schemas.microsoft.com/office/drawing/2014/main" id="{4515D785-3238-3583-4D81-D03686933DD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LANDBRUG </a:t>
              </a:r>
            </a:p>
          </p:txBody>
        </p:sp>
      </p:grpSp>
      <p:grpSp>
        <p:nvGrpSpPr>
          <p:cNvPr id="1314" name="Group 1313">
            <a:extLst>
              <a:ext uri="{FF2B5EF4-FFF2-40B4-BE49-F238E27FC236}">
                <a16:creationId xmlns:a16="http://schemas.microsoft.com/office/drawing/2014/main" id="{0AFFE49F-0C0B-5568-6B7F-9C55E45D97E9}"/>
              </a:ext>
              <a:ext uri="{C183D7F6-B498-43B3-948B-1728B52AA6E4}">
                <adec:decorative xmlns:adec="http://schemas.microsoft.com/office/drawing/2017/decorative" val="1"/>
              </a:ext>
            </a:extLst>
          </p:cNvPr>
          <p:cNvGrpSpPr/>
          <p:nvPr/>
        </p:nvGrpSpPr>
        <p:grpSpPr>
          <a:xfrm>
            <a:off x="2029220" y="75887"/>
            <a:ext cx="1755234" cy="1986635"/>
            <a:chOff x="6723609" y="321133"/>
            <a:chExt cx="1182345" cy="1349229"/>
          </a:xfrm>
        </p:grpSpPr>
        <p:sp>
          <p:nvSpPr>
            <p:cNvPr id="1315" name="Rectangle: Rounded Corners 1027">
              <a:extLst>
                <a:ext uri="{FF2B5EF4-FFF2-40B4-BE49-F238E27FC236}">
                  <a16:creationId xmlns:a16="http://schemas.microsoft.com/office/drawing/2014/main" id="{3EF02E4E-AC67-FFB6-6499-DF2EB50E1D3A}"/>
                </a:ext>
              </a:extLst>
            </p:cNvPr>
            <p:cNvSpPr/>
            <p:nvPr/>
          </p:nvSpPr>
          <p:spPr>
            <a:xfrm>
              <a:off x="6763391" y="321133"/>
              <a:ext cx="1104900" cy="1349229"/>
            </a:xfrm>
            <a:prstGeom prst="rect">
              <a:avLst/>
            </a:prstGeom>
            <a:solidFill>
              <a:srgbClr val="78206E"/>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16" name="Group 1315">
              <a:extLst>
                <a:ext uri="{FF2B5EF4-FFF2-40B4-BE49-F238E27FC236}">
                  <a16:creationId xmlns:a16="http://schemas.microsoft.com/office/drawing/2014/main" id="{D2A8014E-A1E9-E504-DACC-8ECBE2560CDD}"/>
                </a:ext>
              </a:extLst>
            </p:cNvPr>
            <p:cNvGrpSpPr/>
            <p:nvPr/>
          </p:nvGrpSpPr>
          <p:grpSpPr>
            <a:xfrm>
              <a:off x="6860191" y="427132"/>
              <a:ext cx="911301" cy="911301"/>
              <a:chOff x="7688198" y="1532291"/>
              <a:chExt cx="1169289" cy="1169289"/>
            </a:xfrm>
          </p:grpSpPr>
          <p:sp>
            <p:nvSpPr>
              <p:cNvPr id="1318" name="Oval 1029">
                <a:extLst>
                  <a:ext uri="{FF2B5EF4-FFF2-40B4-BE49-F238E27FC236}">
                    <a16:creationId xmlns:a16="http://schemas.microsoft.com/office/drawing/2014/main" id="{396FAC6A-33BA-417F-467E-D606FBE75890}"/>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19" name="Graphic 1318">
                <a:extLst>
                  <a:ext uri="{FF2B5EF4-FFF2-40B4-BE49-F238E27FC236}">
                    <a16:creationId xmlns:a16="http://schemas.microsoft.com/office/drawing/2014/main" id="{4EF5E2EB-972D-F1CC-5783-6709CF1AC17A}"/>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7763009" y="1638980"/>
                <a:ext cx="1004515" cy="1012779"/>
              </a:xfrm>
              <a:prstGeom prst="rect">
                <a:avLst/>
              </a:prstGeom>
            </p:spPr>
          </p:pic>
        </p:grpSp>
        <p:sp>
          <p:nvSpPr>
            <p:cNvPr id="1317" name="TextBox 1316">
              <a:extLst>
                <a:ext uri="{FF2B5EF4-FFF2-40B4-BE49-F238E27FC236}">
                  <a16:creationId xmlns:a16="http://schemas.microsoft.com/office/drawing/2014/main" id="{38A152B4-6BBE-F861-2F13-0BAFB7B1177F}"/>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REKREATIVT </a:t>
              </a:r>
            </a:p>
          </p:txBody>
        </p:sp>
      </p:grpSp>
      <p:grpSp>
        <p:nvGrpSpPr>
          <p:cNvPr id="1320" name="Group 1319">
            <a:extLst>
              <a:ext uri="{FF2B5EF4-FFF2-40B4-BE49-F238E27FC236}">
                <a16:creationId xmlns:a16="http://schemas.microsoft.com/office/drawing/2014/main" id="{4F1C34B7-343B-E499-0AE9-C79A993DC177}"/>
              </a:ext>
              <a:ext uri="{C183D7F6-B498-43B3-948B-1728B52AA6E4}">
                <adec:decorative xmlns:adec="http://schemas.microsoft.com/office/drawing/2017/decorative" val="1"/>
              </a:ext>
            </a:extLst>
          </p:cNvPr>
          <p:cNvGrpSpPr/>
          <p:nvPr/>
        </p:nvGrpSpPr>
        <p:grpSpPr>
          <a:xfrm>
            <a:off x="3820334" y="75887"/>
            <a:ext cx="1755234" cy="1986635"/>
            <a:chOff x="6723609" y="321133"/>
            <a:chExt cx="1182345" cy="1349229"/>
          </a:xfrm>
        </p:grpSpPr>
        <p:sp>
          <p:nvSpPr>
            <p:cNvPr id="1321" name="Rectangle: Rounded Corners 1027">
              <a:extLst>
                <a:ext uri="{FF2B5EF4-FFF2-40B4-BE49-F238E27FC236}">
                  <a16:creationId xmlns:a16="http://schemas.microsoft.com/office/drawing/2014/main" id="{AD33D30F-16CB-CE5A-9401-3D0576F80541}"/>
                </a:ext>
              </a:extLst>
            </p:cNvPr>
            <p:cNvSpPr/>
            <p:nvPr/>
          </p:nvSpPr>
          <p:spPr>
            <a:xfrm>
              <a:off x="6763391" y="321133"/>
              <a:ext cx="1104900" cy="1349229"/>
            </a:xfrm>
            <a:prstGeom prst="rect">
              <a:avLst/>
            </a:prstGeom>
            <a:solidFill>
              <a:srgbClr val="3B7D23"/>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22" name="Group 1321">
              <a:extLst>
                <a:ext uri="{FF2B5EF4-FFF2-40B4-BE49-F238E27FC236}">
                  <a16:creationId xmlns:a16="http://schemas.microsoft.com/office/drawing/2014/main" id="{7B23D05B-4852-74D4-364C-707C309D6139}"/>
                </a:ext>
              </a:extLst>
            </p:cNvPr>
            <p:cNvGrpSpPr/>
            <p:nvPr/>
          </p:nvGrpSpPr>
          <p:grpSpPr>
            <a:xfrm>
              <a:off x="6860191" y="427132"/>
              <a:ext cx="911301" cy="911301"/>
              <a:chOff x="7688198" y="1532291"/>
              <a:chExt cx="1169289" cy="1169289"/>
            </a:xfrm>
          </p:grpSpPr>
          <p:sp>
            <p:nvSpPr>
              <p:cNvPr id="1324" name="Oval 1029">
                <a:extLst>
                  <a:ext uri="{FF2B5EF4-FFF2-40B4-BE49-F238E27FC236}">
                    <a16:creationId xmlns:a16="http://schemas.microsoft.com/office/drawing/2014/main" id="{90E3367B-36E0-1CFA-4440-FF5FB631D3BC}"/>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25" name="Graphic 1324">
                <a:extLst>
                  <a:ext uri="{FF2B5EF4-FFF2-40B4-BE49-F238E27FC236}">
                    <a16:creationId xmlns:a16="http://schemas.microsoft.com/office/drawing/2014/main" id="{6BB6B3D5-4AB1-91F8-A6F1-201B499A0691}"/>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7763009" y="1638980"/>
                <a:ext cx="1004515" cy="1012779"/>
              </a:xfrm>
              <a:prstGeom prst="rect">
                <a:avLst/>
              </a:prstGeom>
            </p:spPr>
          </p:pic>
        </p:grpSp>
        <p:sp>
          <p:nvSpPr>
            <p:cNvPr id="1323" name="TextBox 1322">
              <a:extLst>
                <a:ext uri="{FF2B5EF4-FFF2-40B4-BE49-F238E27FC236}">
                  <a16:creationId xmlns:a16="http://schemas.microsoft.com/office/drawing/2014/main" id="{314FE50D-2BDC-0AA6-E52C-05ABCEDACA6C}"/>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SKOV </a:t>
              </a:r>
            </a:p>
          </p:txBody>
        </p:sp>
      </p:grpSp>
      <p:grpSp>
        <p:nvGrpSpPr>
          <p:cNvPr id="1326" name="Group 1325">
            <a:extLst>
              <a:ext uri="{FF2B5EF4-FFF2-40B4-BE49-F238E27FC236}">
                <a16:creationId xmlns:a16="http://schemas.microsoft.com/office/drawing/2014/main" id="{7E7938EF-4BC0-E374-5874-77A04B7E8848}"/>
              </a:ext>
              <a:ext uri="{C183D7F6-B498-43B3-948B-1728B52AA6E4}">
                <adec:decorative xmlns:adec="http://schemas.microsoft.com/office/drawing/2017/decorative" val="1"/>
              </a:ext>
            </a:extLst>
          </p:cNvPr>
          <p:cNvGrpSpPr/>
          <p:nvPr/>
        </p:nvGrpSpPr>
        <p:grpSpPr>
          <a:xfrm>
            <a:off x="5611448" y="75887"/>
            <a:ext cx="1755234" cy="1986635"/>
            <a:chOff x="6723609" y="321133"/>
            <a:chExt cx="1182345" cy="1349229"/>
          </a:xfrm>
        </p:grpSpPr>
        <p:sp>
          <p:nvSpPr>
            <p:cNvPr id="1327" name="Rectangle: Rounded Corners 1027">
              <a:extLst>
                <a:ext uri="{FF2B5EF4-FFF2-40B4-BE49-F238E27FC236}">
                  <a16:creationId xmlns:a16="http://schemas.microsoft.com/office/drawing/2014/main" id="{04B713B6-13EF-9A60-E95E-100C418E4B9E}"/>
                </a:ext>
              </a:extLst>
            </p:cNvPr>
            <p:cNvSpPr/>
            <p:nvPr/>
          </p:nvSpPr>
          <p:spPr>
            <a:xfrm>
              <a:off x="6763391" y="321133"/>
              <a:ext cx="1104900" cy="1349229"/>
            </a:xfrm>
            <a:prstGeom prst="rect">
              <a:avLst/>
            </a:prstGeom>
            <a:solidFill>
              <a:srgbClr val="FF6D6D"/>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28" name="Group 1327">
              <a:extLst>
                <a:ext uri="{FF2B5EF4-FFF2-40B4-BE49-F238E27FC236}">
                  <a16:creationId xmlns:a16="http://schemas.microsoft.com/office/drawing/2014/main" id="{93839E09-6806-E1AF-917C-75C242AB442B}"/>
                </a:ext>
              </a:extLst>
            </p:cNvPr>
            <p:cNvGrpSpPr/>
            <p:nvPr/>
          </p:nvGrpSpPr>
          <p:grpSpPr>
            <a:xfrm>
              <a:off x="6860191" y="427132"/>
              <a:ext cx="911301" cy="911301"/>
              <a:chOff x="7688198" y="1532291"/>
              <a:chExt cx="1169289" cy="1169289"/>
            </a:xfrm>
          </p:grpSpPr>
          <p:sp>
            <p:nvSpPr>
              <p:cNvPr id="1330" name="Oval 1029">
                <a:extLst>
                  <a:ext uri="{FF2B5EF4-FFF2-40B4-BE49-F238E27FC236}">
                    <a16:creationId xmlns:a16="http://schemas.microsoft.com/office/drawing/2014/main" id="{CFCBBCC4-8235-C419-8017-47FD090A828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31" name="Graphic 1330">
                <a:extLst>
                  <a:ext uri="{FF2B5EF4-FFF2-40B4-BE49-F238E27FC236}">
                    <a16:creationId xmlns:a16="http://schemas.microsoft.com/office/drawing/2014/main" id="{496ACD5D-9028-5692-76F6-298A24FD2144}"/>
                  </a:ext>
                </a:extLst>
              </p:cNvPr>
              <p:cNvPicPr>
                <a:picLocks noChangeAspect="1"/>
              </p:cNvPicPr>
              <p:nvPr/>
            </p:nvPicPr>
            <p:blipFill>
              <a:blip r:embed="rId13">
                <a:extLst>
                  <a:ext uri="{96DAC541-7B7A-43D3-8B79-37D633B846F1}">
                    <asvg:svgBlip xmlns:asvg="http://schemas.microsoft.com/office/drawing/2016/SVG/main" r:embed="rId14"/>
                  </a:ext>
                </a:extLst>
              </a:blip>
              <a:srcRect/>
              <a:stretch/>
            </p:blipFill>
            <p:spPr>
              <a:xfrm>
                <a:off x="7763009" y="1638980"/>
                <a:ext cx="1004515" cy="1012779"/>
              </a:xfrm>
              <a:prstGeom prst="rect">
                <a:avLst/>
              </a:prstGeom>
            </p:spPr>
          </p:pic>
        </p:grpSp>
        <p:sp>
          <p:nvSpPr>
            <p:cNvPr id="1329" name="TextBox 1328">
              <a:extLst>
                <a:ext uri="{FF2B5EF4-FFF2-40B4-BE49-F238E27FC236}">
                  <a16:creationId xmlns:a16="http://schemas.microsoft.com/office/drawing/2014/main" id="{11F01ACB-6F3B-FBC2-8CBA-CAFC77D2D8A4}"/>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KLIMATILPASNING </a:t>
              </a:r>
            </a:p>
          </p:txBody>
        </p:sp>
      </p:grpSp>
      <p:grpSp>
        <p:nvGrpSpPr>
          <p:cNvPr id="1332" name="Group 1331">
            <a:extLst>
              <a:ext uri="{FF2B5EF4-FFF2-40B4-BE49-F238E27FC236}">
                <a16:creationId xmlns:a16="http://schemas.microsoft.com/office/drawing/2014/main" id="{97F76B82-5535-6269-E6E9-CC755DDBE638}"/>
              </a:ext>
              <a:ext uri="{C183D7F6-B498-43B3-948B-1728B52AA6E4}">
                <adec:decorative xmlns:adec="http://schemas.microsoft.com/office/drawing/2017/decorative" val="1"/>
              </a:ext>
            </a:extLst>
          </p:cNvPr>
          <p:cNvGrpSpPr/>
          <p:nvPr/>
        </p:nvGrpSpPr>
        <p:grpSpPr>
          <a:xfrm>
            <a:off x="238106" y="2189478"/>
            <a:ext cx="1755234" cy="1986635"/>
            <a:chOff x="6723609" y="321133"/>
            <a:chExt cx="1182345" cy="1349229"/>
          </a:xfrm>
        </p:grpSpPr>
        <p:sp>
          <p:nvSpPr>
            <p:cNvPr id="1333" name="Rectangle: Rounded Corners 1027">
              <a:extLst>
                <a:ext uri="{FF2B5EF4-FFF2-40B4-BE49-F238E27FC236}">
                  <a16:creationId xmlns:a16="http://schemas.microsoft.com/office/drawing/2014/main" id="{598E01C8-2F00-DCA2-47BD-27524082981C}"/>
                </a:ext>
              </a:extLst>
            </p:cNvPr>
            <p:cNvSpPr/>
            <p:nvPr/>
          </p:nvSpPr>
          <p:spPr>
            <a:xfrm>
              <a:off x="6763391" y="321133"/>
              <a:ext cx="1104900" cy="1349229"/>
            </a:xfrm>
            <a:prstGeom prst="rect">
              <a:avLst/>
            </a:prstGeom>
            <a:solidFill>
              <a:srgbClr val="C28E6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34" name="Group 1333">
              <a:extLst>
                <a:ext uri="{FF2B5EF4-FFF2-40B4-BE49-F238E27FC236}">
                  <a16:creationId xmlns:a16="http://schemas.microsoft.com/office/drawing/2014/main" id="{12F4AF21-FC9E-9C08-F5FF-ED09F92C0C6A}"/>
                </a:ext>
              </a:extLst>
            </p:cNvPr>
            <p:cNvGrpSpPr/>
            <p:nvPr/>
          </p:nvGrpSpPr>
          <p:grpSpPr>
            <a:xfrm>
              <a:off x="6860191" y="427132"/>
              <a:ext cx="911301" cy="911301"/>
              <a:chOff x="7688198" y="1532291"/>
              <a:chExt cx="1169289" cy="1169289"/>
            </a:xfrm>
          </p:grpSpPr>
          <p:sp>
            <p:nvSpPr>
              <p:cNvPr id="1336" name="Oval 1029">
                <a:extLst>
                  <a:ext uri="{FF2B5EF4-FFF2-40B4-BE49-F238E27FC236}">
                    <a16:creationId xmlns:a16="http://schemas.microsoft.com/office/drawing/2014/main" id="{C36C74F1-7F0B-6B37-9B27-491E656BEB80}"/>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37" name="Graphic 1336">
                <a:extLst>
                  <a:ext uri="{FF2B5EF4-FFF2-40B4-BE49-F238E27FC236}">
                    <a16:creationId xmlns:a16="http://schemas.microsoft.com/office/drawing/2014/main" id="{5B3060B7-7117-093E-BB1A-FC6918201C22}"/>
                  </a:ext>
                </a:extLst>
              </p:cNvPr>
              <p:cNvPicPr>
                <a:picLocks noChangeAspect="1"/>
              </p:cNvPicPr>
              <p:nvPr/>
            </p:nvPicPr>
            <p:blipFill>
              <a:blip r:embed="rId15">
                <a:extLst>
                  <a:ext uri="{28A0092B-C50C-407E-A947-70E740481C1C}">
                    <a14:useLocalDpi xmlns:a14="http://schemas.microsoft.com/office/drawing/2010/main" val="0"/>
                  </a:ext>
                </a:extLst>
              </a:blip>
              <a:srcRect/>
              <a:stretch/>
            </p:blipFill>
            <p:spPr>
              <a:xfrm>
                <a:off x="7777782" y="1638980"/>
                <a:ext cx="974970" cy="1012779"/>
              </a:xfrm>
              <a:prstGeom prst="rect">
                <a:avLst/>
              </a:prstGeom>
            </p:spPr>
          </p:pic>
        </p:grpSp>
        <p:sp>
          <p:nvSpPr>
            <p:cNvPr id="1335" name="TextBox 1334">
              <a:extLst>
                <a:ext uri="{FF2B5EF4-FFF2-40B4-BE49-F238E27FC236}">
                  <a16:creationId xmlns:a16="http://schemas.microsoft.com/office/drawing/2014/main" id="{2AABA8B0-A78D-F500-4EE1-38AB07AB098E}"/>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LAVBUND </a:t>
              </a:r>
            </a:p>
          </p:txBody>
        </p:sp>
      </p:grpSp>
      <p:grpSp>
        <p:nvGrpSpPr>
          <p:cNvPr id="1338" name="Group 1337">
            <a:extLst>
              <a:ext uri="{FF2B5EF4-FFF2-40B4-BE49-F238E27FC236}">
                <a16:creationId xmlns:a16="http://schemas.microsoft.com/office/drawing/2014/main" id="{A67B8FFE-9DBF-7B20-61C2-711C80044D82}"/>
              </a:ext>
              <a:ext uri="{C183D7F6-B498-43B3-948B-1728B52AA6E4}">
                <adec:decorative xmlns:adec="http://schemas.microsoft.com/office/drawing/2017/decorative" val="1"/>
              </a:ext>
            </a:extLst>
          </p:cNvPr>
          <p:cNvGrpSpPr/>
          <p:nvPr/>
        </p:nvGrpSpPr>
        <p:grpSpPr>
          <a:xfrm>
            <a:off x="2029220" y="2189478"/>
            <a:ext cx="1755234" cy="1986635"/>
            <a:chOff x="6723609" y="321133"/>
            <a:chExt cx="1182345" cy="1349229"/>
          </a:xfrm>
        </p:grpSpPr>
        <p:sp>
          <p:nvSpPr>
            <p:cNvPr id="1339" name="Rectangle: Rounded Corners 1027">
              <a:extLst>
                <a:ext uri="{FF2B5EF4-FFF2-40B4-BE49-F238E27FC236}">
                  <a16:creationId xmlns:a16="http://schemas.microsoft.com/office/drawing/2014/main" id="{89B655F7-B636-0F09-52DB-73C39C1F303D}"/>
                </a:ext>
              </a:extLst>
            </p:cNvPr>
            <p:cNvSpPr/>
            <p:nvPr/>
          </p:nvSpPr>
          <p:spPr>
            <a:xfrm>
              <a:off x="6763391" y="321133"/>
              <a:ext cx="1104900" cy="1349229"/>
            </a:xfrm>
            <a:prstGeom prst="rect">
              <a:avLst/>
            </a:prstGeom>
            <a:solidFill>
              <a:srgbClr val="215F9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40" name="Group 1339">
              <a:extLst>
                <a:ext uri="{FF2B5EF4-FFF2-40B4-BE49-F238E27FC236}">
                  <a16:creationId xmlns:a16="http://schemas.microsoft.com/office/drawing/2014/main" id="{0617D414-65E4-4318-3221-AD4E86541D9A}"/>
                </a:ext>
              </a:extLst>
            </p:cNvPr>
            <p:cNvGrpSpPr/>
            <p:nvPr/>
          </p:nvGrpSpPr>
          <p:grpSpPr>
            <a:xfrm>
              <a:off x="6860191" y="427132"/>
              <a:ext cx="911301" cy="911301"/>
              <a:chOff x="7688198" y="1532291"/>
              <a:chExt cx="1169289" cy="1169289"/>
            </a:xfrm>
          </p:grpSpPr>
          <p:sp>
            <p:nvSpPr>
              <p:cNvPr id="1342" name="Oval 1029">
                <a:extLst>
                  <a:ext uri="{FF2B5EF4-FFF2-40B4-BE49-F238E27FC236}">
                    <a16:creationId xmlns:a16="http://schemas.microsoft.com/office/drawing/2014/main" id="{7E0A0915-4AE5-1730-C3DB-24D0ED9A685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43" name="Graphic 1342">
                <a:extLst>
                  <a:ext uri="{FF2B5EF4-FFF2-40B4-BE49-F238E27FC236}">
                    <a16:creationId xmlns:a16="http://schemas.microsoft.com/office/drawing/2014/main" id="{502D713C-951A-CC93-2CA7-CA64EF1736A2}"/>
                  </a:ext>
                </a:extLst>
              </p:cNvPr>
              <p:cNvPicPr>
                <a:picLocks noChangeAspect="1"/>
              </p:cNvPicPr>
              <p:nvPr/>
            </p:nvPicPr>
            <p:blipFill>
              <a:blip r:embed="rId16">
                <a:extLst>
                  <a:ext uri="{96DAC541-7B7A-43D3-8B79-37D633B846F1}">
                    <asvg:svgBlip xmlns:asvg="http://schemas.microsoft.com/office/drawing/2016/SVG/main" r:embed="rId17"/>
                  </a:ext>
                </a:extLst>
              </a:blip>
              <a:srcRect/>
              <a:stretch/>
            </p:blipFill>
            <p:spPr>
              <a:xfrm>
                <a:off x="7763009" y="1638980"/>
                <a:ext cx="1004515" cy="1012779"/>
              </a:xfrm>
              <a:prstGeom prst="rect">
                <a:avLst/>
              </a:prstGeom>
            </p:spPr>
          </p:pic>
        </p:grpSp>
        <p:sp>
          <p:nvSpPr>
            <p:cNvPr id="1341" name="TextBox 1340">
              <a:extLst>
                <a:ext uri="{FF2B5EF4-FFF2-40B4-BE49-F238E27FC236}">
                  <a16:creationId xmlns:a16="http://schemas.microsoft.com/office/drawing/2014/main" id="{1CE9B6E9-B95C-A3F9-BD53-A0585553FB1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GRUNDVAND </a:t>
              </a:r>
            </a:p>
          </p:txBody>
        </p:sp>
      </p:grpSp>
      <p:grpSp>
        <p:nvGrpSpPr>
          <p:cNvPr id="1344" name="Group 1343">
            <a:extLst>
              <a:ext uri="{FF2B5EF4-FFF2-40B4-BE49-F238E27FC236}">
                <a16:creationId xmlns:a16="http://schemas.microsoft.com/office/drawing/2014/main" id="{9C10CB3F-7DB4-F70C-2D22-6899EEB37436}"/>
              </a:ext>
              <a:ext uri="{C183D7F6-B498-43B3-948B-1728B52AA6E4}">
                <adec:decorative xmlns:adec="http://schemas.microsoft.com/office/drawing/2017/decorative" val="1"/>
              </a:ext>
            </a:extLst>
          </p:cNvPr>
          <p:cNvGrpSpPr/>
          <p:nvPr/>
        </p:nvGrpSpPr>
        <p:grpSpPr>
          <a:xfrm>
            <a:off x="3820334" y="2189478"/>
            <a:ext cx="1755234" cy="1986635"/>
            <a:chOff x="6723609" y="321133"/>
            <a:chExt cx="1182345" cy="1349229"/>
          </a:xfrm>
        </p:grpSpPr>
        <p:sp>
          <p:nvSpPr>
            <p:cNvPr id="1345" name="Rectangle: Rounded Corners 1027">
              <a:extLst>
                <a:ext uri="{FF2B5EF4-FFF2-40B4-BE49-F238E27FC236}">
                  <a16:creationId xmlns:a16="http://schemas.microsoft.com/office/drawing/2014/main" id="{19B48134-D403-9A75-CF7A-BD2A0C216D4F}"/>
                </a:ext>
              </a:extLst>
            </p:cNvPr>
            <p:cNvSpPr/>
            <p:nvPr/>
          </p:nvSpPr>
          <p:spPr>
            <a:xfrm>
              <a:off x="6763391" y="321133"/>
              <a:ext cx="1104900" cy="1349229"/>
            </a:xfrm>
            <a:prstGeom prst="rect">
              <a:avLst/>
            </a:prstGeom>
            <a:solidFill>
              <a:srgbClr val="FFC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46" name="Group 1345">
              <a:extLst>
                <a:ext uri="{FF2B5EF4-FFF2-40B4-BE49-F238E27FC236}">
                  <a16:creationId xmlns:a16="http://schemas.microsoft.com/office/drawing/2014/main" id="{C1DC6BC5-C2DB-DC30-C033-CFE6AE141050}"/>
                </a:ext>
              </a:extLst>
            </p:cNvPr>
            <p:cNvGrpSpPr/>
            <p:nvPr/>
          </p:nvGrpSpPr>
          <p:grpSpPr>
            <a:xfrm>
              <a:off x="6860191" y="427132"/>
              <a:ext cx="911301" cy="911301"/>
              <a:chOff x="7688198" y="1532291"/>
              <a:chExt cx="1169289" cy="1169289"/>
            </a:xfrm>
          </p:grpSpPr>
          <p:sp>
            <p:nvSpPr>
              <p:cNvPr id="1348" name="Oval 1029">
                <a:extLst>
                  <a:ext uri="{FF2B5EF4-FFF2-40B4-BE49-F238E27FC236}">
                    <a16:creationId xmlns:a16="http://schemas.microsoft.com/office/drawing/2014/main" id="{501395E5-3BAB-026B-234D-C80BC1FD2E71}"/>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49" name="Graphic 1348">
                <a:extLst>
                  <a:ext uri="{FF2B5EF4-FFF2-40B4-BE49-F238E27FC236}">
                    <a16:creationId xmlns:a16="http://schemas.microsoft.com/office/drawing/2014/main" id="{18735842-CECA-AD3D-7C74-1ABAA8376DF7}"/>
                  </a:ext>
                </a:extLst>
              </p:cNvPr>
              <p:cNvPicPr>
                <a:picLocks noChangeAspect="1"/>
              </p:cNvPicPr>
              <p:nvPr/>
            </p:nvPicPr>
            <p:blipFill>
              <a:blip r:embed="rId18">
                <a:extLst>
                  <a:ext uri="{96DAC541-7B7A-43D3-8B79-37D633B846F1}">
                    <asvg:svgBlip xmlns:asvg="http://schemas.microsoft.com/office/drawing/2016/SVG/main" r:embed="rId19"/>
                  </a:ext>
                </a:extLst>
              </a:blip>
              <a:srcRect/>
              <a:stretch/>
            </p:blipFill>
            <p:spPr>
              <a:xfrm>
                <a:off x="7763009" y="1638980"/>
                <a:ext cx="1004515" cy="1012779"/>
              </a:xfrm>
              <a:prstGeom prst="rect">
                <a:avLst/>
              </a:prstGeom>
            </p:spPr>
          </p:pic>
        </p:grpSp>
        <p:sp>
          <p:nvSpPr>
            <p:cNvPr id="1347" name="TextBox 1346">
              <a:extLst>
                <a:ext uri="{FF2B5EF4-FFF2-40B4-BE49-F238E27FC236}">
                  <a16:creationId xmlns:a16="http://schemas.microsoft.com/office/drawing/2014/main" id="{AA4484D1-CC98-678C-7E1F-CECA352ABAA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VE-ANLÆG </a:t>
              </a:r>
            </a:p>
          </p:txBody>
        </p:sp>
      </p:grpSp>
      <p:grpSp>
        <p:nvGrpSpPr>
          <p:cNvPr id="1350" name="Group 1349">
            <a:extLst>
              <a:ext uri="{FF2B5EF4-FFF2-40B4-BE49-F238E27FC236}">
                <a16:creationId xmlns:a16="http://schemas.microsoft.com/office/drawing/2014/main" id="{FDA1D541-83BF-AC5E-2C53-A78357E64DD5}"/>
              </a:ext>
              <a:ext uri="{C183D7F6-B498-43B3-948B-1728B52AA6E4}">
                <adec:decorative xmlns:adec="http://schemas.microsoft.com/office/drawing/2017/decorative" val="1"/>
              </a:ext>
            </a:extLst>
          </p:cNvPr>
          <p:cNvGrpSpPr/>
          <p:nvPr/>
        </p:nvGrpSpPr>
        <p:grpSpPr>
          <a:xfrm>
            <a:off x="5611448" y="2189478"/>
            <a:ext cx="1755234" cy="1986635"/>
            <a:chOff x="6723609" y="321133"/>
            <a:chExt cx="1182345" cy="1349229"/>
          </a:xfrm>
        </p:grpSpPr>
        <p:sp>
          <p:nvSpPr>
            <p:cNvPr id="1351" name="Rectangle: Rounded Corners 1027">
              <a:extLst>
                <a:ext uri="{FF2B5EF4-FFF2-40B4-BE49-F238E27FC236}">
                  <a16:creationId xmlns:a16="http://schemas.microsoft.com/office/drawing/2014/main" id="{D6BCD31D-2557-F2BE-6C8C-851D8A600442}"/>
                </a:ext>
              </a:extLst>
            </p:cNvPr>
            <p:cNvSpPr/>
            <p:nvPr/>
          </p:nvSpPr>
          <p:spPr>
            <a:xfrm>
              <a:off x="6763391" y="321133"/>
              <a:ext cx="1104900" cy="1349229"/>
            </a:xfrm>
            <a:prstGeom prst="rect">
              <a:avLst/>
            </a:prstGeom>
            <a:solidFill>
              <a:srgbClr val="47D45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52" name="Group 1351">
              <a:extLst>
                <a:ext uri="{FF2B5EF4-FFF2-40B4-BE49-F238E27FC236}">
                  <a16:creationId xmlns:a16="http://schemas.microsoft.com/office/drawing/2014/main" id="{E49EE147-0AB0-FDB9-A8EA-F36C9560BAF1}"/>
                </a:ext>
              </a:extLst>
            </p:cNvPr>
            <p:cNvGrpSpPr/>
            <p:nvPr/>
          </p:nvGrpSpPr>
          <p:grpSpPr>
            <a:xfrm>
              <a:off x="6860191" y="427132"/>
              <a:ext cx="911301" cy="911301"/>
              <a:chOff x="7688198" y="1532291"/>
              <a:chExt cx="1169289" cy="1169289"/>
            </a:xfrm>
          </p:grpSpPr>
          <p:sp>
            <p:nvSpPr>
              <p:cNvPr id="1354" name="Oval 1029">
                <a:extLst>
                  <a:ext uri="{FF2B5EF4-FFF2-40B4-BE49-F238E27FC236}">
                    <a16:creationId xmlns:a16="http://schemas.microsoft.com/office/drawing/2014/main" id="{B9BA29A3-2A84-6442-91D4-869AF505095E}"/>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55" name="Graphic 1354">
                <a:extLst>
                  <a:ext uri="{FF2B5EF4-FFF2-40B4-BE49-F238E27FC236}">
                    <a16:creationId xmlns:a16="http://schemas.microsoft.com/office/drawing/2014/main" id="{288FA2F6-3323-B377-1529-F51E6BF97277}"/>
                  </a:ext>
                </a:extLst>
              </p:cNvPr>
              <p:cNvPicPr>
                <a:picLocks noChangeAspect="1"/>
              </p:cNvPicPr>
              <p:nvPr/>
            </p:nvPicPr>
            <p:blipFill>
              <a:blip r:embed="rId20">
                <a:extLst>
                  <a:ext uri="{96DAC541-7B7A-43D3-8B79-37D633B846F1}">
                    <asvg:svgBlip xmlns:asvg="http://schemas.microsoft.com/office/drawing/2016/SVG/main" r:embed="rId21"/>
                  </a:ext>
                </a:extLst>
              </a:blip>
              <a:srcRect/>
              <a:stretch/>
            </p:blipFill>
            <p:spPr>
              <a:xfrm>
                <a:off x="7763009" y="1638980"/>
                <a:ext cx="1004515" cy="1012779"/>
              </a:xfrm>
              <a:prstGeom prst="rect">
                <a:avLst/>
              </a:prstGeom>
            </p:spPr>
          </p:pic>
        </p:grpSp>
        <p:sp>
          <p:nvSpPr>
            <p:cNvPr id="1353" name="TextBox 1352">
              <a:extLst>
                <a:ext uri="{FF2B5EF4-FFF2-40B4-BE49-F238E27FC236}">
                  <a16:creationId xmlns:a16="http://schemas.microsoft.com/office/drawing/2014/main" id="{3EAE68B6-68CF-F990-3146-522BC090E45A}"/>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BIODIVERSITET </a:t>
              </a:r>
            </a:p>
          </p:txBody>
        </p:sp>
      </p:grpSp>
      <p:grpSp>
        <p:nvGrpSpPr>
          <p:cNvPr id="1358" name="Group 1357">
            <a:extLst>
              <a:ext uri="{FF2B5EF4-FFF2-40B4-BE49-F238E27FC236}">
                <a16:creationId xmlns:a16="http://schemas.microsoft.com/office/drawing/2014/main" id="{C32F7058-3042-BBD9-6D56-A379ED1521EE}"/>
              </a:ext>
              <a:ext uri="{C183D7F6-B498-43B3-948B-1728B52AA6E4}">
                <adec:decorative xmlns:adec="http://schemas.microsoft.com/office/drawing/2017/decorative" val="1"/>
              </a:ext>
            </a:extLst>
          </p:cNvPr>
          <p:cNvGrpSpPr/>
          <p:nvPr/>
        </p:nvGrpSpPr>
        <p:grpSpPr>
          <a:xfrm>
            <a:off x="238106" y="4300498"/>
            <a:ext cx="1755234" cy="1986635"/>
            <a:chOff x="6723609" y="321133"/>
            <a:chExt cx="1182345" cy="1349229"/>
          </a:xfrm>
        </p:grpSpPr>
        <p:sp>
          <p:nvSpPr>
            <p:cNvPr id="1359" name="Rectangle: Rounded Corners 1027">
              <a:extLst>
                <a:ext uri="{FF2B5EF4-FFF2-40B4-BE49-F238E27FC236}">
                  <a16:creationId xmlns:a16="http://schemas.microsoft.com/office/drawing/2014/main" id="{88E01185-D6CC-604E-062F-84B257AF9C7A}"/>
                </a:ext>
              </a:extLst>
            </p:cNvPr>
            <p:cNvSpPr/>
            <p:nvPr/>
          </p:nvSpPr>
          <p:spPr>
            <a:xfrm>
              <a:off x="6763391" y="321133"/>
              <a:ext cx="1104900" cy="1349229"/>
            </a:xfrm>
            <a:prstGeom prst="rect">
              <a:avLst/>
            </a:prstGeom>
            <a:solidFill>
              <a:srgbClr val="C04F15"/>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60" name="Group 1359">
              <a:extLst>
                <a:ext uri="{FF2B5EF4-FFF2-40B4-BE49-F238E27FC236}">
                  <a16:creationId xmlns:a16="http://schemas.microsoft.com/office/drawing/2014/main" id="{C10F7F98-A8FF-60DA-558F-A8672BA591CF}"/>
                </a:ext>
              </a:extLst>
            </p:cNvPr>
            <p:cNvGrpSpPr/>
            <p:nvPr/>
          </p:nvGrpSpPr>
          <p:grpSpPr>
            <a:xfrm>
              <a:off x="6860191" y="427132"/>
              <a:ext cx="911301" cy="911301"/>
              <a:chOff x="7688198" y="1532291"/>
              <a:chExt cx="1169289" cy="1169289"/>
            </a:xfrm>
          </p:grpSpPr>
          <p:sp>
            <p:nvSpPr>
              <p:cNvPr id="1362" name="Oval 1029">
                <a:extLst>
                  <a:ext uri="{FF2B5EF4-FFF2-40B4-BE49-F238E27FC236}">
                    <a16:creationId xmlns:a16="http://schemas.microsoft.com/office/drawing/2014/main" id="{AE0E7040-3613-C0EB-2BFE-2842C3735D14}"/>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63" name="Graphic 1362">
                <a:extLst>
                  <a:ext uri="{FF2B5EF4-FFF2-40B4-BE49-F238E27FC236}">
                    <a16:creationId xmlns:a16="http://schemas.microsoft.com/office/drawing/2014/main" id="{172F4DAE-B30D-ED18-5016-91DD6E635F9E}"/>
                  </a:ext>
                </a:extLst>
              </p:cNvPr>
              <p:cNvPicPr>
                <a:picLocks noChangeAspect="1"/>
              </p:cNvPicPr>
              <p:nvPr/>
            </p:nvPicPr>
            <p:blipFill>
              <a:blip r:embed="rId22">
                <a:extLst>
                  <a:ext uri="{96DAC541-7B7A-43D3-8B79-37D633B846F1}">
                    <asvg:svgBlip xmlns:asvg="http://schemas.microsoft.com/office/drawing/2016/SVG/main" r:embed="rId23"/>
                  </a:ext>
                </a:extLst>
              </a:blip>
              <a:srcRect/>
              <a:stretch/>
            </p:blipFill>
            <p:spPr>
              <a:xfrm>
                <a:off x="7763009" y="1638980"/>
                <a:ext cx="1004515" cy="1012779"/>
              </a:xfrm>
              <a:prstGeom prst="rect">
                <a:avLst/>
              </a:prstGeom>
            </p:spPr>
          </p:pic>
        </p:grpSp>
        <p:sp>
          <p:nvSpPr>
            <p:cNvPr id="1361" name="TextBox 1360">
              <a:extLst>
                <a:ext uri="{FF2B5EF4-FFF2-40B4-BE49-F238E27FC236}">
                  <a16:creationId xmlns:a16="http://schemas.microsoft.com/office/drawing/2014/main" id="{21EFCB70-448D-559E-723D-ECB28344D4E5}"/>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RÅSTOFFER </a:t>
              </a:r>
            </a:p>
          </p:txBody>
        </p:sp>
      </p:grpSp>
      <p:grpSp>
        <p:nvGrpSpPr>
          <p:cNvPr id="1376" name="Group 1375">
            <a:extLst>
              <a:ext uri="{FF2B5EF4-FFF2-40B4-BE49-F238E27FC236}">
                <a16:creationId xmlns:a16="http://schemas.microsoft.com/office/drawing/2014/main" id="{B8B09D7E-99CE-35E1-AA34-F94F053F36AE}"/>
              </a:ext>
              <a:ext uri="{C183D7F6-B498-43B3-948B-1728B52AA6E4}">
                <adec:decorative xmlns:adec="http://schemas.microsoft.com/office/drawing/2017/decorative" val="1"/>
              </a:ext>
            </a:extLst>
          </p:cNvPr>
          <p:cNvGrpSpPr/>
          <p:nvPr/>
        </p:nvGrpSpPr>
        <p:grpSpPr>
          <a:xfrm>
            <a:off x="5611448" y="4300498"/>
            <a:ext cx="1755234" cy="1986635"/>
            <a:chOff x="6723609" y="321133"/>
            <a:chExt cx="1182345" cy="1349229"/>
          </a:xfrm>
        </p:grpSpPr>
        <p:sp>
          <p:nvSpPr>
            <p:cNvPr id="1377" name="Rectangle: Rounded Corners 1027">
              <a:extLst>
                <a:ext uri="{FF2B5EF4-FFF2-40B4-BE49-F238E27FC236}">
                  <a16:creationId xmlns:a16="http://schemas.microsoft.com/office/drawing/2014/main" id="{119079B8-218A-666A-CB15-30FE0D196EE1}"/>
                </a:ext>
              </a:extLst>
            </p:cNvPr>
            <p:cNvSpPr/>
            <p:nvPr/>
          </p:nvSpPr>
          <p:spPr>
            <a:xfrm>
              <a:off x="6763391" y="321133"/>
              <a:ext cx="1104900" cy="1349229"/>
            </a:xfrm>
            <a:prstGeom prst="rect">
              <a:avLst/>
            </a:prstGeom>
            <a:solidFill>
              <a:srgbClr val="E59EDD"/>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78" name="Group 1377">
              <a:extLst>
                <a:ext uri="{FF2B5EF4-FFF2-40B4-BE49-F238E27FC236}">
                  <a16:creationId xmlns:a16="http://schemas.microsoft.com/office/drawing/2014/main" id="{64C982B4-2346-174F-3581-5A25406957B4}"/>
                </a:ext>
              </a:extLst>
            </p:cNvPr>
            <p:cNvGrpSpPr/>
            <p:nvPr/>
          </p:nvGrpSpPr>
          <p:grpSpPr>
            <a:xfrm>
              <a:off x="6860191" y="427132"/>
              <a:ext cx="911301" cy="911301"/>
              <a:chOff x="7688198" y="1532291"/>
              <a:chExt cx="1169289" cy="1169289"/>
            </a:xfrm>
          </p:grpSpPr>
          <p:sp>
            <p:nvSpPr>
              <p:cNvPr id="1380" name="Oval 1029">
                <a:extLst>
                  <a:ext uri="{FF2B5EF4-FFF2-40B4-BE49-F238E27FC236}">
                    <a16:creationId xmlns:a16="http://schemas.microsoft.com/office/drawing/2014/main" id="{423152C9-9E13-D3B9-98AF-0CC7F293FD6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81" name="Graphic 1380">
                <a:extLst>
                  <a:ext uri="{FF2B5EF4-FFF2-40B4-BE49-F238E27FC236}">
                    <a16:creationId xmlns:a16="http://schemas.microsoft.com/office/drawing/2014/main" id="{D0E91422-245A-0CAD-BA8C-ADEAA8F5EEDE}"/>
                  </a:ext>
                </a:extLst>
              </p:cNvPr>
              <p:cNvPicPr>
                <a:picLocks noChangeAspect="1"/>
              </p:cNvPicPr>
              <p:nvPr/>
            </p:nvPicPr>
            <p:blipFill>
              <a:blip r:embed="rId24">
                <a:extLst>
                  <a:ext uri="{28A0092B-C50C-407E-A947-70E740481C1C}">
                    <a14:useLocalDpi xmlns:a14="http://schemas.microsoft.com/office/drawing/2010/main" val="0"/>
                  </a:ext>
                </a:extLst>
              </a:blip>
              <a:srcRect/>
              <a:stretch/>
            </p:blipFill>
            <p:spPr>
              <a:xfrm>
                <a:off x="7758878" y="1679097"/>
                <a:ext cx="1012779" cy="932545"/>
              </a:xfrm>
              <a:prstGeom prst="rect">
                <a:avLst/>
              </a:prstGeom>
            </p:spPr>
          </p:pic>
        </p:grpSp>
        <p:sp>
          <p:nvSpPr>
            <p:cNvPr id="1379" name="TextBox 1378">
              <a:extLst>
                <a:ext uri="{FF2B5EF4-FFF2-40B4-BE49-F238E27FC236}">
                  <a16:creationId xmlns:a16="http://schemas.microsoft.com/office/drawing/2014/main" id="{357F0981-BD4E-4654-6B29-0024C73CC124}"/>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TURISME </a:t>
              </a:r>
            </a:p>
          </p:txBody>
        </p:sp>
      </p:grpSp>
      <p:grpSp>
        <p:nvGrpSpPr>
          <p:cNvPr id="1384" name="Group 1383">
            <a:extLst>
              <a:ext uri="{FF2B5EF4-FFF2-40B4-BE49-F238E27FC236}">
                <a16:creationId xmlns:a16="http://schemas.microsoft.com/office/drawing/2014/main" id="{B973C62C-89BE-22A6-2764-19ACB26397DA}"/>
              </a:ext>
              <a:ext uri="{C183D7F6-B498-43B3-948B-1728B52AA6E4}">
                <adec:decorative xmlns:adec="http://schemas.microsoft.com/office/drawing/2017/decorative" val="1"/>
              </a:ext>
            </a:extLst>
          </p:cNvPr>
          <p:cNvGrpSpPr/>
          <p:nvPr/>
        </p:nvGrpSpPr>
        <p:grpSpPr>
          <a:xfrm>
            <a:off x="238106" y="6421941"/>
            <a:ext cx="1755234" cy="1986635"/>
            <a:chOff x="6723609" y="321133"/>
            <a:chExt cx="1182345" cy="1349229"/>
          </a:xfrm>
        </p:grpSpPr>
        <p:sp>
          <p:nvSpPr>
            <p:cNvPr id="1385" name="Rectangle: Rounded Corners 1027">
              <a:extLst>
                <a:ext uri="{FF2B5EF4-FFF2-40B4-BE49-F238E27FC236}">
                  <a16:creationId xmlns:a16="http://schemas.microsoft.com/office/drawing/2014/main" id="{BC3DBB52-7020-3F45-44A2-365B4AD15315}"/>
                </a:ext>
              </a:extLst>
            </p:cNvPr>
            <p:cNvSpPr/>
            <p:nvPr/>
          </p:nvSpPr>
          <p:spPr>
            <a:xfrm>
              <a:off x="6763391" y="321133"/>
              <a:ext cx="1104900" cy="1349229"/>
            </a:xfrm>
            <a:prstGeom prst="rect">
              <a:avLst/>
            </a:prstGeom>
            <a:solidFill>
              <a:srgbClr val="7F7F7F"/>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86" name="Group 1385">
              <a:extLst>
                <a:ext uri="{FF2B5EF4-FFF2-40B4-BE49-F238E27FC236}">
                  <a16:creationId xmlns:a16="http://schemas.microsoft.com/office/drawing/2014/main" id="{E0CFB7FE-7BAD-8D35-C2C8-5434AEC09E6F}"/>
                </a:ext>
              </a:extLst>
            </p:cNvPr>
            <p:cNvGrpSpPr/>
            <p:nvPr/>
          </p:nvGrpSpPr>
          <p:grpSpPr>
            <a:xfrm>
              <a:off x="6860191" y="427132"/>
              <a:ext cx="911301" cy="911301"/>
              <a:chOff x="7688198" y="1532291"/>
              <a:chExt cx="1169289" cy="1169289"/>
            </a:xfrm>
          </p:grpSpPr>
          <p:sp>
            <p:nvSpPr>
              <p:cNvPr id="1388" name="Oval 1029">
                <a:extLst>
                  <a:ext uri="{FF2B5EF4-FFF2-40B4-BE49-F238E27FC236}">
                    <a16:creationId xmlns:a16="http://schemas.microsoft.com/office/drawing/2014/main" id="{579F03E6-3D9C-B0F0-D8FB-AD03C3265F8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89" name="Graphic 1388">
                <a:extLst>
                  <a:ext uri="{FF2B5EF4-FFF2-40B4-BE49-F238E27FC236}">
                    <a16:creationId xmlns:a16="http://schemas.microsoft.com/office/drawing/2014/main" id="{9A49C583-F5EA-AE9F-53A6-A46D52BF6354}"/>
                  </a:ext>
                </a:extLst>
              </p:cNvPr>
              <p:cNvPicPr>
                <a:picLocks noChangeAspect="1"/>
              </p:cNvPicPr>
              <p:nvPr/>
            </p:nvPicPr>
            <p:blipFill>
              <a:blip r:embed="rId25">
                <a:extLst>
                  <a:ext uri="{28A0092B-C50C-407E-A947-70E740481C1C}">
                    <a14:useLocalDpi xmlns:a14="http://schemas.microsoft.com/office/drawing/2010/main" val="0"/>
                  </a:ext>
                </a:extLst>
              </a:blip>
              <a:srcRect/>
              <a:stretch/>
            </p:blipFill>
            <p:spPr>
              <a:xfrm>
                <a:off x="7758878" y="1689844"/>
                <a:ext cx="1012779" cy="911051"/>
              </a:xfrm>
              <a:prstGeom prst="rect">
                <a:avLst/>
              </a:prstGeom>
            </p:spPr>
          </p:pic>
        </p:grpSp>
        <p:sp>
          <p:nvSpPr>
            <p:cNvPr id="1387" name="TextBox 1386">
              <a:extLst>
                <a:ext uri="{FF2B5EF4-FFF2-40B4-BE49-F238E27FC236}">
                  <a16:creationId xmlns:a16="http://schemas.microsoft.com/office/drawing/2014/main" id="{A36C0869-4BD4-7A4D-9841-108531B16C60}"/>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INFRASTRUKTUR </a:t>
              </a:r>
            </a:p>
          </p:txBody>
        </p:sp>
      </p:grpSp>
      <p:grpSp>
        <p:nvGrpSpPr>
          <p:cNvPr id="1390" name="Group 1389">
            <a:extLst>
              <a:ext uri="{FF2B5EF4-FFF2-40B4-BE49-F238E27FC236}">
                <a16:creationId xmlns:a16="http://schemas.microsoft.com/office/drawing/2014/main" id="{DFD2ED63-DD78-7036-B036-67431C27BE13}"/>
              </a:ext>
              <a:ext uri="{C183D7F6-B498-43B3-948B-1728B52AA6E4}">
                <adec:decorative xmlns:adec="http://schemas.microsoft.com/office/drawing/2017/decorative" val="1"/>
              </a:ext>
            </a:extLst>
          </p:cNvPr>
          <p:cNvGrpSpPr/>
          <p:nvPr/>
        </p:nvGrpSpPr>
        <p:grpSpPr>
          <a:xfrm>
            <a:off x="2029220" y="6421941"/>
            <a:ext cx="1755234" cy="1986635"/>
            <a:chOff x="6723609" y="321133"/>
            <a:chExt cx="1182345" cy="1349229"/>
          </a:xfrm>
        </p:grpSpPr>
        <p:sp>
          <p:nvSpPr>
            <p:cNvPr id="1391" name="Rectangle: Rounded Corners 1027">
              <a:extLst>
                <a:ext uri="{FF2B5EF4-FFF2-40B4-BE49-F238E27FC236}">
                  <a16:creationId xmlns:a16="http://schemas.microsoft.com/office/drawing/2014/main" id="{D25FC715-EA11-B989-3032-EDEAF5ADBF0E}"/>
                </a:ext>
              </a:extLst>
            </p:cNvPr>
            <p:cNvSpPr/>
            <p:nvPr/>
          </p:nvSpPr>
          <p:spPr>
            <a:xfrm>
              <a:off x="6763391" y="321133"/>
              <a:ext cx="1104900" cy="1349229"/>
            </a:xfrm>
            <a:prstGeom prst="rect">
              <a:avLst/>
            </a:prstGeom>
            <a:solidFill>
              <a:srgbClr val="D86ECC"/>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92" name="Group 1391">
              <a:extLst>
                <a:ext uri="{FF2B5EF4-FFF2-40B4-BE49-F238E27FC236}">
                  <a16:creationId xmlns:a16="http://schemas.microsoft.com/office/drawing/2014/main" id="{A04CAE80-67B5-BBD7-EAF3-9C6499937751}"/>
                </a:ext>
              </a:extLst>
            </p:cNvPr>
            <p:cNvGrpSpPr/>
            <p:nvPr/>
          </p:nvGrpSpPr>
          <p:grpSpPr>
            <a:xfrm>
              <a:off x="6860191" y="427132"/>
              <a:ext cx="911301" cy="911301"/>
              <a:chOff x="7688198" y="1532291"/>
              <a:chExt cx="1169289" cy="1169289"/>
            </a:xfrm>
          </p:grpSpPr>
          <p:sp>
            <p:nvSpPr>
              <p:cNvPr id="1394" name="Oval 1029">
                <a:extLst>
                  <a:ext uri="{FF2B5EF4-FFF2-40B4-BE49-F238E27FC236}">
                    <a16:creationId xmlns:a16="http://schemas.microsoft.com/office/drawing/2014/main" id="{27C406F9-D1AA-299E-E0CD-56978B9240F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95" name="Graphic 1394">
                <a:extLst>
                  <a:ext uri="{FF2B5EF4-FFF2-40B4-BE49-F238E27FC236}">
                    <a16:creationId xmlns:a16="http://schemas.microsoft.com/office/drawing/2014/main" id="{128EB7E9-3DF3-E7CF-25E7-6E061F09B1A5}"/>
                  </a:ext>
                </a:extLst>
              </p:cNvPr>
              <p:cNvPicPr>
                <a:picLocks noChangeAspect="1"/>
              </p:cNvPicPr>
              <p:nvPr/>
            </p:nvPicPr>
            <p:blipFill>
              <a:blip r:embed="rId26">
                <a:extLst>
                  <a:ext uri="{96DAC541-7B7A-43D3-8B79-37D633B846F1}">
                    <asvg:svgBlip xmlns:asvg="http://schemas.microsoft.com/office/drawing/2016/SVG/main" r:embed="rId27"/>
                  </a:ext>
                </a:extLst>
              </a:blip>
              <a:srcRect/>
              <a:stretch/>
            </p:blipFill>
            <p:spPr>
              <a:xfrm>
                <a:off x="7763009" y="1638980"/>
                <a:ext cx="1004515" cy="1012779"/>
              </a:xfrm>
              <a:prstGeom prst="rect">
                <a:avLst/>
              </a:prstGeom>
            </p:spPr>
          </p:pic>
        </p:grpSp>
        <p:sp>
          <p:nvSpPr>
            <p:cNvPr id="1393" name="TextBox 1392">
              <a:extLst>
                <a:ext uri="{FF2B5EF4-FFF2-40B4-BE49-F238E27FC236}">
                  <a16:creationId xmlns:a16="http://schemas.microsoft.com/office/drawing/2014/main" id="{1C52B653-132D-0746-623C-BF865084A661}"/>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KULTURMILJØ </a:t>
              </a:r>
            </a:p>
          </p:txBody>
        </p:sp>
      </p:grpSp>
      <p:grpSp>
        <p:nvGrpSpPr>
          <p:cNvPr id="1396" name="Group 1395">
            <a:extLst>
              <a:ext uri="{FF2B5EF4-FFF2-40B4-BE49-F238E27FC236}">
                <a16:creationId xmlns:a16="http://schemas.microsoft.com/office/drawing/2014/main" id="{23A51166-14DC-0E69-1AF0-6AD64B2EE4E5}"/>
              </a:ext>
              <a:ext uri="{C183D7F6-B498-43B3-948B-1728B52AA6E4}">
                <adec:decorative xmlns:adec="http://schemas.microsoft.com/office/drawing/2017/decorative" val="1"/>
              </a:ext>
            </a:extLst>
          </p:cNvPr>
          <p:cNvGrpSpPr/>
          <p:nvPr/>
        </p:nvGrpSpPr>
        <p:grpSpPr>
          <a:xfrm>
            <a:off x="3820334" y="6421941"/>
            <a:ext cx="1755234" cy="1986635"/>
            <a:chOff x="6723609" y="321133"/>
            <a:chExt cx="1182345" cy="1349229"/>
          </a:xfrm>
        </p:grpSpPr>
        <p:sp>
          <p:nvSpPr>
            <p:cNvPr id="1397" name="Rectangle: Rounded Corners 1027">
              <a:extLst>
                <a:ext uri="{FF2B5EF4-FFF2-40B4-BE49-F238E27FC236}">
                  <a16:creationId xmlns:a16="http://schemas.microsoft.com/office/drawing/2014/main" id="{DA16AA29-6FDB-1262-ABCC-96F6F0EF557E}"/>
                </a:ext>
              </a:extLst>
            </p:cNvPr>
            <p:cNvSpPr/>
            <p:nvPr/>
          </p:nvSpPr>
          <p:spPr>
            <a:xfrm>
              <a:off x="6763391" y="321133"/>
              <a:ext cx="1104900" cy="1349229"/>
            </a:xfrm>
            <a:prstGeom prst="rect">
              <a:avLst/>
            </a:prstGeom>
            <a:solidFill>
              <a:srgbClr val="74747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98" name="Group 1397">
              <a:extLst>
                <a:ext uri="{FF2B5EF4-FFF2-40B4-BE49-F238E27FC236}">
                  <a16:creationId xmlns:a16="http://schemas.microsoft.com/office/drawing/2014/main" id="{508CF310-00F0-119A-37E0-F08723146D54}"/>
                </a:ext>
              </a:extLst>
            </p:cNvPr>
            <p:cNvGrpSpPr/>
            <p:nvPr/>
          </p:nvGrpSpPr>
          <p:grpSpPr>
            <a:xfrm>
              <a:off x="6860191" y="427132"/>
              <a:ext cx="911301" cy="911301"/>
              <a:chOff x="7688198" y="1532291"/>
              <a:chExt cx="1169289" cy="1169289"/>
            </a:xfrm>
          </p:grpSpPr>
          <p:sp>
            <p:nvSpPr>
              <p:cNvPr id="1400" name="Oval 1029">
                <a:extLst>
                  <a:ext uri="{FF2B5EF4-FFF2-40B4-BE49-F238E27FC236}">
                    <a16:creationId xmlns:a16="http://schemas.microsoft.com/office/drawing/2014/main" id="{93E06753-57FB-D4D9-8CE3-6AF777E8EED6}"/>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401" name="Graphic 1400">
                <a:extLst>
                  <a:ext uri="{FF2B5EF4-FFF2-40B4-BE49-F238E27FC236}">
                    <a16:creationId xmlns:a16="http://schemas.microsoft.com/office/drawing/2014/main" id="{379DDD60-FB4A-1522-FC8B-E40C71515C6C}"/>
                  </a:ext>
                </a:extLst>
              </p:cNvPr>
              <p:cNvPicPr>
                <a:picLocks noChangeAspect="1"/>
              </p:cNvPicPr>
              <p:nvPr/>
            </p:nvPicPr>
            <p:blipFill>
              <a:blip r:embed="rId28">
                <a:extLst>
                  <a:ext uri="{96DAC541-7B7A-43D3-8B79-37D633B846F1}">
                    <asvg:svgBlip xmlns:asvg="http://schemas.microsoft.com/office/drawing/2016/SVG/main" r:embed="rId29"/>
                  </a:ext>
                </a:extLst>
              </a:blip>
              <a:srcRect/>
              <a:stretch/>
            </p:blipFill>
            <p:spPr>
              <a:xfrm>
                <a:off x="7763009" y="1638980"/>
                <a:ext cx="1004515" cy="1012779"/>
              </a:xfrm>
              <a:prstGeom prst="rect">
                <a:avLst/>
              </a:prstGeom>
            </p:spPr>
          </p:pic>
        </p:grpSp>
        <p:sp>
          <p:nvSpPr>
            <p:cNvPr id="1399" name="TextBox 1398">
              <a:extLst>
                <a:ext uri="{FF2B5EF4-FFF2-40B4-BE49-F238E27FC236}">
                  <a16:creationId xmlns:a16="http://schemas.microsoft.com/office/drawing/2014/main" id="{9249094C-7B37-F810-301C-DCE457B313E4}"/>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BYUDVIKLING </a:t>
              </a:r>
            </a:p>
          </p:txBody>
        </p:sp>
      </p:grpSp>
      <p:grpSp>
        <p:nvGrpSpPr>
          <p:cNvPr id="8" name="Group 7">
            <a:extLst>
              <a:ext uri="{FF2B5EF4-FFF2-40B4-BE49-F238E27FC236}">
                <a16:creationId xmlns:a16="http://schemas.microsoft.com/office/drawing/2014/main" id="{4842A9F7-1001-F317-889C-3A26550DF481}"/>
              </a:ext>
              <a:ext uri="{C183D7F6-B498-43B3-948B-1728B52AA6E4}">
                <adec:decorative xmlns:adec="http://schemas.microsoft.com/office/drawing/2017/decorative" val="1"/>
              </a:ext>
            </a:extLst>
          </p:cNvPr>
          <p:cNvGrpSpPr/>
          <p:nvPr/>
        </p:nvGrpSpPr>
        <p:grpSpPr>
          <a:xfrm>
            <a:off x="3817740" y="4300497"/>
            <a:ext cx="1755234" cy="1986635"/>
            <a:chOff x="6723609" y="321133"/>
            <a:chExt cx="1182345" cy="1349229"/>
          </a:xfrm>
        </p:grpSpPr>
        <p:sp>
          <p:nvSpPr>
            <p:cNvPr id="9" name="Rectangle: Rounded Corners 1027">
              <a:extLst>
                <a:ext uri="{FF2B5EF4-FFF2-40B4-BE49-F238E27FC236}">
                  <a16:creationId xmlns:a16="http://schemas.microsoft.com/office/drawing/2014/main" id="{10F02A4E-FA79-8E20-BCAB-AEBAF79DF45A}"/>
                </a:ext>
              </a:extLst>
            </p:cNvPr>
            <p:cNvSpPr/>
            <p:nvPr/>
          </p:nvSpPr>
          <p:spPr>
            <a:xfrm>
              <a:off x="6763391" y="321133"/>
              <a:ext cx="1104900" cy="1349229"/>
            </a:xfrm>
            <a:prstGeom prst="rect">
              <a:avLst/>
            </a:prstGeom>
            <a:solidFill>
              <a:srgbClr val="00B0F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0" name="Group 9">
              <a:extLst>
                <a:ext uri="{FF2B5EF4-FFF2-40B4-BE49-F238E27FC236}">
                  <a16:creationId xmlns:a16="http://schemas.microsoft.com/office/drawing/2014/main" id="{70425589-21E3-EC9C-125C-4E5AFFD2A256}"/>
                </a:ext>
              </a:extLst>
            </p:cNvPr>
            <p:cNvGrpSpPr/>
            <p:nvPr/>
          </p:nvGrpSpPr>
          <p:grpSpPr>
            <a:xfrm>
              <a:off x="6860191" y="427132"/>
              <a:ext cx="911301" cy="911301"/>
              <a:chOff x="7688198" y="1532291"/>
              <a:chExt cx="1169289" cy="1169289"/>
            </a:xfrm>
          </p:grpSpPr>
          <p:sp>
            <p:nvSpPr>
              <p:cNvPr id="12" name="Oval 1029">
                <a:extLst>
                  <a:ext uri="{FF2B5EF4-FFF2-40B4-BE49-F238E27FC236}">
                    <a16:creationId xmlns:a16="http://schemas.microsoft.com/office/drawing/2014/main" id="{C16D665A-4161-DA84-2C11-4A45541A9156}"/>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 name="Graphic 12">
                <a:extLst>
                  <a:ext uri="{FF2B5EF4-FFF2-40B4-BE49-F238E27FC236}">
                    <a16:creationId xmlns:a16="http://schemas.microsoft.com/office/drawing/2014/main" id="{8CC5FB0B-F2D5-09F2-20F6-2A6A7EC654E3}"/>
                  </a:ext>
                </a:extLst>
              </p:cNvPr>
              <p:cNvPicPr>
                <a:picLocks noChangeAspect="1"/>
              </p:cNvPicPr>
              <p:nvPr/>
            </p:nvPicPr>
            <p:blipFill>
              <a:blip r:embed="rId30">
                <a:extLst>
                  <a:ext uri="{96DAC541-7B7A-43D3-8B79-37D633B846F1}">
                    <asvg:svgBlip xmlns:asvg="http://schemas.microsoft.com/office/drawing/2016/SVG/main" r:embed="rId31"/>
                  </a:ext>
                </a:extLst>
              </a:blip>
              <a:srcRect/>
              <a:stretch/>
            </p:blipFill>
            <p:spPr>
              <a:xfrm>
                <a:off x="7790913" y="1616846"/>
                <a:ext cx="948709" cy="1012779"/>
              </a:xfrm>
              <a:prstGeom prst="rect">
                <a:avLst/>
              </a:prstGeom>
            </p:spPr>
          </p:pic>
        </p:grpSp>
        <p:sp>
          <p:nvSpPr>
            <p:cNvPr id="11" name="TextBox 10">
              <a:extLst>
                <a:ext uri="{FF2B5EF4-FFF2-40B4-BE49-F238E27FC236}">
                  <a16:creationId xmlns:a16="http://schemas.microsoft.com/office/drawing/2014/main" id="{FAC4555A-BF3D-5E0D-83A7-578EB84176C0}"/>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SØER &amp; ÅER </a:t>
              </a:r>
            </a:p>
          </p:txBody>
        </p:sp>
      </p:grpSp>
      <p:grpSp>
        <p:nvGrpSpPr>
          <p:cNvPr id="14" name="Group 13">
            <a:extLst>
              <a:ext uri="{FF2B5EF4-FFF2-40B4-BE49-F238E27FC236}">
                <a16:creationId xmlns:a16="http://schemas.microsoft.com/office/drawing/2014/main" id="{65C29D78-E8F5-737B-D931-6C69DDC2EEAD}"/>
              </a:ext>
              <a:ext uri="{C183D7F6-B498-43B3-948B-1728B52AA6E4}">
                <adec:decorative xmlns:adec="http://schemas.microsoft.com/office/drawing/2017/decorative" val="1"/>
              </a:ext>
            </a:extLst>
          </p:cNvPr>
          <p:cNvGrpSpPr/>
          <p:nvPr/>
        </p:nvGrpSpPr>
        <p:grpSpPr>
          <a:xfrm>
            <a:off x="2024032" y="4300497"/>
            <a:ext cx="1755234" cy="1986635"/>
            <a:chOff x="6723609" y="321133"/>
            <a:chExt cx="1182345" cy="1349229"/>
          </a:xfrm>
        </p:grpSpPr>
        <p:sp>
          <p:nvSpPr>
            <p:cNvPr id="15" name="Rectangle: Rounded Corners 1027">
              <a:extLst>
                <a:ext uri="{FF2B5EF4-FFF2-40B4-BE49-F238E27FC236}">
                  <a16:creationId xmlns:a16="http://schemas.microsoft.com/office/drawing/2014/main" id="{551B348B-07D7-A0EF-EA6D-5836BF000C7B}"/>
                </a:ext>
              </a:extLst>
            </p:cNvPr>
            <p:cNvSpPr/>
            <p:nvPr/>
          </p:nvSpPr>
          <p:spPr>
            <a:xfrm>
              <a:off x="6763391" y="321133"/>
              <a:ext cx="1104900" cy="1349229"/>
            </a:xfrm>
            <a:prstGeom prst="rect">
              <a:avLst/>
            </a:prstGeom>
            <a:solidFill>
              <a:srgbClr val="084F6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6" name="Group 15">
              <a:extLst>
                <a:ext uri="{FF2B5EF4-FFF2-40B4-BE49-F238E27FC236}">
                  <a16:creationId xmlns:a16="http://schemas.microsoft.com/office/drawing/2014/main" id="{09500868-69AB-982E-6DC5-EFF130B96524}"/>
                </a:ext>
              </a:extLst>
            </p:cNvPr>
            <p:cNvGrpSpPr/>
            <p:nvPr/>
          </p:nvGrpSpPr>
          <p:grpSpPr>
            <a:xfrm>
              <a:off x="6860191" y="427132"/>
              <a:ext cx="911301" cy="911301"/>
              <a:chOff x="7688198" y="1532291"/>
              <a:chExt cx="1169289" cy="1169289"/>
            </a:xfrm>
          </p:grpSpPr>
          <p:sp>
            <p:nvSpPr>
              <p:cNvPr id="18" name="Oval 1029">
                <a:extLst>
                  <a:ext uri="{FF2B5EF4-FFF2-40B4-BE49-F238E27FC236}">
                    <a16:creationId xmlns:a16="http://schemas.microsoft.com/office/drawing/2014/main" id="{62F06189-7C3A-8052-45D9-E78D0842835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9" name="Graphic 18">
                <a:extLst>
                  <a:ext uri="{FF2B5EF4-FFF2-40B4-BE49-F238E27FC236}">
                    <a16:creationId xmlns:a16="http://schemas.microsoft.com/office/drawing/2014/main" id="{A7554681-ACA3-EAD8-FE50-F5C24A9DC8CC}"/>
                  </a:ext>
                </a:extLst>
              </p:cNvPr>
              <p:cNvPicPr>
                <a:picLocks noChangeAspect="1"/>
              </p:cNvPicPr>
              <p:nvPr/>
            </p:nvPicPr>
            <p:blipFill>
              <a:blip r:embed="rId32">
                <a:extLst>
                  <a:ext uri="{96DAC541-7B7A-43D3-8B79-37D633B846F1}">
                    <asvg:svgBlip xmlns:asvg="http://schemas.microsoft.com/office/drawing/2016/SVG/main" r:embed="rId33"/>
                  </a:ext>
                </a:extLst>
              </a:blip>
              <a:srcRect/>
              <a:stretch/>
            </p:blipFill>
            <p:spPr>
              <a:xfrm>
                <a:off x="7763009" y="1638980"/>
                <a:ext cx="1004515" cy="1012779"/>
              </a:xfrm>
              <a:prstGeom prst="rect">
                <a:avLst/>
              </a:prstGeom>
            </p:spPr>
          </p:pic>
        </p:grpSp>
        <p:sp>
          <p:nvSpPr>
            <p:cNvPr id="17" name="TextBox 16">
              <a:extLst>
                <a:ext uri="{FF2B5EF4-FFF2-40B4-BE49-F238E27FC236}">
                  <a16:creationId xmlns:a16="http://schemas.microsoft.com/office/drawing/2014/main" id="{AA03159D-DBA3-539C-D6B7-ADEB5AF1523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KYSTVANDE </a:t>
              </a:r>
            </a:p>
          </p:txBody>
        </p:sp>
      </p:grpSp>
      <p:grpSp>
        <p:nvGrpSpPr>
          <p:cNvPr id="2" name="Group 1">
            <a:extLst>
              <a:ext uri="{FF2B5EF4-FFF2-40B4-BE49-F238E27FC236}">
                <a16:creationId xmlns:a16="http://schemas.microsoft.com/office/drawing/2014/main" id="{500CBE19-EC7A-7F67-A2A4-2F596D5760F8}"/>
              </a:ext>
              <a:ext uri="{C183D7F6-B498-43B3-948B-1728B52AA6E4}">
                <adec:decorative xmlns:adec="http://schemas.microsoft.com/office/drawing/2017/decorative" val="1"/>
              </a:ext>
            </a:extLst>
          </p:cNvPr>
          <p:cNvGrpSpPr/>
          <p:nvPr/>
        </p:nvGrpSpPr>
        <p:grpSpPr>
          <a:xfrm>
            <a:off x="5611448" y="6421941"/>
            <a:ext cx="1755234" cy="1986635"/>
            <a:chOff x="6723609" y="321133"/>
            <a:chExt cx="1182345" cy="1349229"/>
          </a:xfrm>
        </p:grpSpPr>
        <p:sp>
          <p:nvSpPr>
            <p:cNvPr id="3" name="Rectangle: Rounded Corners 1027">
              <a:extLst>
                <a:ext uri="{FF2B5EF4-FFF2-40B4-BE49-F238E27FC236}">
                  <a16:creationId xmlns:a16="http://schemas.microsoft.com/office/drawing/2014/main" id="{B468C044-B253-5C27-F0C3-DCC8B6F35D21}"/>
                </a:ext>
              </a:extLst>
            </p:cNvPr>
            <p:cNvSpPr/>
            <p:nvPr/>
          </p:nvSpPr>
          <p:spPr>
            <a:xfrm>
              <a:off x="6763391" y="321133"/>
              <a:ext cx="1104900" cy="1349229"/>
            </a:xfrm>
            <a:prstGeom prst="rect">
              <a:avLst/>
            </a:prstGeom>
            <a:solidFill>
              <a:srgbClr val="61CBF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4" name="Group 3">
              <a:extLst>
                <a:ext uri="{FF2B5EF4-FFF2-40B4-BE49-F238E27FC236}">
                  <a16:creationId xmlns:a16="http://schemas.microsoft.com/office/drawing/2014/main" id="{5F0D5935-AF43-FB1A-A0C0-9307A600ADA9}"/>
                </a:ext>
              </a:extLst>
            </p:cNvPr>
            <p:cNvGrpSpPr/>
            <p:nvPr/>
          </p:nvGrpSpPr>
          <p:grpSpPr>
            <a:xfrm>
              <a:off x="6860197" y="369198"/>
              <a:ext cx="911302" cy="1098689"/>
              <a:chOff x="7688198" y="1457956"/>
              <a:chExt cx="1169289" cy="1409726"/>
            </a:xfrm>
          </p:grpSpPr>
          <p:sp>
            <p:nvSpPr>
              <p:cNvPr id="6" name="Oval 1029">
                <a:extLst>
                  <a:ext uri="{FF2B5EF4-FFF2-40B4-BE49-F238E27FC236}">
                    <a16:creationId xmlns:a16="http://schemas.microsoft.com/office/drawing/2014/main" id="{2F0DB535-12C3-1AAB-5284-199F51FADDF2}"/>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7" name="Graphic 1336" descr="Ripple with solid fill">
                <a:extLst>
                  <a:ext uri="{FF2B5EF4-FFF2-40B4-BE49-F238E27FC236}">
                    <a16:creationId xmlns:a16="http://schemas.microsoft.com/office/drawing/2014/main" id="{9ED8E0B5-EBA5-D4F3-C80D-0AEF49853EBD}"/>
                  </a:ext>
                </a:extLst>
              </p:cNvPr>
              <p:cNvPicPr>
                <a:picLocks noChangeAspect="1"/>
              </p:cNvPicPr>
              <p:nvPr/>
            </p:nvPicPr>
            <p:blipFill>
              <a:blip r:embed="rId34">
                <a:extLst>
                  <a:ext uri="{96DAC541-7B7A-43D3-8B79-37D633B846F1}">
                    <asvg:svgBlip xmlns:asvg="http://schemas.microsoft.com/office/drawing/2016/SVG/main" r:embed="rId35"/>
                  </a:ext>
                </a:extLst>
              </a:blip>
              <a:srcRect l="12013" r="13151"/>
              <a:stretch/>
            </p:blipFill>
            <p:spPr>
              <a:xfrm>
                <a:off x="7751437" y="1457956"/>
                <a:ext cx="1046366" cy="1409726"/>
              </a:xfrm>
              <a:prstGeom prst="rect">
                <a:avLst/>
              </a:prstGeom>
            </p:spPr>
          </p:pic>
        </p:grpSp>
        <p:sp>
          <p:nvSpPr>
            <p:cNvPr id="5" name="TextBox 4">
              <a:extLst>
                <a:ext uri="{FF2B5EF4-FFF2-40B4-BE49-F238E27FC236}">
                  <a16:creationId xmlns:a16="http://schemas.microsoft.com/office/drawing/2014/main" id="{27F07901-1166-9D0B-9067-0EC9A3C05331}"/>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VÅDOMRÅDER </a:t>
              </a:r>
            </a:p>
          </p:txBody>
        </p:sp>
      </p:grpSp>
      <p:sp>
        <p:nvSpPr>
          <p:cNvPr id="39" name="Titel 38">
            <a:extLst>
              <a:ext uri="{FF2B5EF4-FFF2-40B4-BE49-F238E27FC236}">
                <a16:creationId xmlns:a16="http://schemas.microsoft.com/office/drawing/2014/main" id="{3E5BD871-0146-F88D-C64F-8D27FE2DB163}"/>
              </a:ext>
            </a:extLst>
          </p:cNvPr>
          <p:cNvSpPr>
            <a:spLocks noGrp="1"/>
          </p:cNvSpPr>
          <p:nvPr>
            <p:ph type="ctrTitle"/>
          </p:nvPr>
        </p:nvSpPr>
        <p:spPr>
          <a:xfrm>
            <a:off x="1133951" y="-3722335"/>
            <a:ext cx="12851448" cy="3722335"/>
          </a:xfrm>
        </p:spPr>
        <p:txBody>
          <a:bodyPr vert="horz" lIns="91440" tIns="45720" rIns="91440" bIns="45720" rtlCol="0" anchor="b">
            <a:normAutofit/>
          </a:bodyPr>
          <a:lstStyle/>
          <a:p>
            <a:r>
              <a:rPr lang="da-DK" dirty="0"/>
              <a:t>Spillekort</a:t>
            </a:r>
          </a:p>
        </p:txBody>
      </p:sp>
    </p:spTree>
    <p:extLst>
      <p:ext uri="{BB962C8B-B14F-4D97-AF65-F5344CB8AC3E}">
        <p14:creationId xmlns:p14="http://schemas.microsoft.com/office/powerpoint/2010/main" val="169545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A97BBDC-A1DC-4B34-E19E-2E0A569D7CA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rot="5400000">
            <a:off x="2798132" y="1446378"/>
            <a:ext cx="10606767" cy="7714012"/>
          </a:xfrm>
          <a:prstGeom prst="rect">
            <a:avLst/>
          </a:prstGeom>
        </p:spPr>
      </p:pic>
      <p:sp>
        <p:nvSpPr>
          <p:cNvPr id="6" name="TextBox 5">
            <a:extLst>
              <a:ext uri="{FF2B5EF4-FFF2-40B4-BE49-F238E27FC236}">
                <a16:creationId xmlns:a16="http://schemas.microsoft.com/office/drawing/2014/main" id="{EBD7230D-727C-6DEE-5EE9-90BA6F94F70E}"/>
              </a:ext>
              <a:ext uri="{C183D7F6-B498-43B3-948B-1728B52AA6E4}">
                <adec:decorative xmlns:adec="http://schemas.microsoft.com/office/drawing/2017/decorative" val="1"/>
              </a:ext>
            </a:extLst>
          </p:cNvPr>
          <p:cNvSpPr txBox="1"/>
          <p:nvPr/>
        </p:nvSpPr>
        <p:spPr>
          <a:xfrm>
            <a:off x="5061377" y="9838200"/>
            <a:ext cx="4724509" cy="369332"/>
          </a:xfrm>
          <a:prstGeom prst="rect">
            <a:avLst/>
          </a:prstGeom>
          <a:noFill/>
        </p:spPr>
        <p:txBody>
          <a:bodyPr wrap="square" rtlCol="0">
            <a:spAutoFit/>
          </a:bodyPr>
          <a:lstStyle/>
          <a:p>
            <a:r>
              <a:rPr lang="da-DK" b="1" dirty="0">
                <a:latin typeface="Segoe Print" panose="02000600000000000000" pitchFamily="2" charset="0"/>
              </a:rPr>
              <a:t>Gruppe 1</a:t>
            </a:r>
          </a:p>
        </p:txBody>
      </p:sp>
      <p:grpSp>
        <p:nvGrpSpPr>
          <p:cNvPr id="7" name="Group 6">
            <a:extLst>
              <a:ext uri="{FF2B5EF4-FFF2-40B4-BE49-F238E27FC236}">
                <a16:creationId xmlns:a16="http://schemas.microsoft.com/office/drawing/2014/main" id="{5AF2B697-4F21-C319-6648-51B759FC47C2}"/>
              </a:ext>
              <a:ext uri="{C183D7F6-B498-43B3-948B-1728B52AA6E4}">
                <adec:decorative xmlns:adec="http://schemas.microsoft.com/office/drawing/2017/decorative" val="1"/>
              </a:ext>
            </a:extLst>
          </p:cNvPr>
          <p:cNvGrpSpPr/>
          <p:nvPr/>
        </p:nvGrpSpPr>
        <p:grpSpPr>
          <a:xfrm rot="21139780">
            <a:off x="8032438" y="4851170"/>
            <a:ext cx="1324073" cy="1498632"/>
            <a:chOff x="6723609" y="321133"/>
            <a:chExt cx="1182345" cy="1349229"/>
          </a:xfrm>
        </p:grpSpPr>
        <p:sp>
          <p:nvSpPr>
            <p:cNvPr id="8" name="Rectangle: Rounded Corners 1027">
              <a:extLst>
                <a:ext uri="{FF2B5EF4-FFF2-40B4-BE49-F238E27FC236}">
                  <a16:creationId xmlns:a16="http://schemas.microsoft.com/office/drawing/2014/main" id="{420C1B4D-F3C1-BD8B-2F3D-30A20E5D9BF3}"/>
                </a:ext>
              </a:extLst>
            </p:cNvPr>
            <p:cNvSpPr/>
            <p:nvPr/>
          </p:nvSpPr>
          <p:spPr>
            <a:xfrm>
              <a:off x="6763391" y="321133"/>
              <a:ext cx="1104900" cy="1349229"/>
            </a:xfrm>
            <a:prstGeom prst="rect">
              <a:avLst/>
            </a:prstGeom>
            <a:solidFill>
              <a:srgbClr val="766056"/>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9" name="Group 8">
              <a:extLst>
                <a:ext uri="{FF2B5EF4-FFF2-40B4-BE49-F238E27FC236}">
                  <a16:creationId xmlns:a16="http://schemas.microsoft.com/office/drawing/2014/main" id="{F95997F0-97AB-980B-0213-9D99507F6FD8}"/>
                </a:ext>
              </a:extLst>
            </p:cNvPr>
            <p:cNvGrpSpPr/>
            <p:nvPr/>
          </p:nvGrpSpPr>
          <p:grpSpPr>
            <a:xfrm>
              <a:off x="6860191" y="427132"/>
              <a:ext cx="911301" cy="911301"/>
              <a:chOff x="7688198" y="1532291"/>
              <a:chExt cx="1169289" cy="1169289"/>
            </a:xfrm>
          </p:grpSpPr>
          <p:sp>
            <p:nvSpPr>
              <p:cNvPr id="11" name="Oval 1029">
                <a:extLst>
                  <a:ext uri="{FF2B5EF4-FFF2-40B4-BE49-F238E27FC236}">
                    <a16:creationId xmlns:a16="http://schemas.microsoft.com/office/drawing/2014/main" id="{43A63AF9-DC6B-9626-EDC2-DCE291C7BD56}"/>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2" name="Graphic 11" descr="Tractor with solid fill">
                <a:extLst>
                  <a:ext uri="{FF2B5EF4-FFF2-40B4-BE49-F238E27FC236}">
                    <a16:creationId xmlns:a16="http://schemas.microsoft.com/office/drawing/2014/main" id="{FD72A0D3-A7E1-2AF4-F69E-30EB70F3ABA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58878" y="1638980"/>
                <a:ext cx="1012779" cy="1012779"/>
              </a:xfrm>
              <a:prstGeom prst="rect">
                <a:avLst/>
              </a:prstGeom>
            </p:spPr>
          </p:pic>
        </p:grpSp>
        <p:sp>
          <p:nvSpPr>
            <p:cNvPr id="10" name="TextBox 9">
              <a:extLst>
                <a:ext uri="{FF2B5EF4-FFF2-40B4-BE49-F238E27FC236}">
                  <a16:creationId xmlns:a16="http://schemas.microsoft.com/office/drawing/2014/main" id="{488E2410-3BD6-D413-C7C0-1324E827085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LANDBRUG </a:t>
              </a:r>
            </a:p>
          </p:txBody>
        </p:sp>
      </p:grpSp>
      <p:grpSp>
        <p:nvGrpSpPr>
          <p:cNvPr id="13" name="Group 12">
            <a:extLst>
              <a:ext uri="{FF2B5EF4-FFF2-40B4-BE49-F238E27FC236}">
                <a16:creationId xmlns:a16="http://schemas.microsoft.com/office/drawing/2014/main" id="{0F429044-1E3A-91FA-2312-641E8DD19DB0}"/>
              </a:ext>
              <a:ext uri="{C183D7F6-B498-43B3-948B-1728B52AA6E4}">
                <adec:decorative xmlns:adec="http://schemas.microsoft.com/office/drawing/2017/decorative" val="1"/>
              </a:ext>
            </a:extLst>
          </p:cNvPr>
          <p:cNvGrpSpPr/>
          <p:nvPr/>
        </p:nvGrpSpPr>
        <p:grpSpPr>
          <a:xfrm>
            <a:off x="11291205" y="3400673"/>
            <a:ext cx="1324073" cy="1498632"/>
            <a:chOff x="6723609" y="321133"/>
            <a:chExt cx="1182345" cy="1349229"/>
          </a:xfrm>
        </p:grpSpPr>
        <p:sp>
          <p:nvSpPr>
            <p:cNvPr id="14" name="Rectangle: Rounded Corners 1027">
              <a:extLst>
                <a:ext uri="{FF2B5EF4-FFF2-40B4-BE49-F238E27FC236}">
                  <a16:creationId xmlns:a16="http://schemas.microsoft.com/office/drawing/2014/main" id="{20B22367-8E02-7482-1BD3-1196B334AEFC}"/>
                </a:ext>
              </a:extLst>
            </p:cNvPr>
            <p:cNvSpPr/>
            <p:nvPr/>
          </p:nvSpPr>
          <p:spPr>
            <a:xfrm>
              <a:off x="6763391" y="321133"/>
              <a:ext cx="1104900" cy="1349229"/>
            </a:xfrm>
            <a:prstGeom prst="rect">
              <a:avLst/>
            </a:prstGeom>
            <a:solidFill>
              <a:srgbClr val="78206E"/>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5" name="Group 14">
              <a:extLst>
                <a:ext uri="{FF2B5EF4-FFF2-40B4-BE49-F238E27FC236}">
                  <a16:creationId xmlns:a16="http://schemas.microsoft.com/office/drawing/2014/main" id="{3BB4E5DC-4024-1D2E-B3A6-4E71EC2F8BB4}"/>
                </a:ext>
              </a:extLst>
            </p:cNvPr>
            <p:cNvGrpSpPr/>
            <p:nvPr/>
          </p:nvGrpSpPr>
          <p:grpSpPr>
            <a:xfrm>
              <a:off x="6860191" y="427132"/>
              <a:ext cx="911301" cy="911301"/>
              <a:chOff x="7688198" y="1532291"/>
              <a:chExt cx="1169289" cy="1169289"/>
            </a:xfrm>
          </p:grpSpPr>
          <p:sp>
            <p:nvSpPr>
              <p:cNvPr id="17" name="Oval 1029">
                <a:extLst>
                  <a:ext uri="{FF2B5EF4-FFF2-40B4-BE49-F238E27FC236}">
                    <a16:creationId xmlns:a16="http://schemas.microsoft.com/office/drawing/2014/main" id="{7AC10A4D-404D-B88F-422B-648C97721056}"/>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8" name="Graphic 17">
                <a:extLst>
                  <a:ext uri="{FF2B5EF4-FFF2-40B4-BE49-F238E27FC236}">
                    <a16:creationId xmlns:a16="http://schemas.microsoft.com/office/drawing/2014/main" id="{39590431-4BA4-09E5-ED9B-91592C8F0549}"/>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7763009" y="1638980"/>
                <a:ext cx="1004515" cy="1012779"/>
              </a:xfrm>
              <a:prstGeom prst="rect">
                <a:avLst/>
              </a:prstGeom>
            </p:spPr>
          </p:pic>
        </p:grpSp>
        <p:sp>
          <p:nvSpPr>
            <p:cNvPr id="16" name="TextBox 15">
              <a:extLst>
                <a:ext uri="{FF2B5EF4-FFF2-40B4-BE49-F238E27FC236}">
                  <a16:creationId xmlns:a16="http://schemas.microsoft.com/office/drawing/2014/main" id="{83A67643-CFEE-E6C2-DECF-28BB5048C65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REKREATIVT </a:t>
              </a:r>
            </a:p>
          </p:txBody>
        </p:sp>
      </p:grpSp>
      <p:grpSp>
        <p:nvGrpSpPr>
          <p:cNvPr id="19" name="Group 18">
            <a:extLst>
              <a:ext uri="{FF2B5EF4-FFF2-40B4-BE49-F238E27FC236}">
                <a16:creationId xmlns:a16="http://schemas.microsoft.com/office/drawing/2014/main" id="{28C1FBB2-1723-8373-213D-77BFF8CD94B3}"/>
              </a:ext>
              <a:ext uri="{C183D7F6-B498-43B3-948B-1728B52AA6E4}">
                <adec:decorative xmlns:adec="http://schemas.microsoft.com/office/drawing/2017/decorative" val="1"/>
              </a:ext>
            </a:extLst>
          </p:cNvPr>
          <p:cNvGrpSpPr/>
          <p:nvPr/>
        </p:nvGrpSpPr>
        <p:grpSpPr>
          <a:xfrm rot="246339">
            <a:off x="6897639" y="5369638"/>
            <a:ext cx="1324073" cy="1498632"/>
            <a:chOff x="6723609" y="321133"/>
            <a:chExt cx="1182345" cy="1349229"/>
          </a:xfrm>
        </p:grpSpPr>
        <p:sp>
          <p:nvSpPr>
            <p:cNvPr id="20" name="Rectangle: Rounded Corners 1027">
              <a:extLst>
                <a:ext uri="{FF2B5EF4-FFF2-40B4-BE49-F238E27FC236}">
                  <a16:creationId xmlns:a16="http://schemas.microsoft.com/office/drawing/2014/main" id="{19898003-5138-9F35-4555-10BD26723FFD}"/>
                </a:ext>
              </a:extLst>
            </p:cNvPr>
            <p:cNvSpPr/>
            <p:nvPr/>
          </p:nvSpPr>
          <p:spPr>
            <a:xfrm>
              <a:off x="6763391" y="321133"/>
              <a:ext cx="1104900" cy="1349229"/>
            </a:xfrm>
            <a:prstGeom prst="rect">
              <a:avLst/>
            </a:prstGeom>
            <a:solidFill>
              <a:srgbClr val="3B7D23"/>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21" name="Group 20">
              <a:extLst>
                <a:ext uri="{FF2B5EF4-FFF2-40B4-BE49-F238E27FC236}">
                  <a16:creationId xmlns:a16="http://schemas.microsoft.com/office/drawing/2014/main" id="{5A81812C-A4DE-5A60-F0BE-B3DC1BAB33FD}"/>
                </a:ext>
              </a:extLst>
            </p:cNvPr>
            <p:cNvGrpSpPr/>
            <p:nvPr/>
          </p:nvGrpSpPr>
          <p:grpSpPr>
            <a:xfrm>
              <a:off x="6860191" y="427132"/>
              <a:ext cx="911301" cy="911301"/>
              <a:chOff x="7688198" y="1532291"/>
              <a:chExt cx="1169289" cy="1169289"/>
            </a:xfrm>
          </p:grpSpPr>
          <p:sp>
            <p:nvSpPr>
              <p:cNvPr id="23" name="Oval 1029">
                <a:extLst>
                  <a:ext uri="{FF2B5EF4-FFF2-40B4-BE49-F238E27FC236}">
                    <a16:creationId xmlns:a16="http://schemas.microsoft.com/office/drawing/2014/main" id="{3A0AE83A-A717-C2B6-C5AC-5A5C1ECBCCB8}"/>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24" name="Graphic 23">
                <a:extLst>
                  <a:ext uri="{FF2B5EF4-FFF2-40B4-BE49-F238E27FC236}">
                    <a16:creationId xmlns:a16="http://schemas.microsoft.com/office/drawing/2014/main" id="{1092D4FF-3E27-6587-7106-E49FE3C5FADD}"/>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7763009" y="1638980"/>
                <a:ext cx="1004515" cy="1012779"/>
              </a:xfrm>
              <a:prstGeom prst="rect">
                <a:avLst/>
              </a:prstGeom>
            </p:spPr>
          </p:pic>
        </p:grpSp>
        <p:sp>
          <p:nvSpPr>
            <p:cNvPr id="22" name="TextBox 21">
              <a:extLst>
                <a:ext uri="{FF2B5EF4-FFF2-40B4-BE49-F238E27FC236}">
                  <a16:creationId xmlns:a16="http://schemas.microsoft.com/office/drawing/2014/main" id="{1A3FC9C8-8542-769A-E958-A43C4DD24F74}"/>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SKOV </a:t>
              </a:r>
            </a:p>
          </p:txBody>
        </p:sp>
      </p:grpSp>
      <p:grpSp>
        <p:nvGrpSpPr>
          <p:cNvPr id="25" name="Group 24">
            <a:extLst>
              <a:ext uri="{FF2B5EF4-FFF2-40B4-BE49-F238E27FC236}">
                <a16:creationId xmlns:a16="http://schemas.microsoft.com/office/drawing/2014/main" id="{F7392E79-9519-47CC-541A-9CB1FA36ECD5}"/>
              </a:ext>
              <a:ext uri="{C183D7F6-B498-43B3-948B-1728B52AA6E4}">
                <adec:decorative xmlns:adec="http://schemas.microsoft.com/office/drawing/2017/decorative" val="1"/>
              </a:ext>
            </a:extLst>
          </p:cNvPr>
          <p:cNvGrpSpPr/>
          <p:nvPr/>
        </p:nvGrpSpPr>
        <p:grpSpPr>
          <a:xfrm>
            <a:off x="10405155" y="1972060"/>
            <a:ext cx="1324073" cy="1498632"/>
            <a:chOff x="6723609" y="321133"/>
            <a:chExt cx="1182345" cy="1349229"/>
          </a:xfrm>
        </p:grpSpPr>
        <p:sp>
          <p:nvSpPr>
            <p:cNvPr id="26" name="Rectangle: Rounded Corners 1027">
              <a:extLst>
                <a:ext uri="{FF2B5EF4-FFF2-40B4-BE49-F238E27FC236}">
                  <a16:creationId xmlns:a16="http://schemas.microsoft.com/office/drawing/2014/main" id="{562A92C6-5F78-486F-E13F-212434677550}"/>
                </a:ext>
              </a:extLst>
            </p:cNvPr>
            <p:cNvSpPr/>
            <p:nvPr/>
          </p:nvSpPr>
          <p:spPr>
            <a:xfrm>
              <a:off x="6763391" y="321133"/>
              <a:ext cx="1104900" cy="1349229"/>
            </a:xfrm>
            <a:prstGeom prst="rect">
              <a:avLst/>
            </a:prstGeom>
            <a:solidFill>
              <a:srgbClr val="FF6D6D"/>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27" name="Group 26">
              <a:extLst>
                <a:ext uri="{FF2B5EF4-FFF2-40B4-BE49-F238E27FC236}">
                  <a16:creationId xmlns:a16="http://schemas.microsoft.com/office/drawing/2014/main" id="{56535447-4F9F-12A0-81E1-AA1F89FE3CFC}"/>
                </a:ext>
              </a:extLst>
            </p:cNvPr>
            <p:cNvGrpSpPr/>
            <p:nvPr/>
          </p:nvGrpSpPr>
          <p:grpSpPr>
            <a:xfrm>
              <a:off x="6860191" y="427132"/>
              <a:ext cx="911301" cy="911301"/>
              <a:chOff x="7688198" y="1532291"/>
              <a:chExt cx="1169289" cy="1169289"/>
            </a:xfrm>
          </p:grpSpPr>
          <p:sp>
            <p:nvSpPr>
              <p:cNvPr id="29" name="Oval 1029">
                <a:extLst>
                  <a:ext uri="{FF2B5EF4-FFF2-40B4-BE49-F238E27FC236}">
                    <a16:creationId xmlns:a16="http://schemas.microsoft.com/office/drawing/2014/main" id="{32FAA004-5A18-EA03-E960-E8E2D2B44CB9}"/>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30" name="Graphic 29">
                <a:extLst>
                  <a:ext uri="{FF2B5EF4-FFF2-40B4-BE49-F238E27FC236}">
                    <a16:creationId xmlns:a16="http://schemas.microsoft.com/office/drawing/2014/main" id="{7E7E096F-1FCD-24B5-66A2-CCDA1329F532}"/>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7763009" y="1638980"/>
                <a:ext cx="1004515" cy="1012779"/>
              </a:xfrm>
              <a:prstGeom prst="rect">
                <a:avLst/>
              </a:prstGeom>
            </p:spPr>
          </p:pic>
        </p:grpSp>
        <p:sp>
          <p:nvSpPr>
            <p:cNvPr id="28" name="TextBox 27">
              <a:extLst>
                <a:ext uri="{FF2B5EF4-FFF2-40B4-BE49-F238E27FC236}">
                  <a16:creationId xmlns:a16="http://schemas.microsoft.com/office/drawing/2014/main" id="{563C8C58-6A12-A387-8261-9ED853A8A3C6}"/>
                </a:ext>
              </a:extLst>
            </p:cNvPr>
            <p:cNvSpPr txBox="1"/>
            <p:nvPr/>
          </p:nvSpPr>
          <p:spPr>
            <a:xfrm>
              <a:off x="6723609" y="1377786"/>
              <a:ext cx="1182345" cy="277094"/>
            </a:xfrm>
            <a:prstGeom prst="rect">
              <a:avLst/>
            </a:prstGeom>
            <a:noFill/>
          </p:spPr>
          <p:txBody>
            <a:bodyPr wrap="square">
              <a:spAutoFit/>
            </a:bodyPr>
            <a:lstStyle/>
            <a:p>
              <a:pPr algn="ctr" defTabSz="1133947">
                <a:defRPr/>
              </a:pPr>
              <a:r>
                <a:rPr lang="da-DK" sz="1400" kern="0" dirty="0">
                  <a:solidFill>
                    <a:prstClr val="white"/>
                  </a:solidFill>
                  <a:latin typeface="Bahnschrift SemiBold Condensed" panose="020B0502040204020203" pitchFamily="34" charset="0"/>
                </a:rPr>
                <a:t>KLIMATILPASNING </a:t>
              </a:r>
            </a:p>
          </p:txBody>
        </p:sp>
      </p:grpSp>
      <p:grpSp>
        <p:nvGrpSpPr>
          <p:cNvPr id="31" name="Group 30">
            <a:extLst>
              <a:ext uri="{FF2B5EF4-FFF2-40B4-BE49-F238E27FC236}">
                <a16:creationId xmlns:a16="http://schemas.microsoft.com/office/drawing/2014/main" id="{BFAE8A83-4ACF-6659-ED70-07B00E56ED4B}"/>
              </a:ext>
              <a:ext uri="{C183D7F6-B498-43B3-948B-1728B52AA6E4}">
                <adec:decorative xmlns:adec="http://schemas.microsoft.com/office/drawing/2017/decorative" val="1"/>
              </a:ext>
            </a:extLst>
          </p:cNvPr>
          <p:cNvGrpSpPr/>
          <p:nvPr/>
        </p:nvGrpSpPr>
        <p:grpSpPr>
          <a:xfrm rot="20700000">
            <a:off x="6909930" y="4039150"/>
            <a:ext cx="1324073" cy="1498632"/>
            <a:chOff x="6723609" y="321133"/>
            <a:chExt cx="1182345" cy="1349229"/>
          </a:xfrm>
        </p:grpSpPr>
        <p:sp>
          <p:nvSpPr>
            <p:cNvPr id="32" name="Rectangle: Rounded Corners 1027">
              <a:extLst>
                <a:ext uri="{FF2B5EF4-FFF2-40B4-BE49-F238E27FC236}">
                  <a16:creationId xmlns:a16="http://schemas.microsoft.com/office/drawing/2014/main" id="{DB439126-A9D6-498F-23AD-3B10E5C3F273}"/>
                </a:ext>
              </a:extLst>
            </p:cNvPr>
            <p:cNvSpPr/>
            <p:nvPr/>
          </p:nvSpPr>
          <p:spPr>
            <a:xfrm>
              <a:off x="6763391" y="321133"/>
              <a:ext cx="1104900" cy="1349229"/>
            </a:xfrm>
            <a:prstGeom prst="rect">
              <a:avLst/>
            </a:prstGeom>
            <a:solidFill>
              <a:srgbClr val="61CBF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33" name="Group 32">
              <a:extLst>
                <a:ext uri="{FF2B5EF4-FFF2-40B4-BE49-F238E27FC236}">
                  <a16:creationId xmlns:a16="http://schemas.microsoft.com/office/drawing/2014/main" id="{BF7962F7-0933-C76B-0F4C-11715E82AC45}"/>
                </a:ext>
              </a:extLst>
            </p:cNvPr>
            <p:cNvGrpSpPr/>
            <p:nvPr/>
          </p:nvGrpSpPr>
          <p:grpSpPr>
            <a:xfrm>
              <a:off x="6860191" y="427132"/>
              <a:ext cx="911301" cy="911301"/>
              <a:chOff x="7688198" y="1532291"/>
              <a:chExt cx="1169289" cy="1169289"/>
            </a:xfrm>
          </p:grpSpPr>
          <p:sp>
            <p:nvSpPr>
              <p:cNvPr id="35" name="Oval 1029">
                <a:extLst>
                  <a:ext uri="{FF2B5EF4-FFF2-40B4-BE49-F238E27FC236}">
                    <a16:creationId xmlns:a16="http://schemas.microsoft.com/office/drawing/2014/main" id="{0C630BEB-9311-6048-3A9A-98BA21E5CE1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36" name="Graphic 1336">
                <a:extLst>
                  <a:ext uri="{FF2B5EF4-FFF2-40B4-BE49-F238E27FC236}">
                    <a16:creationId xmlns:a16="http://schemas.microsoft.com/office/drawing/2014/main" id="{1717B482-1949-AD9F-571F-725A79699099}"/>
                  </a:ext>
                </a:extLst>
              </p:cNvPr>
              <p:cNvPicPr>
                <a:picLocks noChangeAspect="1"/>
              </p:cNvPicPr>
              <p:nvPr/>
            </p:nvPicPr>
            <p:blipFill>
              <a:blip r:embed="rId12">
                <a:extLst>
                  <a:ext uri="{28A0092B-C50C-407E-A947-70E740481C1C}">
                    <a14:useLocalDpi xmlns:a14="http://schemas.microsoft.com/office/drawing/2010/main" val="0"/>
                  </a:ext>
                </a:extLst>
              </a:blip>
              <a:srcRect/>
              <a:stretch/>
            </p:blipFill>
            <p:spPr>
              <a:xfrm>
                <a:off x="7777782" y="1638980"/>
                <a:ext cx="974970" cy="1012779"/>
              </a:xfrm>
              <a:prstGeom prst="rect">
                <a:avLst/>
              </a:prstGeom>
            </p:spPr>
          </p:pic>
        </p:grpSp>
        <p:sp>
          <p:nvSpPr>
            <p:cNvPr id="34" name="TextBox 33">
              <a:extLst>
                <a:ext uri="{FF2B5EF4-FFF2-40B4-BE49-F238E27FC236}">
                  <a16:creationId xmlns:a16="http://schemas.microsoft.com/office/drawing/2014/main" id="{A7FAA759-65B4-3A3B-B68D-A67D184BD9F1}"/>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LAVBUND </a:t>
              </a:r>
            </a:p>
          </p:txBody>
        </p:sp>
      </p:grpSp>
      <p:grpSp>
        <p:nvGrpSpPr>
          <p:cNvPr id="37" name="Group 36">
            <a:extLst>
              <a:ext uri="{FF2B5EF4-FFF2-40B4-BE49-F238E27FC236}">
                <a16:creationId xmlns:a16="http://schemas.microsoft.com/office/drawing/2014/main" id="{190D9CC3-AC34-A714-0A17-44BA302BA4BB}"/>
              </a:ext>
              <a:ext uri="{C183D7F6-B498-43B3-948B-1728B52AA6E4}">
                <adec:decorative xmlns:adec="http://schemas.microsoft.com/office/drawing/2017/decorative" val="1"/>
              </a:ext>
            </a:extLst>
          </p:cNvPr>
          <p:cNvGrpSpPr/>
          <p:nvPr/>
        </p:nvGrpSpPr>
        <p:grpSpPr>
          <a:xfrm>
            <a:off x="5642667" y="5732398"/>
            <a:ext cx="1324073" cy="1498632"/>
            <a:chOff x="6723609" y="321133"/>
            <a:chExt cx="1182345" cy="1349229"/>
          </a:xfrm>
        </p:grpSpPr>
        <p:sp>
          <p:nvSpPr>
            <p:cNvPr id="38" name="Rectangle: Rounded Corners 1027">
              <a:extLst>
                <a:ext uri="{FF2B5EF4-FFF2-40B4-BE49-F238E27FC236}">
                  <a16:creationId xmlns:a16="http://schemas.microsoft.com/office/drawing/2014/main" id="{19772B56-1E19-C056-7EC7-76EE8EA0B1B0}"/>
                </a:ext>
              </a:extLst>
            </p:cNvPr>
            <p:cNvSpPr/>
            <p:nvPr/>
          </p:nvSpPr>
          <p:spPr>
            <a:xfrm>
              <a:off x="6763391" y="321133"/>
              <a:ext cx="1104900" cy="1349229"/>
            </a:xfrm>
            <a:prstGeom prst="rect">
              <a:avLst/>
            </a:prstGeom>
            <a:solidFill>
              <a:srgbClr val="215F9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39" name="Group 38">
              <a:extLst>
                <a:ext uri="{FF2B5EF4-FFF2-40B4-BE49-F238E27FC236}">
                  <a16:creationId xmlns:a16="http://schemas.microsoft.com/office/drawing/2014/main" id="{23F2F1C2-A840-AD07-E7EB-0D642F936A74}"/>
                </a:ext>
              </a:extLst>
            </p:cNvPr>
            <p:cNvGrpSpPr/>
            <p:nvPr/>
          </p:nvGrpSpPr>
          <p:grpSpPr>
            <a:xfrm>
              <a:off x="6860191" y="427132"/>
              <a:ext cx="911301" cy="911301"/>
              <a:chOff x="7688198" y="1532291"/>
              <a:chExt cx="1169289" cy="1169289"/>
            </a:xfrm>
          </p:grpSpPr>
          <p:sp>
            <p:nvSpPr>
              <p:cNvPr id="41" name="Oval 1029">
                <a:extLst>
                  <a:ext uri="{FF2B5EF4-FFF2-40B4-BE49-F238E27FC236}">
                    <a16:creationId xmlns:a16="http://schemas.microsoft.com/office/drawing/2014/main" id="{C7A7EAD9-3F24-E93F-F80A-4199BCDCBB44}"/>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42" name="Graphic 41">
                <a:extLst>
                  <a:ext uri="{FF2B5EF4-FFF2-40B4-BE49-F238E27FC236}">
                    <a16:creationId xmlns:a16="http://schemas.microsoft.com/office/drawing/2014/main" id="{B4ABB876-5259-B7D8-719D-1B4CB790E5E2}"/>
                  </a:ext>
                </a:extLst>
              </p:cNvPr>
              <p:cNvPicPr>
                <a:picLocks noChangeAspect="1"/>
              </p:cNvPicPr>
              <p:nvPr/>
            </p:nvPicPr>
            <p:blipFill>
              <a:blip r:embed="rId13">
                <a:extLst>
                  <a:ext uri="{96DAC541-7B7A-43D3-8B79-37D633B846F1}">
                    <asvg:svgBlip xmlns:asvg="http://schemas.microsoft.com/office/drawing/2016/SVG/main" r:embed="rId14"/>
                  </a:ext>
                </a:extLst>
              </a:blip>
              <a:srcRect/>
              <a:stretch/>
            </p:blipFill>
            <p:spPr>
              <a:xfrm>
                <a:off x="7763009" y="1638980"/>
                <a:ext cx="1004515" cy="1012779"/>
              </a:xfrm>
              <a:prstGeom prst="rect">
                <a:avLst/>
              </a:prstGeom>
            </p:spPr>
          </p:pic>
        </p:grpSp>
        <p:sp>
          <p:nvSpPr>
            <p:cNvPr id="40" name="TextBox 39">
              <a:extLst>
                <a:ext uri="{FF2B5EF4-FFF2-40B4-BE49-F238E27FC236}">
                  <a16:creationId xmlns:a16="http://schemas.microsoft.com/office/drawing/2014/main" id="{22859F81-3ABA-868B-49EC-AA7F3C0CD7B4}"/>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GRUNDVAND </a:t>
              </a:r>
            </a:p>
          </p:txBody>
        </p:sp>
      </p:grpSp>
      <p:grpSp>
        <p:nvGrpSpPr>
          <p:cNvPr id="43" name="Group 42">
            <a:extLst>
              <a:ext uri="{FF2B5EF4-FFF2-40B4-BE49-F238E27FC236}">
                <a16:creationId xmlns:a16="http://schemas.microsoft.com/office/drawing/2014/main" id="{71523DED-4D38-C5D1-035D-C89B90DB00B1}"/>
              </a:ext>
              <a:ext uri="{C183D7F6-B498-43B3-948B-1728B52AA6E4}">
                <adec:decorative xmlns:adec="http://schemas.microsoft.com/office/drawing/2017/decorative" val="1"/>
              </a:ext>
            </a:extLst>
          </p:cNvPr>
          <p:cNvGrpSpPr/>
          <p:nvPr/>
        </p:nvGrpSpPr>
        <p:grpSpPr>
          <a:xfrm>
            <a:off x="4956941" y="1679605"/>
            <a:ext cx="1324073" cy="1498632"/>
            <a:chOff x="6723609" y="321133"/>
            <a:chExt cx="1182345" cy="1349229"/>
          </a:xfrm>
        </p:grpSpPr>
        <p:sp>
          <p:nvSpPr>
            <p:cNvPr id="44" name="Rectangle: Rounded Corners 1027">
              <a:extLst>
                <a:ext uri="{FF2B5EF4-FFF2-40B4-BE49-F238E27FC236}">
                  <a16:creationId xmlns:a16="http://schemas.microsoft.com/office/drawing/2014/main" id="{3EE735C5-7909-102C-B5B5-539461A53109}"/>
                </a:ext>
              </a:extLst>
            </p:cNvPr>
            <p:cNvSpPr/>
            <p:nvPr/>
          </p:nvSpPr>
          <p:spPr>
            <a:xfrm>
              <a:off x="6763391" y="321133"/>
              <a:ext cx="1104900" cy="1349229"/>
            </a:xfrm>
            <a:prstGeom prst="rect">
              <a:avLst/>
            </a:prstGeom>
            <a:solidFill>
              <a:srgbClr val="FFC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45" name="Group 44">
              <a:extLst>
                <a:ext uri="{FF2B5EF4-FFF2-40B4-BE49-F238E27FC236}">
                  <a16:creationId xmlns:a16="http://schemas.microsoft.com/office/drawing/2014/main" id="{0D1EF675-B8E3-ECAB-794D-9DD7CCCDB4A4}"/>
                </a:ext>
              </a:extLst>
            </p:cNvPr>
            <p:cNvGrpSpPr/>
            <p:nvPr/>
          </p:nvGrpSpPr>
          <p:grpSpPr>
            <a:xfrm>
              <a:off x="6860191" y="427132"/>
              <a:ext cx="911301" cy="911301"/>
              <a:chOff x="7688198" y="1532291"/>
              <a:chExt cx="1169289" cy="1169289"/>
            </a:xfrm>
          </p:grpSpPr>
          <p:sp>
            <p:nvSpPr>
              <p:cNvPr id="47" name="Oval 1029">
                <a:extLst>
                  <a:ext uri="{FF2B5EF4-FFF2-40B4-BE49-F238E27FC236}">
                    <a16:creationId xmlns:a16="http://schemas.microsoft.com/office/drawing/2014/main" id="{3A449946-2227-359F-FA92-0C590CE29074}"/>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48" name="Graphic 47">
                <a:extLst>
                  <a:ext uri="{FF2B5EF4-FFF2-40B4-BE49-F238E27FC236}">
                    <a16:creationId xmlns:a16="http://schemas.microsoft.com/office/drawing/2014/main" id="{6E76BBAA-F827-F1F6-CCB5-1375160401B4}"/>
                  </a:ext>
                </a:extLst>
              </p:cNvPr>
              <p:cNvPicPr>
                <a:picLocks noChangeAspect="1"/>
              </p:cNvPicPr>
              <p:nvPr/>
            </p:nvPicPr>
            <p:blipFill>
              <a:blip r:embed="rId15">
                <a:extLst>
                  <a:ext uri="{96DAC541-7B7A-43D3-8B79-37D633B846F1}">
                    <asvg:svgBlip xmlns:asvg="http://schemas.microsoft.com/office/drawing/2016/SVG/main" r:embed="rId16"/>
                  </a:ext>
                </a:extLst>
              </a:blip>
              <a:srcRect/>
              <a:stretch/>
            </p:blipFill>
            <p:spPr>
              <a:xfrm>
                <a:off x="7763009" y="1638980"/>
                <a:ext cx="1004515" cy="1012779"/>
              </a:xfrm>
              <a:prstGeom prst="rect">
                <a:avLst/>
              </a:prstGeom>
            </p:spPr>
          </p:pic>
        </p:grpSp>
        <p:sp>
          <p:nvSpPr>
            <p:cNvPr id="46" name="TextBox 45">
              <a:extLst>
                <a:ext uri="{FF2B5EF4-FFF2-40B4-BE49-F238E27FC236}">
                  <a16:creationId xmlns:a16="http://schemas.microsoft.com/office/drawing/2014/main" id="{73CD5DFD-908C-F7BA-8C64-DB18B3600941}"/>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VE-ANLÆG </a:t>
              </a:r>
            </a:p>
          </p:txBody>
        </p:sp>
      </p:grpSp>
      <p:grpSp>
        <p:nvGrpSpPr>
          <p:cNvPr id="49" name="Group 48">
            <a:extLst>
              <a:ext uri="{FF2B5EF4-FFF2-40B4-BE49-F238E27FC236}">
                <a16:creationId xmlns:a16="http://schemas.microsoft.com/office/drawing/2014/main" id="{E2359CF3-FACF-5F20-B17E-000DAFBC4927}"/>
              </a:ext>
              <a:ext uri="{C183D7F6-B498-43B3-948B-1728B52AA6E4}">
                <adec:decorative xmlns:adec="http://schemas.microsoft.com/office/drawing/2017/decorative" val="1"/>
              </a:ext>
            </a:extLst>
          </p:cNvPr>
          <p:cNvGrpSpPr/>
          <p:nvPr/>
        </p:nvGrpSpPr>
        <p:grpSpPr>
          <a:xfrm>
            <a:off x="7097781" y="2532161"/>
            <a:ext cx="1324073" cy="1498632"/>
            <a:chOff x="6723609" y="321133"/>
            <a:chExt cx="1182345" cy="1349229"/>
          </a:xfrm>
        </p:grpSpPr>
        <p:sp>
          <p:nvSpPr>
            <p:cNvPr id="50" name="Rectangle: Rounded Corners 1027">
              <a:extLst>
                <a:ext uri="{FF2B5EF4-FFF2-40B4-BE49-F238E27FC236}">
                  <a16:creationId xmlns:a16="http://schemas.microsoft.com/office/drawing/2014/main" id="{8B9188F3-FA18-73FF-B565-C4FB5349B7DB}"/>
                </a:ext>
              </a:extLst>
            </p:cNvPr>
            <p:cNvSpPr/>
            <p:nvPr/>
          </p:nvSpPr>
          <p:spPr>
            <a:xfrm>
              <a:off x="6763391" y="321133"/>
              <a:ext cx="1104900" cy="1349229"/>
            </a:xfrm>
            <a:prstGeom prst="rect">
              <a:avLst/>
            </a:prstGeom>
            <a:solidFill>
              <a:srgbClr val="47D45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51" name="Group 50">
              <a:extLst>
                <a:ext uri="{FF2B5EF4-FFF2-40B4-BE49-F238E27FC236}">
                  <a16:creationId xmlns:a16="http://schemas.microsoft.com/office/drawing/2014/main" id="{A3D743AF-6778-DAEA-9644-9F71FDDD4F66}"/>
                </a:ext>
              </a:extLst>
            </p:cNvPr>
            <p:cNvGrpSpPr/>
            <p:nvPr/>
          </p:nvGrpSpPr>
          <p:grpSpPr>
            <a:xfrm>
              <a:off x="6860191" y="427132"/>
              <a:ext cx="911301" cy="911301"/>
              <a:chOff x="7688198" y="1532291"/>
              <a:chExt cx="1169289" cy="1169289"/>
            </a:xfrm>
          </p:grpSpPr>
          <p:sp>
            <p:nvSpPr>
              <p:cNvPr id="53" name="Oval 1029">
                <a:extLst>
                  <a:ext uri="{FF2B5EF4-FFF2-40B4-BE49-F238E27FC236}">
                    <a16:creationId xmlns:a16="http://schemas.microsoft.com/office/drawing/2014/main" id="{8E4C7D35-7B76-C246-8F01-7DDD99CD020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54" name="Graphic 53">
                <a:extLst>
                  <a:ext uri="{FF2B5EF4-FFF2-40B4-BE49-F238E27FC236}">
                    <a16:creationId xmlns:a16="http://schemas.microsoft.com/office/drawing/2014/main" id="{FAB537FF-890E-E311-E980-1531B013C61E}"/>
                  </a:ext>
                </a:extLst>
              </p:cNvPr>
              <p:cNvPicPr>
                <a:picLocks noChangeAspect="1"/>
              </p:cNvPicPr>
              <p:nvPr/>
            </p:nvPicPr>
            <p:blipFill>
              <a:blip r:embed="rId17">
                <a:extLst>
                  <a:ext uri="{96DAC541-7B7A-43D3-8B79-37D633B846F1}">
                    <asvg:svgBlip xmlns:asvg="http://schemas.microsoft.com/office/drawing/2016/SVG/main" r:embed="rId18"/>
                  </a:ext>
                </a:extLst>
              </a:blip>
              <a:srcRect/>
              <a:stretch/>
            </p:blipFill>
            <p:spPr>
              <a:xfrm>
                <a:off x="7763009" y="1638980"/>
                <a:ext cx="1004515" cy="1012779"/>
              </a:xfrm>
              <a:prstGeom prst="rect">
                <a:avLst/>
              </a:prstGeom>
            </p:spPr>
          </p:pic>
        </p:grpSp>
        <p:sp>
          <p:nvSpPr>
            <p:cNvPr id="52" name="TextBox 51">
              <a:extLst>
                <a:ext uri="{FF2B5EF4-FFF2-40B4-BE49-F238E27FC236}">
                  <a16:creationId xmlns:a16="http://schemas.microsoft.com/office/drawing/2014/main" id="{D7052C70-684A-C73C-638E-8773018DB2B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BIODIVERSITET </a:t>
              </a:r>
            </a:p>
          </p:txBody>
        </p:sp>
      </p:grpSp>
      <p:grpSp>
        <p:nvGrpSpPr>
          <p:cNvPr id="55" name="Group 54">
            <a:extLst>
              <a:ext uri="{FF2B5EF4-FFF2-40B4-BE49-F238E27FC236}">
                <a16:creationId xmlns:a16="http://schemas.microsoft.com/office/drawing/2014/main" id="{CAAAE5FB-35CF-2410-D773-052FEC14FD07}"/>
              </a:ext>
              <a:ext uri="{C183D7F6-B498-43B3-948B-1728B52AA6E4}">
                <adec:decorative xmlns:adec="http://schemas.microsoft.com/office/drawing/2017/decorative" val="1"/>
              </a:ext>
            </a:extLst>
          </p:cNvPr>
          <p:cNvGrpSpPr/>
          <p:nvPr/>
        </p:nvGrpSpPr>
        <p:grpSpPr>
          <a:xfrm>
            <a:off x="9513217" y="6104902"/>
            <a:ext cx="1324073" cy="1498632"/>
            <a:chOff x="6723609" y="321133"/>
            <a:chExt cx="1182345" cy="1349229"/>
          </a:xfrm>
        </p:grpSpPr>
        <p:sp>
          <p:nvSpPr>
            <p:cNvPr id="56" name="Rectangle: Rounded Corners 1027">
              <a:extLst>
                <a:ext uri="{FF2B5EF4-FFF2-40B4-BE49-F238E27FC236}">
                  <a16:creationId xmlns:a16="http://schemas.microsoft.com/office/drawing/2014/main" id="{BBB5C079-7260-6AB0-2510-8B6E3577CC92}"/>
                </a:ext>
              </a:extLst>
            </p:cNvPr>
            <p:cNvSpPr/>
            <p:nvPr/>
          </p:nvSpPr>
          <p:spPr>
            <a:xfrm>
              <a:off x="6763391" y="321133"/>
              <a:ext cx="1104900" cy="1349229"/>
            </a:xfrm>
            <a:prstGeom prst="rect">
              <a:avLst/>
            </a:prstGeom>
            <a:solidFill>
              <a:srgbClr val="C04F15"/>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57" name="Group 56">
              <a:extLst>
                <a:ext uri="{FF2B5EF4-FFF2-40B4-BE49-F238E27FC236}">
                  <a16:creationId xmlns:a16="http://schemas.microsoft.com/office/drawing/2014/main" id="{149DE7AB-0F04-5239-D606-341F8FC57632}"/>
                </a:ext>
              </a:extLst>
            </p:cNvPr>
            <p:cNvGrpSpPr/>
            <p:nvPr/>
          </p:nvGrpSpPr>
          <p:grpSpPr>
            <a:xfrm>
              <a:off x="6860191" y="427132"/>
              <a:ext cx="911301" cy="911301"/>
              <a:chOff x="7688198" y="1532291"/>
              <a:chExt cx="1169289" cy="1169289"/>
            </a:xfrm>
          </p:grpSpPr>
          <p:sp>
            <p:nvSpPr>
              <p:cNvPr id="59" name="Oval 1029">
                <a:extLst>
                  <a:ext uri="{FF2B5EF4-FFF2-40B4-BE49-F238E27FC236}">
                    <a16:creationId xmlns:a16="http://schemas.microsoft.com/office/drawing/2014/main" id="{26874F6C-CF0A-BEFC-9F06-FEF86BCED42F}"/>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60" name="Graphic 59">
                <a:extLst>
                  <a:ext uri="{FF2B5EF4-FFF2-40B4-BE49-F238E27FC236}">
                    <a16:creationId xmlns:a16="http://schemas.microsoft.com/office/drawing/2014/main" id="{346E2932-3400-5D1C-682E-1350FFEAC7CB}"/>
                  </a:ext>
                </a:extLst>
              </p:cNvPr>
              <p:cNvPicPr>
                <a:picLocks noChangeAspect="1"/>
              </p:cNvPicPr>
              <p:nvPr/>
            </p:nvPicPr>
            <p:blipFill>
              <a:blip r:embed="rId19">
                <a:extLst>
                  <a:ext uri="{96DAC541-7B7A-43D3-8B79-37D633B846F1}">
                    <asvg:svgBlip xmlns:asvg="http://schemas.microsoft.com/office/drawing/2016/SVG/main" r:embed="rId20"/>
                  </a:ext>
                </a:extLst>
              </a:blip>
              <a:srcRect/>
              <a:stretch/>
            </p:blipFill>
            <p:spPr>
              <a:xfrm>
                <a:off x="7763009" y="1638980"/>
                <a:ext cx="1004515" cy="1012779"/>
              </a:xfrm>
              <a:prstGeom prst="rect">
                <a:avLst/>
              </a:prstGeom>
            </p:spPr>
          </p:pic>
        </p:grpSp>
        <p:sp>
          <p:nvSpPr>
            <p:cNvPr id="58" name="TextBox 57">
              <a:extLst>
                <a:ext uri="{FF2B5EF4-FFF2-40B4-BE49-F238E27FC236}">
                  <a16:creationId xmlns:a16="http://schemas.microsoft.com/office/drawing/2014/main" id="{B7561929-FC65-66EA-F30A-61FC8ABF1AA8}"/>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RÅSTOFFER </a:t>
              </a:r>
            </a:p>
          </p:txBody>
        </p:sp>
      </p:grpSp>
      <p:grpSp>
        <p:nvGrpSpPr>
          <p:cNvPr id="61" name="Group 60">
            <a:extLst>
              <a:ext uri="{FF2B5EF4-FFF2-40B4-BE49-F238E27FC236}">
                <a16:creationId xmlns:a16="http://schemas.microsoft.com/office/drawing/2014/main" id="{BA5CBBEE-976A-EB66-8C94-5296B9B26627}"/>
              </a:ext>
              <a:ext uri="{C183D7F6-B498-43B3-948B-1728B52AA6E4}">
                <adec:decorative xmlns:adec="http://schemas.microsoft.com/office/drawing/2017/decorative" val="1"/>
              </a:ext>
            </a:extLst>
          </p:cNvPr>
          <p:cNvGrpSpPr/>
          <p:nvPr/>
        </p:nvGrpSpPr>
        <p:grpSpPr>
          <a:xfrm>
            <a:off x="11328522" y="5099655"/>
            <a:ext cx="1324073" cy="1498632"/>
            <a:chOff x="6723609" y="321133"/>
            <a:chExt cx="1182345" cy="1349229"/>
          </a:xfrm>
        </p:grpSpPr>
        <p:sp>
          <p:nvSpPr>
            <p:cNvPr id="62" name="Rectangle: Rounded Corners 1027">
              <a:extLst>
                <a:ext uri="{FF2B5EF4-FFF2-40B4-BE49-F238E27FC236}">
                  <a16:creationId xmlns:a16="http://schemas.microsoft.com/office/drawing/2014/main" id="{90F7D462-D561-DD31-3E1D-1F592E573FF9}"/>
                </a:ext>
              </a:extLst>
            </p:cNvPr>
            <p:cNvSpPr/>
            <p:nvPr/>
          </p:nvSpPr>
          <p:spPr>
            <a:xfrm>
              <a:off x="6763391" y="321133"/>
              <a:ext cx="1104900" cy="1349229"/>
            </a:xfrm>
            <a:prstGeom prst="rect">
              <a:avLst/>
            </a:prstGeom>
            <a:solidFill>
              <a:srgbClr val="084F6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63" name="Group 62">
              <a:extLst>
                <a:ext uri="{FF2B5EF4-FFF2-40B4-BE49-F238E27FC236}">
                  <a16:creationId xmlns:a16="http://schemas.microsoft.com/office/drawing/2014/main" id="{51F1E6CB-67E0-49D9-AE5D-0B1125077A81}"/>
                </a:ext>
              </a:extLst>
            </p:cNvPr>
            <p:cNvGrpSpPr/>
            <p:nvPr/>
          </p:nvGrpSpPr>
          <p:grpSpPr>
            <a:xfrm>
              <a:off x="6860191" y="427132"/>
              <a:ext cx="911301" cy="911301"/>
              <a:chOff x="7688198" y="1532291"/>
              <a:chExt cx="1169289" cy="1169289"/>
            </a:xfrm>
          </p:grpSpPr>
          <p:sp>
            <p:nvSpPr>
              <p:cNvPr id="65" name="Oval 1029">
                <a:extLst>
                  <a:ext uri="{FF2B5EF4-FFF2-40B4-BE49-F238E27FC236}">
                    <a16:creationId xmlns:a16="http://schemas.microsoft.com/office/drawing/2014/main" id="{EB77E821-503B-055F-16C8-8D98EA97547C}"/>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66" name="Graphic 65">
                <a:extLst>
                  <a:ext uri="{FF2B5EF4-FFF2-40B4-BE49-F238E27FC236}">
                    <a16:creationId xmlns:a16="http://schemas.microsoft.com/office/drawing/2014/main" id="{9E93BCA8-F27F-5873-73B8-53F7FC66E63A}"/>
                  </a:ext>
                </a:extLst>
              </p:cNvPr>
              <p:cNvPicPr>
                <a:picLocks noChangeAspect="1"/>
              </p:cNvPicPr>
              <p:nvPr/>
            </p:nvPicPr>
            <p:blipFill>
              <a:blip r:embed="rId21">
                <a:extLst>
                  <a:ext uri="{96DAC541-7B7A-43D3-8B79-37D633B846F1}">
                    <asvg:svgBlip xmlns:asvg="http://schemas.microsoft.com/office/drawing/2016/SVG/main" r:embed="rId22"/>
                  </a:ext>
                </a:extLst>
              </a:blip>
              <a:srcRect/>
              <a:stretch/>
            </p:blipFill>
            <p:spPr>
              <a:xfrm>
                <a:off x="7763009" y="1638980"/>
                <a:ext cx="1004515" cy="1012779"/>
              </a:xfrm>
              <a:prstGeom prst="rect">
                <a:avLst/>
              </a:prstGeom>
            </p:spPr>
          </p:pic>
        </p:grpSp>
        <p:sp>
          <p:nvSpPr>
            <p:cNvPr id="64" name="TextBox 63">
              <a:extLst>
                <a:ext uri="{FF2B5EF4-FFF2-40B4-BE49-F238E27FC236}">
                  <a16:creationId xmlns:a16="http://schemas.microsoft.com/office/drawing/2014/main" id="{C7D06838-70A4-6330-DFF8-F6CA1A54561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HAVAREAL </a:t>
              </a:r>
            </a:p>
          </p:txBody>
        </p:sp>
      </p:grpSp>
      <p:grpSp>
        <p:nvGrpSpPr>
          <p:cNvPr id="67" name="Group 66">
            <a:extLst>
              <a:ext uri="{FF2B5EF4-FFF2-40B4-BE49-F238E27FC236}">
                <a16:creationId xmlns:a16="http://schemas.microsoft.com/office/drawing/2014/main" id="{989878BA-E2B3-AA66-9B79-FE957AF855CC}"/>
              </a:ext>
              <a:ext uri="{C183D7F6-B498-43B3-948B-1728B52AA6E4}">
                <adec:decorative xmlns:adec="http://schemas.microsoft.com/office/drawing/2017/decorative" val="1"/>
              </a:ext>
            </a:extLst>
          </p:cNvPr>
          <p:cNvGrpSpPr/>
          <p:nvPr/>
        </p:nvGrpSpPr>
        <p:grpSpPr>
          <a:xfrm>
            <a:off x="5190721" y="4100297"/>
            <a:ext cx="1324073" cy="1498632"/>
            <a:chOff x="6723609" y="321133"/>
            <a:chExt cx="1182345" cy="1349229"/>
          </a:xfrm>
        </p:grpSpPr>
        <p:sp>
          <p:nvSpPr>
            <p:cNvPr id="68" name="Rectangle: Rounded Corners 1027">
              <a:extLst>
                <a:ext uri="{FF2B5EF4-FFF2-40B4-BE49-F238E27FC236}">
                  <a16:creationId xmlns:a16="http://schemas.microsoft.com/office/drawing/2014/main" id="{5914EABD-9474-468D-2F5F-6B466D0BFEBF}"/>
                </a:ext>
              </a:extLst>
            </p:cNvPr>
            <p:cNvSpPr/>
            <p:nvPr/>
          </p:nvSpPr>
          <p:spPr>
            <a:xfrm>
              <a:off x="6763391" y="321133"/>
              <a:ext cx="1104900" cy="1349229"/>
            </a:xfrm>
            <a:prstGeom prst="rect">
              <a:avLst/>
            </a:prstGeom>
            <a:solidFill>
              <a:srgbClr val="00B0F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69" name="Group 68">
              <a:extLst>
                <a:ext uri="{FF2B5EF4-FFF2-40B4-BE49-F238E27FC236}">
                  <a16:creationId xmlns:a16="http://schemas.microsoft.com/office/drawing/2014/main" id="{7B2DE8A8-C991-6704-32EA-041870A7E059}"/>
                </a:ext>
              </a:extLst>
            </p:cNvPr>
            <p:cNvGrpSpPr/>
            <p:nvPr/>
          </p:nvGrpSpPr>
          <p:grpSpPr>
            <a:xfrm>
              <a:off x="6860191" y="427132"/>
              <a:ext cx="911301" cy="911301"/>
              <a:chOff x="7688198" y="1532291"/>
              <a:chExt cx="1169289" cy="1169289"/>
            </a:xfrm>
          </p:grpSpPr>
          <p:sp>
            <p:nvSpPr>
              <p:cNvPr id="71" name="Oval 1029">
                <a:extLst>
                  <a:ext uri="{FF2B5EF4-FFF2-40B4-BE49-F238E27FC236}">
                    <a16:creationId xmlns:a16="http://schemas.microsoft.com/office/drawing/2014/main" id="{FAAA0E6B-5800-E5AC-1E97-4B283BE526C8}"/>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72" name="Graphic 71">
                <a:extLst>
                  <a:ext uri="{FF2B5EF4-FFF2-40B4-BE49-F238E27FC236}">
                    <a16:creationId xmlns:a16="http://schemas.microsoft.com/office/drawing/2014/main" id="{01EE6D69-CEAA-CB60-4BA8-971471887F66}"/>
                  </a:ext>
                </a:extLst>
              </p:cNvPr>
              <p:cNvPicPr>
                <a:picLocks noChangeAspect="1"/>
              </p:cNvPicPr>
              <p:nvPr/>
            </p:nvPicPr>
            <p:blipFill>
              <a:blip r:embed="rId23">
                <a:extLst>
                  <a:ext uri="{96DAC541-7B7A-43D3-8B79-37D633B846F1}">
                    <asvg:svgBlip xmlns:asvg="http://schemas.microsoft.com/office/drawing/2016/SVG/main" r:embed="rId24"/>
                  </a:ext>
                </a:extLst>
              </a:blip>
              <a:srcRect/>
              <a:stretch/>
            </p:blipFill>
            <p:spPr>
              <a:xfrm>
                <a:off x="7763009" y="1638980"/>
                <a:ext cx="1004515" cy="1012779"/>
              </a:xfrm>
              <a:prstGeom prst="rect">
                <a:avLst/>
              </a:prstGeom>
            </p:spPr>
          </p:pic>
        </p:grpSp>
        <p:sp>
          <p:nvSpPr>
            <p:cNvPr id="70" name="TextBox 69">
              <a:extLst>
                <a:ext uri="{FF2B5EF4-FFF2-40B4-BE49-F238E27FC236}">
                  <a16:creationId xmlns:a16="http://schemas.microsoft.com/office/drawing/2014/main" id="{4D0CEB70-12F8-6AB7-4C42-315109D9378F}"/>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VANDMILJØ </a:t>
              </a:r>
            </a:p>
          </p:txBody>
        </p:sp>
      </p:grpSp>
      <p:grpSp>
        <p:nvGrpSpPr>
          <p:cNvPr id="73" name="Group 72">
            <a:extLst>
              <a:ext uri="{FF2B5EF4-FFF2-40B4-BE49-F238E27FC236}">
                <a16:creationId xmlns:a16="http://schemas.microsoft.com/office/drawing/2014/main" id="{06A56F79-A11B-9E2B-780F-E3DEB1F1BE1B}"/>
              </a:ext>
              <a:ext uri="{C183D7F6-B498-43B3-948B-1728B52AA6E4}">
                <adec:decorative xmlns:adec="http://schemas.microsoft.com/office/drawing/2017/decorative" val="1"/>
              </a:ext>
            </a:extLst>
          </p:cNvPr>
          <p:cNvGrpSpPr/>
          <p:nvPr/>
        </p:nvGrpSpPr>
        <p:grpSpPr>
          <a:xfrm>
            <a:off x="4056501" y="5380049"/>
            <a:ext cx="1324073" cy="1498632"/>
            <a:chOff x="6723609" y="321133"/>
            <a:chExt cx="1182345" cy="1349229"/>
          </a:xfrm>
        </p:grpSpPr>
        <p:sp>
          <p:nvSpPr>
            <p:cNvPr id="74" name="Rectangle: Rounded Corners 1027">
              <a:extLst>
                <a:ext uri="{FF2B5EF4-FFF2-40B4-BE49-F238E27FC236}">
                  <a16:creationId xmlns:a16="http://schemas.microsoft.com/office/drawing/2014/main" id="{20AD6A9E-1BEA-693D-6BC2-61376E95C3E8}"/>
                </a:ext>
              </a:extLst>
            </p:cNvPr>
            <p:cNvSpPr/>
            <p:nvPr/>
          </p:nvSpPr>
          <p:spPr>
            <a:xfrm>
              <a:off x="6763391" y="321133"/>
              <a:ext cx="1104900" cy="1349229"/>
            </a:xfrm>
            <a:prstGeom prst="rect">
              <a:avLst/>
            </a:prstGeom>
            <a:solidFill>
              <a:srgbClr val="E59EDD"/>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75" name="Group 74">
              <a:extLst>
                <a:ext uri="{FF2B5EF4-FFF2-40B4-BE49-F238E27FC236}">
                  <a16:creationId xmlns:a16="http://schemas.microsoft.com/office/drawing/2014/main" id="{1E731E92-74D8-4616-60E0-7562B0508160}"/>
                </a:ext>
              </a:extLst>
            </p:cNvPr>
            <p:cNvGrpSpPr/>
            <p:nvPr/>
          </p:nvGrpSpPr>
          <p:grpSpPr>
            <a:xfrm>
              <a:off x="6860191" y="427132"/>
              <a:ext cx="911301" cy="911301"/>
              <a:chOff x="7688198" y="1532291"/>
              <a:chExt cx="1169289" cy="1169289"/>
            </a:xfrm>
          </p:grpSpPr>
          <p:sp>
            <p:nvSpPr>
              <p:cNvPr id="77" name="Oval 1029">
                <a:extLst>
                  <a:ext uri="{FF2B5EF4-FFF2-40B4-BE49-F238E27FC236}">
                    <a16:creationId xmlns:a16="http://schemas.microsoft.com/office/drawing/2014/main" id="{4888A213-03D8-D22D-8A41-CD0F5EFB2C4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78" name="Graphic 1380">
                <a:extLst>
                  <a:ext uri="{FF2B5EF4-FFF2-40B4-BE49-F238E27FC236}">
                    <a16:creationId xmlns:a16="http://schemas.microsoft.com/office/drawing/2014/main" id="{CF056BC5-55E1-BF6E-AAB4-52E7C8B04531}"/>
                  </a:ext>
                </a:extLst>
              </p:cNvPr>
              <p:cNvPicPr>
                <a:picLocks noChangeAspect="1"/>
              </p:cNvPicPr>
              <p:nvPr/>
            </p:nvPicPr>
            <p:blipFill>
              <a:blip r:embed="rId25">
                <a:extLst>
                  <a:ext uri="{28A0092B-C50C-407E-A947-70E740481C1C}">
                    <a14:useLocalDpi xmlns:a14="http://schemas.microsoft.com/office/drawing/2010/main" val="0"/>
                  </a:ext>
                </a:extLst>
              </a:blip>
              <a:srcRect/>
              <a:stretch/>
            </p:blipFill>
            <p:spPr>
              <a:xfrm>
                <a:off x="7758878" y="1679097"/>
                <a:ext cx="1012779" cy="932545"/>
              </a:xfrm>
              <a:prstGeom prst="rect">
                <a:avLst/>
              </a:prstGeom>
            </p:spPr>
          </p:pic>
        </p:grpSp>
        <p:sp>
          <p:nvSpPr>
            <p:cNvPr id="76" name="TextBox 75">
              <a:extLst>
                <a:ext uri="{FF2B5EF4-FFF2-40B4-BE49-F238E27FC236}">
                  <a16:creationId xmlns:a16="http://schemas.microsoft.com/office/drawing/2014/main" id="{5324E041-D492-8DD1-15A4-8FA400CE292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TURISME </a:t>
              </a:r>
            </a:p>
          </p:txBody>
        </p:sp>
      </p:grpSp>
      <p:grpSp>
        <p:nvGrpSpPr>
          <p:cNvPr id="79" name="Group 78">
            <a:extLst>
              <a:ext uri="{FF2B5EF4-FFF2-40B4-BE49-F238E27FC236}">
                <a16:creationId xmlns:a16="http://schemas.microsoft.com/office/drawing/2014/main" id="{8732B2A8-58C6-7C2D-E9CC-4C88CEFC3F1C}"/>
              </a:ext>
              <a:ext uri="{C183D7F6-B498-43B3-948B-1728B52AA6E4}">
                <adec:decorative xmlns:adec="http://schemas.microsoft.com/office/drawing/2017/decorative" val="1"/>
              </a:ext>
            </a:extLst>
          </p:cNvPr>
          <p:cNvGrpSpPr/>
          <p:nvPr/>
        </p:nvGrpSpPr>
        <p:grpSpPr>
          <a:xfrm>
            <a:off x="9776784" y="8176182"/>
            <a:ext cx="1324073" cy="1512213"/>
            <a:chOff x="6723609" y="321133"/>
            <a:chExt cx="1182345" cy="1361456"/>
          </a:xfrm>
        </p:grpSpPr>
        <p:sp>
          <p:nvSpPr>
            <p:cNvPr id="80" name="Rectangle: Rounded Corners 1027">
              <a:extLst>
                <a:ext uri="{FF2B5EF4-FFF2-40B4-BE49-F238E27FC236}">
                  <a16:creationId xmlns:a16="http://schemas.microsoft.com/office/drawing/2014/main" id="{F8B8B8AC-80E8-36E6-BD94-B04763F0B11E}"/>
                </a:ext>
              </a:extLst>
            </p:cNvPr>
            <p:cNvSpPr/>
            <p:nvPr/>
          </p:nvSpPr>
          <p:spPr>
            <a:xfrm>
              <a:off x="6763391" y="321133"/>
              <a:ext cx="1104900" cy="1349229"/>
            </a:xfrm>
            <a:prstGeom prst="rect">
              <a:avLst/>
            </a:prstGeom>
            <a:solidFill>
              <a:srgbClr val="7F7F7F"/>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81" name="Group 80">
              <a:extLst>
                <a:ext uri="{FF2B5EF4-FFF2-40B4-BE49-F238E27FC236}">
                  <a16:creationId xmlns:a16="http://schemas.microsoft.com/office/drawing/2014/main" id="{52B7EB64-629B-F646-944A-F0DE41FCC23E}"/>
                </a:ext>
              </a:extLst>
            </p:cNvPr>
            <p:cNvGrpSpPr/>
            <p:nvPr/>
          </p:nvGrpSpPr>
          <p:grpSpPr>
            <a:xfrm>
              <a:off x="6860191" y="427132"/>
              <a:ext cx="911301" cy="911301"/>
              <a:chOff x="7688198" y="1532291"/>
              <a:chExt cx="1169289" cy="1169289"/>
            </a:xfrm>
          </p:grpSpPr>
          <p:sp>
            <p:nvSpPr>
              <p:cNvPr id="83" name="Oval 1029">
                <a:extLst>
                  <a:ext uri="{FF2B5EF4-FFF2-40B4-BE49-F238E27FC236}">
                    <a16:creationId xmlns:a16="http://schemas.microsoft.com/office/drawing/2014/main" id="{5EFD1EA1-FBDD-F5E8-BD6E-5AD9A7431301}"/>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84" name="Graphic 1388">
                <a:extLst>
                  <a:ext uri="{FF2B5EF4-FFF2-40B4-BE49-F238E27FC236}">
                    <a16:creationId xmlns:a16="http://schemas.microsoft.com/office/drawing/2014/main" id="{A5F32519-117A-2055-01C8-BC31D95017AD}"/>
                  </a:ext>
                </a:extLst>
              </p:cNvPr>
              <p:cNvPicPr>
                <a:picLocks noChangeAspect="1"/>
              </p:cNvPicPr>
              <p:nvPr/>
            </p:nvPicPr>
            <p:blipFill>
              <a:blip r:embed="rId26">
                <a:extLst>
                  <a:ext uri="{28A0092B-C50C-407E-A947-70E740481C1C}">
                    <a14:useLocalDpi xmlns:a14="http://schemas.microsoft.com/office/drawing/2010/main" val="0"/>
                  </a:ext>
                </a:extLst>
              </a:blip>
              <a:srcRect/>
              <a:stretch/>
            </p:blipFill>
            <p:spPr>
              <a:xfrm>
                <a:off x="7758878" y="1689844"/>
                <a:ext cx="1012779" cy="911051"/>
              </a:xfrm>
              <a:prstGeom prst="rect">
                <a:avLst/>
              </a:prstGeom>
            </p:spPr>
          </p:pic>
        </p:grpSp>
        <p:sp>
          <p:nvSpPr>
            <p:cNvPr id="82" name="TextBox 81">
              <a:extLst>
                <a:ext uri="{FF2B5EF4-FFF2-40B4-BE49-F238E27FC236}">
                  <a16:creationId xmlns:a16="http://schemas.microsoft.com/office/drawing/2014/main" id="{BDDBDA31-9EA0-9BE7-6ADD-1D58C0747D02}"/>
                </a:ext>
              </a:extLst>
            </p:cNvPr>
            <p:cNvSpPr txBox="1"/>
            <p:nvPr/>
          </p:nvSpPr>
          <p:spPr>
            <a:xfrm>
              <a:off x="6723609" y="1377786"/>
              <a:ext cx="1182345" cy="304803"/>
            </a:xfrm>
            <a:prstGeom prst="rect">
              <a:avLst/>
            </a:prstGeom>
            <a:noFill/>
          </p:spPr>
          <p:txBody>
            <a:bodyPr wrap="square">
              <a:spAutoFit/>
            </a:bodyPr>
            <a:lstStyle/>
            <a:p>
              <a:pPr algn="ctr" defTabSz="1133947">
                <a:defRPr/>
              </a:pPr>
              <a:r>
                <a:rPr lang="da-DK" sz="1600" kern="0" dirty="0">
                  <a:solidFill>
                    <a:prstClr val="white"/>
                  </a:solidFill>
                  <a:latin typeface="Bahnschrift SemiBold Condensed" panose="020B0502040204020203" pitchFamily="34" charset="0"/>
                </a:rPr>
                <a:t>INFRASTRUKTUR </a:t>
              </a:r>
            </a:p>
          </p:txBody>
        </p:sp>
      </p:grpSp>
      <p:grpSp>
        <p:nvGrpSpPr>
          <p:cNvPr id="85" name="Group 84">
            <a:extLst>
              <a:ext uri="{FF2B5EF4-FFF2-40B4-BE49-F238E27FC236}">
                <a16:creationId xmlns:a16="http://schemas.microsoft.com/office/drawing/2014/main" id="{69BE703E-C2A2-E047-66EE-1AFF82858905}"/>
              </a:ext>
              <a:ext uri="{C183D7F6-B498-43B3-948B-1728B52AA6E4}">
                <adec:decorative xmlns:adec="http://schemas.microsoft.com/office/drawing/2017/decorative" val="1"/>
              </a:ext>
            </a:extLst>
          </p:cNvPr>
          <p:cNvGrpSpPr/>
          <p:nvPr/>
        </p:nvGrpSpPr>
        <p:grpSpPr>
          <a:xfrm>
            <a:off x="11187324" y="7002524"/>
            <a:ext cx="1324073" cy="1498632"/>
            <a:chOff x="6723609" y="321133"/>
            <a:chExt cx="1182345" cy="1349229"/>
          </a:xfrm>
        </p:grpSpPr>
        <p:sp>
          <p:nvSpPr>
            <p:cNvPr id="86" name="Rectangle: Rounded Corners 1027">
              <a:extLst>
                <a:ext uri="{FF2B5EF4-FFF2-40B4-BE49-F238E27FC236}">
                  <a16:creationId xmlns:a16="http://schemas.microsoft.com/office/drawing/2014/main" id="{8D6B54E2-BF7F-9D89-8019-A5B3B09BFF50}"/>
                </a:ext>
              </a:extLst>
            </p:cNvPr>
            <p:cNvSpPr/>
            <p:nvPr/>
          </p:nvSpPr>
          <p:spPr>
            <a:xfrm>
              <a:off x="6763391" y="321133"/>
              <a:ext cx="1104900" cy="1349229"/>
            </a:xfrm>
            <a:prstGeom prst="rect">
              <a:avLst/>
            </a:prstGeom>
            <a:solidFill>
              <a:srgbClr val="D86ECC"/>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87" name="Group 86">
              <a:extLst>
                <a:ext uri="{FF2B5EF4-FFF2-40B4-BE49-F238E27FC236}">
                  <a16:creationId xmlns:a16="http://schemas.microsoft.com/office/drawing/2014/main" id="{32B20586-BEA5-D835-BCA3-D2FBB88558B0}"/>
                </a:ext>
              </a:extLst>
            </p:cNvPr>
            <p:cNvGrpSpPr/>
            <p:nvPr/>
          </p:nvGrpSpPr>
          <p:grpSpPr>
            <a:xfrm>
              <a:off x="6860191" y="427132"/>
              <a:ext cx="911301" cy="911301"/>
              <a:chOff x="7688198" y="1532291"/>
              <a:chExt cx="1169289" cy="1169289"/>
            </a:xfrm>
          </p:grpSpPr>
          <p:sp>
            <p:nvSpPr>
              <p:cNvPr id="89" name="Oval 1029">
                <a:extLst>
                  <a:ext uri="{FF2B5EF4-FFF2-40B4-BE49-F238E27FC236}">
                    <a16:creationId xmlns:a16="http://schemas.microsoft.com/office/drawing/2014/main" id="{57A6A525-1F13-6D7B-D7A5-5182AC65062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90" name="Graphic 89">
                <a:extLst>
                  <a:ext uri="{FF2B5EF4-FFF2-40B4-BE49-F238E27FC236}">
                    <a16:creationId xmlns:a16="http://schemas.microsoft.com/office/drawing/2014/main" id="{DBC8C83C-889C-3F60-23C6-A041BDEAA47A}"/>
                  </a:ext>
                </a:extLst>
              </p:cNvPr>
              <p:cNvPicPr>
                <a:picLocks noChangeAspect="1"/>
              </p:cNvPicPr>
              <p:nvPr/>
            </p:nvPicPr>
            <p:blipFill>
              <a:blip r:embed="rId27">
                <a:extLst>
                  <a:ext uri="{96DAC541-7B7A-43D3-8B79-37D633B846F1}">
                    <asvg:svgBlip xmlns:asvg="http://schemas.microsoft.com/office/drawing/2016/SVG/main" r:embed="rId28"/>
                  </a:ext>
                </a:extLst>
              </a:blip>
              <a:srcRect/>
              <a:stretch/>
            </p:blipFill>
            <p:spPr>
              <a:xfrm>
                <a:off x="7763009" y="1638980"/>
                <a:ext cx="1004515" cy="1012779"/>
              </a:xfrm>
              <a:prstGeom prst="rect">
                <a:avLst/>
              </a:prstGeom>
            </p:spPr>
          </p:pic>
        </p:grpSp>
        <p:sp>
          <p:nvSpPr>
            <p:cNvPr id="88" name="TextBox 87">
              <a:extLst>
                <a:ext uri="{FF2B5EF4-FFF2-40B4-BE49-F238E27FC236}">
                  <a16:creationId xmlns:a16="http://schemas.microsoft.com/office/drawing/2014/main" id="{2D12DF2A-E781-3488-B2C0-D2663E4AA260}"/>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KULTURMILJØ </a:t>
              </a:r>
            </a:p>
          </p:txBody>
        </p:sp>
      </p:grpSp>
      <p:grpSp>
        <p:nvGrpSpPr>
          <p:cNvPr id="91" name="Group 90">
            <a:extLst>
              <a:ext uri="{FF2B5EF4-FFF2-40B4-BE49-F238E27FC236}">
                <a16:creationId xmlns:a16="http://schemas.microsoft.com/office/drawing/2014/main" id="{66AA33F3-A6B4-3F10-49F1-C0ACED06F699}"/>
              </a:ext>
              <a:ext uri="{C183D7F6-B498-43B3-948B-1728B52AA6E4}">
                <adec:decorative xmlns:adec="http://schemas.microsoft.com/office/drawing/2017/decorative" val="1"/>
              </a:ext>
            </a:extLst>
          </p:cNvPr>
          <p:cNvGrpSpPr/>
          <p:nvPr/>
        </p:nvGrpSpPr>
        <p:grpSpPr>
          <a:xfrm>
            <a:off x="8730379" y="1080566"/>
            <a:ext cx="1324073" cy="1498632"/>
            <a:chOff x="6723609" y="321133"/>
            <a:chExt cx="1182345" cy="1349229"/>
          </a:xfrm>
        </p:grpSpPr>
        <p:sp>
          <p:nvSpPr>
            <p:cNvPr id="92" name="Rectangle: Rounded Corners 1027">
              <a:extLst>
                <a:ext uri="{FF2B5EF4-FFF2-40B4-BE49-F238E27FC236}">
                  <a16:creationId xmlns:a16="http://schemas.microsoft.com/office/drawing/2014/main" id="{6EB37572-3DA0-E05A-F701-B31525C6598C}"/>
                </a:ext>
              </a:extLst>
            </p:cNvPr>
            <p:cNvSpPr/>
            <p:nvPr/>
          </p:nvSpPr>
          <p:spPr>
            <a:xfrm>
              <a:off x="6763391" y="321133"/>
              <a:ext cx="1104900" cy="1349229"/>
            </a:xfrm>
            <a:prstGeom prst="rect">
              <a:avLst/>
            </a:prstGeom>
            <a:solidFill>
              <a:srgbClr val="74747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93" name="Group 92">
              <a:extLst>
                <a:ext uri="{FF2B5EF4-FFF2-40B4-BE49-F238E27FC236}">
                  <a16:creationId xmlns:a16="http://schemas.microsoft.com/office/drawing/2014/main" id="{790AB827-265C-6F79-A492-CF8B53750CF4}"/>
                </a:ext>
              </a:extLst>
            </p:cNvPr>
            <p:cNvGrpSpPr/>
            <p:nvPr/>
          </p:nvGrpSpPr>
          <p:grpSpPr>
            <a:xfrm>
              <a:off x="6860191" y="427132"/>
              <a:ext cx="911301" cy="911301"/>
              <a:chOff x="7688198" y="1532291"/>
              <a:chExt cx="1169289" cy="1169289"/>
            </a:xfrm>
          </p:grpSpPr>
          <p:sp>
            <p:nvSpPr>
              <p:cNvPr id="95" name="Oval 1029">
                <a:extLst>
                  <a:ext uri="{FF2B5EF4-FFF2-40B4-BE49-F238E27FC236}">
                    <a16:creationId xmlns:a16="http://schemas.microsoft.com/office/drawing/2014/main" id="{37B2FFBD-C268-A57D-B72A-57EE03B09CC7}"/>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96" name="Graphic 95">
                <a:extLst>
                  <a:ext uri="{FF2B5EF4-FFF2-40B4-BE49-F238E27FC236}">
                    <a16:creationId xmlns:a16="http://schemas.microsoft.com/office/drawing/2014/main" id="{4455CC6A-D18B-3DD3-8C82-F6C12402ACEF}"/>
                  </a:ext>
                </a:extLst>
              </p:cNvPr>
              <p:cNvPicPr>
                <a:picLocks noChangeAspect="1"/>
              </p:cNvPicPr>
              <p:nvPr/>
            </p:nvPicPr>
            <p:blipFill>
              <a:blip r:embed="rId29">
                <a:extLst>
                  <a:ext uri="{96DAC541-7B7A-43D3-8B79-37D633B846F1}">
                    <asvg:svgBlip xmlns:asvg="http://schemas.microsoft.com/office/drawing/2016/SVG/main" r:embed="rId30"/>
                  </a:ext>
                </a:extLst>
              </a:blip>
              <a:srcRect/>
              <a:stretch/>
            </p:blipFill>
            <p:spPr>
              <a:xfrm>
                <a:off x="7763009" y="1638980"/>
                <a:ext cx="1004515" cy="1012779"/>
              </a:xfrm>
              <a:prstGeom prst="rect">
                <a:avLst/>
              </a:prstGeom>
            </p:spPr>
          </p:pic>
        </p:grpSp>
        <p:sp>
          <p:nvSpPr>
            <p:cNvPr id="94" name="TextBox 93">
              <a:extLst>
                <a:ext uri="{FF2B5EF4-FFF2-40B4-BE49-F238E27FC236}">
                  <a16:creationId xmlns:a16="http://schemas.microsoft.com/office/drawing/2014/main" id="{D6C81928-8BFB-FC33-B845-F67E539859B0}"/>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BYUDVIKLING </a:t>
              </a:r>
            </a:p>
          </p:txBody>
        </p:sp>
      </p:grpSp>
      <p:grpSp>
        <p:nvGrpSpPr>
          <p:cNvPr id="97" name="Group 96">
            <a:extLst>
              <a:ext uri="{FF2B5EF4-FFF2-40B4-BE49-F238E27FC236}">
                <a16:creationId xmlns:a16="http://schemas.microsoft.com/office/drawing/2014/main" id="{AF91E538-29B2-E89C-7EF7-A4059F176BF0}"/>
              </a:ext>
              <a:ext uri="{C183D7F6-B498-43B3-948B-1728B52AA6E4}">
                <adec:decorative xmlns:adec="http://schemas.microsoft.com/office/drawing/2017/decorative" val="1"/>
              </a:ext>
            </a:extLst>
          </p:cNvPr>
          <p:cNvGrpSpPr/>
          <p:nvPr/>
        </p:nvGrpSpPr>
        <p:grpSpPr>
          <a:xfrm>
            <a:off x="16950991" y="13847119"/>
            <a:ext cx="1324073" cy="1498632"/>
            <a:chOff x="6723609" y="321133"/>
            <a:chExt cx="1182345" cy="1349229"/>
          </a:xfrm>
        </p:grpSpPr>
        <p:sp>
          <p:nvSpPr>
            <p:cNvPr id="98" name="Rectangle: Rounded Corners 1027">
              <a:extLst>
                <a:ext uri="{FF2B5EF4-FFF2-40B4-BE49-F238E27FC236}">
                  <a16:creationId xmlns:a16="http://schemas.microsoft.com/office/drawing/2014/main" id="{C798C8A3-7C8D-3028-C3B0-EB1478D217DC}"/>
                </a:ext>
              </a:extLst>
            </p:cNvPr>
            <p:cNvSpPr/>
            <p:nvPr/>
          </p:nvSpPr>
          <p:spPr>
            <a:xfrm>
              <a:off x="6763391" y="321133"/>
              <a:ext cx="1104900" cy="1349229"/>
            </a:xfrm>
            <a:prstGeom prst="rect">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99" name="Oval 1029">
              <a:extLst>
                <a:ext uri="{FF2B5EF4-FFF2-40B4-BE49-F238E27FC236}">
                  <a16:creationId xmlns:a16="http://schemas.microsoft.com/office/drawing/2014/main" id="{2AD29EFA-DF47-4D62-CA6D-2638125F60EB}"/>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00" name="TextBox 99">
              <a:extLst>
                <a:ext uri="{FF2B5EF4-FFF2-40B4-BE49-F238E27FC236}">
                  <a16:creationId xmlns:a16="http://schemas.microsoft.com/office/drawing/2014/main" id="{05E64799-1ABE-91AC-68B2-8F6514FCCC3F}"/>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schemeClr val="bg1">
                      <a:lumMod val="65000"/>
                    </a:schemeClr>
                  </a:solidFill>
                  <a:latin typeface="Bahnschrift SemiBold Condensed" panose="020B0502040204020203" pitchFamily="34" charset="0"/>
                </a:rPr>
                <a:t>___________________ </a:t>
              </a:r>
            </a:p>
          </p:txBody>
        </p:sp>
      </p:grpSp>
      <p:pic>
        <p:nvPicPr>
          <p:cNvPr id="101" name="Picture 100">
            <a:extLst>
              <a:ext uri="{FF2B5EF4-FFF2-40B4-BE49-F238E27FC236}">
                <a16:creationId xmlns:a16="http://schemas.microsoft.com/office/drawing/2014/main" id="{134EEF92-D4F9-6AEA-80E9-26FF394BE3C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rot="5400000">
            <a:off x="-6317269" y="3730206"/>
            <a:ext cx="5002618" cy="3638267"/>
          </a:xfrm>
          <a:prstGeom prst="rect">
            <a:avLst/>
          </a:prstGeom>
        </p:spPr>
      </p:pic>
      <p:sp>
        <p:nvSpPr>
          <p:cNvPr id="102" name="TextBox 101">
            <a:extLst>
              <a:ext uri="{FF2B5EF4-FFF2-40B4-BE49-F238E27FC236}">
                <a16:creationId xmlns:a16="http://schemas.microsoft.com/office/drawing/2014/main" id="{2ED1341E-C2F9-1650-D5B8-2300A9142182}"/>
              </a:ext>
              <a:ext uri="{C183D7F6-B498-43B3-948B-1728B52AA6E4}">
                <adec:decorative xmlns:adec="http://schemas.microsoft.com/office/drawing/2017/decorative" val="0"/>
              </a:ext>
            </a:extLst>
          </p:cNvPr>
          <p:cNvSpPr txBox="1">
            <a:spLocks noGrp="1"/>
          </p:cNvSpPr>
          <p:nvPr>
            <p:ph type="title" idx="4294967295"/>
          </p:nvPr>
        </p:nvSpPr>
        <p:spPr>
          <a:xfrm rot="19800000">
            <a:off x="339067" y="3275652"/>
            <a:ext cx="4605761"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a-DK" sz="7200" b="0" i="0" u="none" strike="noStrike" kern="1200" cap="none" spc="0" normalizeH="0" baseline="0" noProof="0" dirty="0">
                <a:ln>
                  <a:noFill/>
                </a:ln>
                <a:solidFill>
                  <a:srgbClr val="FF0000"/>
                </a:solidFill>
                <a:effectLst/>
                <a:uLnTx/>
                <a:uFillTx/>
                <a:latin typeface="+mn-lt"/>
                <a:ea typeface="+mn-ea"/>
                <a:cs typeface="+mn-cs"/>
              </a:rPr>
              <a:t>Eksempel</a:t>
            </a:r>
          </a:p>
        </p:txBody>
      </p:sp>
    </p:spTree>
    <p:extLst>
      <p:ext uri="{BB962C8B-B14F-4D97-AF65-F5344CB8AC3E}">
        <p14:creationId xmlns:p14="http://schemas.microsoft.com/office/powerpoint/2010/main" val="2868204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B29F4B-09CA-6E99-EEC4-EB1EA785F66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83936F2-CDAB-B307-8970-9115D9CF8C4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rot="5400000">
            <a:off x="2594252" y="1446378"/>
            <a:ext cx="10606767" cy="7714012"/>
          </a:xfrm>
          <a:prstGeom prst="rect">
            <a:avLst/>
          </a:prstGeom>
        </p:spPr>
      </p:pic>
      <p:sp>
        <p:nvSpPr>
          <p:cNvPr id="6" name="TextBox 5">
            <a:extLst>
              <a:ext uri="{FF2B5EF4-FFF2-40B4-BE49-F238E27FC236}">
                <a16:creationId xmlns:a16="http://schemas.microsoft.com/office/drawing/2014/main" id="{883E14A6-343E-0974-0834-F9BF64A503FF}"/>
              </a:ext>
              <a:ext uri="{C183D7F6-B498-43B3-948B-1728B52AA6E4}">
                <adec:decorative xmlns:adec="http://schemas.microsoft.com/office/drawing/2017/decorative" val="1"/>
              </a:ext>
            </a:extLst>
          </p:cNvPr>
          <p:cNvSpPr txBox="1"/>
          <p:nvPr/>
        </p:nvSpPr>
        <p:spPr>
          <a:xfrm>
            <a:off x="4812581" y="9838200"/>
            <a:ext cx="4724509" cy="369332"/>
          </a:xfrm>
          <a:prstGeom prst="rect">
            <a:avLst/>
          </a:prstGeom>
          <a:noFill/>
        </p:spPr>
        <p:txBody>
          <a:bodyPr wrap="square" rtlCol="0">
            <a:spAutoFit/>
          </a:bodyPr>
          <a:lstStyle/>
          <a:p>
            <a:r>
              <a:rPr lang="da-DK" b="1" dirty="0">
                <a:latin typeface="Segoe Print" panose="02000600000000000000" pitchFamily="2" charset="0"/>
              </a:rPr>
              <a:t>ASK-arbejdsgruppen</a:t>
            </a:r>
          </a:p>
        </p:txBody>
      </p:sp>
      <p:grpSp>
        <p:nvGrpSpPr>
          <p:cNvPr id="7" name="Group 6">
            <a:extLst>
              <a:ext uri="{FF2B5EF4-FFF2-40B4-BE49-F238E27FC236}">
                <a16:creationId xmlns:a16="http://schemas.microsoft.com/office/drawing/2014/main" id="{2296FA0B-1D88-DA98-3433-A796266A6AFD}"/>
              </a:ext>
              <a:ext uri="{C183D7F6-B498-43B3-948B-1728B52AA6E4}">
                <adec:decorative xmlns:adec="http://schemas.microsoft.com/office/drawing/2017/decorative" val="1"/>
              </a:ext>
            </a:extLst>
          </p:cNvPr>
          <p:cNvGrpSpPr/>
          <p:nvPr/>
        </p:nvGrpSpPr>
        <p:grpSpPr>
          <a:xfrm rot="21139780">
            <a:off x="7420486" y="3657968"/>
            <a:ext cx="1324073" cy="1498632"/>
            <a:chOff x="6723609" y="321133"/>
            <a:chExt cx="1182345" cy="1349229"/>
          </a:xfrm>
        </p:grpSpPr>
        <p:sp>
          <p:nvSpPr>
            <p:cNvPr id="8" name="Rectangle: Rounded Corners 1027">
              <a:extLst>
                <a:ext uri="{FF2B5EF4-FFF2-40B4-BE49-F238E27FC236}">
                  <a16:creationId xmlns:a16="http://schemas.microsoft.com/office/drawing/2014/main" id="{7F8D2DA7-6823-5227-2359-33491658A56F}"/>
                </a:ext>
              </a:extLst>
            </p:cNvPr>
            <p:cNvSpPr/>
            <p:nvPr/>
          </p:nvSpPr>
          <p:spPr>
            <a:xfrm>
              <a:off x="6763391" y="321133"/>
              <a:ext cx="1104900" cy="1349229"/>
            </a:xfrm>
            <a:prstGeom prst="rect">
              <a:avLst/>
            </a:prstGeom>
            <a:solidFill>
              <a:srgbClr val="766056"/>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9" name="Group 8">
              <a:extLst>
                <a:ext uri="{FF2B5EF4-FFF2-40B4-BE49-F238E27FC236}">
                  <a16:creationId xmlns:a16="http://schemas.microsoft.com/office/drawing/2014/main" id="{647E079B-B95B-4D22-231B-337225670CAF}"/>
                </a:ext>
              </a:extLst>
            </p:cNvPr>
            <p:cNvGrpSpPr/>
            <p:nvPr/>
          </p:nvGrpSpPr>
          <p:grpSpPr>
            <a:xfrm>
              <a:off x="6860191" y="427132"/>
              <a:ext cx="911301" cy="911301"/>
              <a:chOff x="7688198" y="1532291"/>
              <a:chExt cx="1169289" cy="1169289"/>
            </a:xfrm>
          </p:grpSpPr>
          <p:sp>
            <p:nvSpPr>
              <p:cNvPr id="11" name="Oval 1029">
                <a:extLst>
                  <a:ext uri="{FF2B5EF4-FFF2-40B4-BE49-F238E27FC236}">
                    <a16:creationId xmlns:a16="http://schemas.microsoft.com/office/drawing/2014/main" id="{2D4B85EC-840B-C6F5-9B3C-A4E8DE9ED961}"/>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2" name="Graphic 11" descr="Tractor with solid fill">
                <a:extLst>
                  <a:ext uri="{FF2B5EF4-FFF2-40B4-BE49-F238E27FC236}">
                    <a16:creationId xmlns:a16="http://schemas.microsoft.com/office/drawing/2014/main" id="{524EE7C6-4470-F9A5-EDF7-825A6BA905D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58878" y="1638980"/>
                <a:ext cx="1012779" cy="1012779"/>
              </a:xfrm>
              <a:prstGeom prst="rect">
                <a:avLst/>
              </a:prstGeom>
            </p:spPr>
          </p:pic>
        </p:grpSp>
        <p:sp>
          <p:nvSpPr>
            <p:cNvPr id="10" name="TextBox 9">
              <a:extLst>
                <a:ext uri="{FF2B5EF4-FFF2-40B4-BE49-F238E27FC236}">
                  <a16:creationId xmlns:a16="http://schemas.microsoft.com/office/drawing/2014/main" id="{5EAA2371-3EA4-CB24-93F4-CB82D05F2FC6}"/>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LANDBRUG </a:t>
              </a:r>
            </a:p>
          </p:txBody>
        </p:sp>
      </p:grpSp>
      <p:grpSp>
        <p:nvGrpSpPr>
          <p:cNvPr id="25" name="Group 24">
            <a:extLst>
              <a:ext uri="{FF2B5EF4-FFF2-40B4-BE49-F238E27FC236}">
                <a16:creationId xmlns:a16="http://schemas.microsoft.com/office/drawing/2014/main" id="{1A0287DC-0D31-B7E7-0DF0-DC662DF5B712}"/>
              </a:ext>
              <a:ext uri="{C183D7F6-B498-43B3-948B-1728B52AA6E4}">
                <adec:decorative xmlns:adec="http://schemas.microsoft.com/office/drawing/2017/decorative" val="1"/>
              </a:ext>
            </a:extLst>
          </p:cNvPr>
          <p:cNvGrpSpPr/>
          <p:nvPr/>
        </p:nvGrpSpPr>
        <p:grpSpPr>
          <a:xfrm>
            <a:off x="11975090" y="1028111"/>
            <a:ext cx="1324073" cy="1498632"/>
            <a:chOff x="6723609" y="321133"/>
            <a:chExt cx="1182345" cy="1349229"/>
          </a:xfrm>
        </p:grpSpPr>
        <p:sp>
          <p:nvSpPr>
            <p:cNvPr id="26" name="Rectangle: Rounded Corners 1027">
              <a:extLst>
                <a:ext uri="{FF2B5EF4-FFF2-40B4-BE49-F238E27FC236}">
                  <a16:creationId xmlns:a16="http://schemas.microsoft.com/office/drawing/2014/main" id="{0F7DF4E2-3447-0588-7189-CE285B079BBA}"/>
                </a:ext>
              </a:extLst>
            </p:cNvPr>
            <p:cNvSpPr/>
            <p:nvPr/>
          </p:nvSpPr>
          <p:spPr>
            <a:xfrm>
              <a:off x="6763391" y="321133"/>
              <a:ext cx="1104900" cy="1349229"/>
            </a:xfrm>
            <a:prstGeom prst="rect">
              <a:avLst/>
            </a:prstGeom>
            <a:solidFill>
              <a:srgbClr val="FF6D6D"/>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27" name="Group 26">
              <a:extLst>
                <a:ext uri="{FF2B5EF4-FFF2-40B4-BE49-F238E27FC236}">
                  <a16:creationId xmlns:a16="http://schemas.microsoft.com/office/drawing/2014/main" id="{D2AE3B5F-7671-F5ED-09DE-9D3492A076A5}"/>
                </a:ext>
              </a:extLst>
            </p:cNvPr>
            <p:cNvGrpSpPr/>
            <p:nvPr/>
          </p:nvGrpSpPr>
          <p:grpSpPr>
            <a:xfrm>
              <a:off x="6860191" y="427132"/>
              <a:ext cx="911301" cy="911301"/>
              <a:chOff x="7688198" y="1532291"/>
              <a:chExt cx="1169289" cy="1169289"/>
            </a:xfrm>
          </p:grpSpPr>
          <p:sp>
            <p:nvSpPr>
              <p:cNvPr id="29" name="Oval 1029">
                <a:extLst>
                  <a:ext uri="{FF2B5EF4-FFF2-40B4-BE49-F238E27FC236}">
                    <a16:creationId xmlns:a16="http://schemas.microsoft.com/office/drawing/2014/main" id="{53A4B825-F64D-CE0D-7FB7-233746F5695C}"/>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30" name="Graphic 29">
                <a:extLst>
                  <a:ext uri="{FF2B5EF4-FFF2-40B4-BE49-F238E27FC236}">
                    <a16:creationId xmlns:a16="http://schemas.microsoft.com/office/drawing/2014/main" id="{D5646EA5-36B0-A0FB-F2A5-75CBF3B00F9B}"/>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7763009" y="1638980"/>
                <a:ext cx="1004515" cy="1012779"/>
              </a:xfrm>
              <a:prstGeom prst="rect">
                <a:avLst/>
              </a:prstGeom>
            </p:spPr>
          </p:pic>
        </p:grpSp>
        <p:sp>
          <p:nvSpPr>
            <p:cNvPr id="28" name="TextBox 27">
              <a:extLst>
                <a:ext uri="{FF2B5EF4-FFF2-40B4-BE49-F238E27FC236}">
                  <a16:creationId xmlns:a16="http://schemas.microsoft.com/office/drawing/2014/main" id="{C47CDE89-4208-06E9-3F56-5052E50FEAA3}"/>
                </a:ext>
              </a:extLst>
            </p:cNvPr>
            <p:cNvSpPr txBox="1"/>
            <p:nvPr/>
          </p:nvSpPr>
          <p:spPr>
            <a:xfrm>
              <a:off x="6723609" y="1377786"/>
              <a:ext cx="1182345" cy="277094"/>
            </a:xfrm>
            <a:prstGeom prst="rect">
              <a:avLst/>
            </a:prstGeom>
            <a:noFill/>
          </p:spPr>
          <p:txBody>
            <a:bodyPr wrap="square">
              <a:spAutoFit/>
            </a:bodyPr>
            <a:lstStyle/>
            <a:p>
              <a:pPr algn="ctr" defTabSz="1133947">
                <a:defRPr/>
              </a:pPr>
              <a:r>
                <a:rPr lang="da-DK" sz="1400" kern="0" dirty="0">
                  <a:solidFill>
                    <a:prstClr val="white"/>
                  </a:solidFill>
                  <a:latin typeface="Bahnschrift SemiBold Condensed" panose="020B0502040204020203" pitchFamily="34" charset="0"/>
                </a:rPr>
                <a:t>KLIMATILPASNING </a:t>
              </a:r>
            </a:p>
          </p:txBody>
        </p:sp>
      </p:grpSp>
      <p:grpSp>
        <p:nvGrpSpPr>
          <p:cNvPr id="37" name="Group 36">
            <a:extLst>
              <a:ext uri="{FF2B5EF4-FFF2-40B4-BE49-F238E27FC236}">
                <a16:creationId xmlns:a16="http://schemas.microsoft.com/office/drawing/2014/main" id="{1919EEF6-1B59-02BE-4D53-D0B339B5FEC6}"/>
              </a:ext>
              <a:ext uri="{C183D7F6-B498-43B3-948B-1728B52AA6E4}">
                <adec:decorative xmlns:adec="http://schemas.microsoft.com/office/drawing/2017/decorative" val="1"/>
              </a:ext>
            </a:extLst>
          </p:cNvPr>
          <p:cNvGrpSpPr/>
          <p:nvPr/>
        </p:nvGrpSpPr>
        <p:grpSpPr>
          <a:xfrm>
            <a:off x="5621786" y="6022135"/>
            <a:ext cx="1324073" cy="1498632"/>
            <a:chOff x="6723609" y="321133"/>
            <a:chExt cx="1182345" cy="1349229"/>
          </a:xfrm>
        </p:grpSpPr>
        <p:sp>
          <p:nvSpPr>
            <p:cNvPr id="38" name="Rectangle: Rounded Corners 1027">
              <a:extLst>
                <a:ext uri="{FF2B5EF4-FFF2-40B4-BE49-F238E27FC236}">
                  <a16:creationId xmlns:a16="http://schemas.microsoft.com/office/drawing/2014/main" id="{9F7950F2-BC37-6EE4-F5A5-9C6A19F84235}"/>
                </a:ext>
              </a:extLst>
            </p:cNvPr>
            <p:cNvSpPr/>
            <p:nvPr/>
          </p:nvSpPr>
          <p:spPr>
            <a:xfrm>
              <a:off x="6763391" y="321133"/>
              <a:ext cx="1104900" cy="1349229"/>
            </a:xfrm>
            <a:prstGeom prst="rect">
              <a:avLst/>
            </a:prstGeom>
            <a:solidFill>
              <a:srgbClr val="215F9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39" name="Group 38">
              <a:extLst>
                <a:ext uri="{FF2B5EF4-FFF2-40B4-BE49-F238E27FC236}">
                  <a16:creationId xmlns:a16="http://schemas.microsoft.com/office/drawing/2014/main" id="{7D99695E-DBF8-AF99-9A6B-727FFF84F666}"/>
                </a:ext>
              </a:extLst>
            </p:cNvPr>
            <p:cNvGrpSpPr/>
            <p:nvPr/>
          </p:nvGrpSpPr>
          <p:grpSpPr>
            <a:xfrm>
              <a:off x="6860191" y="427132"/>
              <a:ext cx="911301" cy="911301"/>
              <a:chOff x="7688198" y="1532291"/>
              <a:chExt cx="1169289" cy="1169289"/>
            </a:xfrm>
          </p:grpSpPr>
          <p:sp>
            <p:nvSpPr>
              <p:cNvPr id="41" name="Oval 1029">
                <a:extLst>
                  <a:ext uri="{FF2B5EF4-FFF2-40B4-BE49-F238E27FC236}">
                    <a16:creationId xmlns:a16="http://schemas.microsoft.com/office/drawing/2014/main" id="{F12BFD19-AEAC-5189-F47D-CBA970AB052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42" name="Graphic 41">
                <a:extLst>
                  <a:ext uri="{FF2B5EF4-FFF2-40B4-BE49-F238E27FC236}">
                    <a16:creationId xmlns:a16="http://schemas.microsoft.com/office/drawing/2014/main" id="{6E874949-CD31-3EE1-CEC4-F6C635423C61}"/>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7763009" y="1638980"/>
                <a:ext cx="1004515" cy="1012779"/>
              </a:xfrm>
              <a:prstGeom prst="rect">
                <a:avLst/>
              </a:prstGeom>
            </p:spPr>
          </p:pic>
        </p:grpSp>
        <p:sp>
          <p:nvSpPr>
            <p:cNvPr id="40" name="TextBox 39">
              <a:extLst>
                <a:ext uri="{FF2B5EF4-FFF2-40B4-BE49-F238E27FC236}">
                  <a16:creationId xmlns:a16="http://schemas.microsoft.com/office/drawing/2014/main" id="{3EC07F70-0400-79B8-F72A-0016602B5DFE}"/>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GRUNDVAND </a:t>
              </a:r>
            </a:p>
          </p:txBody>
        </p:sp>
      </p:grpSp>
      <p:grpSp>
        <p:nvGrpSpPr>
          <p:cNvPr id="43" name="Group 42">
            <a:extLst>
              <a:ext uri="{FF2B5EF4-FFF2-40B4-BE49-F238E27FC236}">
                <a16:creationId xmlns:a16="http://schemas.microsoft.com/office/drawing/2014/main" id="{2A6AD544-4BE3-E6C8-B917-8D388E30A951}"/>
              </a:ext>
              <a:ext uri="{C183D7F6-B498-43B3-948B-1728B52AA6E4}">
                <adec:decorative xmlns:adec="http://schemas.microsoft.com/office/drawing/2017/decorative" val="1"/>
              </a:ext>
            </a:extLst>
          </p:cNvPr>
          <p:cNvGrpSpPr/>
          <p:nvPr/>
        </p:nvGrpSpPr>
        <p:grpSpPr>
          <a:xfrm>
            <a:off x="808667" y="1017662"/>
            <a:ext cx="1324073" cy="1498632"/>
            <a:chOff x="6723609" y="321133"/>
            <a:chExt cx="1182345" cy="1349229"/>
          </a:xfrm>
        </p:grpSpPr>
        <p:sp>
          <p:nvSpPr>
            <p:cNvPr id="44" name="Rectangle: Rounded Corners 1027">
              <a:extLst>
                <a:ext uri="{FF2B5EF4-FFF2-40B4-BE49-F238E27FC236}">
                  <a16:creationId xmlns:a16="http://schemas.microsoft.com/office/drawing/2014/main" id="{4429F2EA-5436-481F-45FC-5D69718E9EDC}"/>
                </a:ext>
              </a:extLst>
            </p:cNvPr>
            <p:cNvSpPr/>
            <p:nvPr/>
          </p:nvSpPr>
          <p:spPr>
            <a:xfrm>
              <a:off x="6763391" y="321133"/>
              <a:ext cx="1104900" cy="1349229"/>
            </a:xfrm>
            <a:prstGeom prst="rect">
              <a:avLst/>
            </a:prstGeom>
            <a:solidFill>
              <a:srgbClr val="FFC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45" name="Group 44">
              <a:extLst>
                <a:ext uri="{FF2B5EF4-FFF2-40B4-BE49-F238E27FC236}">
                  <a16:creationId xmlns:a16="http://schemas.microsoft.com/office/drawing/2014/main" id="{A60029C4-95CB-ED89-66B7-B458F515C2CE}"/>
                </a:ext>
              </a:extLst>
            </p:cNvPr>
            <p:cNvGrpSpPr/>
            <p:nvPr/>
          </p:nvGrpSpPr>
          <p:grpSpPr>
            <a:xfrm>
              <a:off x="6860191" y="427132"/>
              <a:ext cx="911301" cy="911301"/>
              <a:chOff x="7688198" y="1532291"/>
              <a:chExt cx="1169289" cy="1169289"/>
            </a:xfrm>
          </p:grpSpPr>
          <p:sp>
            <p:nvSpPr>
              <p:cNvPr id="47" name="Oval 1029">
                <a:extLst>
                  <a:ext uri="{FF2B5EF4-FFF2-40B4-BE49-F238E27FC236}">
                    <a16:creationId xmlns:a16="http://schemas.microsoft.com/office/drawing/2014/main" id="{CAAB092B-C62C-7F07-C619-B337CFF0469D}"/>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48" name="Graphic 47">
                <a:extLst>
                  <a:ext uri="{FF2B5EF4-FFF2-40B4-BE49-F238E27FC236}">
                    <a16:creationId xmlns:a16="http://schemas.microsoft.com/office/drawing/2014/main" id="{14264775-7926-C0B1-8ADE-204A3DBA69A7}"/>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7763009" y="1638980"/>
                <a:ext cx="1004515" cy="1012779"/>
              </a:xfrm>
              <a:prstGeom prst="rect">
                <a:avLst/>
              </a:prstGeom>
            </p:spPr>
          </p:pic>
        </p:grpSp>
        <p:sp>
          <p:nvSpPr>
            <p:cNvPr id="46" name="TextBox 45">
              <a:extLst>
                <a:ext uri="{FF2B5EF4-FFF2-40B4-BE49-F238E27FC236}">
                  <a16:creationId xmlns:a16="http://schemas.microsoft.com/office/drawing/2014/main" id="{7DEBB1AD-4F0F-8D4E-0A19-C00DCA9C5ECC}"/>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VE-ANLÆG </a:t>
              </a:r>
            </a:p>
          </p:txBody>
        </p:sp>
      </p:grpSp>
      <p:grpSp>
        <p:nvGrpSpPr>
          <p:cNvPr id="49" name="Group 48">
            <a:extLst>
              <a:ext uri="{FF2B5EF4-FFF2-40B4-BE49-F238E27FC236}">
                <a16:creationId xmlns:a16="http://schemas.microsoft.com/office/drawing/2014/main" id="{9B922BB4-58C7-EE95-C506-F9FDC8F134D2}"/>
              </a:ext>
              <a:ext uri="{C183D7F6-B498-43B3-948B-1728B52AA6E4}">
                <adec:decorative xmlns:adec="http://schemas.microsoft.com/office/drawing/2017/decorative" val="1"/>
              </a:ext>
            </a:extLst>
          </p:cNvPr>
          <p:cNvGrpSpPr/>
          <p:nvPr/>
        </p:nvGrpSpPr>
        <p:grpSpPr>
          <a:xfrm rot="21264172">
            <a:off x="8820298" y="5898407"/>
            <a:ext cx="1324073" cy="1498632"/>
            <a:chOff x="6723609" y="321133"/>
            <a:chExt cx="1182345" cy="1349229"/>
          </a:xfrm>
        </p:grpSpPr>
        <p:sp>
          <p:nvSpPr>
            <p:cNvPr id="50" name="Rectangle: Rounded Corners 1027">
              <a:extLst>
                <a:ext uri="{FF2B5EF4-FFF2-40B4-BE49-F238E27FC236}">
                  <a16:creationId xmlns:a16="http://schemas.microsoft.com/office/drawing/2014/main" id="{3C348322-4B17-A5C2-2208-4FAD46BF61AC}"/>
                </a:ext>
              </a:extLst>
            </p:cNvPr>
            <p:cNvSpPr/>
            <p:nvPr/>
          </p:nvSpPr>
          <p:spPr>
            <a:xfrm>
              <a:off x="6763391" y="321133"/>
              <a:ext cx="1104900" cy="1349229"/>
            </a:xfrm>
            <a:prstGeom prst="rect">
              <a:avLst/>
            </a:prstGeom>
            <a:solidFill>
              <a:srgbClr val="47D45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51" name="Group 50">
              <a:extLst>
                <a:ext uri="{FF2B5EF4-FFF2-40B4-BE49-F238E27FC236}">
                  <a16:creationId xmlns:a16="http://schemas.microsoft.com/office/drawing/2014/main" id="{D07A48E8-5839-C0A9-3337-29521C0A10D8}"/>
                </a:ext>
              </a:extLst>
            </p:cNvPr>
            <p:cNvGrpSpPr/>
            <p:nvPr/>
          </p:nvGrpSpPr>
          <p:grpSpPr>
            <a:xfrm>
              <a:off x="6860191" y="427132"/>
              <a:ext cx="911301" cy="911301"/>
              <a:chOff x="7688198" y="1532291"/>
              <a:chExt cx="1169289" cy="1169289"/>
            </a:xfrm>
          </p:grpSpPr>
          <p:sp>
            <p:nvSpPr>
              <p:cNvPr id="53" name="Oval 1029">
                <a:extLst>
                  <a:ext uri="{FF2B5EF4-FFF2-40B4-BE49-F238E27FC236}">
                    <a16:creationId xmlns:a16="http://schemas.microsoft.com/office/drawing/2014/main" id="{08BFA896-2111-C0EA-3D9E-73059F7315A4}"/>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54" name="Graphic 53">
                <a:extLst>
                  <a:ext uri="{FF2B5EF4-FFF2-40B4-BE49-F238E27FC236}">
                    <a16:creationId xmlns:a16="http://schemas.microsoft.com/office/drawing/2014/main" id="{C01F49F0-644C-73D6-91B4-AF7CF5424A16}"/>
                  </a:ext>
                </a:extLst>
              </p:cNvPr>
              <p:cNvPicPr>
                <a:picLocks noChangeAspect="1"/>
              </p:cNvPicPr>
              <p:nvPr/>
            </p:nvPicPr>
            <p:blipFill>
              <a:blip r:embed="rId12">
                <a:extLst>
                  <a:ext uri="{96DAC541-7B7A-43D3-8B79-37D633B846F1}">
                    <asvg:svgBlip xmlns:asvg="http://schemas.microsoft.com/office/drawing/2016/SVG/main" r:embed="rId13"/>
                  </a:ext>
                </a:extLst>
              </a:blip>
              <a:srcRect/>
              <a:stretch/>
            </p:blipFill>
            <p:spPr>
              <a:xfrm>
                <a:off x="7763009" y="1638980"/>
                <a:ext cx="1004515" cy="1012779"/>
              </a:xfrm>
              <a:prstGeom prst="rect">
                <a:avLst/>
              </a:prstGeom>
            </p:spPr>
          </p:pic>
        </p:grpSp>
        <p:sp>
          <p:nvSpPr>
            <p:cNvPr id="52" name="TextBox 51">
              <a:extLst>
                <a:ext uri="{FF2B5EF4-FFF2-40B4-BE49-F238E27FC236}">
                  <a16:creationId xmlns:a16="http://schemas.microsoft.com/office/drawing/2014/main" id="{C296A509-DF42-DA5F-1831-2C1E7B5F127F}"/>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BIODIVERSITET </a:t>
              </a:r>
            </a:p>
          </p:txBody>
        </p:sp>
      </p:grpSp>
      <p:grpSp>
        <p:nvGrpSpPr>
          <p:cNvPr id="55" name="Group 54">
            <a:extLst>
              <a:ext uri="{FF2B5EF4-FFF2-40B4-BE49-F238E27FC236}">
                <a16:creationId xmlns:a16="http://schemas.microsoft.com/office/drawing/2014/main" id="{C800C812-1D15-4860-B465-6E7D480A7F67}"/>
              </a:ext>
              <a:ext uri="{C183D7F6-B498-43B3-948B-1728B52AA6E4}">
                <adec:decorative xmlns:adec="http://schemas.microsoft.com/office/drawing/2017/decorative" val="1"/>
              </a:ext>
            </a:extLst>
          </p:cNvPr>
          <p:cNvGrpSpPr/>
          <p:nvPr/>
        </p:nvGrpSpPr>
        <p:grpSpPr>
          <a:xfrm>
            <a:off x="11821978" y="7087893"/>
            <a:ext cx="1324073" cy="1498632"/>
            <a:chOff x="6723609" y="321133"/>
            <a:chExt cx="1182345" cy="1349229"/>
          </a:xfrm>
        </p:grpSpPr>
        <p:sp>
          <p:nvSpPr>
            <p:cNvPr id="56" name="Rectangle: Rounded Corners 1027">
              <a:extLst>
                <a:ext uri="{FF2B5EF4-FFF2-40B4-BE49-F238E27FC236}">
                  <a16:creationId xmlns:a16="http://schemas.microsoft.com/office/drawing/2014/main" id="{792DF86B-C4A0-2C06-F0A2-FF8058113FA9}"/>
                </a:ext>
              </a:extLst>
            </p:cNvPr>
            <p:cNvSpPr/>
            <p:nvPr/>
          </p:nvSpPr>
          <p:spPr>
            <a:xfrm>
              <a:off x="6763391" y="321133"/>
              <a:ext cx="1104900" cy="1349229"/>
            </a:xfrm>
            <a:prstGeom prst="rect">
              <a:avLst/>
            </a:prstGeom>
            <a:solidFill>
              <a:srgbClr val="C04F15"/>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57" name="Group 56">
              <a:extLst>
                <a:ext uri="{FF2B5EF4-FFF2-40B4-BE49-F238E27FC236}">
                  <a16:creationId xmlns:a16="http://schemas.microsoft.com/office/drawing/2014/main" id="{372050D3-6737-81F7-EEE3-02E087012AE1}"/>
                </a:ext>
              </a:extLst>
            </p:cNvPr>
            <p:cNvGrpSpPr/>
            <p:nvPr/>
          </p:nvGrpSpPr>
          <p:grpSpPr>
            <a:xfrm>
              <a:off x="6860191" y="427132"/>
              <a:ext cx="911301" cy="911301"/>
              <a:chOff x="7688198" y="1532291"/>
              <a:chExt cx="1169289" cy="1169289"/>
            </a:xfrm>
          </p:grpSpPr>
          <p:sp>
            <p:nvSpPr>
              <p:cNvPr id="59" name="Oval 1029">
                <a:extLst>
                  <a:ext uri="{FF2B5EF4-FFF2-40B4-BE49-F238E27FC236}">
                    <a16:creationId xmlns:a16="http://schemas.microsoft.com/office/drawing/2014/main" id="{323A9A0B-1B28-7772-5F05-F9ABD661349C}"/>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60" name="Graphic 59">
                <a:extLst>
                  <a:ext uri="{FF2B5EF4-FFF2-40B4-BE49-F238E27FC236}">
                    <a16:creationId xmlns:a16="http://schemas.microsoft.com/office/drawing/2014/main" id="{00B77837-882C-A259-0394-6EB0ACD210E9}"/>
                  </a:ext>
                </a:extLst>
              </p:cNvPr>
              <p:cNvPicPr>
                <a:picLocks noChangeAspect="1"/>
              </p:cNvPicPr>
              <p:nvPr/>
            </p:nvPicPr>
            <p:blipFill>
              <a:blip r:embed="rId14">
                <a:extLst>
                  <a:ext uri="{96DAC541-7B7A-43D3-8B79-37D633B846F1}">
                    <asvg:svgBlip xmlns:asvg="http://schemas.microsoft.com/office/drawing/2016/SVG/main" r:embed="rId15"/>
                  </a:ext>
                </a:extLst>
              </a:blip>
              <a:srcRect/>
              <a:stretch/>
            </p:blipFill>
            <p:spPr>
              <a:xfrm>
                <a:off x="7763009" y="1638980"/>
                <a:ext cx="1004515" cy="1012779"/>
              </a:xfrm>
              <a:prstGeom prst="rect">
                <a:avLst/>
              </a:prstGeom>
            </p:spPr>
          </p:pic>
        </p:grpSp>
        <p:sp>
          <p:nvSpPr>
            <p:cNvPr id="58" name="TextBox 57">
              <a:extLst>
                <a:ext uri="{FF2B5EF4-FFF2-40B4-BE49-F238E27FC236}">
                  <a16:creationId xmlns:a16="http://schemas.microsoft.com/office/drawing/2014/main" id="{53D0EA69-A639-68AF-B065-B674201DBDE2}"/>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RÅSTOFFER </a:t>
              </a:r>
            </a:p>
          </p:txBody>
        </p:sp>
      </p:grpSp>
      <p:grpSp>
        <p:nvGrpSpPr>
          <p:cNvPr id="61" name="Group 60">
            <a:extLst>
              <a:ext uri="{FF2B5EF4-FFF2-40B4-BE49-F238E27FC236}">
                <a16:creationId xmlns:a16="http://schemas.microsoft.com/office/drawing/2014/main" id="{C2A75D7D-823E-293C-856E-82724BDAE88D}"/>
              </a:ext>
              <a:ext uri="{C183D7F6-B498-43B3-948B-1728B52AA6E4}">
                <adec:decorative xmlns:adec="http://schemas.microsoft.com/office/drawing/2017/decorative" val="1"/>
              </a:ext>
            </a:extLst>
          </p:cNvPr>
          <p:cNvGrpSpPr/>
          <p:nvPr/>
        </p:nvGrpSpPr>
        <p:grpSpPr>
          <a:xfrm>
            <a:off x="13642528" y="3535616"/>
            <a:ext cx="1324073" cy="1498632"/>
            <a:chOff x="6723609" y="321133"/>
            <a:chExt cx="1182345" cy="1349229"/>
          </a:xfrm>
        </p:grpSpPr>
        <p:sp>
          <p:nvSpPr>
            <p:cNvPr id="62" name="Rectangle: Rounded Corners 1027">
              <a:extLst>
                <a:ext uri="{FF2B5EF4-FFF2-40B4-BE49-F238E27FC236}">
                  <a16:creationId xmlns:a16="http://schemas.microsoft.com/office/drawing/2014/main" id="{622BA84E-136D-71CA-94B2-7D62BA3E47A9}"/>
                </a:ext>
              </a:extLst>
            </p:cNvPr>
            <p:cNvSpPr/>
            <p:nvPr/>
          </p:nvSpPr>
          <p:spPr>
            <a:xfrm>
              <a:off x="6763391" y="321133"/>
              <a:ext cx="1104900" cy="1349229"/>
            </a:xfrm>
            <a:prstGeom prst="rect">
              <a:avLst/>
            </a:prstGeom>
            <a:solidFill>
              <a:srgbClr val="084F6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63" name="Group 62">
              <a:extLst>
                <a:ext uri="{FF2B5EF4-FFF2-40B4-BE49-F238E27FC236}">
                  <a16:creationId xmlns:a16="http://schemas.microsoft.com/office/drawing/2014/main" id="{D131BF7A-C936-0B2E-1BC7-AA2903E9CC6B}"/>
                </a:ext>
              </a:extLst>
            </p:cNvPr>
            <p:cNvGrpSpPr/>
            <p:nvPr/>
          </p:nvGrpSpPr>
          <p:grpSpPr>
            <a:xfrm>
              <a:off x="6860191" y="427132"/>
              <a:ext cx="911301" cy="911301"/>
              <a:chOff x="7688198" y="1532291"/>
              <a:chExt cx="1169289" cy="1169289"/>
            </a:xfrm>
          </p:grpSpPr>
          <p:sp>
            <p:nvSpPr>
              <p:cNvPr id="65" name="Oval 1029">
                <a:extLst>
                  <a:ext uri="{FF2B5EF4-FFF2-40B4-BE49-F238E27FC236}">
                    <a16:creationId xmlns:a16="http://schemas.microsoft.com/office/drawing/2014/main" id="{7D33CCD3-4FBC-7010-C5BC-E489EE70CF0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66" name="Graphic 65">
                <a:extLst>
                  <a:ext uri="{FF2B5EF4-FFF2-40B4-BE49-F238E27FC236}">
                    <a16:creationId xmlns:a16="http://schemas.microsoft.com/office/drawing/2014/main" id="{D7868DAE-851B-3B32-5261-0596C809E76B}"/>
                  </a:ext>
                </a:extLst>
              </p:cNvPr>
              <p:cNvPicPr>
                <a:picLocks noChangeAspect="1"/>
              </p:cNvPicPr>
              <p:nvPr/>
            </p:nvPicPr>
            <p:blipFill>
              <a:blip r:embed="rId16">
                <a:extLst>
                  <a:ext uri="{96DAC541-7B7A-43D3-8B79-37D633B846F1}">
                    <asvg:svgBlip xmlns:asvg="http://schemas.microsoft.com/office/drawing/2016/SVG/main" r:embed="rId17"/>
                  </a:ext>
                </a:extLst>
              </a:blip>
              <a:srcRect/>
              <a:stretch/>
            </p:blipFill>
            <p:spPr>
              <a:xfrm>
                <a:off x="7763009" y="1638980"/>
                <a:ext cx="1004515" cy="1012779"/>
              </a:xfrm>
              <a:prstGeom prst="rect">
                <a:avLst/>
              </a:prstGeom>
            </p:spPr>
          </p:pic>
        </p:grpSp>
        <p:sp>
          <p:nvSpPr>
            <p:cNvPr id="64" name="TextBox 63">
              <a:extLst>
                <a:ext uri="{FF2B5EF4-FFF2-40B4-BE49-F238E27FC236}">
                  <a16:creationId xmlns:a16="http://schemas.microsoft.com/office/drawing/2014/main" id="{86195E88-2682-65A3-69DB-D3DCF36E2D77}"/>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HAVAREAL </a:t>
              </a:r>
            </a:p>
          </p:txBody>
        </p:sp>
      </p:grpSp>
      <p:grpSp>
        <p:nvGrpSpPr>
          <p:cNvPr id="67" name="Group 66">
            <a:extLst>
              <a:ext uri="{FF2B5EF4-FFF2-40B4-BE49-F238E27FC236}">
                <a16:creationId xmlns:a16="http://schemas.microsoft.com/office/drawing/2014/main" id="{7A90963F-C760-7103-C031-6FAE1ACB0CF7}"/>
              </a:ext>
              <a:ext uri="{C183D7F6-B498-43B3-948B-1728B52AA6E4}">
                <adec:decorative xmlns:adec="http://schemas.microsoft.com/office/drawing/2017/decorative" val="1"/>
              </a:ext>
            </a:extLst>
          </p:cNvPr>
          <p:cNvGrpSpPr/>
          <p:nvPr/>
        </p:nvGrpSpPr>
        <p:grpSpPr>
          <a:xfrm>
            <a:off x="471190" y="2748131"/>
            <a:ext cx="1324073" cy="1498632"/>
            <a:chOff x="6723609" y="321133"/>
            <a:chExt cx="1182345" cy="1349229"/>
          </a:xfrm>
        </p:grpSpPr>
        <p:sp>
          <p:nvSpPr>
            <p:cNvPr id="68" name="Rectangle: Rounded Corners 1027">
              <a:extLst>
                <a:ext uri="{FF2B5EF4-FFF2-40B4-BE49-F238E27FC236}">
                  <a16:creationId xmlns:a16="http://schemas.microsoft.com/office/drawing/2014/main" id="{FDB77A3A-7598-239D-8471-BFCAFF3019B4}"/>
                </a:ext>
              </a:extLst>
            </p:cNvPr>
            <p:cNvSpPr/>
            <p:nvPr/>
          </p:nvSpPr>
          <p:spPr>
            <a:xfrm>
              <a:off x="6763391" y="321133"/>
              <a:ext cx="1104900" cy="1349229"/>
            </a:xfrm>
            <a:prstGeom prst="rect">
              <a:avLst/>
            </a:prstGeom>
            <a:solidFill>
              <a:srgbClr val="00B0F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69" name="Group 68">
              <a:extLst>
                <a:ext uri="{FF2B5EF4-FFF2-40B4-BE49-F238E27FC236}">
                  <a16:creationId xmlns:a16="http://schemas.microsoft.com/office/drawing/2014/main" id="{BA5DBE38-ACB9-9262-724C-00A084D32C5F}"/>
                </a:ext>
              </a:extLst>
            </p:cNvPr>
            <p:cNvGrpSpPr/>
            <p:nvPr/>
          </p:nvGrpSpPr>
          <p:grpSpPr>
            <a:xfrm>
              <a:off x="6860191" y="427132"/>
              <a:ext cx="911301" cy="911301"/>
              <a:chOff x="7688198" y="1532291"/>
              <a:chExt cx="1169289" cy="1169289"/>
            </a:xfrm>
          </p:grpSpPr>
          <p:sp>
            <p:nvSpPr>
              <p:cNvPr id="71" name="Oval 1029">
                <a:extLst>
                  <a:ext uri="{FF2B5EF4-FFF2-40B4-BE49-F238E27FC236}">
                    <a16:creationId xmlns:a16="http://schemas.microsoft.com/office/drawing/2014/main" id="{CEDC7943-0CCB-1E3A-7FB3-17C663BB9D63}"/>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72" name="Graphic 71">
                <a:extLst>
                  <a:ext uri="{FF2B5EF4-FFF2-40B4-BE49-F238E27FC236}">
                    <a16:creationId xmlns:a16="http://schemas.microsoft.com/office/drawing/2014/main" id="{568C7FB2-3CD7-CCFF-454D-2F488A30ECE6}"/>
                  </a:ext>
                </a:extLst>
              </p:cNvPr>
              <p:cNvPicPr>
                <a:picLocks noChangeAspect="1"/>
              </p:cNvPicPr>
              <p:nvPr/>
            </p:nvPicPr>
            <p:blipFill>
              <a:blip r:embed="rId18">
                <a:extLst>
                  <a:ext uri="{96DAC541-7B7A-43D3-8B79-37D633B846F1}">
                    <asvg:svgBlip xmlns:asvg="http://schemas.microsoft.com/office/drawing/2016/SVG/main" r:embed="rId19"/>
                  </a:ext>
                </a:extLst>
              </a:blip>
              <a:srcRect/>
              <a:stretch/>
            </p:blipFill>
            <p:spPr>
              <a:xfrm>
                <a:off x="7763009" y="1638980"/>
                <a:ext cx="1004515" cy="1012779"/>
              </a:xfrm>
              <a:prstGeom prst="rect">
                <a:avLst/>
              </a:prstGeom>
            </p:spPr>
          </p:pic>
        </p:grpSp>
        <p:sp>
          <p:nvSpPr>
            <p:cNvPr id="70" name="TextBox 69">
              <a:extLst>
                <a:ext uri="{FF2B5EF4-FFF2-40B4-BE49-F238E27FC236}">
                  <a16:creationId xmlns:a16="http://schemas.microsoft.com/office/drawing/2014/main" id="{3501C44D-1703-F953-4C47-4ACC7DDB34F5}"/>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VANDMILJØ </a:t>
              </a:r>
            </a:p>
          </p:txBody>
        </p:sp>
      </p:grpSp>
      <p:grpSp>
        <p:nvGrpSpPr>
          <p:cNvPr id="73" name="Group 72">
            <a:extLst>
              <a:ext uri="{FF2B5EF4-FFF2-40B4-BE49-F238E27FC236}">
                <a16:creationId xmlns:a16="http://schemas.microsoft.com/office/drawing/2014/main" id="{31BFC91D-598F-A8C2-677A-61AD71F92975}"/>
              </a:ext>
              <a:ext uri="{C183D7F6-B498-43B3-948B-1728B52AA6E4}">
                <adec:decorative xmlns:adec="http://schemas.microsoft.com/office/drawing/2017/decorative" val="1"/>
              </a:ext>
            </a:extLst>
          </p:cNvPr>
          <p:cNvGrpSpPr/>
          <p:nvPr/>
        </p:nvGrpSpPr>
        <p:grpSpPr>
          <a:xfrm>
            <a:off x="328004" y="4653978"/>
            <a:ext cx="1324073" cy="1498632"/>
            <a:chOff x="6723609" y="321133"/>
            <a:chExt cx="1182345" cy="1349229"/>
          </a:xfrm>
        </p:grpSpPr>
        <p:sp>
          <p:nvSpPr>
            <p:cNvPr id="74" name="Rectangle: Rounded Corners 1027">
              <a:extLst>
                <a:ext uri="{FF2B5EF4-FFF2-40B4-BE49-F238E27FC236}">
                  <a16:creationId xmlns:a16="http://schemas.microsoft.com/office/drawing/2014/main" id="{3CC5DA07-971C-DBFA-271E-61833771729C}"/>
                </a:ext>
              </a:extLst>
            </p:cNvPr>
            <p:cNvSpPr/>
            <p:nvPr/>
          </p:nvSpPr>
          <p:spPr>
            <a:xfrm>
              <a:off x="6763391" y="321133"/>
              <a:ext cx="1104900" cy="1349229"/>
            </a:xfrm>
            <a:prstGeom prst="rect">
              <a:avLst/>
            </a:prstGeom>
            <a:solidFill>
              <a:srgbClr val="E59EDD"/>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75" name="Group 74">
              <a:extLst>
                <a:ext uri="{FF2B5EF4-FFF2-40B4-BE49-F238E27FC236}">
                  <a16:creationId xmlns:a16="http://schemas.microsoft.com/office/drawing/2014/main" id="{B7338D3C-4541-7740-C69E-BBD53C2F8454}"/>
                </a:ext>
              </a:extLst>
            </p:cNvPr>
            <p:cNvGrpSpPr/>
            <p:nvPr/>
          </p:nvGrpSpPr>
          <p:grpSpPr>
            <a:xfrm>
              <a:off x="6860191" y="427132"/>
              <a:ext cx="911301" cy="911301"/>
              <a:chOff x="7688198" y="1532291"/>
              <a:chExt cx="1169289" cy="1169289"/>
            </a:xfrm>
          </p:grpSpPr>
          <p:sp>
            <p:nvSpPr>
              <p:cNvPr id="77" name="Oval 1029">
                <a:extLst>
                  <a:ext uri="{FF2B5EF4-FFF2-40B4-BE49-F238E27FC236}">
                    <a16:creationId xmlns:a16="http://schemas.microsoft.com/office/drawing/2014/main" id="{DF46C042-FC9A-A350-E069-6DCD095C2555}"/>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78" name="Graphic 1380">
                <a:extLst>
                  <a:ext uri="{FF2B5EF4-FFF2-40B4-BE49-F238E27FC236}">
                    <a16:creationId xmlns:a16="http://schemas.microsoft.com/office/drawing/2014/main" id="{EECF3D4D-73F0-F5F8-6066-ECFD5C66153F}"/>
                  </a:ext>
                </a:extLst>
              </p:cNvPr>
              <p:cNvPicPr>
                <a:picLocks noChangeAspect="1"/>
              </p:cNvPicPr>
              <p:nvPr/>
            </p:nvPicPr>
            <p:blipFill>
              <a:blip r:embed="rId20">
                <a:extLst>
                  <a:ext uri="{28A0092B-C50C-407E-A947-70E740481C1C}">
                    <a14:useLocalDpi xmlns:a14="http://schemas.microsoft.com/office/drawing/2010/main" val="0"/>
                  </a:ext>
                </a:extLst>
              </a:blip>
              <a:srcRect/>
              <a:stretch/>
            </p:blipFill>
            <p:spPr>
              <a:xfrm>
                <a:off x="7758879" y="1679097"/>
                <a:ext cx="1012779" cy="932545"/>
              </a:xfrm>
              <a:prstGeom prst="rect">
                <a:avLst/>
              </a:prstGeom>
            </p:spPr>
          </p:pic>
        </p:grpSp>
        <p:sp>
          <p:nvSpPr>
            <p:cNvPr id="76" name="TextBox 75">
              <a:extLst>
                <a:ext uri="{FF2B5EF4-FFF2-40B4-BE49-F238E27FC236}">
                  <a16:creationId xmlns:a16="http://schemas.microsoft.com/office/drawing/2014/main" id="{3682E26A-517F-C49A-29EE-B018D69B4376}"/>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TURISME </a:t>
              </a:r>
            </a:p>
          </p:txBody>
        </p:sp>
      </p:grpSp>
      <p:grpSp>
        <p:nvGrpSpPr>
          <p:cNvPr id="79" name="Group 78">
            <a:extLst>
              <a:ext uri="{FF2B5EF4-FFF2-40B4-BE49-F238E27FC236}">
                <a16:creationId xmlns:a16="http://schemas.microsoft.com/office/drawing/2014/main" id="{B7ADFE0F-1075-3F28-C4C1-B2B7371FA1C8}"/>
              </a:ext>
              <a:ext uri="{C183D7F6-B498-43B3-948B-1728B52AA6E4}">
                <adec:decorative xmlns:adec="http://schemas.microsoft.com/office/drawing/2017/decorative" val="1"/>
              </a:ext>
            </a:extLst>
          </p:cNvPr>
          <p:cNvGrpSpPr/>
          <p:nvPr/>
        </p:nvGrpSpPr>
        <p:grpSpPr>
          <a:xfrm>
            <a:off x="13420332" y="5848554"/>
            <a:ext cx="1324073" cy="1512213"/>
            <a:chOff x="6723609" y="321133"/>
            <a:chExt cx="1182345" cy="1361456"/>
          </a:xfrm>
        </p:grpSpPr>
        <p:sp>
          <p:nvSpPr>
            <p:cNvPr id="80" name="Rectangle: Rounded Corners 1027">
              <a:extLst>
                <a:ext uri="{FF2B5EF4-FFF2-40B4-BE49-F238E27FC236}">
                  <a16:creationId xmlns:a16="http://schemas.microsoft.com/office/drawing/2014/main" id="{EA0D43B8-7C06-E382-A5B4-1CE3DF12C1D2}"/>
                </a:ext>
              </a:extLst>
            </p:cNvPr>
            <p:cNvSpPr/>
            <p:nvPr/>
          </p:nvSpPr>
          <p:spPr>
            <a:xfrm>
              <a:off x="6763391" y="321133"/>
              <a:ext cx="1104900" cy="1349229"/>
            </a:xfrm>
            <a:prstGeom prst="rect">
              <a:avLst/>
            </a:prstGeom>
            <a:solidFill>
              <a:srgbClr val="7F7F7F"/>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81" name="Group 80">
              <a:extLst>
                <a:ext uri="{FF2B5EF4-FFF2-40B4-BE49-F238E27FC236}">
                  <a16:creationId xmlns:a16="http://schemas.microsoft.com/office/drawing/2014/main" id="{AA311126-EF91-D709-9149-45C80931788A}"/>
                </a:ext>
              </a:extLst>
            </p:cNvPr>
            <p:cNvGrpSpPr/>
            <p:nvPr/>
          </p:nvGrpSpPr>
          <p:grpSpPr>
            <a:xfrm>
              <a:off x="6860191" y="427132"/>
              <a:ext cx="911301" cy="911301"/>
              <a:chOff x="7688198" y="1532291"/>
              <a:chExt cx="1169289" cy="1169289"/>
            </a:xfrm>
          </p:grpSpPr>
          <p:sp>
            <p:nvSpPr>
              <p:cNvPr id="83" name="Oval 1029">
                <a:extLst>
                  <a:ext uri="{FF2B5EF4-FFF2-40B4-BE49-F238E27FC236}">
                    <a16:creationId xmlns:a16="http://schemas.microsoft.com/office/drawing/2014/main" id="{3CB928A8-5D1F-9CAA-CFAD-11E307D465AB}"/>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84" name="Graphic 1388">
                <a:extLst>
                  <a:ext uri="{FF2B5EF4-FFF2-40B4-BE49-F238E27FC236}">
                    <a16:creationId xmlns:a16="http://schemas.microsoft.com/office/drawing/2014/main" id="{2B58DA56-C5CB-D106-21E0-91D33EC2951B}"/>
                  </a:ext>
                </a:extLst>
              </p:cNvPr>
              <p:cNvPicPr>
                <a:picLocks noChangeAspect="1"/>
              </p:cNvPicPr>
              <p:nvPr/>
            </p:nvPicPr>
            <p:blipFill>
              <a:blip r:embed="rId21">
                <a:extLst>
                  <a:ext uri="{28A0092B-C50C-407E-A947-70E740481C1C}">
                    <a14:useLocalDpi xmlns:a14="http://schemas.microsoft.com/office/drawing/2010/main" val="0"/>
                  </a:ext>
                </a:extLst>
              </a:blip>
              <a:srcRect/>
              <a:stretch/>
            </p:blipFill>
            <p:spPr>
              <a:xfrm>
                <a:off x="7758878" y="1689844"/>
                <a:ext cx="1012779" cy="911051"/>
              </a:xfrm>
              <a:prstGeom prst="rect">
                <a:avLst/>
              </a:prstGeom>
            </p:spPr>
          </p:pic>
        </p:grpSp>
        <p:sp>
          <p:nvSpPr>
            <p:cNvPr id="82" name="TextBox 81">
              <a:extLst>
                <a:ext uri="{FF2B5EF4-FFF2-40B4-BE49-F238E27FC236}">
                  <a16:creationId xmlns:a16="http://schemas.microsoft.com/office/drawing/2014/main" id="{F7995D98-6480-7FEA-7596-1E1FEDAA6969}"/>
                </a:ext>
              </a:extLst>
            </p:cNvPr>
            <p:cNvSpPr txBox="1"/>
            <p:nvPr/>
          </p:nvSpPr>
          <p:spPr>
            <a:xfrm>
              <a:off x="6723609" y="1377786"/>
              <a:ext cx="1182345" cy="304803"/>
            </a:xfrm>
            <a:prstGeom prst="rect">
              <a:avLst/>
            </a:prstGeom>
            <a:noFill/>
          </p:spPr>
          <p:txBody>
            <a:bodyPr wrap="square">
              <a:spAutoFit/>
            </a:bodyPr>
            <a:lstStyle/>
            <a:p>
              <a:pPr algn="ctr" defTabSz="1133947">
                <a:defRPr/>
              </a:pPr>
              <a:r>
                <a:rPr lang="da-DK" sz="1600" kern="0" dirty="0">
                  <a:solidFill>
                    <a:prstClr val="white"/>
                  </a:solidFill>
                  <a:latin typeface="Bahnschrift SemiBold Condensed" panose="020B0502040204020203" pitchFamily="34" charset="0"/>
                </a:rPr>
                <a:t>INFRASTRUKTUR </a:t>
              </a:r>
            </a:p>
          </p:txBody>
        </p:sp>
      </p:grpSp>
      <p:grpSp>
        <p:nvGrpSpPr>
          <p:cNvPr id="85" name="Group 84">
            <a:extLst>
              <a:ext uri="{FF2B5EF4-FFF2-40B4-BE49-F238E27FC236}">
                <a16:creationId xmlns:a16="http://schemas.microsoft.com/office/drawing/2014/main" id="{1E524E4D-6F50-3367-86B4-692F38848628}"/>
              </a:ext>
              <a:ext uri="{C183D7F6-B498-43B3-948B-1728B52AA6E4}">
                <adec:decorative xmlns:adec="http://schemas.microsoft.com/office/drawing/2017/decorative" val="1"/>
              </a:ext>
            </a:extLst>
          </p:cNvPr>
          <p:cNvGrpSpPr/>
          <p:nvPr/>
        </p:nvGrpSpPr>
        <p:grpSpPr>
          <a:xfrm>
            <a:off x="2453875" y="6967183"/>
            <a:ext cx="1324073" cy="1498632"/>
            <a:chOff x="6723609" y="321133"/>
            <a:chExt cx="1182345" cy="1349229"/>
          </a:xfrm>
        </p:grpSpPr>
        <p:sp>
          <p:nvSpPr>
            <p:cNvPr id="86" name="Rectangle: Rounded Corners 1027">
              <a:extLst>
                <a:ext uri="{FF2B5EF4-FFF2-40B4-BE49-F238E27FC236}">
                  <a16:creationId xmlns:a16="http://schemas.microsoft.com/office/drawing/2014/main" id="{4995AB43-3B92-0029-1E21-FCE75AC8C3A0}"/>
                </a:ext>
              </a:extLst>
            </p:cNvPr>
            <p:cNvSpPr/>
            <p:nvPr/>
          </p:nvSpPr>
          <p:spPr>
            <a:xfrm>
              <a:off x="6763391" y="321133"/>
              <a:ext cx="1104900" cy="1349229"/>
            </a:xfrm>
            <a:prstGeom prst="rect">
              <a:avLst/>
            </a:prstGeom>
            <a:solidFill>
              <a:srgbClr val="D86ECC"/>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87" name="Group 86">
              <a:extLst>
                <a:ext uri="{FF2B5EF4-FFF2-40B4-BE49-F238E27FC236}">
                  <a16:creationId xmlns:a16="http://schemas.microsoft.com/office/drawing/2014/main" id="{B1CD0488-46F8-BEAB-AC5A-B62A54983998}"/>
                </a:ext>
              </a:extLst>
            </p:cNvPr>
            <p:cNvGrpSpPr/>
            <p:nvPr/>
          </p:nvGrpSpPr>
          <p:grpSpPr>
            <a:xfrm>
              <a:off x="6860191" y="427132"/>
              <a:ext cx="911301" cy="911301"/>
              <a:chOff x="7688198" y="1532291"/>
              <a:chExt cx="1169289" cy="1169289"/>
            </a:xfrm>
          </p:grpSpPr>
          <p:sp>
            <p:nvSpPr>
              <p:cNvPr id="89" name="Oval 1029">
                <a:extLst>
                  <a:ext uri="{FF2B5EF4-FFF2-40B4-BE49-F238E27FC236}">
                    <a16:creationId xmlns:a16="http://schemas.microsoft.com/office/drawing/2014/main" id="{FBB59D71-61D1-2C0B-ED79-D253A8D1515D}"/>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90" name="Graphic 89">
                <a:extLst>
                  <a:ext uri="{FF2B5EF4-FFF2-40B4-BE49-F238E27FC236}">
                    <a16:creationId xmlns:a16="http://schemas.microsoft.com/office/drawing/2014/main" id="{F64CB58B-0965-7DA8-7896-049657E7ABF6}"/>
                  </a:ext>
                </a:extLst>
              </p:cNvPr>
              <p:cNvPicPr>
                <a:picLocks noChangeAspect="1"/>
              </p:cNvPicPr>
              <p:nvPr/>
            </p:nvPicPr>
            <p:blipFill>
              <a:blip r:embed="rId22">
                <a:extLst>
                  <a:ext uri="{96DAC541-7B7A-43D3-8B79-37D633B846F1}">
                    <asvg:svgBlip xmlns:asvg="http://schemas.microsoft.com/office/drawing/2016/SVG/main" r:embed="rId23"/>
                  </a:ext>
                </a:extLst>
              </a:blip>
              <a:srcRect/>
              <a:stretch/>
            </p:blipFill>
            <p:spPr>
              <a:xfrm>
                <a:off x="7763009" y="1638980"/>
                <a:ext cx="1004515" cy="1012779"/>
              </a:xfrm>
              <a:prstGeom prst="rect">
                <a:avLst/>
              </a:prstGeom>
            </p:spPr>
          </p:pic>
        </p:grpSp>
        <p:sp>
          <p:nvSpPr>
            <p:cNvPr id="88" name="TextBox 87">
              <a:extLst>
                <a:ext uri="{FF2B5EF4-FFF2-40B4-BE49-F238E27FC236}">
                  <a16:creationId xmlns:a16="http://schemas.microsoft.com/office/drawing/2014/main" id="{B0BBADB7-9178-42B8-55AE-A59F7AFCD8C9}"/>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KULTURMILJØ </a:t>
              </a:r>
            </a:p>
          </p:txBody>
        </p:sp>
      </p:grpSp>
      <p:grpSp>
        <p:nvGrpSpPr>
          <p:cNvPr id="91" name="Group 90">
            <a:extLst>
              <a:ext uri="{FF2B5EF4-FFF2-40B4-BE49-F238E27FC236}">
                <a16:creationId xmlns:a16="http://schemas.microsoft.com/office/drawing/2014/main" id="{A3368FA8-4C3D-6BE6-BE71-44DB109E58DC}"/>
              </a:ext>
              <a:ext uri="{C183D7F6-B498-43B3-948B-1728B52AA6E4}">
                <adec:decorative xmlns:adec="http://schemas.microsoft.com/office/drawing/2017/decorative" val="1"/>
              </a:ext>
            </a:extLst>
          </p:cNvPr>
          <p:cNvGrpSpPr/>
          <p:nvPr/>
        </p:nvGrpSpPr>
        <p:grpSpPr>
          <a:xfrm>
            <a:off x="13464883" y="1297179"/>
            <a:ext cx="1324073" cy="1498632"/>
            <a:chOff x="6723609" y="321133"/>
            <a:chExt cx="1182345" cy="1349229"/>
          </a:xfrm>
        </p:grpSpPr>
        <p:sp>
          <p:nvSpPr>
            <p:cNvPr id="92" name="Rectangle: Rounded Corners 1027">
              <a:extLst>
                <a:ext uri="{FF2B5EF4-FFF2-40B4-BE49-F238E27FC236}">
                  <a16:creationId xmlns:a16="http://schemas.microsoft.com/office/drawing/2014/main" id="{29E4F96D-2394-8B65-A574-CE1862AE1D39}"/>
                </a:ext>
              </a:extLst>
            </p:cNvPr>
            <p:cNvSpPr/>
            <p:nvPr/>
          </p:nvSpPr>
          <p:spPr>
            <a:xfrm>
              <a:off x="6763391" y="321133"/>
              <a:ext cx="1104900" cy="1349229"/>
            </a:xfrm>
            <a:prstGeom prst="rect">
              <a:avLst/>
            </a:prstGeom>
            <a:solidFill>
              <a:srgbClr val="74747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93" name="Group 92">
              <a:extLst>
                <a:ext uri="{FF2B5EF4-FFF2-40B4-BE49-F238E27FC236}">
                  <a16:creationId xmlns:a16="http://schemas.microsoft.com/office/drawing/2014/main" id="{0EABC74B-F20B-71BF-2D5D-D73DE8D491E0}"/>
                </a:ext>
              </a:extLst>
            </p:cNvPr>
            <p:cNvGrpSpPr/>
            <p:nvPr/>
          </p:nvGrpSpPr>
          <p:grpSpPr>
            <a:xfrm>
              <a:off x="6860191" y="427132"/>
              <a:ext cx="911301" cy="911301"/>
              <a:chOff x="7688198" y="1532291"/>
              <a:chExt cx="1169289" cy="1169289"/>
            </a:xfrm>
          </p:grpSpPr>
          <p:sp>
            <p:nvSpPr>
              <p:cNvPr id="95" name="Oval 1029">
                <a:extLst>
                  <a:ext uri="{FF2B5EF4-FFF2-40B4-BE49-F238E27FC236}">
                    <a16:creationId xmlns:a16="http://schemas.microsoft.com/office/drawing/2014/main" id="{EEA19569-24C7-4E60-C011-58CBBA22DC5A}"/>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96" name="Graphic 95">
                <a:extLst>
                  <a:ext uri="{FF2B5EF4-FFF2-40B4-BE49-F238E27FC236}">
                    <a16:creationId xmlns:a16="http://schemas.microsoft.com/office/drawing/2014/main" id="{71015874-BA84-D808-FFA5-F6AC0FFDD577}"/>
                  </a:ext>
                </a:extLst>
              </p:cNvPr>
              <p:cNvPicPr>
                <a:picLocks noChangeAspect="1"/>
              </p:cNvPicPr>
              <p:nvPr/>
            </p:nvPicPr>
            <p:blipFill>
              <a:blip r:embed="rId24">
                <a:extLst>
                  <a:ext uri="{96DAC541-7B7A-43D3-8B79-37D633B846F1}">
                    <asvg:svgBlip xmlns:asvg="http://schemas.microsoft.com/office/drawing/2016/SVG/main" r:embed="rId25"/>
                  </a:ext>
                </a:extLst>
              </a:blip>
              <a:srcRect/>
              <a:stretch/>
            </p:blipFill>
            <p:spPr>
              <a:xfrm>
                <a:off x="7763009" y="1638980"/>
                <a:ext cx="1004515" cy="1012779"/>
              </a:xfrm>
              <a:prstGeom prst="rect">
                <a:avLst/>
              </a:prstGeom>
            </p:spPr>
          </p:pic>
        </p:grpSp>
        <p:sp>
          <p:nvSpPr>
            <p:cNvPr id="94" name="TextBox 93">
              <a:extLst>
                <a:ext uri="{FF2B5EF4-FFF2-40B4-BE49-F238E27FC236}">
                  <a16:creationId xmlns:a16="http://schemas.microsoft.com/office/drawing/2014/main" id="{17AAE528-3EAF-98AF-6FA2-36112FA2C46C}"/>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BYUDVIKLING </a:t>
              </a:r>
            </a:p>
          </p:txBody>
        </p:sp>
      </p:grpSp>
      <p:grpSp>
        <p:nvGrpSpPr>
          <p:cNvPr id="97" name="Group 96">
            <a:extLst>
              <a:ext uri="{FF2B5EF4-FFF2-40B4-BE49-F238E27FC236}">
                <a16:creationId xmlns:a16="http://schemas.microsoft.com/office/drawing/2014/main" id="{95C605F3-1FAB-24E4-1652-0CFF09219C68}"/>
              </a:ext>
              <a:ext uri="{C183D7F6-B498-43B3-948B-1728B52AA6E4}">
                <adec:decorative xmlns:adec="http://schemas.microsoft.com/office/drawing/2017/decorative" val="1"/>
              </a:ext>
            </a:extLst>
          </p:cNvPr>
          <p:cNvGrpSpPr/>
          <p:nvPr/>
        </p:nvGrpSpPr>
        <p:grpSpPr>
          <a:xfrm>
            <a:off x="13273849" y="7829860"/>
            <a:ext cx="1324073" cy="1498632"/>
            <a:chOff x="6723609" y="321133"/>
            <a:chExt cx="1182345" cy="1349229"/>
          </a:xfrm>
        </p:grpSpPr>
        <p:sp>
          <p:nvSpPr>
            <p:cNvPr id="98" name="Rectangle: Rounded Corners 1027">
              <a:extLst>
                <a:ext uri="{FF2B5EF4-FFF2-40B4-BE49-F238E27FC236}">
                  <a16:creationId xmlns:a16="http://schemas.microsoft.com/office/drawing/2014/main" id="{BACC0719-3593-E6C0-63F1-86A02F7AA0AA}"/>
                </a:ext>
              </a:extLst>
            </p:cNvPr>
            <p:cNvSpPr/>
            <p:nvPr/>
          </p:nvSpPr>
          <p:spPr>
            <a:xfrm>
              <a:off x="6763391" y="321133"/>
              <a:ext cx="1104900" cy="1349229"/>
            </a:xfrm>
            <a:prstGeom prst="rect">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99" name="Oval 1029">
              <a:extLst>
                <a:ext uri="{FF2B5EF4-FFF2-40B4-BE49-F238E27FC236}">
                  <a16:creationId xmlns:a16="http://schemas.microsoft.com/office/drawing/2014/main" id="{1DFDEB99-2E1A-1F62-5849-2F7CCB07DE03}"/>
                </a:ext>
              </a:extLst>
            </p:cNvPr>
            <p:cNvSpPr/>
            <p:nvPr/>
          </p:nvSpPr>
          <p:spPr>
            <a:xfrm>
              <a:off x="6860191" y="427132"/>
              <a:ext cx="911301" cy="911301"/>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sp>
          <p:nvSpPr>
            <p:cNvPr id="100" name="TextBox 99">
              <a:extLst>
                <a:ext uri="{FF2B5EF4-FFF2-40B4-BE49-F238E27FC236}">
                  <a16:creationId xmlns:a16="http://schemas.microsoft.com/office/drawing/2014/main" id="{5C8A45CA-8AD9-8805-B5D0-4FBA82B13C76}"/>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schemeClr val="bg1">
                      <a:lumMod val="65000"/>
                    </a:schemeClr>
                  </a:solidFill>
                  <a:latin typeface="Bahnschrift SemiBold Condensed" panose="020B0502040204020203" pitchFamily="34" charset="0"/>
                </a:rPr>
                <a:t>___________________ </a:t>
              </a:r>
            </a:p>
          </p:txBody>
        </p:sp>
      </p:grpSp>
      <p:sp>
        <p:nvSpPr>
          <p:cNvPr id="102" name="TextBox 101">
            <a:extLst>
              <a:ext uri="{FF2B5EF4-FFF2-40B4-BE49-F238E27FC236}">
                <a16:creationId xmlns:a16="http://schemas.microsoft.com/office/drawing/2014/main" id="{08D6694C-620C-1140-5E42-426B928AF0ED}"/>
              </a:ext>
            </a:extLst>
          </p:cNvPr>
          <p:cNvSpPr txBox="1">
            <a:spLocks noGrp="1"/>
          </p:cNvSpPr>
          <p:nvPr>
            <p:ph type="title" idx="4294967295"/>
          </p:nvPr>
        </p:nvSpPr>
        <p:spPr>
          <a:xfrm rot="19800000">
            <a:off x="333371" y="9041015"/>
            <a:ext cx="2201364" cy="9541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a-DK" sz="2800" b="0" i="0" u="none" strike="noStrike" kern="1200" cap="none" spc="0" normalizeH="0" baseline="0" noProof="0" dirty="0">
                <a:ln>
                  <a:noFill/>
                </a:ln>
                <a:solidFill>
                  <a:srgbClr val="FF0000"/>
                </a:solidFill>
                <a:effectLst/>
                <a:uLnTx/>
                <a:uFillTx/>
                <a:latin typeface="+mn-lt"/>
                <a:ea typeface="+mn-ea"/>
                <a:cs typeface="+mn-cs"/>
              </a:rPr>
              <a:t>Eksempel til GIS-øvelsen</a:t>
            </a:r>
          </a:p>
        </p:txBody>
      </p:sp>
      <p:grpSp>
        <p:nvGrpSpPr>
          <p:cNvPr id="13" name="Group 12">
            <a:extLst>
              <a:ext uri="{FF2B5EF4-FFF2-40B4-BE49-F238E27FC236}">
                <a16:creationId xmlns:a16="http://schemas.microsoft.com/office/drawing/2014/main" id="{2C8919BA-FDDC-85B7-CD50-A33D5478882D}"/>
              </a:ext>
              <a:ext uri="{C183D7F6-B498-43B3-948B-1728B52AA6E4}">
                <adec:decorative xmlns:adec="http://schemas.microsoft.com/office/drawing/2017/decorative" val="1"/>
              </a:ext>
            </a:extLst>
          </p:cNvPr>
          <p:cNvGrpSpPr/>
          <p:nvPr/>
        </p:nvGrpSpPr>
        <p:grpSpPr>
          <a:xfrm rot="612120">
            <a:off x="5178159" y="4169784"/>
            <a:ext cx="1324073" cy="1498632"/>
            <a:chOff x="6723609" y="321133"/>
            <a:chExt cx="1182345" cy="1349229"/>
          </a:xfrm>
        </p:grpSpPr>
        <p:sp>
          <p:nvSpPr>
            <p:cNvPr id="14" name="Rectangle: Rounded Corners 1027">
              <a:extLst>
                <a:ext uri="{FF2B5EF4-FFF2-40B4-BE49-F238E27FC236}">
                  <a16:creationId xmlns:a16="http://schemas.microsoft.com/office/drawing/2014/main" id="{074F0705-2ED7-1E94-434C-B23EA1C81601}"/>
                </a:ext>
              </a:extLst>
            </p:cNvPr>
            <p:cNvSpPr/>
            <p:nvPr/>
          </p:nvSpPr>
          <p:spPr>
            <a:xfrm>
              <a:off x="6763391" y="321133"/>
              <a:ext cx="1104900" cy="1349229"/>
            </a:xfrm>
            <a:prstGeom prst="rect">
              <a:avLst/>
            </a:prstGeom>
            <a:solidFill>
              <a:srgbClr val="78206E"/>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5" name="Group 14">
              <a:extLst>
                <a:ext uri="{FF2B5EF4-FFF2-40B4-BE49-F238E27FC236}">
                  <a16:creationId xmlns:a16="http://schemas.microsoft.com/office/drawing/2014/main" id="{D92CCD6B-DEC1-3CB6-1CF0-E5457F0B35FB}"/>
                </a:ext>
              </a:extLst>
            </p:cNvPr>
            <p:cNvGrpSpPr/>
            <p:nvPr/>
          </p:nvGrpSpPr>
          <p:grpSpPr>
            <a:xfrm>
              <a:off x="6860191" y="427132"/>
              <a:ext cx="911301" cy="911301"/>
              <a:chOff x="7688198" y="1532291"/>
              <a:chExt cx="1169289" cy="1169289"/>
            </a:xfrm>
          </p:grpSpPr>
          <p:sp>
            <p:nvSpPr>
              <p:cNvPr id="17" name="Oval 1029">
                <a:extLst>
                  <a:ext uri="{FF2B5EF4-FFF2-40B4-BE49-F238E27FC236}">
                    <a16:creationId xmlns:a16="http://schemas.microsoft.com/office/drawing/2014/main" id="{741F9CBE-A77E-B38D-ABC5-D4AA55E0E6D4}"/>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8" name="Graphic 17">
                <a:extLst>
                  <a:ext uri="{FF2B5EF4-FFF2-40B4-BE49-F238E27FC236}">
                    <a16:creationId xmlns:a16="http://schemas.microsoft.com/office/drawing/2014/main" id="{0ACAF613-83FF-1A35-41B1-2E4540956300}"/>
                  </a:ext>
                </a:extLst>
              </p:cNvPr>
              <p:cNvPicPr>
                <a:picLocks noChangeAspect="1"/>
              </p:cNvPicPr>
              <p:nvPr/>
            </p:nvPicPr>
            <p:blipFill>
              <a:blip r:embed="rId26">
                <a:extLst>
                  <a:ext uri="{96DAC541-7B7A-43D3-8B79-37D633B846F1}">
                    <asvg:svgBlip xmlns:asvg="http://schemas.microsoft.com/office/drawing/2016/SVG/main" r:embed="rId27"/>
                  </a:ext>
                </a:extLst>
              </a:blip>
              <a:srcRect/>
              <a:stretch/>
            </p:blipFill>
            <p:spPr>
              <a:xfrm>
                <a:off x="7763009" y="1638980"/>
                <a:ext cx="1004515" cy="1012779"/>
              </a:xfrm>
              <a:prstGeom prst="rect">
                <a:avLst/>
              </a:prstGeom>
            </p:spPr>
          </p:pic>
        </p:grpSp>
        <p:sp>
          <p:nvSpPr>
            <p:cNvPr id="16" name="TextBox 15">
              <a:extLst>
                <a:ext uri="{FF2B5EF4-FFF2-40B4-BE49-F238E27FC236}">
                  <a16:creationId xmlns:a16="http://schemas.microsoft.com/office/drawing/2014/main" id="{DE7E93E9-232D-52CB-0C59-674E73CE1F73}"/>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REKREATIVT </a:t>
              </a:r>
            </a:p>
          </p:txBody>
        </p:sp>
      </p:grpSp>
      <p:grpSp>
        <p:nvGrpSpPr>
          <p:cNvPr id="19" name="Group 18">
            <a:extLst>
              <a:ext uri="{FF2B5EF4-FFF2-40B4-BE49-F238E27FC236}">
                <a16:creationId xmlns:a16="http://schemas.microsoft.com/office/drawing/2014/main" id="{5EEEE9D9-CFDB-E9F9-F81A-F0A976E4288D}"/>
              </a:ext>
              <a:ext uri="{C183D7F6-B498-43B3-948B-1728B52AA6E4}">
                <adec:decorative xmlns:adec="http://schemas.microsoft.com/office/drawing/2017/decorative" val="1"/>
              </a:ext>
            </a:extLst>
          </p:cNvPr>
          <p:cNvGrpSpPr/>
          <p:nvPr/>
        </p:nvGrpSpPr>
        <p:grpSpPr>
          <a:xfrm rot="20845754">
            <a:off x="6445489" y="4803106"/>
            <a:ext cx="1324073" cy="1498632"/>
            <a:chOff x="6723609" y="321133"/>
            <a:chExt cx="1182345" cy="1349229"/>
          </a:xfrm>
        </p:grpSpPr>
        <p:sp>
          <p:nvSpPr>
            <p:cNvPr id="20" name="Rectangle: Rounded Corners 1027">
              <a:extLst>
                <a:ext uri="{FF2B5EF4-FFF2-40B4-BE49-F238E27FC236}">
                  <a16:creationId xmlns:a16="http://schemas.microsoft.com/office/drawing/2014/main" id="{3D06A490-77BE-34DD-782D-8C80A69404B8}"/>
                </a:ext>
              </a:extLst>
            </p:cNvPr>
            <p:cNvSpPr/>
            <p:nvPr/>
          </p:nvSpPr>
          <p:spPr>
            <a:xfrm>
              <a:off x="6763391" y="321133"/>
              <a:ext cx="1104900" cy="1349229"/>
            </a:xfrm>
            <a:prstGeom prst="rect">
              <a:avLst/>
            </a:prstGeom>
            <a:solidFill>
              <a:srgbClr val="3B7D23"/>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21" name="Group 20">
              <a:extLst>
                <a:ext uri="{FF2B5EF4-FFF2-40B4-BE49-F238E27FC236}">
                  <a16:creationId xmlns:a16="http://schemas.microsoft.com/office/drawing/2014/main" id="{BC961A0A-401E-5DF5-22ED-F259BB1FE315}"/>
                </a:ext>
              </a:extLst>
            </p:cNvPr>
            <p:cNvGrpSpPr/>
            <p:nvPr/>
          </p:nvGrpSpPr>
          <p:grpSpPr>
            <a:xfrm>
              <a:off x="6860191" y="427132"/>
              <a:ext cx="911301" cy="911301"/>
              <a:chOff x="7688198" y="1532291"/>
              <a:chExt cx="1169289" cy="1169289"/>
            </a:xfrm>
          </p:grpSpPr>
          <p:sp>
            <p:nvSpPr>
              <p:cNvPr id="23" name="Oval 1029">
                <a:extLst>
                  <a:ext uri="{FF2B5EF4-FFF2-40B4-BE49-F238E27FC236}">
                    <a16:creationId xmlns:a16="http://schemas.microsoft.com/office/drawing/2014/main" id="{AAF08A06-DF61-0263-C300-F47FB86004F5}"/>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24" name="Graphic 23">
                <a:extLst>
                  <a:ext uri="{FF2B5EF4-FFF2-40B4-BE49-F238E27FC236}">
                    <a16:creationId xmlns:a16="http://schemas.microsoft.com/office/drawing/2014/main" id="{24F82B39-CC12-FEE9-075B-3381B820D5C3}"/>
                  </a:ext>
                </a:extLst>
              </p:cNvPr>
              <p:cNvPicPr>
                <a:picLocks noChangeAspect="1"/>
              </p:cNvPicPr>
              <p:nvPr/>
            </p:nvPicPr>
            <p:blipFill>
              <a:blip r:embed="rId28">
                <a:extLst>
                  <a:ext uri="{96DAC541-7B7A-43D3-8B79-37D633B846F1}">
                    <asvg:svgBlip xmlns:asvg="http://schemas.microsoft.com/office/drawing/2016/SVG/main" r:embed="rId29"/>
                  </a:ext>
                </a:extLst>
              </a:blip>
              <a:srcRect/>
              <a:stretch/>
            </p:blipFill>
            <p:spPr>
              <a:xfrm>
                <a:off x="7763009" y="1638980"/>
                <a:ext cx="1004515" cy="1012779"/>
              </a:xfrm>
              <a:prstGeom prst="rect">
                <a:avLst/>
              </a:prstGeom>
            </p:spPr>
          </p:pic>
        </p:grpSp>
        <p:sp>
          <p:nvSpPr>
            <p:cNvPr id="22" name="TextBox 21">
              <a:extLst>
                <a:ext uri="{FF2B5EF4-FFF2-40B4-BE49-F238E27FC236}">
                  <a16:creationId xmlns:a16="http://schemas.microsoft.com/office/drawing/2014/main" id="{687A0181-711C-F81D-63E4-0F8AA760F16D}"/>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SKOV </a:t>
              </a:r>
            </a:p>
          </p:txBody>
        </p:sp>
      </p:grpSp>
      <p:grpSp>
        <p:nvGrpSpPr>
          <p:cNvPr id="31" name="Group 30">
            <a:extLst>
              <a:ext uri="{FF2B5EF4-FFF2-40B4-BE49-F238E27FC236}">
                <a16:creationId xmlns:a16="http://schemas.microsoft.com/office/drawing/2014/main" id="{0A88DE17-71DB-4094-E739-96F576DB32F1}"/>
              </a:ext>
              <a:ext uri="{C183D7F6-B498-43B3-948B-1728B52AA6E4}">
                <adec:decorative xmlns:adec="http://schemas.microsoft.com/office/drawing/2017/decorative" val="1"/>
              </a:ext>
            </a:extLst>
          </p:cNvPr>
          <p:cNvGrpSpPr/>
          <p:nvPr/>
        </p:nvGrpSpPr>
        <p:grpSpPr>
          <a:xfrm rot="627719">
            <a:off x="7749291" y="5247154"/>
            <a:ext cx="1324073" cy="1498632"/>
            <a:chOff x="6723609" y="321133"/>
            <a:chExt cx="1182345" cy="1349229"/>
          </a:xfrm>
        </p:grpSpPr>
        <p:sp>
          <p:nvSpPr>
            <p:cNvPr id="32" name="Rectangle: Rounded Corners 1027">
              <a:extLst>
                <a:ext uri="{FF2B5EF4-FFF2-40B4-BE49-F238E27FC236}">
                  <a16:creationId xmlns:a16="http://schemas.microsoft.com/office/drawing/2014/main" id="{C777B8D1-07D2-BBF3-89D2-DD6F717CB6DD}"/>
                </a:ext>
              </a:extLst>
            </p:cNvPr>
            <p:cNvSpPr/>
            <p:nvPr/>
          </p:nvSpPr>
          <p:spPr>
            <a:xfrm>
              <a:off x="6763391" y="321133"/>
              <a:ext cx="1104900" cy="1349229"/>
            </a:xfrm>
            <a:prstGeom prst="rect">
              <a:avLst/>
            </a:prstGeom>
            <a:solidFill>
              <a:srgbClr val="61CBF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33" name="Group 32">
              <a:extLst>
                <a:ext uri="{FF2B5EF4-FFF2-40B4-BE49-F238E27FC236}">
                  <a16:creationId xmlns:a16="http://schemas.microsoft.com/office/drawing/2014/main" id="{31B0F197-6C69-8AD5-1C10-00614994A117}"/>
                </a:ext>
              </a:extLst>
            </p:cNvPr>
            <p:cNvGrpSpPr/>
            <p:nvPr/>
          </p:nvGrpSpPr>
          <p:grpSpPr>
            <a:xfrm>
              <a:off x="6860191" y="427132"/>
              <a:ext cx="911301" cy="911301"/>
              <a:chOff x="7688198" y="1532291"/>
              <a:chExt cx="1169289" cy="1169289"/>
            </a:xfrm>
          </p:grpSpPr>
          <p:sp>
            <p:nvSpPr>
              <p:cNvPr id="35" name="Oval 1029">
                <a:extLst>
                  <a:ext uri="{FF2B5EF4-FFF2-40B4-BE49-F238E27FC236}">
                    <a16:creationId xmlns:a16="http://schemas.microsoft.com/office/drawing/2014/main" id="{68A59CDB-7BBF-B311-F889-6158B25F9FEE}"/>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36" name="Graphic 1336">
                <a:extLst>
                  <a:ext uri="{FF2B5EF4-FFF2-40B4-BE49-F238E27FC236}">
                    <a16:creationId xmlns:a16="http://schemas.microsoft.com/office/drawing/2014/main" id="{F5E8565E-4907-9D45-7852-FFFB2EEA4516}"/>
                  </a:ext>
                </a:extLst>
              </p:cNvPr>
              <p:cNvPicPr>
                <a:picLocks noChangeAspect="1"/>
              </p:cNvPicPr>
              <p:nvPr/>
            </p:nvPicPr>
            <p:blipFill>
              <a:blip r:embed="rId30">
                <a:extLst>
                  <a:ext uri="{28A0092B-C50C-407E-A947-70E740481C1C}">
                    <a14:useLocalDpi xmlns:a14="http://schemas.microsoft.com/office/drawing/2010/main" val="0"/>
                  </a:ext>
                </a:extLst>
              </a:blip>
              <a:srcRect/>
              <a:stretch/>
            </p:blipFill>
            <p:spPr>
              <a:xfrm>
                <a:off x="7777782" y="1638980"/>
                <a:ext cx="974970" cy="1012779"/>
              </a:xfrm>
              <a:prstGeom prst="rect">
                <a:avLst/>
              </a:prstGeom>
            </p:spPr>
          </p:pic>
        </p:grpSp>
        <p:sp>
          <p:nvSpPr>
            <p:cNvPr id="34" name="TextBox 33">
              <a:extLst>
                <a:ext uri="{FF2B5EF4-FFF2-40B4-BE49-F238E27FC236}">
                  <a16:creationId xmlns:a16="http://schemas.microsoft.com/office/drawing/2014/main" id="{C6D5297D-B1CB-DC5E-0766-01A0350E6832}"/>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LAVBUND </a:t>
              </a:r>
            </a:p>
          </p:txBody>
        </p:sp>
      </p:grpSp>
      <p:grpSp>
        <p:nvGrpSpPr>
          <p:cNvPr id="3" name="Group 2">
            <a:extLst>
              <a:ext uri="{FF2B5EF4-FFF2-40B4-BE49-F238E27FC236}">
                <a16:creationId xmlns:a16="http://schemas.microsoft.com/office/drawing/2014/main" id="{04EB1DD8-DA84-07B9-EEE7-288DFD6D797E}"/>
              </a:ext>
              <a:ext uri="{C183D7F6-B498-43B3-948B-1728B52AA6E4}">
                <adec:decorative xmlns:adec="http://schemas.microsoft.com/office/drawing/2017/decorative" val="1"/>
              </a:ext>
            </a:extLst>
          </p:cNvPr>
          <p:cNvGrpSpPr/>
          <p:nvPr/>
        </p:nvGrpSpPr>
        <p:grpSpPr>
          <a:xfrm>
            <a:off x="12109550" y="3019516"/>
            <a:ext cx="1324073" cy="1498632"/>
            <a:chOff x="6723609" y="321133"/>
            <a:chExt cx="1182345" cy="1349229"/>
          </a:xfrm>
        </p:grpSpPr>
        <p:sp>
          <p:nvSpPr>
            <p:cNvPr id="4" name="Rectangle: Rounded Corners 1027">
              <a:extLst>
                <a:ext uri="{FF2B5EF4-FFF2-40B4-BE49-F238E27FC236}">
                  <a16:creationId xmlns:a16="http://schemas.microsoft.com/office/drawing/2014/main" id="{BB62F26C-E0EB-058F-625C-C72E2CC1DC25}"/>
                </a:ext>
              </a:extLst>
            </p:cNvPr>
            <p:cNvSpPr/>
            <p:nvPr/>
          </p:nvSpPr>
          <p:spPr>
            <a:xfrm>
              <a:off x="6763391" y="321133"/>
              <a:ext cx="1104900" cy="1349229"/>
            </a:xfrm>
            <a:prstGeom prst="rect">
              <a:avLst/>
            </a:prstGeom>
            <a:solidFill>
              <a:srgbClr val="766056"/>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03" name="Group 102">
              <a:extLst>
                <a:ext uri="{FF2B5EF4-FFF2-40B4-BE49-F238E27FC236}">
                  <a16:creationId xmlns:a16="http://schemas.microsoft.com/office/drawing/2014/main" id="{190ABC86-D726-3EFC-CA48-D38968060FC1}"/>
                </a:ext>
              </a:extLst>
            </p:cNvPr>
            <p:cNvGrpSpPr/>
            <p:nvPr/>
          </p:nvGrpSpPr>
          <p:grpSpPr>
            <a:xfrm>
              <a:off x="6860191" y="427132"/>
              <a:ext cx="911301" cy="911301"/>
              <a:chOff x="7688198" y="1532291"/>
              <a:chExt cx="1169289" cy="1169289"/>
            </a:xfrm>
          </p:grpSpPr>
          <p:sp>
            <p:nvSpPr>
              <p:cNvPr id="105" name="Oval 1029">
                <a:extLst>
                  <a:ext uri="{FF2B5EF4-FFF2-40B4-BE49-F238E27FC236}">
                    <a16:creationId xmlns:a16="http://schemas.microsoft.com/office/drawing/2014/main" id="{6CFAF4BE-6440-B53A-1BBC-BD5C8D476591}"/>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06" name="Graphic 105" descr="Tractor with solid fill">
                <a:extLst>
                  <a:ext uri="{FF2B5EF4-FFF2-40B4-BE49-F238E27FC236}">
                    <a16:creationId xmlns:a16="http://schemas.microsoft.com/office/drawing/2014/main" id="{5593F1BF-7499-D8E6-96EA-A58FBD858D4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58878" y="1638980"/>
                <a:ext cx="1012779" cy="1012779"/>
              </a:xfrm>
              <a:prstGeom prst="rect">
                <a:avLst/>
              </a:prstGeom>
            </p:spPr>
          </p:pic>
        </p:grpSp>
        <p:sp>
          <p:nvSpPr>
            <p:cNvPr id="104" name="TextBox 103">
              <a:extLst>
                <a:ext uri="{FF2B5EF4-FFF2-40B4-BE49-F238E27FC236}">
                  <a16:creationId xmlns:a16="http://schemas.microsoft.com/office/drawing/2014/main" id="{BE978B20-8CED-03E0-5DC0-E0550A7F132E}"/>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LANDBRUG </a:t>
              </a:r>
            </a:p>
          </p:txBody>
        </p:sp>
      </p:grpSp>
      <p:grpSp>
        <p:nvGrpSpPr>
          <p:cNvPr id="107" name="Group 106">
            <a:extLst>
              <a:ext uri="{FF2B5EF4-FFF2-40B4-BE49-F238E27FC236}">
                <a16:creationId xmlns:a16="http://schemas.microsoft.com/office/drawing/2014/main" id="{B9DA2D77-22FE-8AE2-EA25-F2B8CEC27AE4}"/>
              </a:ext>
              <a:ext uri="{C183D7F6-B498-43B3-948B-1728B52AA6E4}">
                <adec:decorative xmlns:adec="http://schemas.microsoft.com/office/drawing/2017/decorative" val="1"/>
              </a:ext>
            </a:extLst>
          </p:cNvPr>
          <p:cNvGrpSpPr/>
          <p:nvPr/>
        </p:nvGrpSpPr>
        <p:grpSpPr>
          <a:xfrm>
            <a:off x="2144500" y="3189010"/>
            <a:ext cx="1324073" cy="1498632"/>
            <a:chOff x="6723609" y="321133"/>
            <a:chExt cx="1182345" cy="1349229"/>
          </a:xfrm>
        </p:grpSpPr>
        <p:sp>
          <p:nvSpPr>
            <p:cNvPr id="108" name="Rectangle: Rounded Corners 1027">
              <a:extLst>
                <a:ext uri="{FF2B5EF4-FFF2-40B4-BE49-F238E27FC236}">
                  <a16:creationId xmlns:a16="http://schemas.microsoft.com/office/drawing/2014/main" id="{8DFDA8FF-08A0-7C44-4C8A-6668556EA5BE}"/>
                </a:ext>
              </a:extLst>
            </p:cNvPr>
            <p:cNvSpPr/>
            <p:nvPr/>
          </p:nvSpPr>
          <p:spPr>
            <a:xfrm>
              <a:off x="6763391" y="321133"/>
              <a:ext cx="1104900" cy="1349229"/>
            </a:xfrm>
            <a:prstGeom prst="rect">
              <a:avLst/>
            </a:prstGeom>
            <a:solidFill>
              <a:srgbClr val="61CBF4"/>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09" name="Group 108">
              <a:extLst>
                <a:ext uri="{FF2B5EF4-FFF2-40B4-BE49-F238E27FC236}">
                  <a16:creationId xmlns:a16="http://schemas.microsoft.com/office/drawing/2014/main" id="{14E432FD-3644-168C-A7D9-78075F4B1D66}"/>
                </a:ext>
              </a:extLst>
            </p:cNvPr>
            <p:cNvGrpSpPr/>
            <p:nvPr/>
          </p:nvGrpSpPr>
          <p:grpSpPr>
            <a:xfrm>
              <a:off x="6860191" y="427132"/>
              <a:ext cx="911301" cy="911301"/>
              <a:chOff x="7688198" y="1532291"/>
              <a:chExt cx="1169289" cy="1169289"/>
            </a:xfrm>
          </p:grpSpPr>
          <p:sp>
            <p:nvSpPr>
              <p:cNvPr id="111" name="Oval 1029">
                <a:extLst>
                  <a:ext uri="{FF2B5EF4-FFF2-40B4-BE49-F238E27FC236}">
                    <a16:creationId xmlns:a16="http://schemas.microsoft.com/office/drawing/2014/main" id="{300D08CA-163A-A976-BEE3-577BDB6B9C2D}"/>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12" name="Graphic 1336">
                <a:extLst>
                  <a:ext uri="{FF2B5EF4-FFF2-40B4-BE49-F238E27FC236}">
                    <a16:creationId xmlns:a16="http://schemas.microsoft.com/office/drawing/2014/main" id="{C4892983-6887-AA64-8711-7CD097A9BF5A}"/>
                  </a:ext>
                </a:extLst>
              </p:cNvPr>
              <p:cNvPicPr>
                <a:picLocks noChangeAspect="1"/>
              </p:cNvPicPr>
              <p:nvPr/>
            </p:nvPicPr>
            <p:blipFill>
              <a:blip r:embed="rId30">
                <a:extLst>
                  <a:ext uri="{28A0092B-C50C-407E-A947-70E740481C1C}">
                    <a14:useLocalDpi xmlns:a14="http://schemas.microsoft.com/office/drawing/2010/main" val="0"/>
                  </a:ext>
                </a:extLst>
              </a:blip>
              <a:srcRect/>
              <a:stretch/>
            </p:blipFill>
            <p:spPr>
              <a:xfrm>
                <a:off x="7777782" y="1638980"/>
                <a:ext cx="974970" cy="1012779"/>
              </a:xfrm>
              <a:prstGeom prst="rect">
                <a:avLst/>
              </a:prstGeom>
            </p:spPr>
          </p:pic>
        </p:grpSp>
        <p:sp>
          <p:nvSpPr>
            <p:cNvPr id="110" name="TextBox 109">
              <a:extLst>
                <a:ext uri="{FF2B5EF4-FFF2-40B4-BE49-F238E27FC236}">
                  <a16:creationId xmlns:a16="http://schemas.microsoft.com/office/drawing/2014/main" id="{2E1D6EED-D9F8-D525-C61B-9FA6C54BB10D}"/>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LAVBUND </a:t>
              </a:r>
            </a:p>
          </p:txBody>
        </p:sp>
      </p:grpSp>
      <p:grpSp>
        <p:nvGrpSpPr>
          <p:cNvPr id="113" name="Group 112">
            <a:extLst>
              <a:ext uri="{FF2B5EF4-FFF2-40B4-BE49-F238E27FC236}">
                <a16:creationId xmlns:a16="http://schemas.microsoft.com/office/drawing/2014/main" id="{B2A7724C-39E0-027F-5C6D-D0883CBC3692}"/>
              </a:ext>
              <a:ext uri="{C183D7F6-B498-43B3-948B-1728B52AA6E4}">
                <adec:decorative xmlns:adec="http://schemas.microsoft.com/office/drawing/2017/decorative" val="1"/>
              </a:ext>
            </a:extLst>
          </p:cNvPr>
          <p:cNvGrpSpPr/>
          <p:nvPr/>
        </p:nvGrpSpPr>
        <p:grpSpPr>
          <a:xfrm>
            <a:off x="12067373" y="5355723"/>
            <a:ext cx="1324073" cy="1498632"/>
            <a:chOff x="6723609" y="321133"/>
            <a:chExt cx="1182345" cy="1349229"/>
          </a:xfrm>
        </p:grpSpPr>
        <p:sp>
          <p:nvSpPr>
            <p:cNvPr id="114" name="Rectangle: Rounded Corners 1027">
              <a:extLst>
                <a:ext uri="{FF2B5EF4-FFF2-40B4-BE49-F238E27FC236}">
                  <a16:creationId xmlns:a16="http://schemas.microsoft.com/office/drawing/2014/main" id="{05BF8E61-BA39-2B88-0820-F21194A4D8E1}"/>
                </a:ext>
              </a:extLst>
            </p:cNvPr>
            <p:cNvSpPr/>
            <p:nvPr/>
          </p:nvSpPr>
          <p:spPr>
            <a:xfrm>
              <a:off x="6763391" y="321133"/>
              <a:ext cx="1104900" cy="1349229"/>
            </a:xfrm>
            <a:prstGeom prst="rect">
              <a:avLst/>
            </a:prstGeom>
            <a:solidFill>
              <a:srgbClr val="3B7D23"/>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15" name="Group 114">
              <a:extLst>
                <a:ext uri="{FF2B5EF4-FFF2-40B4-BE49-F238E27FC236}">
                  <a16:creationId xmlns:a16="http://schemas.microsoft.com/office/drawing/2014/main" id="{6AB14560-8F74-8F93-2ACA-376F3EF49DF9}"/>
                </a:ext>
              </a:extLst>
            </p:cNvPr>
            <p:cNvGrpSpPr/>
            <p:nvPr/>
          </p:nvGrpSpPr>
          <p:grpSpPr>
            <a:xfrm>
              <a:off x="6860191" y="427132"/>
              <a:ext cx="911301" cy="911301"/>
              <a:chOff x="7688198" y="1532291"/>
              <a:chExt cx="1169289" cy="1169289"/>
            </a:xfrm>
          </p:grpSpPr>
          <p:sp>
            <p:nvSpPr>
              <p:cNvPr id="117" name="Oval 1029">
                <a:extLst>
                  <a:ext uri="{FF2B5EF4-FFF2-40B4-BE49-F238E27FC236}">
                    <a16:creationId xmlns:a16="http://schemas.microsoft.com/office/drawing/2014/main" id="{4E1B4745-9228-48DA-5163-7A9A2B223990}"/>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18" name="Graphic 117">
                <a:extLst>
                  <a:ext uri="{FF2B5EF4-FFF2-40B4-BE49-F238E27FC236}">
                    <a16:creationId xmlns:a16="http://schemas.microsoft.com/office/drawing/2014/main" id="{A7CABE52-7CBF-648E-89C6-34C34C980CC0}"/>
                  </a:ext>
                </a:extLst>
              </p:cNvPr>
              <p:cNvPicPr>
                <a:picLocks noChangeAspect="1"/>
              </p:cNvPicPr>
              <p:nvPr/>
            </p:nvPicPr>
            <p:blipFill>
              <a:blip r:embed="rId28">
                <a:extLst>
                  <a:ext uri="{96DAC541-7B7A-43D3-8B79-37D633B846F1}">
                    <asvg:svgBlip xmlns:asvg="http://schemas.microsoft.com/office/drawing/2016/SVG/main" r:embed="rId29"/>
                  </a:ext>
                </a:extLst>
              </a:blip>
              <a:srcRect/>
              <a:stretch/>
            </p:blipFill>
            <p:spPr>
              <a:xfrm>
                <a:off x="7763009" y="1638980"/>
                <a:ext cx="1004515" cy="1012779"/>
              </a:xfrm>
              <a:prstGeom prst="rect">
                <a:avLst/>
              </a:prstGeom>
            </p:spPr>
          </p:pic>
        </p:grpSp>
        <p:sp>
          <p:nvSpPr>
            <p:cNvPr id="116" name="TextBox 115">
              <a:extLst>
                <a:ext uri="{FF2B5EF4-FFF2-40B4-BE49-F238E27FC236}">
                  <a16:creationId xmlns:a16="http://schemas.microsoft.com/office/drawing/2014/main" id="{E5A46095-00EA-B12A-4602-71195A2AB004}"/>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SKOV </a:t>
              </a:r>
            </a:p>
          </p:txBody>
        </p:sp>
      </p:grpSp>
      <p:grpSp>
        <p:nvGrpSpPr>
          <p:cNvPr id="119" name="Group 118">
            <a:extLst>
              <a:ext uri="{FF2B5EF4-FFF2-40B4-BE49-F238E27FC236}">
                <a16:creationId xmlns:a16="http://schemas.microsoft.com/office/drawing/2014/main" id="{9A8C6999-77B2-5F0D-9DD0-A397ABF9BD51}"/>
              </a:ext>
              <a:ext uri="{C183D7F6-B498-43B3-948B-1728B52AA6E4}">
                <adec:decorative xmlns:adec="http://schemas.microsoft.com/office/drawing/2017/decorative" val="1"/>
              </a:ext>
            </a:extLst>
          </p:cNvPr>
          <p:cNvGrpSpPr/>
          <p:nvPr/>
        </p:nvGrpSpPr>
        <p:grpSpPr>
          <a:xfrm>
            <a:off x="2349826" y="1203332"/>
            <a:ext cx="1324073" cy="1498632"/>
            <a:chOff x="6723609" y="321133"/>
            <a:chExt cx="1182345" cy="1349229"/>
          </a:xfrm>
        </p:grpSpPr>
        <p:sp>
          <p:nvSpPr>
            <p:cNvPr id="120" name="Rectangle: Rounded Corners 1027">
              <a:extLst>
                <a:ext uri="{FF2B5EF4-FFF2-40B4-BE49-F238E27FC236}">
                  <a16:creationId xmlns:a16="http://schemas.microsoft.com/office/drawing/2014/main" id="{80C09946-8A45-9785-B7F2-8B906CDB5FA4}"/>
                </a:ext>
              </a:extLst>
            </p:cNvPr>
            <p:cNvSpPr/>
            <p:nvPr/>
          </p:nvSpPr>
          <p:spPr>
            <a:xfrm>
              <a:off x="6763391" y="321133"/>
              <a:ext cx="1104900" cy="1349229"/>
            </a:xfrm>
            <a:prstGeom prst="rect">
              <a:avLst/>
            </a:prstGeom>
            <a:solidFill>
              <a:srgbClr val="215F9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21" name="Group 120">
              <a:extLst>
                <a:ext uri="{FF2B5EF4-FFF2-40B4-BE49-F238E27FC236}">
                  <a16:creationId xmlns:a16="http://schemas.microsoft.com/office/drawing/2014/main" id="{9EA1D964-29B1-03C5-98F7-02528DFC045F}"/>
                </a:ext>
              </a:extLst>
            </p:cNvPr>
            <p:cNvGrpSpPr/>
            <p:nvPr/>
          </p:nvGrpSpPr>
          <p:grpSpPr>
            <a:xfrm>
              <a:off x="6860191" y="427132"/>
              <a:ext cx="911301" cy="911301"/>
              <a:chOff x="7688198" y="1532291"/>
              <a:chExt cx="1169289" cy="1169289"/>
            </a:xfrm>
          </p:grpSpPr>
          <p:sp>
            <p:nvSpPr>
              <p:cNvPr id="123" name="Oval 1029">
                <a:extLst>
                  <a:ext uri="{FF2B5EF4-FFF2-40B4-BE49-F238E27FC236}">
                    <a16:creationId xmlns:a16="http://schemas.microsoft.com/office/drawing/2014/main" id="{8C445FD3-B1BD-E7E7-9BF9-CF594A53FDAB}"/>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24" name="Graphic 123">
                <a:extLst>
                  <a:ext uri="{FF2B5EF4-FFF2-40B4-BE49-F238E27FC236}">
                    <a16:creationId xmlns:a16="http://schemas.microsoft.com/office/drawing/2014/main" id="{E4F7D1D3-F6E6-8E00-0A0A-97AABFC47B58}"/>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7763009" y="1638980"/>
                <a:ext cx="1004515" cy="1012779"/>
              </a:xfrm>
              <a:prstGeom prst="rect">
                <a:avLst/>
              </a:prstGeom>
            </p:spPr>
          </p:pic>
        </p:grpSp>
        <p:sp>
          <p:nvSpPr>
            <p:cNvPr id="122" name="TextBox 121">
              <a:extLst>
                <a:ext uri="{FF2B5EF4-FFF2-40B4-BE49-F238E27FC236}">
                  <a16:creationId xmlns:a16="http://schemas.microsoft.com/office/drawing/2014/main" id="{7CCB3679-5574-1221-6A14-400DB8F57185}"/>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GRUNDVAND </a:t>
              </a:r>
            </a:p>
          </p:txBody>
        </p:sp>
      </p:grpSp>
      <p:grpSp>
        <p:nvGrpSpPr>
          <p:cNvPr id="125" name="Group 124">
            <a:extLst>
              <a:ext uri="{FF2B5EF4-FFF2-40B4-BE49-F238E27FC236}">
                <a16:creationId xmlns:a16="http://schemas.microsoft.com/office/drawing/2014/main" id="{0C9A2F24-0927-E056-740D-C0E7EE95BB99}"/>
              </a:ext>
              <a:ext uri="{C183D7F6-B498-43B3-948B-1728B52AA6E4}">
                <adec:decorative xmlns:adec="http://schemas.microsoft.com/office/drawing/2017/decorative" val="1"/>
              </a:ext>
            </a:extLst>
          </p:cNvPr>
          <p:cNvGrpSpPr/>
          <p:nvPr/>
        </p:nvGrpSpPr>
        <p:grpSpPr>
          <a:xfrm>
            <a:off x="604184" y="6683540"/>
            <a:ext cx="1324073" cy="1498632"/>
            <a:chOff x="6723609" y="321133"/>
            <a:chExt cx="1182345" cy="1349229"/>
          </a:xfrm>
        </p:grpSpPr>
        <p:sp>
          <p:nvSpPr>
            <p:cNvPr id="126" name="Rectangle: Rounded Corners 1027">
              <a:extLst>
                <a:ext uri="{FF2B5EF4-FFF2-40B4-BE49-F238E27FC236}">
                  <a16:creationId xmlns:a16="http://schemas.microsoft.com/office/drawing/2014/main" id="{438ADFC7-396F-D01B-34B5-F47ACB0DF11B}"/>
                </a:ext>
              </a:extLst>
            </p:cNvPr>
            <p:cNvSpPr/>
            <p:nvPr/>
          </p:nvSpPr>
          <p:spPr>
            <a:xfrm>
              <a:off x="6763391" y="321133"/>
              <a:ext cx="1104900" cy="1349229"/>
            </a:xfrm>
            <a:prstGeom prst="rect">
              <a:avLst/>
            </a:prstGeom>
            <a:solidFill>
              <a:srgbClr val="47D45A"/>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27" name="Group 126">
              <a:extLst>
                <a:ext uri="{FF2B5EF4-FFF2-40B4-BE49-F238E27FC236}">
                  <a16:creationId xmlns:a16="http://schemas.microsoft.com/office/drawing/2014/main" id="{088928A4-BC49-3FA5-3E0D-35DFE03A5CF6}"/>
                </a:ext>
              </a:extLst>
            </p:cNvPr>
            <p:cNvGrpSpPr/>
            <p:nvPr/>
          </p:nvGrpSpPr>
          <p:grpSpPr>
            <a:xfrm>
              <a:off x="6860191" y="427132"/>
              <a:ext cx="911301" cy="911301"/>
              <a:chOff x="7688198" y="1532291"/>
              <a:chExt cx="1169289" cy="1169289"/>
            </a:xfrm>
          </p:grpSpPr>
          <p:sp>
            <p:nvSpPr>
              <p:cNvPr id="129" name="Oval 1029">
                <a:extLst>
                  <a:ext uri="{FF2B5EF4-FFF2-40B4-BE49-F238E27FC236}">
                    <a16:creationId xmlns:a16="http://schemas.microsoft.com/office/drawing/2014/main" id="{74DB8427-5918-3180-0994-6C338A5527A1}"/>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0" name="Graphic 129">
                <a:extLst>
                  <a:ext uri="{FF2B5EF4-FFF2-40B4-BE49-F238E27FC236}">
                    <a16:creationId xmlns:a16="http://schemas.microsoft.com/office/drawing/2014/main" id="{0034548D-3726-5593-D805-6E89B797002A}"/>
                  </a:ext>
                </a:extLst>
              </p:cNvPr>
              <p:cNvPicPr>
                <a:picLocks noChangeAspect="1"/>
              </p:cNvPicPr>
              <p:nvPr/>
            </p:nvPicPr>
            <p:blipFill>
              <a:blip r:embed="rId12">
                <a:extLst>
                  <a:ext uri="{96DAC541-7B7A-43D3-8B79-37D633B846F1}">
                    <asvg:svgBlip xmlns:asvg="http://schemas.microsoft.com/office/drawing/2016/SVG/main" r:embed="rId13"/>
                  </a:ext>
                </a:extLst>
              </a:blip>
              <a:srcRect/>
              <a:stretch/>
            </p:blipFill>
            <p:spPr>
              <a:xfrm>
                <a:off x="7763009" y="1638980"/>
                <a:ext cx="1004515" cy="1012779"/>
              </a:xfrm>
              <a:prstGeom prst="rect">
                <a:avLst/>
              </a:prstGeom>
            </p:spPr>
          </p:pic>
        </p:grpSp>
        <p:sp>
          <p:nvSpPr>
            <p:cNvPr id="128" name="TextBox 127">
              <a:extLst>
                <a:ext uri="{FF2B5EF4-FFF2-40B4-BE49-F238E27FC236}">
                  <a16:creationId xmlns:a16="http://schemas.microsoft.com/office/drawing/2014/main" id="{9A40238C-FDC1-44ED-B960-140FAEE8D94A}"/>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BIODIVERSITET </a:t>
              </a:r>
            </a:p>
          </p:txBody>
        </p:sp>
      </p:grpSp>
      <p:grpSp>
        <p:nvGrpSpPr>
          <p:cNvPr id="131" name="Group 130">
            <a:extLst>
              <a:ext uri="{FF2B5EF4-FFF2-40B4-BE49-F238E27FC236}">
                <a16:creationId xmlns:a16="http://schemas.microsoft.com/office/drawing/2014/main" id="{C8F83B8C-0D5C-0CEE-EC8F-03C5172ECEF9}"/>
              </a:ext>
              <a:ext uri="{C183D7F6-B498-43B3-948B-1728B52AA6E4}">
                <adec:decorative xmlns:adec="http://schemas.microsoft.com/office/drawing/2017/decorative" val="1"/>
              </a:ext>
            </a:extLst>
          </p:cNvPr>
          <p:cNvGrpSpPr/>
          <p:nvPr/>
        </p:nvGrpSpPr>
        <p:grpSpPr>
          <a:xfrm>
            <a:off x="2096089" y="4919537"/>
            <a:ext cx="1324073" cy="1498632"/>
            <a:chOff x="6723609" y="321133"/>
            <a:chExt cx="1182345" cy="1349229"/>
          </a:xfrm>
        </p:grpSpPr>
        <p:sp>
          <p:nvSpPr>
            <p:cNvPr id="132" name="Rectangle: Rounded Corners 1027">
              <a:extLst>
                <a:ext uri="{FF2B5EF4-FFF2-40B4-BE49-F238E27FC236}">
                  <a16:creationId xmlns:a16="http://schemas.microsoft.com/office/drawing/2014/main" id="{8EC60EBA-B43E-707C-E21D-518B7E4764F8}"/>
                </a:ext>
              </a:extLst>
            </p:cNvPr>
            <p:cNvSpPr/>
            <p:nvPr/>
          </p:nvSpPr>
          <p:spPr>
            <a:xfrm>
              <a:off x="6763391" y="321133"/>
              <a:ext cx="1104900" cy="1349229"/>
            </a:xfrm>
            <a:prstGeom prst="rect">
              <a:avLst/>
            </a:prstGeom>
            <a:solidFill>
              <a:srgbClr val="78206E"/>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grpSp>
          <p:nvGrpSpPr>
            <p:cNvPr id="133" name="Group 132">
              <a:extLst>
                <a:ext uri="{FF2B5EF4-FFF2-40B4-BE49-F238E27FC236}">
                  <a16:creationId xmlns:a16="http://schemas.microsoft.com/office/drawing/2014/main" id="{2AC5C413-FDC2-62E7-3EB8-D0826C31435F}"/>
                </a:ext>
              </a:extLst>
            </p:cNvPr>
            <p:cNvGrpSpPr/>
            <p:nvPr/>
          </p:nvGrpSpPr>
          <p:grpSpPr>
            <a:xfrm>
              <a:off x="6860191" y="427132"/>
              <a:ext cx="911301" cy="911301"/>
              <a:chOff x="7688198" y="1532291"/>
              <a:chExt cx="1169289" cy="1169289"/>
            </a:xfrm>
          </p:grpSpPr>
          <p:sp>
            <p:nvSpPr>
              <p:cNvPr id="135" name="Oval 1029">
                <a:extLst>
                  <a:ext uri="{FF2B5EF4-FFF2-40B4-BE49-F238E27FC236}">
                    <a16:creationId xmlns:a16="http://schemas.microsoft.com/office/drawing/2014/main" id="{DCD5C492-BAAF-2ACB-ABA9-5DEFF49ED87A}"/>
                  </a:ext>
                </a:extLst>
              </p:cNvPr>
              <p:cNvSpPr/>
              <p:nvPr/>
            </p:nvSpPr>
            <p:spPr>
              <a:xfrm>
                <a:off x="7688198" y="1532291"/>
                <a:ext cx="1169289" cy="1169289"/>
              </a:xfrm>
              <a:prstGeom prst="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1133947">
                  <a:defRPr/>
                </a:pPr>
                <a:endParaRPr lang="da-DK" dirty="0">
                  <a:solidFill>
                    <a:prstClr val="white"/>
                  </a:solidFill>
                  <a:latin typeface="Bahnschrift SemiBold Condensed" panose="020B0502040204020203" pitchFamily="34" charset="0"/>
                </a:endParaRPr>
              </a:p>
            </p:txBody>
          </p:sp>
          <p:pic>
            <p:nvPicPr>
              <p:cNvPr id="136" name="Graphic 135">
                <a:extLst>
                  <a:ext uri="{FF2B5EF4-FFF2-40B4-BE49-F238E27FC236}">
                    <a16:creationId xmlns:a16="http://schemas.microsoft.com/office/drawing/2014/main" id="{BA180EDC-E48B-E1D9-9175-331D3853582B}"/>
                  </a:ext>
                </a:extLst>
              </p:cNvPr>
              <p:cNvPicPr>
                <a:picLocks noChangeAspect="1"/>
              </p:cNvPicPr>
              <p:nvPr/>
            </p:nvPicPr>
            <p:blipFill>
              <a:blip r:embed="rId26">
                <a:extLst>
                  <a:ext uri="{96DAC541-7B7A-43D3-8B79-37D633B846F1}">
                    <asvg:svgBlip xmlns:asvg="http://schemas.microsoft.com/office/drawing/2016/SVG/main" r:embed="rId27"/>
                  </a:ext>
                </a:extLst>
              </a:blip>
              <a:srcRect/>
              <a:stretch/>
            </p:blipFill>
            <p:spPr>
              <a:xfrm>
                <a:off x="7763009" y="1638980"/>
                <a:ext cx="1004515" cy="1012779"/>
              </a:xfrm>
              <a:prstGeom prst="rect">
                <a:avLst/>
              </a:prstGeom>
            </p:spPr>
          </p:pic>
        </p:grpSp>
        <p:sp>
          <p:nvSpPr>
            <p:cNvPr id="134" name="TextBox 133">
              <a:extLst>
                <a:ext uri="{FF2B5EF4-FFF2-40B4-BE49-F238E27FC236}">
                  <a16:creationId xmlns:a16="http://schemas.microsoft.com/office/drawing/2014/main" id="{82CAC980-ABA3-1AFE-6838-F4B5B72389D7}"/>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REKREATIVT </a:t>
              </a:r>
            </a:p>
          </p:txBody>
        </p:sp>
      </p:grpSp>
    </p:spTree>
    <p:extLst>
      <p:ext uri="{BB962C8B-B14F-4D97-AF65-F5344CB8AC3E}">
        <p14:creationId xmlns:p14="http://schemas.microsoft.com/office/powerpoint/2010/main" val="149090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300000">
                                      <p:cBhvr>
                                        <p:cTn id="6" dur="2000" fill="hold"/>
                                        <p:tgtEl>
                                          <p:spTgt spid="3"/>
                                        </p:tgtEl>
                                        <p:attrNameLst>
                                          <p:attrName>r</p:attrName>
                                        </p:attrNameLst>
                                      </p:cBhvr>
                                    </p:animRot>
                                  </p:childTnLst>
                                </p:cTn>
                              </p:par>
                              <p:par>
                                <p:cTn id="7" presetID="0" presetClass="path" presetSubtype="0" accel="50000" decel="50000" fill="hold" nodeType="withEffect">
                                  <p:stCondLst>
                                    <p:cond delay="0"/>
                                  </p:stCondLst>
                                  <p:childTnLst>
                                    <p:animMotion origin="layout" path="M -0.00053 -0.00505 L -0.31048 0.05909 " pathEditMode="relative" ptsTypes="AA">
                                      <p:cBhvr>
                                        <p:cTn id="8" dur="2000" fill="hold"/>
                                        <p:tgtEl>
                                          <p:spTgt spid="3"/>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300000">
                                      <p:cBhvr>
                                        <p:cTn id="12" dur="2000" fill="hold"/>
                                        <p:tgtEl>
                                          <p:spTgt spid="107"/>
                                        </p:tgtEl>
                                        <p:attrNameLst>
                                          <p:attrName>r</p:attrName>
                                        </p:attrNameLst>
                                      </p:cBhvr>
                                    </p:animRot>
                                  </p:childTnLst>
                                </p:cTn>
                              </p:par>
                              <p:par>
                                <p:cTn id="13" presetID="0" presetClass="path" presetSubtype="0" accel="50000" decel="50000" fill="hold" nodeType="withEffect">
                                  <p:stCondLst>
                                    <p:cond delay="0"/>
                                  </p:stCondLst>
                                  <p:childTnLst>
                                    <p:animMotion origin="layout" path="M -0.00168 0.00045 L 0.37001 0.18575 " pathEditMode="relative" ptsTypes="AA">
                                      <p:cBhvr>
                                        <p:cTn id="14" dur="2000" fill="hold"/>
                                        <p:tgtEl>
                                          <p:spTgt spid="107"/>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600000">
                                      <p:cBhvr>
                                        <p:cTn id="18" dur="2000" fill="hold"/>
                                        <p:tgtEl>
                                          <p:spTgt spid="113"/>
                                        </p:tgtEl>
                                        <p:attrNameLst>
                                          <p:attrName>r</p:attrName>
                                        </p:attrNameLst>
                                      </p:cBhvr>
                                    </p:animRot>
                                  </p:childTnLst>
                                </p:cTn>
                              </p:par>
                              <p:par>
                                <p:cTn id="19" presetID="0" presetClass="path" presetSubtype="0" accel="50000" decel="50000" fill="hold" nodeType="withEffect">
                                  <p:stCondLst>
                                    <p:cond delay="0"/>
                                  </p:stCondLst>
                                  <p:childTnLst>
                                    <p:animMotion origin="layout" path="M -0.00021 -0.00802 L -0.37442 -0.05435 " pathEditMode="relative" ptsTypes="AA">
                                      <p:cBhvr>
                                        <p:cTn id="20" dur="2000" fill="hold"/>
                                        <p:tgtEl>
                                          <p:spTgt spid="113"/>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nodeType="clickEffect">
                                  <p:stCondLst>
                                    <p:cond delay="0"/>
                                  </p:stCondLst>
                                  <p:childTnLst>
                                    <p:animRot by="-300000">
                                      <p:cBhvr>
                                        <p:cTn id="24" dur="2000" fill="hold"/>
                                        <p:tgtEl>
                                          <p:spTgt spid="125"/>
                                        </p:tgtEl>
                                        <p:attrNameLst>
                                          <p:attrName>r</p:attrName>
                                        </p:attrNameLst>
                                      </p:cBhvr>
                                    </p:animRot>
                                  </p:childTnLst>
                                </p:cTn>
                              </p:par>
                              <p:par>
                                <p:cTn id="25" presetID="0" presetClass="path" presetSubtype="0" accel="50000" decel="50000" fill="hold" nodeType="withEffect">
                                  <p:stCondLst>
                                    <p:cond delay="0"/>
                                  </p:stCondLst>
                                  <p:childTnLst>
                                    <p:animMotion origin="layout" path="M -0.00315 -0.01098 L 0.54116 -0.08047 " pathEditMode="relative" ptsTypes="AA">
                                      <p:cBhvr>
                                        <p:cTn id="26" dur="2000" fill="hold"/>
                                        <p:tgtEl>
                                          <p:spTgt spid="125"/>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300000">
                                      <p:cBhvr>
                                        <p:cTn id="30" dur="2000" fill="hold"/>
                                        <p:tgtEl>
                                          <p:spTgt spid="119"/>
                                        </p:tgtEl>
                                        <p:attrNameLst>
                                          <p:attrName>r</p:attrName>
                                        </p:attrNameLst>
                                      </p:cBhvr>
                                    </p:animRot>
                                  </p:childTnLst>
                                </p:cTn>
                              </p:par>
                              <p:par>
                                <p:cTn id="31" presetID="0" presetClass="path" presetSubtype="0" accel="50000" decel="50000" fill="hold" nodeType="withEffect">
                                  <p:stCondLst>
                                    <p:cond delay="0"/>
                                  </p:stCondLst>
                                  <p:childTnLst>
                                    <p:animMotion origin="layout" path="M -0.00388 -0.01158 L 0.21913 0.45523 " pathEditMode="relative" ptsTypes="AA">
                                      <p:cBhvr>
                                        <p:cTn id="32" dur="2000" fill="hold"/>
                                        <p:tgtEl>
                                          <p:spTgt spid="119"/>
                                        </p:tgtEl>
                                        <p:attrNameLst>
                                          <p:attrName>ppt_x</p:attrName>
                                          <p:attrName>ppt_y</p:attrName>
                                        </p:attrNameLst>
                                      </p:cBhvr>
                                    </p:animMotion>
                                  </p:childTnLst>
                                </p:cTn>
                              </p:par>
                            </p:childTnLst>
                          </p:cTn>
                        </p:par>
                      </p:childTnLst>
                    </p:cTn>
                  </p:par>
                  <p:par>
                    <p:cTn id="33" fill="hold">
                      <p:stCondLst>
                        <p:cond delay="indefinite"/>
                      </p:stCondLst>
                      <p:childTnLst>
                        <p:par>
                          <p:cTn id="34" fill="hold">
                            <p:stCondLst>
                              <p:cond delay="0"/>
                            </p:stCondLst>
                            <p:childTnLst>
                              <p:par>
                                <p:cTn id="35" presetID="8" presetClass="emph" presetSubtype="0" fill="hold" nodeType="clickEffect">
                                  <p:stCondLst>
                                    <p:cond delay="0"/>
                                  </p:stCondLst>
                                  <p:childTnLst>
                                    <p:animRot by="300000">
                                      <p:cBhvr>
                                        <p:cTn id="36" dur="2000" fill="hold"/>
                                        <p:tgtEl>
                                          <p:spTgt spid="131"/>
                                        </p:tgtEl>
                                        <p:attrNameLst>
                                          <p:attrName>r</p:attrName>
                                        </p:attrNameLst>
                                      </p:cBhvr>
                                    </p:animRot>
                                  </p:childTnLst>
                                </p:cTn>
                              </p:par>
                              <p:par>
                                <p:cTn id="37" presetID="0" presetClass="path" presetSubtype="0" accel="50000" decel="50000" fill="hold" nodeType="withEffect">
                                  <p:stCondLst>
                                    <p:cond delay="0"/>
                                  </p:stCondLst>
                                  <p:childTnLst>
                                    <p:animMotion origin="layout" path="M 0.00032 -0.00639 L 0.20821 -0.07053 " pathEditMode="relative" ptsTypes="AA">
                                      <p:cBhvr>
                                        <p:cTn id="38" dur="2000" fill="hold"/>
                                        <p:tgtEl>
                                          <p:spTgt spid="13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EEA82-134D-6DE4-957F-F5F4F4769F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A47B90-57A1-7ABD-9F1A-D3B8CCBC22D7}"/>
              </a:ext>
            </a:extLst>
          </p:cNvPr>
          <p:cNvSpPr>
            <a:spLocks noGrp="1"/>
          </p:cNvSpPr>
          <p:nvPr>
            <p:ph type="ctrTitle"/>
          </p:nvPr>
        </p:nvSpPr>
        <p:spPr>
          <a:xfrm>
            <a:off x="708918" y="513708"/>
            <a:ext cx="14229707" cy="1489433"/>
          </a:xfrm>
        </p:spPr>
        <p:txBody>
          <a:bodyPr>
            <a:normAutofit/>
          </a:bodyPr>
          <a:lstStyle/>
          <a:p>
            <a:pPr algn="l"/>
            <a:r>
              <a:rPr lang="da-DK" sz="6850" dirty="0"/>
              <a:t>Udfoldelse af arealinteresser</a:t>
            </a:r>
          </a:p>
        </p:txBody>
      </p:sp>
      <p:sp>
        <p:nvSpPr>
          <p:cNvPr id="3" name="Subtitle 2">
            <a:extLst>
              <a:ext uri="{FF2B5EF4-FFF2-40B4-BE49-F238E27FC236}">
                <a16:creationId xmlns:a16="http://schemas.microsoft.com/office/drawing/2014/main" id="{87813E8C-B064-D7C7-67EF-F79979335C4D}"/>
              </a:ext>
            </a:extLst>
          </p:cNvPr>
          <p:cNvSpPr>
            <a:spLocks noGrp="1"/>
          </p:cNvSpPr>
          <p:nvPr>
            <p:ph type="subTitle" idx="1"/>
          </p:nvPr>
        </p:nvSpPr>
        <p:spPr>
          <a:xfrm>
            <a:off x="708918" y="2218897"/>
            <a:ext cx="13602983" cy="7336068"/>
          </a:xfrm>
        </p:spPr>
        <p:txBody>
          <a:bodyPr>
            <a:normAutofit lnSpcReduction="10000"/>
          </a:bodyPr>
          <a:lstStyle/>
          <a:p>
            <a:pPr algn="l"/>
            <a:r>
              <a:rPr lang="da-DK" dirty="0"/>
              <a:t>Arealinteresseskemaet hjælper jer med at arbejde videre med de interesser, I har placeret på skydeskiven. </a:t>
            </a:r>
          </a:p>
          <a:p>
            <a:pPr algn="l"/>
            <a:r>
              <a:rPr lang="da-DK" dirty="0"/>
              <a:t>I kan bruge skemaet til at:</a:t>
            </a:r>
          </a:p>
          <a:p>
            <a:pPr marL="571500" indent="-571500" algn="l">
              <a:buFont typeface="Arial" panose="020B0604020202020204" pitchFamily="34" charset="0"/>
              <a:buChar char="•"/>
            </a:pPr>
            <a:r>
              <a:rPr lang="da-DK" b="1" dirty="0"/>
              <a:t>Udfolde den enkelte arealinteresse</a:t>
            </a:r>
            <a:r>
              <a:rPr lang="da-DK" dirty="0"/>
              <a:t> i forhold til, hvordan analyse af arealinteressen metodisk gribes an</a:t>
            </a:r>
          </a:p>
          <a:p>
            <a:pPr marL="571500" indent="-571500" algn="l">
              <a:buFont typeface="Arial" panose="020B0604020202020204" pitchFamily="34" charset="0"/>
              <a:buChar char="•"/>
            </a:pPr>
            <a:r>
              <a:rPr lang="da-DK" b="1" dirty="0"/>
              <a:t>Beskrive de relevante data </a:t>
            </a:r>
            <a:r>
              <a:rPr lang="da-DK" dirty="0"/>
              <a:t>og hvordan de kan bruges i en GIS-analyse</a:t>
            </a:r>
          </a:p>
          <a:p>
            <a:pPr marL="571500" indent="-571500" algn="l">
              <a:buFont typeface="Arial" panose="020B0604020202020204" pitchFamily="34" charset="0"/>
              <a:buChar char="•"/>
            </a:pPr>
            <a:r>
              <a:rPr lang="da-DK" b="1" dirty="0"/>
              <a:t>Beskrive relevante datakilder, </a:t>
            </a:r>
            <a:r>
              <a:rPr lang="da-DK" dirty="0"/>
              <a:t>hvor de findes og i hvilke omfang de kan bruges</a:t>
            </a:r>
          </a:p>
          <a:p>
            <a:pPr algn="l"/>
            <a:endParaRPr lang="da-DK" dirty="0"/>
          </a:p>
          <a:p>
            <a:pPr algn="l"/>
            <a:r>
              <a:rPr lang="da-DK" dirty="0"/>
              <a:t>Skemaet gør det nemmere at få overblik og skabe sammenhæng mellem de enkelte arealinteresser og konkrete analyser.</a:t>
            </a:r>
          </a:p>
          <a:p>
            <a:pPr algn="l"/>
            <a:endParaRPr lang="da-DK" dirty="0"/>
          </a:p>
        </p:txBody>
      </p:sp>
    </p:spTree>
    <p:extLst>
      <p:ext uri="{BB962C8B-B14F-4D97-AF65-F5344CB8AC3E}">
        <p14:creationId xmlns:p14="http://schemas.microsoft.com/office/powerpoint/2010/main" val="823348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78896-B55F-C73D-281A-43B19D7C0F3F}"/>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FAD91CC2-3D74-292B-31A9-7E464BD787E3}"/>
              </a:ext>
              <a:ext uri="{C183D7F6-B498-43B3-948B-1728B52AA6E4}">
                <adec:decorative xmlns:adec="http://schemas.microsoft.com/office/drawing/2017/decorative" val="1"/>
              </a:ext>
            </a:extLst>
          </p:cNvPr>
          <p:cNvGrpSpPr/>
          <p:nvPr/>
        </p:nvGrpSpPr>
        <p:grpSpPr>
          <a:xfrm>
            <a:off x="262707" y="3507675"/>
            <a:ext cx="1755234" cy="1986635"/>
            <a:chOff x="6723609" y="321133"/>
            <a:chExt cx="1182345" cy="1349229"/>
          </a:xfrm>
        </p:grpSpPr>
        <p:sp>
          <p:nvSpPr>
            <p:cNvPr id="3" name="Rectangle: Rounded Corners 1027">
              <a:extLst>
                <a:ext uri="{FF2B5EF4-FFF2-40B4-BE49-F238E27FC236}">
                  <a16:creationId xmlns:a16="http://schemas.microsoft.com/office/drawing/2014/main" id="{66DEDBF1-40B0-A709-AD7F-DA1C4B4EAE7F}"/>
                </a:ext>
              </a:extLst>
            </p:cNvPr>
            <p:cNvSpPr/>
            <p:nvPr/>
          </p:nvSpPr>
          <p:spPr>
            <a:xfrm>
              <a:off x="6763391" y="321133"/>
              <a:ext cx="1104900" cy="1349229"/>
            </a:xfrm>
            <a:prstGeom prst="rect">
              <a:avLst/>
            </a:prstGeom>
            <a:solidFill>
              <a:schemeClr val="bg1">
                <a:lumMod val="75000"/>
              </a:schemeClr>
            </a:solidFill>
            <a:ln w="28575">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19" name="TextBox 18">
              <a:extLst>
                <a:ext uri="{FF2B5EF4-FFF2-40B4-BE49-F238E27FC236}">
                  <a16:creationId xmlns:a16="http://schemas.microsoft.com/office/drawing/2014/main" id="{39003372-8698-F6F0-9688-338F5B7524EF}"/>
                </a:ext>
              </a:extLst>
            </p:cNvPr>
            <p:cNvSpPr txBox="1"/>
            <p:nvPr/>
          </p:nvSpPr>
          <p:spPr>
            <a:xfrm>
              <a:off x="6723609" y="1377786"/>
              <a:ext cx="1182345" cy="250833"/>
            </a:xfrm>
            <a:prstGeom prst="rect">
              <a:avLst/>
            </a:prstGeom>
            <a:noFill/>
          </p:spPr>
          <p:txBody>
            <a:bodyPr wrap="square">
              <a:spAutoFit/>
            </a:bodyPr>
            <a:lstStyle/>
            <a:p>
              <a:pPr algn="ctr" defTabSz="1133947">
                <a:defRPr/>
              </a:pPr>
              <a:r>
                <a:rPr lang="da-DK" kern="0" dirty="0">
                  <a:solidFill>
                    <a:prstClr val="white"/>
                  </a:solidFill>
                  <a:latin typeface="Bahnschrift SemiBold Condensed" panose="020B0502040204020203" pitchFamily="34" charset="0"/>
                </a:rPr>
                <a:t>AREALTEMA </a:t>
              </a:r>
            </a:p>
          </p:txBody>
        </p:sp>
      </p:grpSp>
      <p:sp>
        <p:nvSpPr>
          <p:cNvPr id="22" name="TextBox 21">
            <a:extLst>
              <a:ext uri="{FF2B5EF4-FFF2-40B4-BE49-F238E27FC236}">
                <a16:creationId xmlns:a16="http://schemas.microsoft.com/office/drawing/2014/main" id="{FF2DB75D-E388-5713-7A5D-E9D44445A8A0}"/>
              </a:ext>
              <a:ext uri="{C183D7F6-B498-43B3-948B-1728B52AA6E4}">
                <adec:decorative xmlns:adec="http://schemas.microsoft.com/office/drawing/2017/decorative" val="0"/>
              </a:ext>
            </a:extLst>
          </p:cNvPr>
          <p:cNvSpPr txBox="1">
            <a:spLocks noGrp="1"/>
          </p:cNvSpPr>
          <p:nvPr>
            <p:ph type="title" idx="4294967295"/>
          </p:nvPr>
        </p:nvSpPr>
        <p:spPr>
          <a:xfrm>
            <a:off x="2737520" y="106101"/>
            <a:ext cx="10691814"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da-DK" sz="4400" b="0" i="0" u="none" strike="noStrike" kern="0" cap="none" spc="0" normalizeH="0" baseline="0" noProof="0" dirty="0">
                <a:ln>
                  <a:noFill/>
                </a:ln>
                <a:solidFill>
                  <a:schemeClr val="tx1"/>
                </a:solidFill>
                <a:effectLst/>
                <a:uLnTx/>
                <a:uFillTx/>
                <a:latin typeface="Bahnschrift SemiBold Condensed" panose="020B0502040204020203" pitchFamily="34" charset="0"/>
                <a:ea typeface="+mn-ea"/>
                <a:cs typeface="+mn-cs"/>
              </a:rPr>
              <a:t>Arealinteresse-beskrivelse</a:t>
            </a:r>
            <a:endParaRPr kumimoji="0" lang="da-DK" sz="4400" b="0" i="0" u="none" strike="noStrike" kern="1200" cap="none" spc="0" normalizeH="0" baseline="0" noProof="0" dirty="0">
              <a:ln>
                <a:noFill/>
              </a:ln>
              <a:solidFill>
                <a:schemeClr val="tx1"/>
              </a:solidFill>
              <a:effectLst/>
              <a:uLnTx/>
              <a:uFillTx/>
              <a:latin typeface="+mn-lt"/>
              <a:ea typeface="+mn-ea"/>
              <a:cs typeface="+mn-cs"/>
            </a:endParaRPr>
          </a:p>
        </p:txBody>
      </p:sp>
      <p:pic>
        <p:nvPicPr>
          <p:cNvPr id="25" name="Picture 24" descr="A blue and black logo&#10;&#10;AI-generated content may be incorrect.">
            <a:extLst>
              <a:ext uri="{FF2B5EF4-FFF2-40B4-BE49-F238E27FC236}">
                <a16:creationId xmlns:a16="http://schemas.microsoft.com/office/drawing/2014/main" id="{B7B2C9A6-C537-F0C7-69B5-D1BA7EC8F9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20954" y="10174018"/>
            <a:ext cx="421991" cy="255580"/>
          </a:xfrm>
          <a:prstGeom prst="rect">
            <a:avLst/>
          </a:prstGeom>
        </p:spPr>
      </p:pic>
      <p:sp>
        <p:nvSpPr>
          <p:cNvPr id="28" name="Rectangle: Rounded Corners 1027">
            <a:extLst>
              <a:ext uri="{FF2B5EF4-FFF2-40B4-BE49-F238E27FC236}">
                <a16:creationId xmlns:a16="http://schemas.microsoft.com/office/drawing/2014/main" id="{9A91C960-3F73-C49B-13C6-5D118FC49658}"/>
              </a:ext>
              <a:ext uri="{C183D7F6-B498-43B3-948B-1728B52AA6E4}">
                <adec:decorative xmlns:adec="http://schemas.microsoft.com/office/drawing/2017/decorative" val="1"/>
              </a:ext>
            </a:extLst>
          </p:cNvPr>
          <p:cNvSpPr/>
          <p:nvPr/>
        </p:nvSpPr>
        <p:spPr>
          <a:xfrm>
            <a:off x="2322063" y="4500993"/>
            <a:ext cx="12245884" cy="5199120"/>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29" name="TextBox 28">
            <a:extLst>
              <a:ext uri="{FF2B5EF4-FFF2-40B4-BE49-F238E27FC236}">
                <a16:creationId xmlns:a16="http://schemas.microsoft.com/office/drawing/2014/main" id="{645781C4-8313-F794-29BE-423EBC8A7BD0}"/>
              </a:ext>
            </a:extLst>
          </p:cNvPr>
          <p:cNvSpPr txBox="1"/>
          <p:nvPr/>
        </p:nvSpPr>
        <p:spPr>
          <a:xfrm>
            <a:off x="2343596" y="4485935"/>
            <a:ext cx="12245884" cy="369332"/>
          </a:xfrm>
          <a:prstGeom prst="rect">
            <a:avLst/>
          </a:prstGeom>
          <a:noFill/>
        </p:spPr>
        <p:txBody>
          <a:bodyPr wrap="square">
            <a:spAutoFit/>
          </a:bodyPr>
          <a:lstStyle/>
          <a:p>
            <a:pPr algn="ctr" defTabSz="1133947">
              <a:defRPr/>
            </a:pPr>
            <a:r>
              <a:rPr lang="da-DK" kern="0" dirty="0">
                <a:solidFill>
                  <a:schemeClr val="tx2">
                    <a:lumMod val="75000"/>
                    <a:lumOff val="25000"/>
                  </a:schemeClr>
                </a:solidFill>
                <a:latin typeface="Bahnschrift SemiBold Condensed" panose="020B0502040204020203" pitchFamily="34" charset="0"/>
              </a:rPr>
              <a:t>DATA</a:t>
            </a:r>
          </a:p>
        </p:txBody>
      </p:sp>
      <p:sp>
        <p:nvSpPr>
          <p:cNvPr id="31" name="Rectangle: Rounded Corners 1027">
            <a:extLst>
              <a:ext uri="{FF2B5EF4-FFF2-40B4-BE49-F238E27FC236}">
                <a16:creationId xmlns:a16="http://schemas.microsoft.com/office/drawing/2014/main" id="{DFF57B9E-E09D-B2DF-4439-05EFDCE5723F}"/>
              </a:ext>
              <a:ext uri="{C183D7F6-B498-43B3-948B-1728B52AA6E4}">
                <adec:decorative xmlns:adec="http://schemas.microsoft.com/office/drawing/2017/decorative" val="1"/>
              </a:ext>
            </a:extLst>
          </p:cNvPr>
          <p:cNvSpPr/>
          <p:nvPr/>
        </p:nvSpPr>
        <p:spPr>
          <a:xfrm>
            <a:off x="2322063" y="987953"/>
            <a:ext cx="12243318" cy="3393410"/>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32" name="TextBox 31">
            <a:extLst>
              <a:ext uri="{FF2B5EF4-FFF2-40B4-BE49-F238E27FC236}">
                <a16:creationId xmlns:a16="http://schemas.microsoft.com/office/drawing/2014/main" id="{6C78D776-9FA5-0744-597A-C1BDE25A8B48}"/>
              </a:ext>
            </a:extLst>
          </p:cNvPr>
          <p:cNvSpPr txBox="1"/>
          <p:nvPr/>
        </p:nvSpPr>
        <p:spPr>
          <a:xfrm>
            <a:off x="2322063" y="987952"/>
            <a:ext cx="12243318" cy="369332"/>
          </a:xfrm>
          <a:prstGeom prst="rect">
            <a:avLst/>
          </a:prstGeom>
          <a:noFill/>
        </p:spPr>
        <p:txBody>
          <a:bodyPr wrap="square">
            <a:spAutoFit/>
          </a:bodyPr>
          <a:lstStyle/>
          <a:p>
            <a:pPr algn="ctr" defTabSz="1133947">
              <a:defRPr/>
            </a:pPr>
            <a:r>
              <a:rPr lang="da-DK" kern="0" dirty="0">
                <a:solidFill>
                  <a:schemeClr val="accent6">
                    <a:lumMod val="75000"/>
                  </a:schemeClr>
                </a:solidFill>
                <a:latin typeface="Bahnschrift SemiBold Condensed" panose="020B0502040204020203" pitchFamily="34" charset="0"/>
              </a:rPr>
              <a:t>MODEL / PRINCIPPER </a:t>
            </a:r>
          </a:p>
        </p:txBody>
      </p:sp>
      <p:sp>
        <p:nvSpPr>
          <p:cNvPr id="50" name="Rectangle: Rounded Corners 1027">
            <a:extLst>
              <a:ext uri="{FF2B5EF4-FFF2-40B4-BE49-F238E27FC236}">
                <a16:creationId xmlns:a16="http://schemas.microsoft.com/office/drawing/2014/main" id="{75CB9322-1C21-D061-EFE5-7258D94E0D93}"/>
              </a:ext>
              <a:ext uri="{C183D7F6-B498-43B3-948B-1728B52AA6E4}">
                <adec:decorative xmlns:adec="http://schemas.microsoft.com/office/drawing/2017/decorative" val="1"/>
              </a:ext>
            </a:extLst>
          </p:cNvPr>
          <p:cNvSpPr/>
          <p:nvPr/>
        </p:nvSpPr>
        <p:spPr>
          <a:xfrm>
            <a:off x="319692" y="987952"/>
            <a:ext cx="1935687" cy="2376297"/>
          </a:xfrm>
          <a:prstGeom prst="rect">
            <a:avLst/>
          </a:prstGeom>
          <a:solidFill>
            <a:schemeClr val="accent6">
              <a:lumMod val="20000"/>
              <a:lumOff val="80000"/>
            </a:schemeClr>
          </a:solidFill>
          <a:ln w="28575">
            <a:solidFill>
              <a:schemeClr val="accent6">
                <a:lumMod val="60000"/>
                <a:lumOff val="40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51" name="Rectangle: Rounded Corners 1027">
            <a:extLst>
              <a:ext uri="{FF2B5EF4-FFF2-40B4-BE49-F238E27FC236}">
                <a16:creationId xmlns:a16="http://schemas.microsoft.com/office/drawing/2014/main" id="{06FD6B44-D3D0-7D8D-682D-34FE2CECDF50}"/>
              </a:ext>
              <a:ext uri="{C183D7F6-B498-43B3-948B-1728B52AA6E4}">
                <adec:decorative xmlns:adec="http://schemas.microsoft.com/office/drawing/2017/decorative" val="1"/>
              </a:ext>
            </a:extLst>
          </p:cNvPr>
          <p:cNvSpPr/>
          <p:nvPr/>
        </p:nvSpPr>
        <p:spPr>
          <a:xfrm>
            <a:off x="319692" y="5671231"/>
            <a:ext cx="1922239" cy="4028882"/>
          </a:xfrm>
          <a:prstGeom prst="rect">
            <a:avLst/>
          </a:prstGeom>
          <a:solidFill>
            <a:schemeClr val="tx2">
              <a:lumMod val="10000"/>
              <a:lumOff val="90000"/>
            </a:schemeClr>
          </a:solidFill>
          <a:ln w="28575">
            <a:solidFill>
              <a:schemeClr val="tx2">
                <a:lumMod val="25000"/>
                <a:lumOff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latin typeface="Bahnschrift SemiBold Condensed" panose="020B0502040204020203" pitchFamily="34" charset="0"/>
            </a:endParaRPr>
          </a:p>
        </p:txBody>
      </p:sp>
      <p:sp>
        <p:nvSpPr>
          <p:cNvPr id="56" name="TextBox 55">
            <a:extLst>
              <a:ext uri="{FF2B5EF4-FFF2-40B4-BE49-F238E27FC236}">
                <a16:creationId xmlns:a16="http://schemas.microsoft.com/office/drawing/2014/main" id="{24C55C85-FB4C-7250-A360-6F88916F1191}"/>
              </a:ext>
            </a:extLst>
          </p:cNvPr>
          <p:cNvSpPr txBox="1"/>
          <p:nvPr/>
        </p:nvSpPr>
        <p:spPr>
          <a:xfrm>
            <a:off x="311707" y="5691282"/>
            <a:ext cx="1831395" cy="1815882"/>
          </a:xfrm>
          <a:prstGeom prst="rect">
            <a:avLst/>
          </a:prstGeom>
          <a:noFill/>
        </p:spPr>
        <p:txBody>
          <a:bodyPr wrap="square" rtlCol="0">
            <a:spAutoFit/>
          </a:bodyPr>
          <a:lstStyle/>
          <a:p>
            <a:r>
              <a:rPr lang="da-DK" sz="1400" dirty="0"/>
              <a:t>Her beskriver I hvilke datasæt der skal bruges for at afgrænse og værdisætte de forskellige arealinteresse-modeller.</a:t>
            </a:r>
          </a:p>
        </p:txBody>
      </p:sp>
      <p:sp>
        <p:nvSpPr>
          <p:cNvPr id="23" name="TextBox 22">
            <a:extLst>
              <a:ext uri="{FF2B5EF4-FFF2-40B4-BE49-F238E27FC236}">
                <a16:creationId xmlns:a16="http://schemas.microsoft.com/office/drawing/2014/main" id="{514C9715-DC16-FE64-CC5B-692B63101A30}"/>
              </a:ext>
              <a:ext uri="{C183D7F6-B498-43B3-948B-1728B52AA6E4}">
                <adec:decorative xmlns:adec="http://schemas.microsoft.com/office/drawing/2017/decorative" val="1"/>
              </a:ext>
            </a:extLst>
          </p:cNvPr>
          <p:cNvSpPr txBox="1"/>
          <p:nvPr/>
        </p:nvSpPr>
        <p:spPr>
          <a:xfrm>
            <a:off x="2322063" y="10129413"/>
            <a:ext cx="10981820" cy="366750"/>
          </a:xfrm>
          <a:prstGeom prst="rect">
            <a:avLst/>
          </a:prstGeom>
          <a:noFill/>
        </p:spPr>
        <p:txBody>
          <a:bodyPr wrap="square">
            <a:spAutoFit/>
          </a:bodyPr>
          <a:lstStyle/>
          <a:p>
            <a:r>
              <a:rPr lang="da-DK" sz="1800" kern="0" dirty="0">
                <a:latin typeface="Bahnschrift SemiBold Condensed" panose="020B0502040204020203" pitchFamily="34" charset="0"/>
              </a:rPr>
              <a:t>Udfyldt af: </a:t>
            </a:r>
            <a:r>
              <a:rPr lang="da-DK" sz="1800" kern="0" dirty="0">
                <a:solidFill>
                  <a:schemeClr val="bg1">
                    <a:lumMod val="85000"/>
                  </a:schemeClr>
                </a:solidFill>
                <a:latin typeface="Bahnschrift SemiBold Condensed" panose="020B0502040204020203" pitchFamily="34" charset="0"/>
              </a:rPr>
              <a:t>____________________________________________________________________________________________________________________________________</a:t>
            </a:r>
            <a:endParaRPr lang="da-DK" dirty="0">
              <a:solidFill>
                <a:schemeClr val="bg1">
                  <a:lumMod val="85000"/>
                </a:schemeClr>
              </a:solidFill>
            </a:endParaRPr>
          </a:p>
        </p:txBody>
      </p:sp>
      <p:sp>
        <p:nvSpPr>
          <p:cNvPr id="55" name="TextBox 54">
            <a:extLst>
              <a:ext uri="{FF2B5EF4-FFF2-40B4-BE49-F238E27FC236}">
                <a16:creationId xmlns:a16="http://schemas.microsoft.com/office/drawing/2014/main" id="{5F7F27F7-83E3-C9DD-F07A-A1573601E1C7}"/>
              </a:ext>
              <a:ext uri="{C183D7F6-B498-43B3-948B-1728B52AA6E4}">
                <adec:decorative xmlns:adec="http://schemas.microsoft.com/office/drawing/2017/decorative" val="0"/>
              </a:ext>
            </a:extLst>
          </p:cNvPr>
          <p:cNvSpPr txBox="1"/>
          <p:nvPr/>
        </p:nvSpPr>
        <p:spPr>
          <a:xfrm>
            <a:off x="319692" y="960953"/>
            <a:ext cx="1859236" cy="2462213"/>
          </a:xfrm>
          <a:prstGeom prst="rect">
            <a:avLst/>
          </a:prstGeom>
          <a:noFill/>
        </p:spPr>
        <p:txBody>
          <a:bodyPr wrap="square" rtlCol="0">
            <a:spAutoFit/>
          </a:bodyPr>
          <a:lstStyle/>
          <a:p>
            <a:r>
              <a:rPr lang="da-DK" sz="1400" dirty="0"/>
              <a:t>Her beskriver I forskellige modeller for udpegning af arealinteressen – vil I fx medtage alt areal eller kun udvalgte dele (og hvorfor)? Giv hver model en overskrift og beskriv kort principperne for modellen.</a:t>
            </a:r>
          </a:p>
        </p:txBody>
      </p:sp>
      <p:pic>
        <p:nvPicPr>
          <p:cNvPr id="24" name="Billede 1">
            <a:extLst>
              <a:ext uri="{FF2B5EF4-FFF2-40B4-BE49-F238E27FC236}">
                <a16:creationId xmlns:a16="http://schemas.microsoft.com/office/drawing/2014/main" id="{7D7170A2-A044-6412-88C6-0A3E4473DD52}"/>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924" t="24973" r="8138" b="35069"/>
          <a:stretch/>
        </p:blipFill>
        <p:spPr bwMode="auto">
          <a:xfrm>
            <a:off x="13281581" y="10174017"/>
            <a:ext cx="1057031" cy="27465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715253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49956F6B2CD9F49A5BCD72B4A10F6E8" ma:contentTypeVersion="13" ma:contentTypeDescription="Opret et nyt dokument." ma:contentTypeScope="" ma:versionID="de5a07015432d329a0c72af78565978e">
  <xsd:schema xmlns:xsd="http://www.w3.org/2001/XMLSchema" xmlns:xs="http://www.w3.org/2001/XMLSchema" xmlns:p="http://schemas.microsoft.com/office/2006/metadata/properties" xmlns:ns2="336e6836-1434-41cf-a68b-bf6ee06850ab" xmlns:ns3="63be3cb5-7166-4fdc-b0bf-b28176415b10" targetNamespace="http://schemas.microsoft.com/office/2006/metadata/properties" ma:root="true" ma:fieldsID="8f7d0e4cf6897a758c7d3ca0980101ae" ns2:_="" ns3:_="">
    <xsd:import namespace="336e6836-1434-41cf-a68b-bf6ee06850ab"/>
    <xsd:import namespace="63be3cb5-7166-4fdc-b0bf-b28176415b1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6e6836-1434-41cf-a68b-bf6ee06850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illedmærker" ma:readOnly="false" ma:fieldId="{5cf76f15-5ced-4ddc-b409-7134ff3c332f}" ma:taxonomyMulti="true" ma:sspId="f06268d8-d7b1-4675-880b-08c8381ce8b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3be3cb5-7166-4fdc-b0bf-b28176415b1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2128514-597b-48ba-88ac-e2de49324711}" ma:internalName="TaxCatchAll" ma:showField="CatchAllData" ma:web="63be3cb5-7166-4fdc-b0bf-b28176415b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3be3cb5-7166-4fdc-b0bf-b28176415b10" xsi:nil="true"/>
    <lcf76f155ced4ddcb4097134ff3c332f xmlns="336e6836-1434-41cf-a68b-bf6ee06850a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B231BE-5D6E-4186-AEBD-04E591EE47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6e6836-1434-41cf-a68b-bf6ee06850ab"/>
    <ds:schemaRef ds:uri="63be3cb5-7166-4fdc-b0bf-b28176415b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4D762D-1D02-47EA-9DCF-CEE7CDF483E5}">
  <ds:schemaRefs>
    <ds:schemaRef ds:uri="336e6836-1434-41cf-a68b-bf6ee06850ab"/>
    <ds:schemaRef ds:uri="63be3cb5-7166-4fdc-b0bf-b28176415b1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A775A90-3B75-4875-840C-DD695DBCB5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1031</Words>
  <Application>Microsoft Office PowerPoint</Application>
  <PresentationFormat>Brugerdefineret</PresentationFormat>
  <Paragraphs>226</Paragraphs>
  <Slides>13</Slides>
  <Notes>8</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13</vt:i4>
      </vt:variant>
    </vt:vector>
  </HeadingPairs>
  <TitlesOfParts>
    <vt:vector size="19" baseType="lpstr">
      <vt:lpstr>Aptos</vt:lpstr>
      <vt:lpstr>Aptos Display</vt:lpstr>
      <vt:lpstr>Arial</vt:lpstr>
      <vt:lpstr>Bahnschrift SemiBold Condensed</vt:lpstr>
      <vt:lpstr>Segoe Print</vt:lpstr>
      <vt:lpstr>Office Theme</vt:lpstr>
      <vt:lpstr>Arealprioritering</vt:lpstr>
      <vt:lpstr>Disse slides indeholder skydeskive, arealinteressekort og et arealinteresseskema som I kan printe og bruge som et værktøj til fx tværfaglig og tværkommunal dialog om arealinteresser og helhedsorienteret tilgang til arealanvendelse.  Derudover er der også eksempler på hvordan man kan udfylde skydeskive og skemaer.  Bemærk at der er indskrevet noter under flere af slidesene.</vt:lpstr>
      <vt:lpstr>Hvordan kan bruges skydeskiven? </vt:lpstr>
      <vt:lpstr>Prioritering af arealinteresser</vt:lpstr>
      <vt:lpstr>Spillekort</vt:lpstr>
      <vt:lpstr>Eksempel</vt:lpstr>
      <vt:lpstr>Eksempel til GIS-øvelsen</vt:lpstr>
      <vt:lpstr>Udfoldelse af arealinteresser</vt:lpstr>
      <vt:lpstr>Arealinteresse-beskrivelse</vt:lpstr>
      <vt:lpstr>Arealinteresse-beskrivelse </vt:lpstr>
      <vt:lpstr>Arealinteresse-beskrivelse   </vt:lpstr>
      <vt:lpstr>Arealinteresse-beskrivelse     </vt:lpstr>
      <vt:lpstr>Arealinteresse-beskrivelse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 Jensen</dc:creator>
  <cp:lastModifiedBy>Elin Willum Dannerbo</cp:lastModifiedBy>
  <cp:revision>2</cp:revision>
  <cp:lastPrinted>2025-03-12T09:43:30Z</cp:lastPrinted>
  <dcterms:created xsi:type="dcterms:W3CDTF">2025-02-20T08:43:23Z</dcterms:created>
  <dcterms:modified xsi:type="dcterms:W3CDTF">2025-08-14T12:17:22Z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0x010100149956F6B2CD9F49A5BCD72B4A10F6E8</vt:lpwstr>
  </property>
  <property fmtid="{D5CDD505-2E9C-101B-9397-08002B2CF9AE}" pid="3" name="MediaServiceImageTags">
    <vt:lpwstr/>
  </property>
</Properties>
</file>