
<file path=[Content_Types].xml><?xml version="1.0" encoding="utf-8"?>
<Types xmlns="http://schemas.openxmlformats.org/package/2006/content-types">
  <Default Extension="jpe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56"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0871200" cy="6108700"/>
  <p:notesSz cx="6858000" cy="9144000"/>
  <p:defaultTextStyle>
    <a:def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1924" userDrawn="1">
          <p15:clr>
            <a:srgbClr val="A4A3A4"/>
          </p15:clr>
        </p15:guide>
        <p15:guide id="2" pos="34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ana Ebba " initials="D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1FC0A-734C-B44C-AA34-B2913A05C7AA}" v="1" dt="2021-12-01T17:28:30.94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64789"/>
  </p:normalViewPr>
  <p:slideViewPr>
    <p:cSldViewPr snapToGrid="0" snapToObjects="1">
      <p:cViewPr varScale="1">
        <p:scale>
          <a:sx n="87" d="100"/>
          <a:sy n="87" d="100"/>
        </p:scale>
        <p:origin x="1536" y="184"/>
      </p:cViewPr>
      <p:guideLst>
        <p:guide orient="horz" pos="1924"/>
        <p:guide pos="3424"/>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mming Engstrøm" userId="beb2f7b5-244d-49f6-8c01-637916c32da0" providerId="ADAL" clId="{2661FC0A-734C-B44C-AA34-B2913A05C7AA}"/>
    <pc:docChg chg="modSld">
      <pc:chgData name="Flemming Engstrøm" userId="beb2f7b5-244d-49f6-8c01-637916c32da0" providerId="ADAL" clId="{2661FC0A-734C-B44C-AA34-B2913A05C7AA}" dt="2021-12-01T17:28:59.567" v="5" actId="790"/>
      <pc:docMkLst>
        <pc:docMk/>
      </pc:docMkLst>
      <pc:sldChg chg="modSp mod">
        <pc:chgData name="Flemming Engstrøm" userId="beb2f7b5-244d-49f6-8c01-637916c32da0" providerId="ADAL" clId="{2661FC0A-734C-B44C-AA34-B2913A05C7AA}" dt="2021-12-01T17:28:59.567" v="5" actId="790"/>
        <pc:sldMkLst>
          <pc:docMk/>
          <pc:sldMk cId="0" sldId="259"/>
        </pc:sldMkLst>
        <pc:spChg chg="mod">
          <ac:chgData name="Flemming Engstrøm" userId="beb2f7b5-244d-49f6-8c01-637916c32da0" providerId="ADAL" clId="{2661FC0A-734C-B44C-AA34-B2913A05C7AA}" dt="2021-12-01T17:28:59.567" v="5" actId="790"/>
          <ac:spMkLst>
            <pc:docMk/>
            <pc:sldMk cId="0" sldId="259"/>
            <ac:spMk id="10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xfrm>
            <a:off x="1143000" y="685800"/>
            <a:ext cx="4572000" cy="3429000"/>
          </a:xfrm>
          <a:prstGeom prst="rect">
            <a:avLst/>
          </a:prstGeom>
        </p:spPr>
        <p:txBody>
          <a:bodyPr numCol="1"/>
          <a:lstStyle/>
          <a:p>
            <a:endParaRPr/>
          </a:p>
        </p:txBody>
      </p:sp>
      <p:sp>
        <p:nvSpPr>
          <p:cNvPr id="84" name="Shape 84"/>
          <p:cNvSpPr>
            <a:spLocks noGrp="1"/>
          </p:cNvSpPr>
          <p:nvPr>
            <p:ph type="body" sz="quarter" idx="1"/>
          </p:nvPr>
        </p:nvSpPr>
        <p:spPr>
          <a:xfrm>
            <a:off x="914400" y="4343400"/>
            <a:ext cx="5029200" cy="4114800"/>
          </a:xfrm>
          <a:prstGeom prst="rect">
            <a:avLst/>
          </a:prstGeom>
        </p:spPr>
        <p:txBody>
          <a:bodyPr numCol="1"/>
          <a:lstStyle/>
          <a:p>
            <a:endParaRPr/>
          </a:p>
        </p:txBody>
      </p:sp>
    </p:spTree>
  </p:cSld>
  <p:clrMap bg1="lt1" tx1="dk1" bg2="lt2" tx2="dk2" accent1="accent1" accent2="accent2" accent3="accent3" accent4="accent4" accent5="accent5" accent6="accent6" hlink="hlink" folHlink="folHlink"/>
  <p:notesStyle>
    <a:lvl1pPr defTabSz="519542" latinLnBrk="0">
      <a:defRPr sz="700">
        <a:latin typeface="+mn-lt"/>
        <a:ea typeface="+mn-ea"/>
        <a:cs typeface="+mn-cs"/>
        <a:sym typeface="Calibri"/>
      </a:defRPr>
    </a:lvl1pPr>
    <a:lvl2pPr indent="228600" defTabSz="519542" latinLnBrk="0">
      <a:defRPr sz="700">
        <a:latin typeface="+mn-lt"/>
        <a:ea typeface="+mn-ea"/>
        <a:cs typeface="+mn-cs"/>
        <a:sym typeface="Calibri"/>
      </a:defRPr>
    </a:lvl2pPr>
    <a:lvl3pPr indent="457200" defTabSz="519542" latinLnBrk="0">
      <a:defRPr sz="700">
        <a:latin typeface="+mn-lt"/>
        <a:ea typeface="+mn-ea"/>
        <a:cs typeface="+mn-cs"/>
        <a:sym typeface="Calibri"/>
      </a:defRPr>
    </a:lvl3pPr>
    <a:lvl4pPr indent="685800" defTabSz="519542" latinLnBrk="0">
      <a:defRPr sz="700">
        <a:latin typeface="+mn-lt"/>
        <a:ea typeface="+mn-ea"/>
        <a:cs typeface="+mn-cs"/>
        <a:sym typeface="Calibri"/>
      </a:defRPr>
    </a:lvl4pPr>
    <a:lvl5pPr indent="914400" defTabSz="519542" latinLnBrk="0">
      <a:defRPr sz="700">
        <a:latin typeface="+mn-lt"/>
        <a:ea typeface="+mn-ea"/>
        <a:cs typeface="+mn-cs"/>
        <a:sym typeface="Calibri"/>
      </a:defRPr>
    </a:lvl5pPr>
    <a:lvl6pPr indent="1143000" defTabSz="519542" latinLnBrk="0">
      <a:defRPr sz="700">
        <a:latin typeface="+mn-lt"/>
        <a:ea typeface="+mn-ea"/>
        <a:cs typeface="+mn-cs"/>
        <a:sym typeface="Calibri"/>
      </a:defRPr>
    </a:lvl6pPr>
    <a:lvl7pPr indent="1371600" defTabSz="519542" latinLnBrk="0">
      <a:defRPr sz="700">
        <a:latin typeface="+mn-lt"/>
        <a:ea typeface="+mn-ea"/>
        <a:cs typeface="+mn-cs"/>
        <a:sym typeface="Calibri"/>
      </a:defRPr>
    </a:lvl7pPr>
    <a:lvl8pPr indent="1600200" defTabSz="519542" latinLnBrk="0">
      <a:defRPr sz="700">
        <a:latin typeface="+mn-lt"/>
        <a:ea typeface="+mn-ea"/>
        <a:cs typeface="+mn-cs"/>
        <a:sym typeface="Calibri"/>
      </a:defRPr>
    </a:lvl8pPr>
    <a:lvl9pPr indent="1828800" defTabSz="519542" latinLnBrk="0">
      <a:defRPr sz="7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atatilsynet.dk/afgoerelser"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datatilsynet.dk/om-datatilsynet/gdpr-boede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6280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47" name="Shape 247"/>
          <p:cNvSpPr>
            <a:spLocks noGrp="1"/>
          </p:cNvSpPr>
          <p:nvPr>
            <p:ph type="body" sz="quarter" idx="1"/>
          </p:nvPr>
        </p:nvSpPr>
        <p:spPr>
          <a:prstGeom prst="rect">
            <a:avLst/>
          </a:prstGeom>
        </p:spPr>
        <p:txBody>
          <a:bodyPr numCol="1"/>
          <a:lstStyle/>
          <a:p>
            <a:r>
              <a:t>Formål med sektionen</a:t>
            </a:r>
          </a:p>
          <a:p>
            <a:pPr marL="171450" indent="-171450">
              <a:buSzPct val="100000"/>
              <a:buChar char="-"/>
            </a:pPr>
            <a:r>
              <a:t>Introducere rammerne for ledelse af informationssikkerhed i kommunen</a:t>
            </a:r>
          </a:p>
          <a:p>
            <a:pPr marL="171450" indent="-171450">
              <a:buSzPct val="100000"/>
              <a:buChar char="-"/>
            </a:pPr>
            <a:r>
              <a:t>Forståelse for principperne i ISO 27001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63" name="Shape 263"/>
          <p:cNvSpPr>
            <a:spLocks noGrp="1"/>
          </p:cNvSpPr>
          <p:nvPr>
            <p:ph type="body" sz="quarter" idx="1"/>
          </p:nvPr>
        </p:nvSpPr>
        <p:spPr>
          <a:prstGeom prst="rect">
            <a:avLst/>
          </a:prstGeom>
        </p:spPr>
        <p:txBody>
          <a:bodyPr numCol="1"/>
          <a:lstStyle/>
          <a:p>
            <a:r>
              <a:t>Formål</a:t>
            </a:r>
          </a:p>
          <a:p>
            <a:pPr marL="171450" indent="-171450">
              <a:buSzPct val="100000"/>
              <a:buChar char="-"/>
            </a:pPr>
            <a:r>
              <a:t>Give overblik over de forpligtende rammer, der er for ledelse af informationssikkerhed i kommunen.</a:t>
            </a:r>
          </a:p>
          <a:p>
            <a:pPr marL="171450" indent="-171450">
              <a:buSzPct val="100000"/>
              <a:buChar char="-"/>
            </a:pPr>
            <a:endParaRPr/>
          </a:p>
          <a:p>
            <a:r>
              <a:t>Vigtige pointer</a:t>
            </a:r>
          </a:p>
          <a:p>
            <a:pPr marL="171450" indent="-171450">
              <a:buSzPct val="100000"/>
              <a:buChar char="-"/>
            </a:pPr>
            <a:r>
              <a:t>Kommunen er forpligtet af de fællesoffentlige aftaler via de årlige økonomiaftaler mellem regeringen og kommunerne, hvor aftaler om fællesoffentlige projekter også indgår.</a:t>
            </a:r>
          </a:p>
          <a:p>
            <a:pPr marL="171450" indent="-171450">
              <a:buSzPct val="100000"/>
              <a:buChar char="-"/>
            </a:pPr>
            <a:r>
              <a:t>Ofte er aftalerne implicitte i andre projekter. F.eks. er det aftalt, at kommunerne skal implementere MitID Erhvervslicenser, og det indebærer, at man skal leve op til NSIS-standarden, som stiller en række tekniske og organisatoriske krav til informationssikkerheden - f.eks. at man skal påvise, at man har et informationssikkerhedsledelsessystem, der følger principper i ISO27001. </a:t>
            </a:r>
          </a:p>
          <a:p>
            <a:pPr marL="171450" indent="-171450">
              <a:buSzPct val="100000"/>
              <a:buChar char="-"/>
            </a:pPr>
            <a:endParaRPr/>
          </a:p>
          <a:p>
            <a:r>
              <a:t>Forslag til lokal tilretning</a:t>
            </a:r>
          </a:p>
          <a:p>
            <a:pPr marL="171450" indent="-171450">
              <a:buSzPct val="100000"/>
              <a:buChar char="-"/>
            </a:pPr>
            <a:r>
              <a:t>Overvej, om der er andre lokale eller regionale aftaler, som bør nævnes. F.eks. hvis I samarbejder med andre kommuner om it-drift eller informationssikkerhed</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80" name="Shape 280"/>
          <p:cNvSpPr>
            <a:spLocks noGrp="1"/>
          </p:cNvSpPr>
          <p:nvPr>
            <p:ph type="body" sz="quarter" idx="1"/>
          </p:nvPr>
        </p:nvSpPr>
        <p:spPr>
          <a:prstGeom prst="rect">
            <a:avLst/>
          </a:prstGeom>
        </p:spPr>
        <p:txBody>
          <a:bodyPr numCol="1"/>
          <a:lstStyle/>
          <a:p>
            <a:r>
              <a:t>Formål</a:t>
            </a:r>
          </a:p>
          <a:p>
            <a:pPr marL="171450" indent="-171450">
              <a:buSzPct val="100000"/>
              <a:buFont typeface="Arial"/>
              <a:buChar char="•"/>
            </a:pPr>
            <a:r>
              <a:t>Give kommunalbestyrelsen en fælles forståelse for, hvad deres rolle er, og hvilke opgaver de har. </a:t>
            </a:r>
          </a:p>
          <a:p>
            <a:endParaRPr/>
          </a:p>
          <a:p>
            <a:r>
              <a:t>OBS</a:t>
            </a:r>
          </a:p>
          <a:p>
            <a:pPr marL="171450" indent="-171450">
              <a:buSzPct val="100000"/>
              <a:buFont typeface="Arial"/>
              <a:buChar char="•"/>
            </a:pPr>
            <a:r>
              <a:t>Tjek, at indholdet er korrekt i din kommune (kommunerne har forskellig praksis).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94" name="Shape 294"/>
          <p:cNvSpPr>
            <a:spLocks noGrp="1"/>
          </p:cNvSpPr>
          <p:nvPr>
            <p:ph type="body" sz="quarter" idx="1"/>
          </p:nvPr>
        </p:nvSpPr>
        <p:spPr>
          <a:prstGeom prst="rect">
            <a:avLst/>
          </a:prstGeom>
        </p:spPr>
        <p:txBody>
          <a:bodyPr numCol="1"/>
          <a:lstStyle/>
          <a:p>
            <a:r>
              <a:t>Formål</a:t>
            </a:r>
          </a:p>
          <a:p>
            <a:pPr marL="171450" indent="-171450">
              <a:buSzPct val="100000"/>
              <a:buChar char="-"/>
            </a:pPr>
            <a:r>
              <a:t>At skabe en forståelse for, at informationssikkerhed kræver et ledelsessystem på same måde som f.eks. økonomistyring.</a:t>
            </a:r>
          </a:p>
          <a:p>
            <a:pPr marL="171450" indent="-171450">
              <a:buSzPct val="100000"/>
              <a:buChar char="-"/>
            </a:pPr>
            <a:r>
              <a:t>Introducere ISO 27001</a:t>
            </a:r>
          </a:p>
          <a:p>
            <a:endParaRPr/>
          </a:p>
          <a:p>
            <a:r>
              <a:t>Vigtige pointer</a:t>
            </a:r>
          </a:p>
          <a:p>
            <a:pPr marL="171450" indent="-171450">
              <a:buSzPct val="100000"/>
              <a:buChar char="-"/>
            </a:pPr>
            <a:r>
              <a:t>Kommunen er gennem den fællesoffentlige  digitaliseringsstrategi forpligtet til at implementere et informationssikkerhedsledelsessystem baseret på principperne i ISO 27001</a:t>
            </a:r>
          </a:p>
          <a:p>
            <a:pPr marL="171450" indent="-171450">
              <a:buSzPct val="100000"/>
              <a:buChar char="-"/>
            </a:pPr>
            <a:r>
              <a:t>Forpligtelsen kommer gennem de årlige økonomiaftaler mellem kommunerne og regeringen. Forpligtelsen til at implementere initiativer i den fællesoffentlige strategi skrives ind i disse aftaler.</a:t>
            </a:r>
          </a:p>
          <a:p>
            <a:pPr marL="171450" indent="-171450">
              <a:buSzPct val="100000"/>
              <a:buChar char="-"/>
            </a:pPr>
            <a:r>
              <a:t>I behøver ikke anvende ISO 27001, men I skal anvende et ledelsessystem, der er baseret på de samme principper. </a:t>
            </a:r>
          </a:p>
          <a:p>
            <a:pPr marL="171450" indent="-171450">
              <a:buSzPct val="100000"/>
              <a:buChar char="-"/>
            </a:pPr>
            <a:endParaRPr/>
          </a:p>
          <a:p>
            <a:r>
              <a:t>Principperne i ISO 27001</a:t>
            </a:r>
          </a:p>
          <a:p>
            <a:pPr marL="171450" indent="-171450">
              <a:buSzPct val="100000"/>
              <a:buChar char="-"/>
            </a:pPr>
            <a:r>
              <a:t>Det er ikke defineret klart mellem parterne, hvad det vil sige at leve op til principperne i ISO 27001, Men du kan bruge følgende kendetegn som eksempler: </a:t>
            </a:r>
          </a:p>
          <a:p>
            <a:pPr marL="431221" lvl="1" indent="-171450">
              <a:buSzPct val="100000"/>
              <a:buChar char="-"/>
            </a:pPr>
            <a:r>
              <a:t>Ledelsen har defineret roller og ansvar i organisationen.</a:t>
            </a:r>
          </a:p>
          <a:p>
            <a:pPr marL="431221" lvl="1" indent="-171450">
              <a:buSzPct val="100000"/>
              <a:buChar char="-"/>
            </a:pPr>
            <a:r>
              <a:t>Ledelsen har udpeget de vigtigste forretningsprocesser (aktiver).</a:t>
            </a:r>
          </a:p>
          <a:p>
            <a:pPr marL="431221" lvl="1" indent="-171450">
              <a:buSzPct val="100000"/>
              <a:buChar char="-"/>
            </a:pPr>
            <a:r>
              <a:t>Der er gennemført en risikovurdering af aktiverne, som har dannet grundlag for en beslutning om, hvilke sikkerhedskontroller I vil anvende (politikker, retningslinjer, tekniske kontroller etc.).</a:t>
            </a:r>
          </a:p>
          <a:p>
            <a:pPr marL="431221" lvl="1" indent="-171450">
              <a:buSzPct val="100000"/>
              <a:buChar char="-"/>
            </a:pPr>
            <a:r>
              <a:t>I har udarbejdet og implementeret relevante politikker og retningslinjer</a:t>
            </a:r>
          </a:p>
          <a:p>
            <a:pPr marL="431221" lvl="1" indent="-171450">
              <a:buSzPct val="100000"/>
              <a:buChar char="-"/>
            </a:pPr>
            <a:r>
              <a:t>I har en beredskabsplan for de vigtigste aktiver</a:t>
            </a:r>
          </a:p>
          <a:p>
            <a:pPr marL="431221" lvl="1" indent="-171450">
              <a:buSzPct val="100000"/>
              <a:buChar char="-"/>
            </a:pPr>
            <a:r>
              <a:t>I har en intern proces, hvor der sker løbende opfølgning af ovenstående</a:t>
            </a:r>
          </a:p>
          <a:p>
            <a:pPr marL="171450" indent="-171450">
              <a:buSzPct val="100000"/>
              <a:buChar char="-"/>
            </a:pPr>
            <a:r>
              <a:t>Du kan finde yderligere vejledning i KL-pjecen ”Informationssikkerhedsaktiviteter”, som er bedste bud på, hvad I bør gøre for at leve op til forpligtelsen i aftalerne.</a:t>
            </a:r>
          </a:p>
          <a:p>
            <a:pPr marL="171450" indent="-171450">
              <a:buSzPct val="100000"/>
              <a:buChar char="-"/>
            </a:pPr>
            <a:endParaRPr/>
          </a:p>
          <a:p>
            <a:r>
              <a:t>Forslag til drøftelse</a:t>
            </a:r>
          </a:p>
          <a:p>
            <a:r>
              <a:t>- Hvorfor det er vigtigt med ledelse af informationssikkerheden?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08" name="Shape 308"/>
          <p:cNvSpPr>
            <a:spLocks noGrp="1"/>
          </p:cNvSpPr>
          <p:nvPr>
            <p:ph type="body" sz="quarter" idx="1"/>
          </p:nvPr>
        </p:nvSpPr>
        <p:spPr>
          <a:prstGeom prst="rect">
            <a:avLst/>
          </a:prstGeom>
        </p:spPr>
        <p:txBody>
          <a:bodyPr numCol="1"/>
          <a:lstStyle/>
          <a:p>
            <a:r>
              <a:t>Formål</a:t>
            </a:r>
          </a:p>
          <a:p>
            <a:pPr marL="171450" indent="-171450">
              <a:buSzPct val="100000"/>
              <a:buChar char="-"/>
            </a:pPr>
            <a:r>
              <a:t>At skabe forståelse for den risikobaserede tilgang, som anvendes i både ISO 27001 og GDPR.</a:t>
            </a:r>
          </a:p>
          <a:p>
            <a:pPr marL="171450" indent="-171450">
              <a:buSzPct val="100000"/>
              <a:buChar char="-"/>
            </a:pPr>
            <a:endParaRPr/>
          </a:p>
          <a:p>
            <a:r>
              <a:t>Vigtige pointer</a:t>
            </a:r>
          </a:p>
          <a:p>
            <a:pPr marL="171450" indent="-171450">
              <a:buSzPct val="100000"/>
              <a:buChar char="-"/>
            </a:pPr>
            <a:r>
              <a:t>Tilgangen betyder, at noget vælges til, og dermed vælges noget også fra.</a:t>
            </a:r>
          </a:p>
          <a:p>
            <a:pPr marL="171450" indent="-171450">
              <a:buSzPct val="100000"/>
              <a:buChar char="-"/>
            </a:pPr>
            <a:r>
              <a:t>Sikkerheden er afmålt på de områder, der har størst betydning.</a:t>
            </a:r>
          </a:p>
          <a:p>
            <a:pPr marL="171450" indent="-171450">
              <a:buSzPct val="100000"/>
              <a:buChar char="-"/>
            </a:pPr>
            <a:r>
              <a:t>Vigtigt, at det er direktionen, der laver prioriteringen.</a:t>
            </a:r>
          </a:p>
          <a:p>
            <a:pPr marL="171450" indent="-171450">
              <a:buSzPct val="100000"/>
              <a:buChar char="-"/>
            </a:pPr>
            <a:endParaRPr/>
          </a:p>
          <a:p>
            <a:pPr marL="171450" indent="-171450">
              <a:buSzPct val="100000"/>
              <a:buChar char="-"/>
            </a:pPr>
            <a:endParaRPr/>
          </a:p>
          <a:p>
            <a:r>
              <a:t>Forslag til drøftelse</a:t>
            </a:r>
          </a:p>
          <a:p>
            <a:r>
              <a:t>- Hvordan kan kommunalbestyrelsen støtte op om den risikobaserede tilgang?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25" name="Shape 325"/>
          <p:cNvSpPr>
            <a:spLocks noGrp="1"/>
          </p:cNvSpPr>
          <p:nvPr>
            <p:ph type="body" sz="quarter" idx="1"/>
          </p:nvPr>
        </p:nvSpPr>
        <p:spPr>
          <a:prstGeom prst="rect">
            <a:avLst/>
          </a:prstGeom>
        </p:spPr>
        <p:txBody>
          <a:bodyPr numCol="1"/>
          <a:lstStyle/>
          <a:p>
            <a:r>
              <a:t>Dette er en hovedslide</a:t>
            </a:r>
          </a:p>
          <a:p>
            <a:pPr marL="171450" indent="-171450">
              <a:buSzPct val="100000"/>
              <a:buChar char="-"/>
            </a:pPr>
            <a:r>
              <a:t>De efterfølgende slides går i dybden med de enkelte områder. Du kan forklare hele emnet ud fra hovedsliden, eller du kan vælge at gå i dybden ved anvendelse af underslides.</a:t>
            </a:r>
          </a:p>
          <a:p>
            <a:endParaRPr/>
          </a:p>
          <a:p>
            <a:endParaRPr/>
          </a:p>
          <a:p>
            <a:r>
              <a:t>Formål</a:t>
            </a:r>
          </a:p>
          <a:p>
            <a:pPr marL="171450" indent="-171450">
              <a:buSzPct val="100000"/>
              <a:buChar char="-"/>
            </a:pPr>
            <a:r>
              <a:t>At skabe forståelse for FIT-modellen og hele ISO 27001’s måde at tænke informationssikkerhed.</a:t>
            </a:r>
          </a:p>
          <a:p>
            <a:pPr marL="171450" indent="-171450">
              <a:buSzPct val="100000"/>
              <a:buChar char="-"/>
            </a:pPr>
            <a:endParaRPr/>
          </a:p>
          <a:p>
            <a:endParaRPr/>
          </a:p>
          <a:p>
            <a:r>
              <a:t>OBS</a:t>
            </a:r>
          </a:p>
          <a:p>
            <a:pPr marL="171450" indent="-171450">
              <a:buSzPct val="100000"/>
              <a:buFont typeface="Arial"/>
              <a:buChar char="•"/>
            </a:pPr>
            <a:r>
              <a:t>Overvej, om det er relevant, at kommunalbestyrelsen har forståelse for FIT. </a:t>
            </a:r>
          </a:p>
          <a:p>
            <a:pPr marL="171450" indent="-171450">
              <a:buSzPct val="100000"/>
              <a:buFont typeface="Arial"/>
              <a:buChar char="•"/>
            </a:pPr>
            <a:endParaRPr/>
          </a:p>
          <a:p>
            <a:r>
              <a:t>Yderligere information</a:t>
            </a:r>
          </a:p>
          <a:p>
            <a:r>
              <a:t>- https://sikkerdigital.dk/myndighed/iso-27001-implementering/forstaa-arbejdet-med-informationssikkerhed/ledelsessystem </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45" name="Shape 345"/>
          <p:cNvSpPr>
            <a:spLocks noGrp="1"/>
          </p:cNvSpPr>
          <p:nvPr>
            <p:ph type="body" sz="quarter" idx="1"/>
          </p:nvPr>
        </p:nvSpPr>
        <p:spPr>
          <a:prstGeom prst="rect">
            <a:avLst/>
          </a:prstGeom>
        </p:spPr>
        <p:txBody>
          <a:bodyPr numCol="1"/>
          <a:lstStyle/>
          <a:p>
            <a:r>
              <a:t>Forslag til lokale rettelser</a:t>
            </a:r>
          </a:p>
          <a:p>
            <a:r>
              <a:t>- Har I lokale eksempler, så brug dem. Gør det så nærværende og relevant som muligt.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65" name="Shape 365"/>
          <p:cNvSpPr>
            <a:spLocks noGrp="1"/>
          </p:cNvSpPr>
          <p:nvPr>
            <p:ph type="body" sz="quarter" idx="1"/>
          </p:nvPr>
        </p:nvSpPr>
        <p:spPr>
          <a:prstGeom prst="rect">
            <a:avLst/>
          </a:prstGeom>
        </p:spPr>
        <p:txBody>
          <a:bodyPr numCol="1"/>
          <a:lstStyle/>
          <a:p>
            <a:r>
              <a:t>Forslag til lokale rettelser</a:t>
            </a:r>
          </a:p>
          <a:p>
            <a:r>
              <a:t>- Har I lokale eksempler, så brug dem. Gør det så nærværende og relevant som muligt.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85" name="Shape 385"/>
          <p:cNvSpPr>
            <a:spLocks noGrp="1"/>
          </p:cNvSpPr>
          <p:nvPr>
            <p:ph type="body" sz="quarter" idx="1"/>
          </p:nvPr>
        </p:nvSpPr>
        <p:spPr>
          <a:prstGeom prst="rect">
            <a:avLst/>
          </a:prstGeom>
        </p:spPr>
        <p:txBody>
          <a:bodyPr numCol="1"/>
          <a:lstStyle/>
          <a:p>
            <a:r>
              <a:t>Forslag til lokale rettelser</a:t>
            </a:r>
          </a:p>
          <a:p>
            <a:r>
              <a:t>- Har I lokale eksempler, så brug dem. Gør det så nærværende og relevant som muligt.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410" name="Shape 410"/>
          <p:cNvSpPr>
            <a:spLocks noGrp="1"/>
          </p:cNvSpPr>
          <p:nvPr>
            <p:ph type="body" sz="quarter" idx="1"/>
          </p:nvPr>
        </p:nvSpPr>
        <p:spPr>
          <a:prstGeom prst="rect">
            <a:avLst/>
          </a:prstGeom>
        </p:spPr>
        <p:txBody>
          <a:bodyPr numCol="1"/>
          <a:lstStyle/>
          <a:p>
            <a:r>
              <a:t>Dette er en hovedslide</a:t>
            </a:r>
          </a:p>
          <a:p>
            <a:pPr marL="171450" indent="-171450">
              <a:buSzPct val="100000"/>
              <a:buChar char="-"/>
            </a:pPr>
            <a:r>
              <a:t>De efterfølgende slides går i dybden med de enkelte områder. Du kan forklare hele emnet ud fra hovedsliden, eller du kan vælge at gå i dybden ved anvendelse af underslides.</a:t>
            </a:r>
          </a:p>
          <a:p>
            <a:endParaRPr/>
          </a:p>
          <a:p>
            <a:endParaRPr/>
          </a:p>
          <a:p>
            <a:r>
              <a:t>Formål</a:t>
            </a:r>
          </a:p>
          <a:p>
            <a:pPr marL="171450" indent="-171450">
              <a:buSzPct val="100000"/>
              <a:buChar char="-"/>
            </a:pPr>
            <a:r>
              <a:t>At skabe overblik over de forskellige roller</a:t>
            </a:r>
          </a:p>
          <a:p>
            <a:pPr marL="171450" indent="-171450">
              <a:buSzPct val="100000"/>
              <a:buChar char="-"/>
            </a:pPr>
            <a:endParaRPr/>
          </a:p>
          <a:p>
            <a:pPr marL="171450" indent="-171450">
              <a:buSzPct val="100000"/>
              <a:buChar char="-"/>
            </a:pPr>
            <a:endParaRPr/>
          </a:p>
          <a:p>
            <a:r>
              <a:t>Forslag til lokal tilretning</a:t>
            </a:r>
          </a:p>
          <a:p>
            <a:pPr marL="171450" indent="-171450">
              <a:buSzPct val="100000"/>
              <a:buChar char="-"/>
            </a:pPr>
            <a:r>
              <a:t>Sæt lokale titler og evt. navne på.</a:t>
            </a:r>
          </a:p>
          <a:p>
            <a:pPr marL="171450" indent="-171450">
              <a:buSzPct val="100000"/>
              <a:buChar char="-"/>
            </a:pPr>
            <a:r>
              <a:t>Ret navnet på udvalget og skriv, hvem der sidder i det. </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2247504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257125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492" name="Shape 492"/>
          <p:cNvSpPr>
            <a:spLocks noGrp="1"/>
          </p:cNvSpPr>
          <p:nvPr>
            <p:ph type="body" sz="quarter" idx="1"/>
          </p:nvPr>
        </p:nvSpPr>
        <p:spPr>
          <a:prstGeom prst="rect">
            <a:avLst/>
          </a:prstGeom>
        </p:spPr>
        <p:txBody>
          <a:bodyPr numCol="1"/>
          <a:lstStyle/>
          <a:p>
            <a:r>
              <a:t>Dette er en hovedslide</a:t>
            </a:r>
          </a:p>
          <a:p>
            <a:pPr marL="171450" indent="-171450">
              <a:buSzPct val="100000"/>
              <a:buChar char="-"/>
            </a:pPr>
            <a:r>
              <a:t>De efterfølgende slides går i dybden med de enkelte områder. Du kan forklare hele emnet ud fra hovedsliden, eller du kan vælge at gå i dybden ved anvendelse af underslides.</a:t>
            </a:r>
          </a:p>
          <a:p>
            <a:endParaRPr/>
          </a:p>
          <a:p>
            <a:endParaRPr/>
          </a:p>
          <a:p>
            <a:r>
              <a:t>Formål</a:t>
            </a:r>
          </a:p>
          <a:p>
            <a:pPr marL="171450" indent="-171450">
              <a:buSzPct val="100000"/>
              <a:buChar char="-"/>
            </a:pPr>
            <a:r>
              <a:t>At skabe overblik over processen ved at faslægge sikkerhedsniveauet.</a:t>
            </a:r>
          </a:p>
          <a:p>
            <a:pPr marL="171450" indent="-171450">
              <a:buSzPct val="100000"/>
              <a:buChar char="-"/>
            </a:pPr>
            <a:endParaRPr/>
          </a:p>
          <a:p>
            <a:pPr marL="171450" indent="-171450">
              <a:buSzPct val="100000"/>
              <a:buChar char="-"/>
            </a:pPr>
            <a:endParaRPr/>
          </a:p>
          <a:p>
            <a:r>
              <a:t>Forslag til lokal tilretning</a:t>
            </a:r>
          </a:p>
          <a:p>
            <a:pPr marL="171450" indent="-171450">
              <a:buSzPct val="100000"/>
              <a:buChar char="-"/>
            </a:pPr>
            <a:r>
              <a:t>Ret til, så det matcher jeres lokale praksis.</a:t>
            </a:r>
          </a:p>
          <a:p>
            <a:pPr marL="171450" indent="-171450">
              <a:buSzPct val="100000"/>
              <a:buChar char="-"/>
            </a:pPr>
            <a:endParaRPr/>
          </a:p>
          <a:p>
            <a:r>
              <a:t>OBS</a:t>
            </a:r>
          </a:p>
          <a:p>
            <a:pPr marL="171450" indent="-171450">
              <a:buSzPct val="100000"/>
              <a:buFont typeface="Arial"/>
              <a:buChar char="•"/>
            </a:pPr>
            <a:r>
              <a:t>Overvej kun at bruge hovedsliden i forhold til kommunalbestyrelsen. </a:t>
            </a: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610" name="Shape 610"/>
          <p:cNvSpPr>
            <a:spLocks noGrp="1"/>
          </p:cNvSpPr>
          <p:nvPr>
            <p:ph type="body" sz="quarter" idx="1"/>
          </p:nvPr>
        </p:nvSpPr>
        <p:spPr>
          <a:prstGeom prst="rect">
            <a:avLst/>
          </a:prstGeom>
        </p:spPr>
        <p:txBody>
          <a:bodyPr numCol="1"/>
          <a:lstStyle/>
          <a:p>
            <a:r>
              <a:rPr err="1"/>
              <a:t>Formål</a:t>
            </a:r>
            <a:r>
              <a:t> med </a:t>
            </a:r>
            <a:r>
              <a:rPr err="1"/>
              <a:t>sektionen</a:t>
            </a:r>
            <a:endParaRPr/>
          </a:p>
          <a:p>
            <a:pPr marL="171450" indent="-171450">
              <a:buSzPct val="100000"/>
              <a:buChar char="-"/>
            </a:pPr>
            <a:r>
              <a:rPr err="1"/>
              <a:t>En</a:t>
            </a:r>
            <a:r>
              <a:t> </a:t>
            </a:r>
            <a:r>
              <a:rPr err="1"/>
              <a:t>forståelse</a:t>
            </a:r>
            <a:r>
              <a:t> </a:t>
            </a:r>
            <a:r>
              <a:rPr err="1"/>
              <a:t>af</a:t>
            </a:r>
            <a:r>
              <a:t> de </a:t>
            </a:r>
            <a:r>
              <a:rPr err="1"/>
              <a:t>grundlæggende</a:t>
            </a:r>
            <a:r>
              <a:t> </a:t>
            </a:r>
            <a:r>
              <a:rPr err="1"/>
              <a:t>principper</a:t>
            </a:r>
            <a:r>
              <a:t> </a:t>
            </a:r>
            <a:r>
              <a:rPr err="1"/>
              <a:t>i</a:t>
            </a:r>
            <a:r>
              <a:t> GDPR.</a:t>
            </a:r>
          </a:p>
          <a:p>
            <a:pPr marL="171450" indent="-171450">
              <a:buSzPct val="100000"/>
              <a:buChar char="-"/>
            </a:pPr>
            <a:endParaRPr/>
          </a:p>
          <a:p>
            <a:endParaRP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625" name="Shape 625"/>
          <p:cNvSpPr>
            <a:spLocks noGrp="1"/>
          </p:cNvSpPr>
          <p:nvPr>
            <p:ph type="body" sz="quarter" idx="1"/>
          </p:nvPr>
        </p:nvSpPr>
        <p:spPr>
          <a:prstGeom prst="rect">
            <a:avLst/>
          </a:prstGeom>
        </p:spPr>
        <p:txBody>
          <a:bodyPr numCol="1"/>
          <a:lstStyle/>
          <a:p>
            <a:r>
              <a:t>Dette er </a:t>
            </a:r>
            <a:r>
              <a:rPr err="1"/>
              <a:t>en</a:t>
            </a:r>
            <a:r>
              <a:t> </a:t>
            </a:r>
            <a:r>
              <a:rPr err="1"/>
              <a:t>hovedslide</a:t>
            </a:r>
            <a:endParaRPr/>
          </a:p>
          <a:p>
            <a:pPr marL="171450" indent="-171450">
              <a:buSzPct val="100000"/>
              <a:buChar char="-"/>
            </a:pPr>
            <a:r>
              <a:t>De </a:t>
            </a:r>
            <a:r>
              <a:rPr err="1"/>
              <a:t>efterfølgende</a:t>
            </a:r>
            <a:r>
              <a:t> slides </a:t>
            </a:r>
            <a:r>
              <a:rPr err="1"/>
              <a:t>går</a:t>
            </a:r>
            <a:r>
              <a:t> </a:t>
            </a:r>
            <a:r>
              <a:rPr err="1"/>
              <a:t>i</a:t>
            </a:r>
            <a:r>
              <a:t> </a:t>
            </a:r>
            <a:r>
              <a:rPr err="1"/>
              <a:t>dybden</a:t>
            </a:r>
            <a:r>
              <a:t> med de </a:t>
            </a:r>
            <a:r>
              <a:rPr err="1"/>
              <a:t>enkelte</a:t>
            </a:r>
            <a:r>
              <a:t> </a:t>
            </a:r>
            <a:r>
              <a:rPr err="1"/>
              <a:t>områder</a:t>
            </a:r>
            <a:r>
              <a:t>. Du </a:t>
            </a:r>
            <a:r>
              <a:rPr err="1"/>
              <a:t>kan</a:t>
            </a:r>
            <a:r>
              <a:t> </a:t>
            </a:r>
            <a:r>
              <a:rPr err="1"/>
              <a:t>forklare</a:t>
            </a:r>
            <a:r>
              <a:t> hele </a:t>
            </a:r>
            <a:r>
              <a:rPr err="1"/>
              <a:t>emnet</a:t>
            </a:r>
            <a:r>
              <a:t> </a:t>
            </a:r>
            <a:r>
              <a:rPr err="1"/>
              <a:t>ud</a:t>
            </a:r>
            <a:r>
              <a:t> </a:t>
            </a:r>
            <a:r>
              <a:rPr err="1"/>
              <a:t>fra</a:t>
            </a:r>
            <a:r>
              <a:t> </a:t>
            </a:r>
            <a:r>
              <a:rPr err="1"/>
              <a:t>hovedsliden</a:t>
            </a:r>
            <a:r>
              <a:t>, </a:t>
            </a:r>
            <a:r>
              <a:rPr err="1"/>
              <a:t>eller</a:t>
            </a:r>
            <a:r>
              <a:t> du </a:t>
            </a:r>
            <a:r>
              <a:rPr err="1"/>
              <a:t>kan</a:t>
            </a:r>
            <a:r>
              <a:t> </a:t>
            </a:r>
            <a:r>
              <a:rPr err="1"/>
              <a:t>vælge</a:t>
            </a:r>
            <a:r>
              <a:t> at </a:t>
            </a:r>
            <a:r>
              <a:rPr err="1"/>
              <a:t>gå</a:t>
            </a:r>
            <a:r>
              <a:t> </a:t>
            </a:r>
            <a:r>
              <a:rPr err="1"/>
              <a:t>i</a:t>
            </a:r>
            <a:r>
              <a:t> </a:t>
            </a:r>
            <a:r>
              <a:rPr err="1"/>
              <a:t>dybden</a:t>
            </a:r>
            <a:r>
              <a:t> </a:t>
            </a:r>
            <a:r>
              <a:rPr err="1"/>
              <a:t>ved</a:t>
            </a:r>
            <a:r>
              <a:t> </a:t>
            </a:r>
            <a:r>
              <a:rPr err="1"/>
              <a:t>anvendelse</a:t>
            </a:r>
            <a:r>
              <a:t> </a:t>
            </a:r>
            <a:r>
              <a:rPr err="1"/>
              <a:t>af</a:t>
            </a:r>
            <a:r>
              <a:t> </a:t>
            </a:r>
            <a:r>
              <a:rPr err="1"/>
              <a:t>underslides</a:t>
            </a:r>
            <a:r>
              <a:t>.</a:t>
            </a:r>
            <a:endParaRPr lang="da-DK"/>
          </a:p>
          <a:p>
            <a:pPr marL="171450" indent="-171450">
              <a:buSzPct val="100000"/>
              <a:buChar char="-"/>
            </a:pPr>
            <a:r>
              <a:rPr lang="da-DK"/>
              <a:t>Der er lavet en animationsfilm som kan anvendes i stedet for at gennemgå de enkelte slides.</a:t>
            </a:r>
          </a:p>
          <a:p>
            <a:pPr marL="171450" marR="0" lvl="0" indent="-171450" defTabSz="519542" eaLnBrk="1" fontAlgn="auto" latinLnBrk="0" hangingPunct="1">
              <a:lnSpc>
                <a:spcPct val="100000"/>
              </a:lnSpc>
              <a:spcBef>
                <a:spcPts val="0"/>
              </a:spcBef>
              <a:spcAft>
                <a:spcPts val="0"/>
              </a:spcAft>
              <a:buClrTx/>
              <a:buSzPct val="100000"/>
              <a:buFontTx/>
              <a:buChar char="-"/>
              <a:tabLst/>
              <a:defRPr/>
            </a:pPr>
            <a:r>
              <a:rPr lang="da-DK"/>
              <a:t>Du finder animationen her: http://</a:t>
            </a:r>
            <a:r>
              <a:rPr lang="da-DK" err="1"/>
              <a:t>videncenter.kl.dk</a:t>
            </a:r>
            <a:r>
              <a:rPr lang="da-DK"/>
              <a:t>/</a:t>
            </a:r>
            <a:r>
              <a:rPr lang="da-DK" err="1"/>
              <a:t>ledelseafinformationssikkerhed</a:t>
            </a:r>
            <a:r>
              <a:rPr lang="da-DK"/>
              <a:t> </a:t>
            </a:r>
          </a:p>
          <a:p>
            <a:pPr marL="171450" indent="-171450">
              <a:buSzPct val="100000"/>
              <a:buChar char="-"/>
            </a:pPr>
            <a:endParaRPr/>
          </a:p>
          <a:p>
            <a:pPr marL="171450" indent="-171450">
              <a:buSzPct val="100000"/>
              <a:buChar char="-"/>
            </a:pPr>
            <a:endParaRPr/>
          </a:p>
          <a:p>
            <a:r>
              <a:rPr err="1"/>
              <a:t>Vigtige</a:t>
            </a:r>
            <a:r>
              <a:t> pointer</a:t>
            </a:r>
          </a:p>
          <a:p>
            <a:pPr marL="171450" indent="-171450">
              <a:buSzPct val="100000"/>
              <a:buChar char="-"/>
            </a:pPr>
            <a:r>
              <a:rPr err="1"/>
              <a:t>Kommunen</a:t>
            </a:r>
            <a:r>
              <a:t> </a:t>
            </a:r>
            <a:r>
              <a:rPr err="1"/>
              <a:t>skal</a:t>
            </a:r>
            <a:r>
              <a:t> </a:t>
            </a:r>
            <a:r>
              <a:rPr err="1"/>
              <a:t>kunne</a:t>
            </a:r>
            <a:r>
              <a:t> </a:t>
            </a:r>
            <a:r>
              <a:rPr err="1"/>
              <a:t>påvise</a:t>
            </a:r>
            <a:r>
              <a:t>, at man </a:t>
            </a:r>
            <a:r>
              <a:rPr err="1"/>
              <a:t>overholder</a:t>
            </a:r>
            <a:r>
              <a:t> </a:t>
            </a:r>
            <a:r>
              <a:rPr err="1"/>
              <a:t>principperne</a:t>
            </a:r>
            <a:r>
              <a:t> (</a:t>
            </a:r>
            <a:r>
              <a:rPr err="1"/>
              <a:t>ansvarlighedsprincippet</a:t>
            </a:r>
            <a:r>
              <a:t>). </a:t>
            </a:r>
            <a:r>
              <a:rPr err="1"/>
              <a:t>Derfor</a:t>
            </a:r>
            <a:r>
              <a:t> </a:t>
            </a:r>
            <a:r>
              <a:rPr err="1"/>
              <a:t>skal</a:t>
            </a:r>
            <a:r>
              <a:t> </a:t>
            </a:r>
            <a:r>
              <a:rPr err="1"/>
              <a:t>principperne</a:t>
            </a:r>
            <a:r>
              <a:t> </a:t>
            </a:r>
            <a:r>
              <a:rPr err="1"/>
              <a:t>være</a:t>
            </a:r>
            <a:r>
              <a:t> med </a:t>
            </a:r>
            <a:r>
              <a:rPr err="1"/>
              <a:t>i</a:t>
            </a:r>
            <a:r>
              <a:t> de </a:t>
            </a:r>
            <a:r>
              <a:rPr err="1"/>
              <a:t>overordnede</a:t>
            </a:r>
            <a:r>
              <a:t> </a:t>
            </a:r>
            <a:r>
              <a:rPr err="1"/>
              <a:t>principper</a:t>
            </a:r>
            <a:r>
              <a:t> </a:t>
            </a:r>
            <a:r>
              <a:rPr err="1"/>
              <a:t>og</a:t>
            </a:r>
            <a:r>
              <a:t> </a:t>
            </a:r>
            <a:r>
              <a:rPr err="1"/>
              <a:t>retningslinjer</a:t>
            </a:r>
            <a:r>
              <a:t>, </a:t>
            </a:r>
            <a:r>
              <a:rPr err="1"/>
              <a:t>som</a:t>
            </a:r>
            <a:r>
              <a:t> </a:t>
            </a:r>
            <a:r>
              <a:rPr err="1"/>
              <a:t>kommunen</a:t>
            </a:r>
            <a:r>
              <a:t> har </a:t>
            </a:r>
            <a:r>
              <a:rPr err="1"/>
              <a:t>i</a:t>
            </a:r>
            <a:r>
              <a:t> forhold </a:t>
            </a:r>
            <a:r>
              <a:rPr err="1"/>
              <a:t>til</a:t>
            </a:r>
            <a:r>
              <a:t> </a:t>
            </a:r>
            <a:r>
              <a:rPr err="1"/>
              <a:t>behandling</a:t>
            </a:r>
            <a:r>
              <a:t> </a:t>
            </a:r>
            <a:r>
              <a:rPr err="1"/>
              <a:t>af</a:t>
            </a:r>
            <a:r>
              <a:t> </a:t>
            </a:r>
            <a:r>
              <a:rPr err="1"/>
              <a:t>persondata</a:t>
            </a:r>
            <a:r>
              <a:t>.</a:t>
            </a:r>
          </a:p>
          <a:p>
            <a:pPr marL="171450" indent="-171450">
              <a:buSzPct val="100000"/>
              <a:buChar char="-"/>
            </a:pPr>
            <a:endParaRPr/>
          </a:p>
          <a:p>
            <a:r>
              <a:t>OBS</a:t>
            </a:r>
          </a:p>
          <a:p>
            <a:r>
              <a:t>- </a:t>
            </a:r>
            <a:r>
              <a:rPr err="1"/>
              <a:t>Jvf</a:t>
            </a:r>
            <a:r>
              <a:t>. </a:t>
            </a:r>
            <a:r>
              <a:rPr err="1"/>
              <a:t>Kommunestyrelseslovens</a:t>
            </a:r>
            <a:r>
              <a:t> §8b er </a:t>
            </a:r>
            <a:r>
              <a:rPr err="1"/>
              <a:t>kommunalbestyrelsesmedlemmernes</a:t>
            </a:r>
            <a:r>
              <a:t> </a:t>
            </a:r>
            <a:r>
              <a:rPr err="1"/>
              <a:t>arbejde</a:t>
            </a:r>
            <a:r>
              <a:t> </a:t>
            </a:r>
            <a:r>
              <a:rPr err="1"/>
              <a:t>ikke</a:t>
            </a:r>
            <a:r>
              <a:t> </a:t>
            </a:r>
            <a:r>
              <a:rPr err="1"/>
              <a:t>underlagt</a:t>
            </a:r>
            <a:r>
              <a:t> GDPR.</a:t>
            </a:r>
          </a:p>
          <a:p>
            <a:pPr marL="171450" indent="-171450">
              <a:buSzPct val="100000"/>
              <a:buChar char="-"/>
            </a:pPr>
            <a:endParaRPr/>
          </a:p>
          <a:p>
            <a:pPr marL="171450" indent="-171450">
              <a:buSzPct val="100000"/>
              <a:buChar char="-"/>
            </a:pPr>
            <a:endParaRPr/>
          </a:p>
          <a:p>
            <a:r>
              <a:rPr err="1"/>
              <a:t>Forslag</a:t>
            </a:r>
            <a:r>
              <a:t> </a:t>
            </a:r>
            <a:r>
              <a:rPr err="1"/>
              <a:t>til</a:t>
            </a:r>
            <a:r>
              <a:t> </a:t>
            </a:r>
            <a:r>
              <a:rPr err="1"/>
              <a:t>drøftelse</a:t>
            </a:r>
            <a:endParaRPr/>
          </a:p>
          <a:p>
            <a:pPr marL="171450" indent="-171450">
              <a:buSzPct val="100000"/>
              <a:buChar char="-"/>
            </a:pPr>
            <a:r>
              <a:rPr err="1"/>
              <a:t>Drøft</a:t>
            </a:r>
            <a:r>
              <a:t> </a:t>
            </a:r>
            <a:r>
              <a:rPr err="1"/>
              <a:t>hvordan</a:t>
            </a:r>
            <a:r>
              <a:t> </a:t>
            </a:r>
            <a:r>
              <a:rPr err="1"/>
              <a:t>kommunalbestyrelsen</a:t>
            </a:r>
            <a:r>
              <a:t> </a:t>
            </a:r>
            <a:r>
              <a:rPr err="1"/>
              <a:t>kan</a:t>
            </a:r>
            <a:r>
              <a:t> </a:t>
            </a:r>
            <a:r>
              <a:rPr err="1"/>
              <a:t>tænke</a:t>
            </a:r>
            <a:r>
              <a:t> </a:t>
            </a:r>
            <a:r>
              <a:rPr err="1"/>
              <a:t>disse</a:t>
            </a:r>
            <a:r>
              <a:t> </a:t>
            </a:r>
            <a:r>
              <a:rPr err="1"/>
              <a:t>principper</a:t>
            </a:r>
            <a:r>
              <a:t> </a:t>
            </a:r>
            <a:r>
              <a:rPr err="1"/>
              <a:t>ind</a:t>
            </a:r>
            <a:r>
              <a:t> </a:t>
            </a:r>
            <a:r>
              <a:rPr err="1"/>
              <a:t>i</a:t>
            </a:r>
            <a:r>
              <a:t> </a:t>
            </a:r>
            <a:r>
              <a:rPr err="1"/>
              <a:t>deres</a:t>
            </a:r>
            <a:r>
              <a:t> </a:t>
            </a:r>
            <a:r>
              <a:rPr err="1"/>
              <a:t>egen</a:t>
            </a:r>
            <a:r>
              <a:t> </a:t>
            </a:r>
            <a:r>
              <a:rPr err="1"/>
              <a:t>praktiske</a:t>
            </a:r>
            <a:r>
              <a:t> </a:t>
            </a:r>
            <a:r>
              <a:rPr err="1"/>
              <a:t>håndtering</a:t>
            </a:r>
            <a:r>
              <a:t> </a:t>
            </a:r>
            <a:r>
              <a:rPr err="1"/>
              <a:t>af</a:t>
            </a:r>
            <a:r>
              <a:t> data (</a:t>
            </a:r>
            <a:r>
              <a:rPr err="1"/>
              <a:t>selvom</a:t>
            </a:r>
            <a:r>
              <a:t> GDPR </a:t>
            </a:r>
            <a:r>
              <a:rPr err="1"/>
              <a:t>ikke</a:t>
            </a:r>
            <a:r>
              <a:t> er </a:t>
            </a:r>
            <a:r>
              <a:rPr err="1"/>
              <a:t>gældende</a:t>
            </a:r>
            <a:r>
              <a:t> </a:t>
            </a:r>
            <a:r>
              <a:rPr err="1"/>
              <a:t>på</a:t>
            </a:r>
            <a:r>
              <a:t> </a:t>
            </a:r>
            <a:r>
              <a:rPr err="1"/>
              <a:t>deres</a:t>
            </a:r>
            <a:r>
              <a:t> </a:t>
            </a:r>
            <a:r>
              <a:rPr err="1"/>
              <a:t>område</a:t>
            </a:r>
            <a:r>
              <a:t>).</a:t>
            </a:r>
          </a:p>
          <a:p>
            <a:pPr marL="171450" indent="-171450">
              <a:buSzPct val="100000"/>
              <a:buChar char="-"/>
            </a:pPr>
            <a:endParaRPr/>
          </a:p>
          <a:p>
            <a:endParaRPr/>
          </a:p>
          <a:p>
            <a:r>
              <a:rPr err="1"/>
              <a:t>Forslag</a:t>
            </a:r>
            <a:r>
              <a:t> </a:t>
            </a:r>
            <a:r>
              <a:rPr err="1"/>
              <a:t>til</a:t>
            </a:r>
            <a:r>
              <a:t> </a:t>
            </a:r>
            <a:r>
              <a:rPr err="1"/>
              <a:t>lokale</a:t>
            </a:r>
            <a:r>
              <a:t> </a:t>
            </a:r>
            <a:r>
              <a:rPr err="1"/>
              <a:t>tilretning</a:t>
            </a:r>
            <a:endParaRPr/>
          </a:p>
          <a:p>
            <a:pPr marL="171450" indent="-171450">
              <a:buSzPct val="100000"/>
              <a:buChar char="-"/>
            </a:pPr>
            <a:r>
              <a:rPr err="1"/>
              <a:t>Skab</a:t>
            </a:r>
            <a:r>
              <a:t> </a:t>
            </a:r>
            <a:r>
              <a:rPr err="1"/>
              <a:t>sammenhæng</a:t>
            </a:r>
            <a:r>
              <a:t> </a:t>
            </a:r>
            <a:r>
              <a:rPr err="1"/>
              <a:t>til</a:t>
            </a:r>
            <a:r>
              <a:t> </a:t>
            </a:r>
            <a:r>
              <a:rPr err="1"/>
              <a:t>jeres</a:t>
            </a:r>
            <a:r>
              <a:t> </a:t>
            </a:r>
            <a:r>
              <a:rPr err="1"/>
              <a:t>lokale</a:t>
            </a:r>
            <a:r>
              <a:t> </a:t>
            </a:r>
            <a:r>
              <a:rPr err="1"/>
              <a:t>retningslinjer</a:t>
            </a:r>
            <a:endParaRPr/>
          </a:p>
          <a:p>
            <a:pPr marL="171450" indent="-171450">
              <a:buSzPct val="100000"/>
              <a:buChar char="-"/>
            </a:pPr>
            <a:r>
              <a:t>Ret </a:t>
            </a:r>
            <a:r>
              <a:rPr err="1"/>
              <a:t>evt</a:t>
            </a:r>
            <a:r>
              <a:t> </a:t>
            </a:r>
            <a:r>
              <a:rPr err="1"/>
              <a:t>overskrifterne</a:t>
            </a:r>
            <a:r>
              <a:t> </a:t>
            </a:r>
            <a:r>
              <a:rPr err="1"/>
              <a:t>til</a:t>
            </a:r>
            <a:r>
              <a:t>. De er </a:t>
            </a:r>
            <a:r>
              <a:rPr err="1"/>
              <a:t>taget</a:t>
            </a:r>
            <a:r>
              <a:t> </a:t>
            </a:r>
            <a:r>
              <a:rPr err="1"/>
              <a:t>fra</a:t>
            </a:r>
            <a:r>
              <a:t> </a:t>
            </a:r>
            <a:r>
              <a:rPr err="1"/>
              <a:t>datatilsynet.dk</a:t>
            </a:r>
            <a:r>
              <a:t>, men </a:t>
            </a:r>
            <a:r>
              <a:rPr err="1"/>
              <a:t>kan</a:t>
            </a:r>
            <a:r>
              <a:t> </a:t>
            </a:r>
            <a:r>
              <a:rPr err="1"/>
              <a:t>være</a:t>
            </a:r>
            <a:r>
              <a:t> </a:t>
            </a:r>
            <a:r>
              <a:rPr err="1"/>
              <a:t>en</a:t>
            </a:r>
            <a:r>
              <a:t> </a:t>
            </a:r>
            <a:r>
              <a:rPr err="1"/>
              <a:t>smule</a:t>
            </a:r>
            <a:r>
              <a:t> </a:t>
            </a:r>
            <a:r>
              <a:rPr err="1"/>
              <a:t>søgte</a:t>
            </a:r>
            <a:r>
              <a:t>. </a:t>
            </a:r>
            <a:r>
              <a:rPr err="1"/>
              <a:t>F.eks</a:t>
            </a:r>
            <a:r>
              <a:t> </a:t>
            </a:r>
            <a:r>
              <a:rPr err="1"/>
              <a:t>vil</a:t>
            </a:r>
            <a:r>
              <a:t> mange </a:t>
            </a:r>
            <a:r>
              <a:rPr err="1"/>
              <a:t>kalde</a:t>
            </a:r>
            <a:r>
              <a:t> ”</a:t>
            </a:r>
            <a:r>
              <a:rPr err="1"/>
              <a:t>opbevaringsbegrænsning</a:t>
            </a:r>
            <a:r>
              <a:t>” for ”</a:t>
            </a:r>
            <a:r>
              <a:rPr err="1"/>
              <a:t>slettefrister</a:t>
            </a:r>
            <a:r>
              <a:t>”, ”</a:t>
            </a:r>
            <a:r>
              <a:rPr err="1"/>
              <a:t>dataminering</a:t>
            </a:r>
            <a:r>
              <a:t>” for ”</a:t>
            </a:r>
            <a:r>
              <a:rPr err="1"/>
              <a:t>statistik</a:t>
            </a:r>
            <a:r>
              <a:t>. </a:t>
            </a:r>
            <a:r>
              <a:rPr err="1"/>
              <a:t>Nævn</a:t>
            </a:r>
            <a:r>
              <a:t> det </a:t>
            </a:r>
            <a:r>
              <a:rPr err="1"/>
              <a:t>evt</a:t>
            </a:r>
            <a:r>
              <a:t>. blot </a:t>
            </a:r>
            <a:r>
              <a:rPr err="1"/>
              <a:t>mundtligt</a:t>
            </a:r>
            <a:r>
              <a:t> under </a:t>
            </a:r>
            <a:r>
              <a:rPr err="1"/>
              <a:t>præsentationen</a:t>
            </a:r>
            <a:r>
              <a:t>.</a:t>
            </a:r>
          </a:p>
          <a:p>
            <a:pPr marL="171450" indent="-171450">
              <a:buSzPct val="100000"/>
              <a:buChar char="-"/>
            </a:pPr>
            <a:endParaRPr/>
          </a:p>
          <a:p>
            <a:r>
              <a:t>Mere information</a:t>
            </a:r>
          </a:p>
          <a:p>
            <a:pPr marL="171450" indent="-171450">
              <a:buSzPct val="100000"/>
              <a:buChar char="-"/>
            </a:pPr>
            <a:r>
              <a:rPr err="1"/>
              <a:t>Databeskyttelsesforordningen</a:t>
            </a:r>
            <a:r>
              <a:t>  </a:t>
            </a:r>
            <a:r>
              <a:rPr err="1"/>
              <a:t>artikel</a:t>
            </a:r>
            <a:r>
              <a:t> 5 </a:t>
            </a:r>
            <a:r>
              <a:rPr err="1"/>
              <a:t>stk</a:t>
            </a:r>
            <a:r>
              <a:t> 1 (</a:t>
            </a:r>
            <a:r>
              <a:rPr err="1"/>
              <a:t>principperne</a:t>
            </a:r>
            <a:r>
              <a:t>) </a:t>
            </a:r>
            <a:r>
              <a:rPr err="1"/>
              <a:t>stk</a:t>
            </a:r>
            <a:r>
              <a:t> 2 (</a:t>
            </a:r>
            <a:r>
              <a:rPr err="1"/>
              <a:t>ansvarlighedsrpincippet</a:t>
            </a:r>
            <a:r>
              <a:t>)</a:t>
            </a:r>
          </a:p>
          <a:p>
            <a:pPr marL="171450" indent="-171450">
              <a:buSzPct val="100000"/>
              <a:buChar char="-"/>
            </a:pPr>
            <a:r>
              <a:rPr err="1"/>
              <a:t>Kommunestyrelseslovens</a:t>
            </a:r>
            <a:r>
              <a:t> §8b</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717" name="Shape 717"/>
          <p:cNvSpPr>
            <a:spLocks noGrp="1"/>
          </p:cNvSpPr>
          <p:nvPr>
            <p:ph type="body" sz="quarter" idx="1"/>
          </p:nvPr>
        </p:nvSpPr>
        <p:spPr>
          <a:prstGeom prst="rect">
            <a:avLst/>
          </a:prstGeom>
        </p:spPr>
        <p:txBody>
          <a:bodyPr numCol="1"/>
          <a:lstStyle/>
          <a:p>
            <a:r>
              <a:t>Pointer</a:t>
            </a:r>
          </a:p>
          <a:p>
            <a:r>
              <a:t>- Det er her, ISO 27001 for alvor kommer ind. </a:t>
            </a:r>
          </a:p>
          <a:p>
            <a:r>
              <a:t>- Kommunen sikrer, at den har en tilstrækkelig sikkerhed ved at anvende risikovurderingerne som grundlag for sikkerhedsniveauet.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726" name="Shape 726"/>
          <p:cNvSpPr>
            <a:spLocks noGrp="1"/>
          </p:cNvSpPr>
          <p:nvPr>
            <p:ph type="body" sz="quarter" idx="1"/>
          </p:nvPr>
        </p:nvSpPr>
        <p:spPr>
          <a:prstGeom prst="rect">
            <a:avLst/>
          </a:prstGeom>
        </p:spPr>
        <p:txBody>
          <a:bodyPr numCol="1"/>
          <a:lstStyle/>
          <a:p>
            <a:r>
              <a:rPr err="1"/>
              <a:t>Formål</a:t>
            </a:r>
            <a:r>
              <a:t> med </a:t>
            </a:r>
            <a:r>
              <a:rPr err="1"/>
              <a:t>sektionen</a:t>
            </a:r>
            <a:endParaRPr/>
          </a:p>
          <a:p>
            <a:pPr marL="171450" indent="-171450">
              <a:buSzPct val="100000"/>
              <a:buChar char="-"/>
            </a:pPr>
            <a:r>
              <a:rPr err="1"/>
              <a:t>Overordnet</a:t>
            </a:r>
            <a:r>
              <a:t> </a:t>
            </a:r>
            <a:r>
              <a:rPr err="1"/>
              <a:t>præsentation</a:t>
            </a:r>
            <a:r>
              <a:t> </a:t>
            </a:r>
            <a:r>
              <a:rPr err="1"/>
              <a:t>af</a:t>
            </a:r>
            <a:r>
              <a:t> </a:t>
            </a:r>
            <a:r>
              <a:rPr err="1"/>
              <a:t>jeres</a:t>
            </a:r>
            <a:r>
              <a:t> </a:t>
            </a:r>
            <a:r>
              <a:rPr err="1"/>
              <a:t>lokale</a:t>
            </a:r>
            <a:r>
              <a:t> </a:t>
            </a:r>
            <a:r>
              <a:rPr err="1"/>
              <a:t>politikker</a:t>
            </a:r>
            <a:r>
              <a:t>, </a:t>
            </a:r>
            <a:r>
              <a:rPr err="1"/>
              <a:t>retningslinjer</a:t>
            </a:r>
            <a:r>
              <a:t> </a:t>
            </a:r>
            <a:r>
              <a:rPr err="1"/>
              <a:t>og</a:t>
            </a:r>
            <a:r>
              <a:t> </a:t>
            </a:r>
            <a:r>
              <a:rPr err="1"/>
              <a:t>instrukser</a:t>
            </a:r>
            <a:r>
              <a:t>.</a:t>
            </a:r>
          </a:p>
          <a:p>
            <a:pPr marL="171450" indent="-171450">
              <a:buSzPct val="100000"/>
              <a:buChar char="-"/>
            </a:pPr>
            <a:endParaRPr/>
          </a:p>
          <a:p>
            <a:r>
              <a:rPr err="1"/>
              <a:t>Forslag</a:t>
            </a:r>
            <a:r>
              <a:t> </a:t>
            </a:r>
            <a:r>
              <a:rPr err="1"/>
              <a:t>til</a:t>
            </a:r>
            <a:r>
              <a:t> </a:t>
            </a:r>
            <a:r>
              <a:rPr err="1"/>
              <a:t>lokal</a:t>
            </a:r>
            <a:r>
              <a:t> </a:t>
            </a:r>
            <a:r>
              <a:rPr err="1"/>
              <a:t>tilretning</a:t>
            </a:r>
            <a:endParaRPr/>
          </a:p>
          <a:p>
            <a:pPr marL="171450" indent="-171450">
              <a:buSzPct val="100000"/>
              <a:buChar char="-"/>
            </a:pPr>
            <a:r>
              <a:rPr err="1"/>
              <a:t>Indsæt</a:t>
            </a:r>
            <a:r>
              <a:t> de </a:t>
            </a:r>
            <a:r>
              <a:rPr err="1"/>
              <a:t>relevante</a:t>
            </a:r>
            <a:r>
              <a:t> </a:t>
            </a:r>
            <a:r>
              <a:rPr err="1"/>
              <a:t>lokale</a:t>
            </a:r>
            <a:r>
              <a:t> </a:t>
            </a:r>
            <a:r>
              <a:rPr err="1"/>
              <a:t>dokumenter</a:t>
            </a:r>
            <a:r>
              <a:t>.</a:t>
            </a:r>
          </a:p>
          <a:p>
            <a:pPr marL="171450" indent="-171450">
              <a:buSzPct val="100000"/>
              <a:buChar char="-"/>
            </a:pPr>
            <a:r>
              <a:rPr err="1"/>
              <a:t>Lav</a:t>
            </a:r>
            <a:r>
              <a:t> </a:t>
            </a:r>
            <a:r>
              <a:rPr err="1"/>
              <a:t>evt</a:t>
            </a:r>
            <a:r>
              <a:t>. </a:t>
            </a:r>
            <a:r>
              <a:rPr err="1"/>
              <a:t>underslides</a:t>
            </a:r>
            <a:r>
              <a:t>, </a:t>
            </a:r>
            <a:r>
              <a:rPr err="1"/>
              <a:t>hvor</a:t>
            </a:r>
            <a:r>
              <a:t> du </a:t>
            </a:r>
            <a:r>
              <a:rPr err="1"/>
              <a:t>går</a:t>
            </a:r>
            <a:r>
              <a:t> mere </a:t>
            </a:r>
            <a:r>
              <a:rPr err="1"/>
              <a:t>ned</a:t>
            </a:r>
            <a:r>
              <a:t> </a:t>
            </a:r>
            <a:r>
              <a:rPr err="1"/>
              <a:t>i</a:t>
            </a:r>
            <a:r>
              <a:t> de </a:t>
            </a:r>
            <a:r>
              <a:rPr err="1"/>
              <a:t>vigtigste</a:t>
            </a:r>
            <a:r>
              <a:t> </a:t>
            </a:r>
            <a:r>
              <a:rPr err="1"/>
              <a:t>lokale</a:t>
            </a:r>
            <a:r>
              <a:t> </a:t>
            </a:r>
            <a:r>
              <a:rPr err="1"/>
              <a:t>dokumenter</a:t>
            </a:r>
            <a:r>
              <a:t>.</a:t>
            </a:r>
          </a:p>
          <a:p>
            <a:pPr marL="171450" indent="-171450">
              <a:buSzPct val="100000"/>
              <a:buChar char="-"/>
            </a:pPr>
            <a:r>
              <a:rPr err="1"/>
              <a:t>Lav</a:t>
            </a:r>
            <a:r>
              <a:t> </a:t>
            </a:r>
            <a:r>
              <a:rPr err="1"/>
              <a:t>en</a:t>
            </a:r>
            <a:r>
              <a:t> </a:t>
            </a:r>
            <a:r>
              <a:rPr err="1"/>
              <a:t>statusmarkering</a:t>
            </a:r>
            <a:r>
              <a:t> for, om de </a:t>
            </a:r>
            <a:r>
              <a:rPr err="1"/>
              <a:t>enkelte</a:t>
            </a:r>
            <a:r>
              <a:t> </a:t>
            </a:r>
            <a:r>
              <a:rPr err="1"/>
              <a:t>dokumenter</a:t>
            </a:r>
            <a:r>
              <a:t> er </a:t>
            </a:r>
            <a:r>
              <a:rPr err="1"/>
              <a:t>implementeret</a:t>
            </a:r>
            <a:r>
              <a:t>, </a:t>
            </a:r>
            <a:r>
              <a:rPr err="1"/>
              <a:t>i</a:t>
            </a:r>
            <a:r>
              <a:t> </a:t>
            </a:r>
            <a:r>
              <a:rPr err="1"/>
              <a:t>proces</a:t>
            </a:r>
            <a:r>
              <a:t> etc.</a:t>
            </a:r>
          </a:p>
          <a:p>
            <a:pPr marL="171450" indent="-171450">
              <a:buSzPct val="100000"/>
              <a:buChar char="-"/>
            </a:pPr>
            <a:endParaRPr/>
          </a:p>
          <a:p>
            <a:endParaRP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749" name="Shape 749"/>
          <p:cNvSpPr>
            <a:spLocks noGrp="1"/>
          </p:cNvSpPr>
          <p:nvPr>
            <p:ph type="body" sz="quarter" idx="1"/>
          </p:nvPr>
        </p:nvSpPr>
        <p:spPr>
          <a:prstGeom prst="rect">
            <a:avLst/>
          </a:prstGeom>
        </p:spPr>
        <p:txBody>
          <a:bodyPr numCol="1"/>
          <a:lstStyle/>
          <a:p>
            <a:r>
              <a:t>Formål med sektionen</a:t>
            </a:r>
          </a:p>
          <a:p>
            <a:pPr marL="171450" indent="-171450">
              <a:buSzPct val="100000"/>
              <a:buChar char="-"/>
            </a:pPr>
            <a:r>
              <a:t>Skabe et overblik over hvem der laver tilsyn med jeres informationssikkerhed</a:t>
            </a:r>
          </a:p>
          <a:p>
            <a:pPr marL="171450" indent="-171450">
              <a:buSzPct val="100000"/>
              <a:buChar char="-"/>
            </a:pPr>
            <a:endParaRPr/>
          </a:p>
          <a:p>
            <a:r>
              <a:t>Vigtige pointer</a:t>
            </a:r>
          </a:p>
          <a:p>
            <a:r>
              <a:t>- Revionskontrol bliver mere og mere udbredt, jo mere vi indfører trust-baserede systemer i det offentlige. F.eks har NSIS introduceret flere årlige kontroller af informationssikkerheden via revionserklæringerne (kontrol af processer for MitID i borgerservice og for anvendelse af Lokale IdP).</a:t>
            </a:r>
          </a:p>
          <a:p>
            <a:pPr marL="171450" indent="-171450">
              <a:buSzPct val="100000"/>
              <a:buChar char="-"/>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pPr rtl="0" fontAlgn="base"/>
            <a:r>
              <a:rPr lang="da-DK" sz="700" b="0" i="0" u="none" strike="noStrike">
                <a:effectLst/>
                <a:latin typeface="+mn-lt"/>
                <a:ea typeface="+mn-ea"/>
                <a:cs typeface="+mn-cs"/>
                <a:sym typeface="Calibri"/>
              </a:rPr>
              <a:t>Yderligere information hos Datatilsynet</a:t>
            </a:r>
            <a:r>
              <a:rPr lang="en-US" sz="700" b="0" i="0">
                <a:effectLst/>
                <a:latin typeface="+mn-lt"/>
                <a:ea typeface="+mn-ea"/>
                <a:cs typeface="+mn-cs"/>
                <a:sym typeface="Calibri"/>
              </a:rPr>
              <a:t>​</a:t>
            </a:r>
          </a:p>
          <a:p>
            <a:pPr marL="171450" indent="-171450" rtl="0" fontAlgn="base">
              <a:buFont typeface="Arial" panose="020B0604020202020204" pitchFamily="34" charset="0"/>
              <a:buChar char="•"/>
            </a:pPr>
            <a:r>
              <a:rPr lang="da-DK" sz="700" b="0" i="0" u="none" strike="noStrike">
                <a:effectLst/>
                <a:latin typeface="+mn-lt"/>
                <a:ea typeface="+mn-ea"/>
                <a:cs typeface="+mn-cs"/>
                <a:sym typeface="Calibri"/>
              </a:rPr>
              <a:t>Afgørelser / </a:t>
            </a:r>
            <a:r>
              <a:rPr lang="da-DK" sz="700" b="0" i="0" u="sng" strike="noStrike">
                <a:effectLst/>
                <a:latin typeface="+mn-lt"/>
                <a:ea typeface="+mn-ea"/>
                <a:cs typeface="+mn-cs"/>
                <a:sym typeface="Calibri"/>
                <a:hlinkClick r:id="rId3"/>
              </a:rPr>
              <a:t>Afgørelser (datatilsynet.dk)</a:t>
            </a:r>
            <a:r>
              <a:rPr lang="da-DK" sz="700" b="0" i="0">
                <a:effectLst/>
                <a:latin typeface="+mn-lt"/>
                <a:ea typeface="+mn-ea"/>
                <a:cs typeface="+mn-cs"/>
                <a:sym typeface="Calibri"/>
              </a:rPr>
              <a:t>​</a:t>
            </a:r>
          </a:p>
          <a:p>
            <a:pPr marL="171450" indent="-171450" rtl="0" fontAlgn="base">
              <a:buFont typeface="Arial" panose="020B0604020202020204" pitchFamily="34" charset="0"/>
              <a:buChar char="•"/>
            </a:pPr>
            <a:r>
              <a:rPr lang="da-DK" sz="700" b="0" i="0" u="none" strike="noStrike">
                <a:effectLst/>
                <a:latin typeface="+mn-lt"/>
                <a:ea typeface="+mn-ea"/>
                <a:cs typeface="+mn-cs"/>
                <a:sym typeface="Calibri"/>
              </a:rPr>
              <a:t>Bøder / </a:t>
            </a:r>
            <a:r>
              <a:rPr lang="da-DK" sz="700" b="0" i="0" u="sng" strike="noStrike">
                <a:effectLst/>
                <a:latin typeface="+mn-lt"/>
                <a:ea typeface="+mn-ea"/>
                <a:cs typeface="+mn-cs"/>
                <a:sym typeface="Calibri"/>
                <a:hlinkClick r:id="rId4"/>
              </a:rPr>
              <a:t>GDPR-bøder (datatilsynet.dk</a:t>
            </a:r>
            <a:endParaRPr lang="da-DK" sz="700" b="0" i="0">
              <a:effectLst/>
              <a:latin typeface="+mn-lt"/>
              <a:ea typeface="+mn-ea"/>
              <a:cs typeface="+mn-cs"/>
              <a:sym typeface="Calibri"/>
            </a:endParaRPr>
          </a:p>
          <a:p>
            <a:endParaRPr lang="da-DK"/>
          </a:p>
        </p:txBody>
      </p:sp>
    </p:spTree>
    <p:extLst>
      <p:ext uri="{BB962C8B-B14F-4D97-AF65-F5344CB8AC3E}">
        <p14:creationId xmlns:p14="http://schemas.microsoft.com/office/powerpoint/2010/main" val="1304128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805" name="Shape 805"/>
          <p:cNvSpPr>
            <a:spLocks noGrp="1"/>
          </p:cNvSpPr>
          <p:nvPr>
            <p:ph type="body" sz="quarter" idx="1"/>
          </p:nvPr>
        </p:nvSpPr>
        <p:spPr>
          <a:prstGeom prst="rect">
            <a:avLst/>
          </a:prstGeom>
        </p:spPr>
        <p:txBody>
          <a:bodyPr numCol="1"/>
          <a:lstStyle/>
          <a:p>
            <a:r>
              <a:t>Forslag til lokal tilretning</a:t>
            </a:r>
          </a:p>
          <a:p>
            <a:r>
              <a:t>- Har I en lokal praksis? Skriv den ind 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36205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48152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99104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129" name="Shape 129"/>
          <p:cNvSpPr>
            <a:spLocks noGrp="1"/>
          </p:cNvSpPr>
          <p:nvPr>
            <p:ph type="body" sz="quarter" idx="1"/>
          </p:nvPr>
        </p:nvSpPr>
        <p:spPr>
          <a:prstGeom prst="rect">
            <a:avLst/>
          </a:prstGeom>
        </p:spPr>
        <p:txBody>
          <a:bodyPr numCol="1"/>
          <a:lstStyle/>
          <a:p>
            <a:r>
              <a:rPr err="1"/>
              <a:t>Formål</a:t>
            </a:r>
            <a:endParaRPr/>
          </a:p>
          <a:p>
            <a:pPr marL="171450" indent="-171450">
              <a:buSzPct val="100000"/>
              <a:buChar char="-"/>
            </a:pPr>
            <a:r>
              <a:rPr err="1"/>
              <a:t>Sætte</a:t>
            </a:r>
            <a:r>
              <a:t> </a:t>
            </a:r>
            <a:r>
              <a:rPr err="1"/>
              <a:t>rammen</a:t>
            </a:r>
            <a:r>
              <a:t>. </a:t>
            </a:r>
            <a:r>
              <a:rPr err="1"/>
              <a:t>Hvorfor</a:t>
            </a:r>
            <a:r>
              <a:t> er det </a:t>
            </a:r>
            <a:r>
              <a:rPr err="1"/>
              <a:t>overhovedet</a:t>
            </a:r>
            <a:r>
              <a:t> relevant at tale om </a:t>
            </a:r>
            <a:r>
              <a:rPr err="1"/>
              <a:t>informationssikkerhed</a:t>
            </a:r>
            <a:r>
              <a:t>.</a:t>
            </a:r>
          </a:p>
          <a:p>
            <a:pPr marL="171450" indent="-171450">
              <a:buSzPct val="100000"/>
              <a:buChar char="-"/>
            </a:pPr>
            <a:endParaRPr/>
          </a:p>
          <a:p>
            <a:r>
              <a:rPr err="1"/>
              <a:t>Vigtige</a:t>
            </a:r>
            <a:r>
              <a:t> pointer</a:t>
            </a:r>
          </a:p>
          <a:p>
            <a:pPr marL="171450" indent="-171450">
              <a:buSzPct val="100000"/>
              <a:buChar char="-"/>
            </a:pPr>
            <a:r>
              <a:rPr err="1"/>
              <a:t>Tidligere</a:t>
            </a:r>
            <a:r>
              <a:t> var der </a:t>
            </a:r>
            <a:r>
              <a:rPr err="1"/>
              <a:t>måske</a:t>
            </a:r>
            <a:r>
              <a:t> </a:t>
            </a:r>
            <a:r>
              <a:rPr err="1"/>
              <a:t>en</a:t>
            </a:r>
            <a:r>
              <a:t> </a:t>
            </a:r>
            <a:r>
              <a:rPr err="1"/>
              <a:t>oplevelse</a:t>
            </a:r>
            <a:r>
              <a:t> </a:t>
            </a:r>
            <a:r>
              <a:rPr err="1"/>
              <a:t>af</a:t>
            </a:r>
            <a:r>
              <a:t>, at </a:t>
            </a:r>
            <a:r>
              <a:rPr err="1"/>
              <a:t>en</a:t>
            </a:r>
            <a:r>
              <a:t> </a:t>
            </a:r>
            <a:r>
              <a:rPr err="1"/>
              <a:t>kommune</a:t>
            </a:r>
            <a:r>
              <a:t> </a:t>
            </a:r>
            <a:r>
              <a:rPr err="1"/>
              <a:t>ikke</a:t>
            </a:r>
            <a:r>
              <a:t> var </a:t>
            </a:r>
            <a:r>
              <a:rPr err="1"/>
              <a:t>specielt</a:t>
            </a:r>
            <a:r>
              <a:t> </a:t>
            </a:r>
            <a:r>
              <a:rPr err="1"/>
              <a:t>interessant</a:t>
            </a:r>
            <a:r>
              <a:t> for </a:t>
            </a:r>
            <a:r>
              <a:rPr err="1"/>
              <a:t>hackere</a:t>
            </a:r>
            <a:r>
              <a:t>. Men det er </a:t>
            </a:r>
            <a:r>
              <a:rPr err="1"/>
              <a:t>ændret</a:t>
            </a:r>
            <a:r>
              <a:t> med ransomware-</a:t>
            </a:r>
            <a:r>
              <a:rPr err="1"/>
              <a:t>angreb</a:t>
            </a:r>
            <a:r>
              <a:t> </a:t>
            </a:r>
            <a:r>
              <a:rPr err="1"/>
              <a:t>og</a:t>
            </a:r>
            <a:r>
              <a:t> </a:t>
            </a:r>
            <a:r>
              <a:rPr err="1"/>
              <a:t>ceo</a:t>
            </a:r>
            <a:r>
              <a:t>-fraud, </a:t>
            </a:r>
            <a:r>
              <a:rPr err="1"/>
              <a:t>hvor</a:t>
            </a:r>
            <a:r>
              <a:t> </a:t>
            </a:r>
            <a:r>
              <a:rPr err="1"/>
              <a:t>en</a:t>
            </a:r>
            <a:r>
              <a:t> </a:t>
            </a:r>
            <a:r>
              <a:rPr err="1"/>
              <a:t>kommune</a:t>
            </a:r>
            <a:r>
              <a:t> er et </a:t>
            </a:r>
            <a:r>
              <a:rPr err="1"/>
              <a:t>attraktivt</a:t>
            </a:r>
            <a:r>
              <a:t> </a:t>
            </a:r>
            <a:r>
              <a:rPr err="1"/>
              <a:t>mål</a:t>
            </a:r>
            <a:endParaRPr/>
          </a:p>
          <a:p>
            <a:pPr marL="171450" indent="-171450">
              <a:buSzPct val="100000"/>
              <a:buChar char="-"/>
            </a:pPr>
            <a:r>
              <a:rPr err="1"/>
              <a:t>Truslen</a:t>
            </a:r>
            <a:r>
              <a:t> er reel </a:t>
            </a:r>
            <a:r>
              <a:rPr err="1"/>
              <a:t>og</a:t>
            </a:r>
            <a:r>
              <a:t> </a:t>
            </a:r>
            <a:r>
              <a:rPr err="1"/>
              <a:t>skal</a:t>
            </a:r>
            <a:r>
              <a:t> </a:t>
            </a:r>
            <a:r>
              <a:rPr err="1"/>
              <a:t>tages</a:t>
            </a:r>
            <a:r>
              <a:t> </a:t>
            </a:r>
            <a:r>
              <a:rPr err="1"/>
              <a:t>alvorligt</a:t>
            </a:r>
            <a:r>
              <a:t>.</a:t>
            </a:r>
          </a:p>
          <a:p>
            <a:endParaRPr/>
          </a:p>
          <a:p>
            <a:r>
              <a:rPr err="1"/>
              <a:t>Forslag</a:t>
            </a:r>
            <a:r>
              <a:t> </a:t>
            </a:r>
            <a:r>
              <a:rPr err="1"/>
              <a:t>til</a:t>
            </a:r>
            <a:r>
              <a:t> </a:t>
            </a:r>
            <a:r>
              <a:rPr err="1"/>
              <a:t>lokal</a:t>
            </a:r>
            <a:r>
              <a:t> </a:t>
            </a:r>
            <a:r>
              <a:rPr err="1"/>
              <a:t>tilretning</a:t>
            </a:r>
            <a:endParaRPr/>
          </a:p>
          <a:p>
            <a:pPr marL="171450" indent="-171450">
              <a:buSzPct val="100000"/>
              <a:buChar char="-"/>
            </a:pPr>
            <a:r>
              <a:t>Har der </a:t>
            </a:r>
            <a:r>
              <a:rPr err="1"/>
              <a:t>været</a:t>
            </a:r>
            <a:r>
              <a:t> </a:t>
            </a:r>
            <a:r>
              <a:rPr err="1"/>
              <a:t>lokale</a:t>
            </a:r>
            <a:r>
              <a:t> </a:t>
            </a:r>
            <a:r>
              <a:rPr err="1"/>
              <a:t>brud</a:t>
            </a:r>
            <a:r>
              <a:t>, der </a:t>
            </a:r>
            <a:r>
              <a:rPr err="1"/>
              <a:t>kan</a:t>
            </a:r>
            <a:r>
              <a:t> </a:t>
            </a:r>
            <a:r>
              <a:rPr err="1"/>
              <a:t>refereres</a:t>
            </a:r>
            <a:r>
              <a:t> </a:t>
            </a:r>
            <a:r>
              <a:rPr err="1"/>
              <a:t>til</a:t>
            </a:r>
            <a:r>
              <a:t>? Kan du </a:t>
            </a:r>
            <a:r>
              <a:rPr err="1"/>
              <a:t>gøre</a:t>
            </a:r>
            <a:r>
              <a:t> det </a:t>
            </a:r>
            <a:r>
              <a:rPr err="1"/>
              <a:t>endnu</a:t>
            </a:r>
            <a:r>
              <a:t> mere relevant </a:t>
            </a:r>
            <a:r>
              <a:rPr err="1"/>
              <a:t>og</a:t>
            </a:r>
            <a:r>
              <a:t> </a:t>
            </a:r>
            <a:r>
              <a:rPr err="1"/>
              <a:t>specifikt</a:t>
            </a:r>
            <a:r>
              <a:t> for </a:t>
            </a:r>
            <a:r>
              <a:rPr err="1"/>
              <a:t>deltagerne</a:t>
            </a:r>
            <a:r>
              <a:t>?</a:t>
            </a:r>
          </a:p>
          <a:p>
            <a:pPr marL="171450" indent="-171450">
              <a:buSzPct val="100000"/>
              <a:buChar char="-"/>
            </a:pPr>
            <a:endParaRPr/>
          </a:p>
          <a:p>
            <a:r>
              <a:rPr err="1"/>
              <a:t>Forslag</a:t>
            </a:r>
            <a:r>
              <a:t> </a:t>
            </a:r>
            <a:r>
              <a:rPr err="1"/>
              <a:t>til</a:t>
            </a:r>
            <a:r>
              <a:t> </a:t>
            </a:r>
            <a:r>
              <a:rPr err="1"/>
              <a:t>uddybende</a:t>
            </a:r>
            <a:r>
              <a:t> </a:t>
            </a:r>
            <a:r>
              <a:rPr err="1"/>
              <a:t>drøftelse</a:t>
            </a:r>
            <a:endParaRPr/>
          </a:p>
          <a:p>
            <a:pPr marL="171450" indent="-171450">
              <a:buSzPct val="100000"/>
              <a:buFont typeface="Arial"/>
              <a:buChar char="•"/>
            </a:pPr>
            <a:r>
              <a:rPr err="1"/>
              <a:t>Drøft</a:t>
            </a:r>
            <a:r>
              <a:t> med </a:t>
            </a:r>
            <a:r>
              <a:rPr err="1"/>
              <a:t>deltagerne</a:t>
            </a:r>
            <a:r>
              <a:t>, om de </a:t>
            </a:r>
            <a:r>
              <a:rPr err="1"/>
              <a:t>kender</a:t>
            </a:r>
            <a:r>
              <a:t> </a:t>
            </a:r>
            <a:r>
              <a:rPr err="1"/>
              <a:t>eksempler</a:t>
            </a:r>
            <a:r>
              <a:t> </a:t>
            </a:r>
            <a:r>
              <a:rPr err="1"/>
              <a:t>på</a:t>
            </a:r>
            <a:r>
              <a:t> </a:t>
            </a:r>
            <a:r>
              <a:rPr err="1"/>
              <a:t>brud</a:t>
            </a:r>
            <a:endParaRPr/>
          </a:p>
          <a:p>
            <a:pPr marL="171450" indent="-171450">
              <a:buSzPct val="100000"/>
              <a:buFont typeface="Arial"/>
              <a:buChar char="•"/>
            </a:pPr>
            <a:r>
              <a:rPr err="1"/>
              <a:t>Drøft</a:t>
            </a:r>
            <a:r>
              <a:t> om de </a:t>
            </a:r>
            <a:r>
              <a:rPr err="1"/>
              <a:t>anser</a:t>
            </a:r>
            <a:r>
              <a:t> </a:t>
            </a:r>
            <a:r>
              <a:rPr err="1"/>
              <a:t>kommunen</a:t>
            </a:r>
            <a:r>
              <a:t> </a:t>
            </a:r>
            <a:r>
              <a:rPr err="1"/>
              <a:t>som</a:t>
            </a:r>
            <a:r>
              <a:t> et </a:t>
            </a:r>
            <a:r>
              <a:rPr err="1"/>
              <a:t>muligt</a:t>
            </a:r>
            <a:r>
              <a:t> </a:t>
            </a:r>
            <a:r>
              <a:rPr err="1"/>
              <a:t>mål</a:t>
            </a:r>
            <a:r>
              <a:t> for hacking</a:t>
            </a:r>
          </a:p>
          <a:p>
            <a:pPr marL="171450" indent="-171450">
              <a:buSzPct val="100000"/>
              <a:buChar char="-"/>
            </a:pPr>
            <a:endParaRPr/>
          </a:p>
          <a:p>
            <a:r>
              <a:rPr err="1"/>
              <a:t>Supplerende</a:t>
            </a:r>
            <a:r>
              <a:t> </a:t>
            </a:r>
            <a:r>
              <a:rPr err="1"/>
              <a:t>viden</a:t>
            </a:r>
            <a:endParaRPr/>
          </a:p>
          <a:p>
            <a:pPr marL="171450" indent="-171450">
              <a:buSzPct val="100000"/>
              <a:buFont typeface="Arial"/>
              <a:buChar char="•"/>
            </a:pPr>
            <a:r>
              <a:rPr err="1"/>
              <a:t>Hvad</a:t>
            </a:r>
            <a:r>
              <a:t> er CEO fraud? https://</a:t>
            </a:r>
            <a:r>
              <a:rPr err="1"/>
              <a:t>sikkerdigital.dk</a:t>
            </a:r>
            <a:r>
              <a:t>/</a:t>
            </a:r>
            <a:r>
              <a:rPr err="1"/>
              <a:t>virksomhed</a:t>
            </a:r>
            <a:r>
              <a:t>/</a:t>
            </a:r>
            <a:r>
              <a:rPr err="1"/>
              <a:t>hvad</a:t>
            </a:r>
            <a:r>
              <a:t>-truer-din-</a:t>
            </a:r>
            <a:r>
              <a:rPr err="1"/>
              <a:t>virksomhed</a:t>
            </a:r>
            <a:r>
              <a:t>/</a:t>
            </a:r>
            <a:r>
              <a:rPr err="1"/>
              <a:t>ceo</a:t>
            </a:r>
            <a:r>
              <a:t>-fraud </a:t>
            </a:r>
          </a:p>
          <a:p>
            <a:pPr marL="171450" indent="-171450">
              <a:buSzPct val="100000"/>
              <a:buFont typeface="Arial"/>
              <a:buChar char="•"/>
            </a:pPr>
            <a:r>
              <a:rPr err="1"/>
              <a:t>Hvad</a:t>
            </a:r>
            <a:r>
              <a:t> er ransomware? https://</a:t>
            </a:r>
            <a:r>
              <a:rPr err="1"/>
              <a:t>sikkerdigital.dk</a:t>
            </a:r>
            <a:r>
              <a:t>/</a:t>
            </a:r>
            <a:r>
              <a:rPr err="1"/>
              <a:t>virksomhed</a:t>
            </a:r>
            <a:r>
              <a:t>/</a:t>
            </a:r>
            <a:r>
              <a:rPr err="1"/>
              <a:t>hvad</a:t>
            </a:r>
            <a:r>
              <a:t>-truer-din-</a:t>
            </a:r>
            <a:r>
              <a:rPr err="1"/>
              <a:t>virksomhed</a:t>
            </a:r>
            <a:r>
              <a:t>/ransomware</a:t>
            </a:r>
          </a:p>
          <a:p>
            <a:pPr marL="171450" indent="-171450">
              <a:buSzPct val="100000"/>
              <a:buChar char="-"/>
            </a:pPr>
            <a:r>
              <a:rPr err="1"/>
              <a:t>Tilliden</a:t>
            </a:r>
            <a:r>
              <a:t> </a:t>
            </a:r>
            <a:r>
              <a:rPr err="1"/>
              <a:t>til</a:t>
            </a:r>
            <a:r>
              <a:t> den </a:t>
            </a:r>
            <a:r>
              <a:rPr err="1"/>
              <a:t>offdentlige</a:t>
            </a:r>
            <a:r>
              <a:t> </a:t>
            </a:r>
            <a:r>
              <a:rPr err="1"/>
              <a:t>sektor</a:t>
            </a:r>
            <a:r>
              <a:t> </a:t>
            </a:r>
            <a:r>
              <a:rPr err="1"/>
              <a:t>november</a:t>
            </a:r>
            <a:r>
              <a:t> 2021. https://</a:t>
            </a:r>
            <a:r>
              <a:rPr err="1"/>
              <a:t>digst.dk</a:t>
            </a:r>
            <a:r>
              <a:t>/media/25753/final-</a:t>
            </a:r>
            <a:r>
              <a:rPr err="1"/>
              <a:t>tilliden</a:t>
            </a:r>
            <a:r>
              <a:t>-</a:t>
            </a:r>
            <a:r>
              <a:rPr err="1"/>
              <a:t>til</a:t>
            </a:r>
            <a:r>
              <a:t>-den-</a:t>
            </a:r>
            <a:r>
              <a:rPr err="1"/>
              <a:t>digitale</a:t>
            </a:r>
            <a:r>
              <a:t>-</a:t>
            </a:r>
            <a:r>
              <a:rPr err="1"/>
              <a:t>offentlige-sektor.pdf</a:t>
            </a:r>
            <a:r>
              <a:t> </a:t>
            </a:r>
          </a:p>
          <a:p>
            <a:pPr marL="171450" indent="-171450">
              <a:buSzPct val="100000"/>
              <a:buChar cha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138" name="Shape 138"/>
          <p:cNvSpPr>
            <a:spLocks noGrp="1"/>
          </p:cNvSpPr>
          <p:nvPr>
            <p:ph type="body" sz="quarter" idx="1"/>
          </p:nvPr>
        </p:nvSpPr>
        <p:spPr>
          <a:prstGeom prst="rect">
            <a:avLst/>
          </a:prstGeom>
        </p:spPr>
        <p:txBody>
          <a:bodyPr numCol="1"/>
          <a:lstStyle/>
          <a:p>
            <a:r>
              <a:rPr err="1"/>
              <a:t>Formål</a:t>
            </a:r>
            <a:r>
              <a:t> med </a:t>
            </a:r>
            <a:r>
              <a:rPr err="1"/>
              <a:t>sektionen</a:t>
            </a:r>
            <a:endParaRPr/>
          </a:p>
          <a:p>
            <a:pPr marL="171450" indent="-171450">
              <a:buSzPct val="100000"/>
              <a:buChar char="-"/>
            </a:pPr>
            <a:r>
              <a:rPr err="1"/>
              <a:t>Skabe</a:t>
            </a:r>
            <a:r>
              <a:t> </a:t>
            </a:r>
            <a:r>
              <a:rPr err="1"/>
              <a:t>en</a:t>
            </a:r>
            <a:r>
              <a:t> </a:t>
            </a:r>
            <a:r>
              <a:rPr err="1"/>
              <a:t>fælles</a:t>
            </a:r>
            <a:r>
              <a:t> </a:t>
            </a:r>
            <a:r>
              <a:rPr err="1"/>
              <a:t>forståelse</a:t>
            </a:r>
            <a:r>
              <a:t> for, </a:t>
            </a:r>
            <a:r>
              <a:rPr err="1"/>
              <a:t>hvad</a:t>
            </a:r>
            <a:r>
              <a:t> </a:t>
            </a:r>
            <a:r>
              <a:rPr err="1"/>
              <a:t>informationssikkerhed</a:t>
            </a:r>
            <a:r>
              <a:t> handler </a:t>
            </a:r>
            <a:r>
              <a:rPr err="1"/>
              <a:t>om.</a:t>
            </a:r>
            <a:endParaRP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167" name="Shape 167"/>
          <p:cNvSpPr>
            <a:spLocks noGrp="1"/>
          </p:cNvSpPr>
          <p:nvPr>
            <p:ph type="body" sz="quarter" idx="1"/>
          </p:nvPr>
        </p:nvSpPr>
        <p:spPr>
          <a:prstGeom prst="rect">
            <a:avLst/>
          </a:prstGeom>
        </p:spPr>
        <p:txBody>
          <a:bodyPr numCol="1"/>
          <a:lstStyle/>
          <a:p>
            <a:r>
              <a:t>Dette er </a:t>
            </a:r>
            <a:r>
              <a:rPr err="1"/>
              <a:t>en</a:t>
            </a:r>
            <a:r>
              <a:t> </a:t>
            </a:r>
            <a:r>
              <a:rPr err="1"/>
              <a:t>hovedslide</a:t>
            </a:r>
            <a:r>
              <a:t> med animation. </a:t>
            </a:r>
          </a:p>
          <a:p>
            <a:pPr marL="171450" indent="-171450">
              <a:buSzPct val="100000"/>
              <a:buChar char="-"/>
            </a:pPr>
            <a:r>
              <a:t>De </a:t>
            </a:r>
            <a:r>
              <a:rPr err="1"/>
              <a:t>efterfølgende</a:t>
            </a:r>
            <a:r>
              <a:t> slides </a:t>
            </a:r>
            <a:r>
              <a:rPr err="1"/>
              <a:t>går</a:t>
            </a:r>
            <a:r>
              <a:t> </a:t>
            </a:r>
            <a:r>
              <a:rPr err="1"/>
              <a:t>i</a:t>
            </a:r>
            <a:r>
              <a:t> </a:t>
            </a:r>
            <a:r>
              <a:rPr err="1"/>
              <a:t>dybden</a:t>
            </a:r>
            <a:r>
              <a:t> med de </a:t>
            </a:r>
            <a:r>
              <a:rPr err="1"/>
              <a:t>enkelte</a:t>
            </a:r>
            <a:r>
              <a:t> </a:t>
            </a:r>
            <a:r>
              <a:rPr err="1"/>
              <a:t>områder</a:t>
            </a:r>
            <a:r>
              <a:t>. Du </a:t>
            </a:r>
            <a:r>
              <a:rPr err="1"/>
              <a:t>kan</a:t>
            </a:r>
            <a:r>
              <a:t> </a:t>
            </a:r>
            <a:r>
              <a:rPr err="1"/>
              <a:t>forklare</a:t>
            </a:r>
            <a:r>
              <a:t> hele </a:t>
            </a:r>
            <a:r>
              <a:rPr err="1"/>
              <a:t>emnet</a:t>
            </a:r>
            <a:r>
              <a:t> </a:t>
            </a:r>
            <a:r>
              <a:rPr err="1"/>
              <a:t>ud</a:t>
            </a:r>
            <a:r>
              <a:t> </a:t>
            </a:r>
            <a:r>
              <a:rPr err="1"/>
              <a:t>fra</a:t>
            </a:r>
            <a:r>
              <a:t> </a:t>
            </a:r>
            <a:r>
              <a:rPr err="1"/>
              <a:t>hovedsliden</a:t>
            </a:r>
            <a:r>
              <a:t>, </a:t>
            </a:r>
            <a:r>
              <a:rPr err="1"/>
              <a:t>eller</a:t>
            </a:r>
            <a:r>
              <a:t> du </a:t>
            </a:r>
            <a:r>
              <a:rPr err="1"/>
              <a:t>kan</a:t>
            </a:r>
            <a:r>
              <a:t> </a:t>
            </a:r>
            <a:r>
              <a:rPr err="1"/>
              <a:t>vælge</a:t>
            </a:r>
            <a:r>
              <a:t> at </a:t>
            </a:r>
            <a:r>
              <a:rPr err="1"/>
              <a:t>gå</a:t>
            </a:r>
            <a:r>
              <a:t> </a:t>
            </a:r>
            <a:r>
              <a:rPr err="1"/>
              <a:t>i</a:t>
            </a:r>
            <a:r>
              <a:t> </a:t>
            </a:r>
            <a:r>
              <a:rPr err="1"/>
              <a:t>dybden</a:t>
            </a:r>
            <a:r>
              <a:t> </a:t>
            </a:r>
            <a:r>
              <a:rPr err="1"/>
              <a:t>ved</a:t>
            </a:r>
            <a:r>
              <a:t> </a:t>
            </a:r>
            <a:r>
              <a:rPr err="1"/>
              <a:t>anvendelse</a:t>
            </a:r>
            <a:r>
              <a:t> </a:t>
            </a:r>
            <a:r>
              <a:rPr err="1"/>
              <a:t>af</a:t>
            </a:r>
            <a:r>
              <a:t> </a:t>
            </a:r>
            <a:r>
              <a:rPr err="1"/>
              <a:t>underslides</a:t>
            </a:r>
            <a:r>
              <a:t>.</a:t>
            </a:r>
          </a:p>
          <a:p>
            <a:pPr marL="171450" indent="-171450">
              <a:buSzPct val="100000"/>
              <a:buChar char="-"/>
            </a:pPr>
            <a:r>
              <a:rPr err="1"/>
              <a:t>Animationen</a:t>
            </a:r>
            <a:r>
              <a:t> </a:t>
            </a:r>
            <a:r>
              <a:rPr err="1"/>
              <a:t>kan</a:t>
            </a:r>
            <a:r>
              <a:t> </a:t>
            </a:r>
            <a:r>
              <a:rPr err="1"/>
              <a:t>bruges</a:t>
            </a:r>
            <a:r>
              <a:t> </a:t>
            </a:r>
            <a:r>
              <a:rPr err="1"/>
              <a:t>i</a:t>
            </a:r>
            <a:r>
              <a:t> </a:t>
            </a:r>
            <a:r>
              <a:rPr err="1"/>
              <a:t>stedet</a:t>
            </a:r>
            <a:r>
              <a:t> for </a:t>
            </a:r>
            <a:r>
              <a:rPr err="1"/>
              <a:t>underslides</a:t>
            </a:r>
            <a:r>
              <a:t>. </a:t>
            </a:r>
            <a:r>
              <a:rPr err="1"/>
              <a:t>F.eks</a:t>
            </a:r>
            <a:r>
              <a:t>. </a:t>
            </a:r>
            <a:r>
              <a:rPr err="1"/>
              <a:t>ved</a:t>
            </a:r>
            <a:r>
              <a:t> at du </a:t>
            </a:r>
            <a:r>
              <a:rPr err="1"/>
              <a:t>bruger</a:t>
            </a:r>
            <a:r>
              <a:t> </a:t>
            </a:r>
            <a:r>
              <a:rPr err="1"/>
              <a:t>hovedsliden</a:t>
            </a:r>
            <a:r>
              <a:t> </a:t>
            </a:r>
            <a:r>
              <a:rPr err="1"/>
              <a:t>til</a:t>
            </a:r>
            <a:r>
              <a:t> at </a:t>
            </a:r>
            <a:r>
              <a:rPr err="1"/>
              <a:t>introducere</a:t>
            </a:r>
            <a:r>
              <a:t> </a:t>
            </a:r>
            <a:r>
              <a:rPr err="1"/>
              <a:t>emnet</a:t>
            </a:r>
            <a:r>
              <a:t> </a:t>
            </a:r>
            <a:r>
              <a:rPr err="1"/>
              <a:t>og</a:t>
            </a:r>
            <a:r>
              <a:t> </a:t>
            </a:r>
            <a:r>
              <a:rPr err="1"/>
              <a:t>derefter</a:t>
            </a:r>
            <a:r>
              <a:t> </a:t>
            </a:r>
            <a:r>
              <a:rPr err="1"/>
              <a:t>viser</a:t>
            </a:r>
            <a:r>
              <a:t> </a:t>
            </a:r>
            <a:r>
              <a:rPr err="1"/>
              <a:t>animationen</a:t>
            </a:r>
            <a:r>
              <a:t>.</a:t>
            </a:r>
            <a:endParaRPr lang="da-DK"/>
          </a:p>
          <a:p>
            <a:pPr marL="171450" indent="-171450">
              <a:buSzPct val="100000"/>
              <a:buChar char="-"/>
            </a:pPr>
            <a:r>
              <a:rPr lang="da-DK"/>
              <a:t>Du finder animationen her: http://</a:t>
            </a:r>
            <a:r>
              <a:rPr lang="da-DK" err="1"/>
              <a:t>videncenter.kl.dk</a:t>
            </a:r>
            <a:r>
              <a:rPr lang="da-DK"/>
              <a:t>/</a:t>
            </a:r>
            <a:r>
              <a:rPr lang="da-DK" err="1"/>
              <a:t>ledelseafinformationssikkerhed</a:t>
            </a:r>
            <a:r>
              <a:rPr lang="da-DK"/>
              <a:t> </a:t>
            </a:r>
            <a:endParaRPr/>
          </a:p>
          <a:p>
            <a:endParaRPr/>
          </a:p>
          <a:p>
            <a:r>
              <a:rPr err="1"/>
              <a:t>Formål</a:t>
            </a:r>
            <a:endParaRPr/>
          </a:p>
          <a:p>
            <a:pPr marL="171450" indent="-171450">
              <a:buSzPct val="100000"/>
              <a:buChar char="-"/>
            </a:pPr>
            <a:r>
              <a:rPr err="1"/>
              <a:t>Skabe</a:t>
            </a:r>
            <a:r>
              <a:t> </a:t>
            </a:r>
            <a:r>
              <a:rPr err="1"/>
              <a:t>en</a:t>
            </a:r>
            <a:r>
              <a:t> </a:t>
            </a:r>
            <a:r>
              <a:rPr err="1"/>
              <a:t>grundlæggelse</a:t>
            </a:r>
            <a:r>
              <a:t> </a:t>
            </a:r>
            <a:r>
              <a:rPr err="1"/>
              <a:t>forståelse</a:t>
            </a:r>
            <a:r>
              <a:t> </a:t>
            </a:r>
            <a:r>
              <a:rPr err="1"/>
              <a:t>af</a:t>
            </a:r>
            <a:r>
              <a:t> </a:t>
            </a:r>
            <a:r>
              <a:rPr err="1"/>
              <a:t>informationssikkerhed</a:t>
            </a:r>
            <a:r>
              <a:t> </a:t>
            </a:r>
            <a:r>
              <a:rPr err="1"/>
              <a:t>og</a:t>
            </a:r>
            <a:r>
              <a:t> </a:t>
            </a:r>
            <a:r>
              <a:rPr err="1"/>
              <a:t>databeskyttelse</a:t>
            </a:r>
            <a:r>
              <a:t>.</a:t>
            </a:r>
          </a:p>
          <a:p>
            <a:pPr marL="171450" indent="-171450">
              <a:buSzPct val="100000"/>
              <a:buChar char="-"/>
            </a:pPr>
            <a:r>
              <a:rPr err="1"/>
              <a:t>Skabe</a:t>
            </a:r>
            <a:r>
              <a:t> </a:t>
            </a:r>
            <a:r>
              <a:rPr err="1"/>
              <a:t>forståelse</a:t>
            </a:r>
            <a:r>
              <a:t> for, at </a:t>
            </a:r>
            <a:r>
              <a:rPr err="1"/>
              <a:t>informationssikkerhed</a:t>
            </a:r>
            <a:r>
              <a:t> </a:t>
            </a:r>
            <a:r>
              <a:rPr err="1"/>
              <a:t>skal</a:t>
            </a:r>
            <a:r>
              <a:t> </a:t>
            </a:r>
            <a:r>
              <a:rPr err="1"/>
              <a:t>forstås</a:t>
            </a:r>
            <a:r>
              <a:t> </a:t>
            </a:r>
            <a:r>
              <a:rPr err="1"/>
              <a:t>bredt</a:t>
            </a:r>
            <a:r>
              <a:t>. </a:t>
            </a:r>
          </a:p>
          <a:p>
            <a:pPr marL="171450" indent="-171450">
              <a:buSzPct val="100000"/>
              <a:buChar char="-"/>
            </a:pPr>
            <a:endParaRPr/>
          </a:p>
          <a:p>
            <a:r>
              <a:rPr err="1"/>
              <a:t>Vigtige</a:t>
            </a:r>
            <a:r>
              <a:t> pointer</a:t>
            </a:r>
          </a:p>
          <a:p>
            <a:pPr marL="171450" indent="-171450">
              <a:buSzPct val="100000"/>
              <a:buChar char="-"/>
            </a:pPr>
            <a:r>
              <a:rPr err="1"/>
              <a:t>Informationssikkerhed</a:t>
            </a:r>
            <a:r>
              <a:t> handler </a:t>
            </a:r>
            <a:r>
              <a:rPr err="1"/>
              <a:t>ikke</a:t>
            </a:r>
            <a:r>
              <a:t> </a:t>
            </a:r>
            <a:r>
              <a:rPr err="1"/>
              <a:t>kun</a:t>
            </a:r>
            <a:r>
              <a:t> om it.</a:t>
            </a:r>
          </a:p>
          <a:p>
            <a:pPr marL="171450" indent="-171450">
              <a:buSzPct val="100000"/>
              <a:buChar char="-"/>
            </a:pPr>
            <a:r>
              <a:rPr err="1"/>
              <a:t>Brugernes</a:t>
            </a:r>
            <a:r>
              <a:t> </a:t>
            </a:r>
            <a:r>
              <a:rPr err="1"/>
              <a:t>adfærd</a:t>
            </a:r>
            <a:r>
              <a:t> er det </a:t>
            </a:r>
            <a:r>
              <a:rPr err="1"/>
              <a:t>svageste</a:t>
            </a:r>
            <a:r>
              <a:t> </a:t>
            </a:r>
            <a:r>
              <a:rPr err="1"/>
              <a:t>punkt</a:t>
            </a:r>
            <a:r>
              <a:t> </a:t>
            </a:r>
            <a:r>
              <a:rPr err="1"/>
              <a:t>i</a:t>
            </a:r>
            <a:r>
              <a:t> forhold </a:t>
            </a:r>
            <a:r>
              <a:rPr err="1"/>
              <a:t>til</a:t>
            </a:r>
            <a:r>
              <a:t> </a:t>
            </a:r>
            <a:r>
              <a:rPr err="1"/>
              <a:t>f.eks</a:t>
            </a:r>
            <a:r>
              <a:t>. ransomware </a:t>
            </a:r>
            <a:r>
              <a:rPr err="1"/>
              <a:t>og</a:t>
            </a:r>
            <a:r>
              <a:t> </a:t>
            </a:r>
            <a:r>
              <a:rPr err="1"/>
              <a:t>ceo</a:t>
            </a:r>
            <a:r>
              <a:t>-fraud.</a:t>
            </a:r>
          </a:p>
          <a:p>
            <a:pPr marL="171450" indent="-171450">
              <a:buSzPct val="100000"/>
              <a:buChar char="-"/>
            </a:pPr>
            <a:endParaRPr/>
          </a:p>
          <a:p>
            <a:r>
              <a:rPr err="1"/>
              <a:t>Forslag</a:t>
            </a:r>
            <a:r>
              <a:t> </a:t>
            </a:r>
            <a:r>
              <a:rPr err="1"/>
              <a:t>til</a:t>
            </a:r>
            <a:r>
              <a:t> </a:t>
            </a:r>
            <a:r>
              <a:rPr err="1"/>
              <a:t>lokal</a:t>
            </a:r>
            <a:r>
              <a:t> </a:t>
            </a:r>
            <a:r>
              <a:rPr err="1"/>
              <a:t>tilretning</a:t>
            </a:r>
            <a:endParaRPr/>
          </a:p>
          <a:p>
            <a:r>
              <a:t>- </a:t>
            </a:r>
            <a:r>
              <a:rPr err="1"/>
              <a:t>Lav</a:t>
            </a:r>
            <a:r>
              <a:t> </a:t>
            </a:r>
            <a:r>
              <a:rPr err="1"/>
              <a:t>kvalitetstjek</a:t>
            </a:r>
            <a:r>
              <a:t> </a:t>
            </a:r>
            <a:r>
              <a:rPr err="1"/>
              <a:t>af</a:t>
            </a:r>
            <a:r>
              <a:t> </a:t>
            </a:r>
            <a:r>
              <a:rPr err="1"/>
              <a:t>underslides</a:t>
            </a:r>
            <a:r>
              <a:t> </a:t>
            </a:r>
            <a:r>
              <a:rPr err="1"/>
              <a:t>og</a:t>
            </a:r>
            <a:r>
              <a:t> ret dem </a:t>
            </a:r>
            <a:r>
              <a:rPr err="1"/>
              <a:t>til</a:t>
            </a:r>
            <a:r>
              <a:t>, </a:t>
            </a:r>
            <a:r>
              <a:rPr err="1"/>
              <a:t>så</a:t>
            </a:r>
            <a:r>
              <a:t> </a:t>
            </a:r>
            <a:r>
              <a:rPr err="1"/>
              <a:t>eksemplerne</a:t>
            </a:r>
            <a:r>
              <a:t> passer </a:t>
            </a:r>
            <a:r>
              <a:rPr err="1"/>
              <a:t>til</a:t>
            </a:r>
            <a:r>
              <a:t> </a:t>
            </a:r>
            <a:r>
              <a:rPr err="1"/>
              <a:t>jeres</a:t>
            </a:r>
            <a:r>
              <a:t> </a:t>
            </a:r>
            <a:r>
              <a:rPr err="1"/>
              <a:t>praksis</a:t>
            </a: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21" name="Shape 221"/>
          <p:cNvSpPr>
            <a:spLocks noGrp="1"/>
          </p:cNvSpPr>
          <p:nvPr>
            <p:ph type="body" sz="quarter" idx="1"/>
          </p:nvPr>
        </p:nvSpPr>
        <p:spPr>
          <a:prstGeom prst="rect">
            <a:avLst/>
          </a:prstGeom>
        </p:spPr>
        <p:txBody>
          <a:bodyPr numCol="1"/>
          <a:lstStyle/>
          <a:p>
            <a:r>
              <a:t>Overvej</a:t>
            </a:r>
          </a:p>
          <a:p>
            <a:r>
              <a:t>- Kan I sætte ”kød og blod” på nogle af eksemplerne - evt. i dialog med tilhøreren.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12" name="Shape 12"/>
          <p:cNvSpPr>
            <a:spLocks noGrp="1"/>
          </p:cNvSpPr>
          <p:nvPr>
            <p:ph type="title"/>
          </p:nvPr>
        </p:nvSpPr>
        <p:spPr>
          <a:xfrm>
            <a:off x="1359891" y="1001553"/>
            <a:ext cx="8159355" cy="2130602"/>
          </a:xfrm>
          <a:prstGeom prst="rect">
            <a:avLst/>
          </a:prstGeom>
        </p:spPr>
        <p:txBody>
          <a:bodyPr numCol="1" anchor="b"/>
          <a:lstStyle>
            <a:lvl1pPr algn="ctr">
              <a:defRPr sz="5300"/>
            </a:lvl1pPr>
          </a:lstStyle>
          <a:p>
            <a:r>
              <a:t>Titeltekst</a:t>
            </a:r>
          </a:p>
        </p:txBody>
      </p:sp>
      <p:sp>
        <p:nvSpPr>
          <p:cNvPr id="13" name="Shape 13"/>
          <p:cNvSpPr>
            <a:spLocks noGrp="1"/>
          </p:cNvSpPr>
          <p:nvPr>
            <p:ph type="body" sz="quarter" idx="1"/>
          </p:nvPr>
        </p:nvSpPr>
        <p:spPr>
          <a:xfrm>
            <a:off x="1359891" y="3214318"/>
            <a:ext cx="8159355" cy="1477539"/>
          </a:xfrm>
          <a:prstGeom prst="rect">
            <a:avLst/>
          </a:prstGeom>
        </p:spPr>
        <p:txBody>
          <a:bodyPr numCol="1"/>
          <a:lstStyle>
            <a:lvl1pPr marL="0" indent="0" algn="ctr">
              <a:buSzTx/>
              <a:buFontTx/>
              <a:buNone/>
              <a:defRPr sz="2100"/>
            </a:lvl1pPr>
            <a:lvl2pPr marL="0" indent="407959" algn="ctr">
              <a:buSzTx/>
              <a:buFontTx/>
              <a:buNone/>
              <a:defRPr sz="2100"/>
            </a:lvl2pPr>
            <a:lvl3pPr marL="0" indent="815918" algn="ctr">
              <a:buSzTx/>
              <a:buFontTx/>
              <a:buNone/>
              <a:defRPr sz="2100"/>
            </a:lvl3pPr>
            <a:lvl4pPr marL="0" indent="1223878" algn="ctr">
              <a:buSzTx/>
              <a:buFontTx/>
              <a:buNone/>
              <a:defRPr sz="2100"/>
            </a:lvl4pPr>
            <a:lvl5pPr marL="0" indent="1631837" algn="ctr">
              <a:buSzTx/>
              <a:buFontTx/>
              <a:buNone/>
              <a:defRPr sz="2100"/>
            </a:lvl5pPr>
          </a:lstStyle>
          <a:p>
            <a:r>
              <a:t>Brødtekst, niveau et</a:t>
            </a:r>
          </a:p>
          <a:p>
            <a:pPr lvl="1"/>
            <a:r>
              <a:t>Brødtekst, niveau to</a:t>
            </a:r>
          </a:p>
          <a:p>
            <a:pPr lvl="2"/>
            <a:r>
              <a:t>Brødtekst, niveau tre</a:t>
            </a:r>
          </a:p>
          <a:p>
            <a:pPr lvl="3"/>
            <a:r>
              <a:t>Brødtekst, niveau fire</a:t>
            </a:r>
          </a:p>
          <a:p>
            <a:pPr lvl="4"/>
            <a:r>
              <a:t>Brødtekst, niveau fem</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og indholdsobjek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numCol="1"/>
          <a:lstStyle/>
          <a:p>
            <a:r>
              <a:t>Titeltekst</a:t>
            </a:r>
          </a:p>
        </p:txBody>
      </p:sp>
      <p:sp>
        <p:nvSpPr>
          <p:cNvPr id="22" name="Shape 22"/>
          <p:cNvSpPr>
            <a:spLocks noGrp="1"/>
          </p:cNvSpPr>
          <p:nvPr>
            <p:ph type="body" idx="1"/>
          </p:nvPr>
        </p:nvSpPr>
        <p:spPr>
          <a:prstGeom prst="rect">
            <a:avLst/>
          </a:prstGeom>
        </p:spPr>
        <p:txBody>
          <a:bodyPr numCol="1"/>
          <a:lstStyle/>
          <a:p>
            <a:r>
              <a:t>Brødtekst, niveau et</a:t>
            </a:r>
          </a:p>
          <a:p>
            <a:pPr lvl="1"/>
            <a:r>
              <a:t>Brødtekst, niveau to</a:t>
            </a:r>
          </a:p>
          <a:p>
            <a:pPr lvl="2"/>
            <a:r>
              <a:t>Brødtekst, niveau tre</a:t>
            </a:r>
          </a:p>
          <a:p>
            <a:pPr lvl="3"/>
            <a:r>
              <a:t>Brødtekst, niveau fire</a:t>
            </a:r>
          </a:p>
          <a:p>
            <a:pPr lvl="4"/>
            <a:r>
              <a:t>Brødtekst, niveau fem</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fsnitsoverskrift">
    <p:spTree>
      <p:nvGrpSpPr>
        <p:cNvPr id="1" name=""/>
        <p:cNvGrpSpPr/>
        <p:nvPr/>
      </p:nvGrpSpPr>
      <p:grpSpPr>
        <a:xfrm>
          <a:off x="0" y="0"/>
          <a:ext cx="0" cy="0"/>
          <a:chOff x="0" y="0"/>
          <a:chExt cx="0" cy="0"/>
        </a:xfrm>
      </p:grpSpPr>
      <p:sp>
        <p:nvSpPr>
          <p:cNvPr id="30" name="Shape 30"/>
          <p:cNvSpPr>
            <a:spLocks noGrp="1"/>
          </p:cNvSpPr>
          <p:nvPr>
            <p:ph type="title"/>
          </p:nvPr>
        </p:nvSpPr>
        <p:spPr>
          <a:xfrm>
            <a:off x="742274" y="1525703"/>
            <a:ext cx="9383257" cy="2545673"/>
          </a:xfrm>
          <a:prstGeom prst="rect">
            <a:avLst/>
          </a:prstGeom>
        </p:spPr>
        <p:txBody>
          <a:bodyPr numCol="1" anchor="b"/>
          <a:lstStyle>
            <a:lvl1pPr>
              <a:defRPr sz="5300"/>
            </a:lvl1pPr>
          </a:lstStyle>
          <a:p>
            <a:r>
              <a:t>Titeltekst</a:t>
            </a:r>
          </a:p>
        </p:txBody>
      </p:sp>
      <p:sp>
        <p:nvSpPr>
          <p:cNvPr id="31" name="Shape 31"/>
          <p:cNvSpPr>
            <a:spLocks noGrp="1"/>
          </p:cNvSpPr>
          <p:nvPr>
            <p:ph type="body" sz="quarter" idx="1"/>
          </p:nvPr>
        </p:nvSpPr>
        <p:spPr>
          <a:xfrm>
            <a:off x="742274" y="4095458"/>
            <a:ext cx="9383257" cy="1338710"/>
          </a:xfrm>
          <a:prstGeom prst="rect">
            <a:avLst/>
          </a:prstGeom>
        </p:spPr>
        <p:txBody>
          <a:bodyPr numCol="1"/>
          <a:lstStyle>
            <a:lvl1pPr marL="0" indent="0">
              <a:buSzTx/>
              <a:buFontTx/>
              <a:buNone/>
              <a:defRPr sz="2100">
                <a:solidFill>
                  <a:srgbClr val="888888"/>
                </a:solidFill>
              </a:defRPr>
            </a:lvl1pPr>
            <a:lvl2pPr marL="0" indent="407959">
              <a:buSzTx/>
              <a:buFontTx/>
              <a:buNone/>
              <a:defRPr sz="2100">
                <a:solidFill>
                  <a:srgbClr val="888888"/>
                </a:solidFill>
              </a:defRPr>
            </a:lvl2pPr>
            <a:lvl3pPr marL="0" indent="815918">
              <a:buSzTx/>
              <a:buFontTx/>
              <a:buNone/>
              <a:defRPr sz="2100">
                <a:solidFill>
                  <a:srgbClr val="888888"/>
                </a:solidFill>
              </a:defRPr>
            </a:lvl3pPr>
            <a:lvl4pPr marL="0" indent="1223878">
              <a:buSzTx/>
              <a:buFontTx/>
              <a:buNone/>
              <a:defRPr sz="2100">
                <a:solidFill>
                  <a:srgbClr val="888888"/>
                </a:solidFill>
              </a:defRPr>
            </a:lvl4pPr>
            <a:lvl5pPr marL="0" indent="1631837">
              <a:buSzTx/>
              <a:buFontTx/>
              <a:buNone/>
              <a:defRPr sz="2100">
                <a:solidFill>
                  <a:srgbClr val="888888"/>
                </a:solidFill>
              </a:defRPr>
            </a:lvl5pPr>
          </a:lstStyle>
          <a:p>
            <a:r>
              <a:t>Brødtekst, niveau et</a:t>
            </a:r>
          </a:p>
          <a:p>
            <a:pPr lvl="1"/>
            <a:r>
              <a:t>Brødtekst, niveau to</a:t>
            </a:r>
          </a:p>
          <a:p>
            <a:pPr lvl="2"/>
            <a:r>
              <a:t>Brødtekst, niveau tre</a:t>
            </a:r>
          </a:p>
          <a:p>
            <a:pPr lvl="3"/>
            <a:r>
              <a:t>Brødtekst, niveau fire</a:t>
            </a:r>
          </a:p>
          <a:p>
            <a:pPr lvl="4"/>
            <a:r>
              <a:t>Brødtekst, niveau fem</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o indholdsobjekter">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numCol="1"/>
          <a:lstStyle/>
          <a:p>
            <a:r>
              <a:t>Titeltekst</a:t>
            </a:r>
          </a:p>
        </p:txBody>
      </p:sp>
      <p:sp>
        <p:nvSpPr>
          <p:cNvPr id="40" name="Shape 40"/>
          <p:cNvSpPr>
            <a:spLocks noGrp="1"/>
          </p:cNvSpPr>
          <p:nvPr>
            <p:ph type="body" sz="half" idx="1"/>
          </p:nvPr>
        </p:nvSpPr>
        <p:spPr>
          <a:xfrm>
            <a:off x="747941" y="1629117"/>
            <a:ext cx="4623635" cy="3882965"/>
          </a:xfrm>
          <a:prstGeom prst="rect">
            <a:avLst/>
          </a:prstGeom>
        </p:spPr>
        <p:txBody>
          <a:bodyPr numCol="1"/>
          <a:lstStyle>
            <a:lvl3pPr marL="1121888" indent="-305969"/>
          </a:lstStyle>
          <a:p>
            <a:r>
              <a:t>Brødtekst, niveau et</a:t>
            </a:r>
          </a:p>
          <a:p>
            <a:pPr lvl="1"/>
            <a:r>
              <a:t>Brødtekst, niveau to</a:t>
            </a:r>
          </a:p>
          <a:p>
            <a:pPr lvl="2"/>
            <a:r>
              <a:t>Brødtekst, niveau tre</a:t>
            </a:r>
          </a:p>
          <a:p>
            <a:pPr lvl="3"/>
            <a:r>
              <a:t>Brødtekst, niveau fire</a:t>
            </a:r>
          </a:p>
          <a:p>
            <a:pPr lvl="4"/>
            <a:r>
              <a:t>Brødtekst, niveau fem</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ammenligning">
    <p:spTree>
      <p:nvGrpSpPr>
        <p:cNvPr id="1" name=""/>
        <p:cNvGrpSpPr/>
        <p:nvPr/>
      </p:nvGrpSpPr>
      <p:grpSpPr>
        <a:xfrm>
          <a:off x="0" y="0"/>
          <a:ext cx="0" cy="0"/>
          <a:chOff x="0" y="0"/>
          <a:chExt cx="0" cy="0"/>
        </a:xfrm>
      </p:grpSpPr>
      <p:sp>
        <p:nvSpPr>
          <p:cNvPr id="48" name="Shape 48"/>
          <p:cNvSpPr>
            <a:spLocks noGrp="1"/>
          </p:cNvSpPr>
          <p:nvPr>
            <p:ph type="title"/>
          </p:nvPr>
        </p:nvSpPr>
        <p:spPr>
          <a:xfrm>
            <a:off x="511834" y="247291"/>
            <a:ext cx="9620782" cy="897148"/>
          </a:xfrm>
          <a:prstGeom prst="rect">
            <a:avLst/>
          </a:prstGeom>
        </p:spPr>
        <p:txBody>
          <a:bodyPr numCol="1"/>
          <a:lstStyle/>
          <a:p>
            <a:r>
              <a:t>Titeltekst</a:t>
            </a:r>
          </a:p>
        </p:txBody>
      </p:sp>
      <p:sp>
        <p:nvSpPr>
          <p:cNvPr id="49" name="Shape 49"/>
          <p:cNvSpPr>
            <a:spLocks noGrp="1"/>
          </p:cNvSpPr>
          <p:nvPr>
            <p:ph type="body" sz="quarter" idx="1"/>
          </p:nvPr>
        </p:nvSpPr>
        <p:spPr>
          <a:xfrm>
            <a:off x="749357" y="1500205"/>
            <a:ext cx="4602386" cy="735228"/>
          </a:xfrm>
          <a:prstGeom prst="rect">
            <a:avLst/>
          </a:prstGeom>
        </p:spPr>
        <p:txBody>
          <a:bodyPr numCol="1" anchor="b"/>
          <a:lstStyle>
            <a:lvl1pPr marL="0" indent="0">
              <a:buSzTx/>
              <a:buFontTx/>
              <a:buNone/>
              <a:defRPr sz="2100"/>
            </a:lvl1pPr>
            <a:lvl2pPr marL="0" indent="407959">
              <a:buSzTx/>
              <a:buFontTx/>
              <a:buNone/>
              <a:defRPr sz="2100"/>
            </a:lvl2pPr>
            <a:lvl3pPr marL="0" indent="815918">
              <a:buSzTx/>
              <a:buFontTx/>
              <a:buNone/>
              <a:defRPr sz="2100"/>
            </a:lvl3pPr>
            <a:lvl4pPr marL="0" indent="1223878">
              <a:buSzTx/>
              <a:buFontTx/>
              <a:buNone/>
              <a:defRPr sz="2100"/>
            </a:lvl4pPr>
            <a:lvl5pPr marL="0" indent="1631837">
              <a:buSzTx/>
              <a:buFontTx/>
              <a:buNone/>
              <a:defRPr sz="21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50" name="Shape 50"/>
          <p:cNvSpPr>
            <a:spLocks noGrp="1"/>
          </p:cNvSpPr>
          <p:nvPr>
            <p:ph type="body" sz="quarter" idx="13"/>
          </p:nvPr>
        </p:nvSpPr>
        <p:spPr>
          <a:xfrm>
            <a:off x="5507563" y="1500205"/>
            <a:ext cx="4625052" cy="735228"/>
          </a:xfrm>
          <a:prstGeom prst="rect">
            <a:avLst/>
          </a:prstGeom>
        </p:spPr>
        <p:txBody>
          <a:bodyPr numCol="1" anchor="b"/>
          <a:lstStyle/>
          <a:p>
            <a:pPr marL="0" indent="0">
              <a:buSzTx/>
              <a:buFontTx/>
              <a:buNone/>
              <a:defRPr sz="2100"/>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Kun titel">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numCol="1"/>
          <a:lstStyle/>
          <a:p>
            <a:r>
              <a:t>Titeltekst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rside">
    <p:spTree>
      <p:nvGrpSpPr>
        <p:cNvPr id="1" name=""/>
        <p:cNvGrpSpPr/>
        <p:nvPr/>
      </p:nvGrpSpPr>
      <p:grpSpPr>
        <a:xfrm>
          <a:off x="0" y="0"/>
          <a:ext cx="0" cy="0"/>
          <a:chOff x="0" y="0"/>
          <a:chExt cx="0" cy="0"/>
        </a:xfrm>
      </p:grpSpPr>
      <p:sp>
        <p:nvSpPr>
          <p:cNvPr id="66" name="Shape 66"/>
          <p:cNvSpPr>
            <a:spLocks noGrp="1"/>
          </p:cNvSpPr>
          <p:nvPr>
            <p:ph type="pic" idx="13"/>
          </p:nvPr>
        </p:nvSpPr>
        <p:spPr>
          <a:xfrm>
            <a:off x="0" y="-233981"/>
            <a:ext cx="10879139" cy="6119813"/>
          </a:xfrm>
          <a:prstGeom prst="rect">
            <a:avLst/>
          </a:prstGeom>
        </p:spPr>
        <p:txBody>
          <a:bodyPr lIns="91439" rIns="91439" numCol="1">
            <a:noAutofit/>
          </a:bodyPr>
          <a:lstStyle/>
          <a:p>
            <a:endParaRPr/>
          </a:p>
        </p:txBody>
      </p:sp>
      <p:sp>
        <p:nvSpPr>
          <p:cNvPr id="67" name="Shape 67"/>
          <p:cNvSpPr>
            <a:spLocks noGrp="1"/>
          </p:cNvSpPr>
          <p:nvPr>
            <p:ph type="body" sz="half" idx="1"/>
          </p:nvPr>
        </p:nvSpPr>
        <p:spPr>
          <a:xfrm>
            <a:off x="542925" y="3059111"/>
            <a:ext cx="9253539" cy="1997340"/>
          </a:xfrm>
          <a:prstGeom prst="rect">
            <a:avLst/>
          </a:prstGeom>
          <a:solidFill>
            <a:srgbClr val="FFFFFF"/>
          </a:solidFill>
        </p:spPr>
        <p:txBody>
          <a:bodyPr lIns="359999" tIns="359999" rIns="359999" bIns="359999" numCol="1" anchor="ctr"/>
          <a:lstStyle>
            <a:lvl1pPr>
              <a:defRPr sz="4800"/>
            </a:lvl1pPr>
            <a:lvl2pPr marL="983902" indent="-575943">
              <a:defRPr sz="4800"/>
            </a:lvl2pPr>
            <a:lvl3pPr marL="1427858" indent="-611939">
              <a:defRPr sz="4800"/>
            </a:lvl3pPr>
            <a:lvl4pPr marL="2039797" indent="-815919">
              <a:defRPr sz="4800"/>
            </a:lvl4pPr>
            <a:lvl5pPr marL="2447757" indent="-815919">
              <a:defRPr sz="4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68" name="Shape 68"/>
          <p:cNvSpPr>
            <a:spLocks noGrp="1"/>
          </p:cNvSpPr>
          <p:nvPr>
            <p:ph type="body" sz="quarter" idx="14"/>
          </p:nvPr>
        </p:nvSpPr>
        <p:spPr>
          <a:xfrm>
            <a:off x="542926" y="2591946"/>
            <a:ext cx="3308638" cy="467961"/>
          </a:xfrm>
          <a:prstGeom prst="rect">
            <a:avLst/>
          </a:prstGeom>
          <a:solidFill>
            <a:srgbClr val="000000"/>
          </a:solidFill>
        </p:spPr>
        <p:txBody>
          <a:bodyPr lIns="179999" tIns="179999" rIns="179999" bIns="179999" numCol="1" anchor="ctr"/>
          <a:lstStyle/>
          <a:p>
            <a:pPr marL="81591" indent="-81591" defTabSz="326367">
              <a:spcBef>
                <a:spcPts val="300"/>
              </a:spcBef>
              <a:defRPr sz="720">
                <a:solidFill>
                  <a:srgbClr val="FFFFFF"/>
                </a:solidFill>
              </a:defRPr>
            </a:pPr>
            <a:endParaRPr/>
          </a:p>
        </p:txBody>
      </p:sp>
      <p:sp>
        <p:nvSpPr>
          <p:cNvPr id="69" name="Shape 69"/>
          <p:cNvSpPr>
            <a:spLocks noGrp="1"/>
          </p:cNvSpPr>
          <p:nvPr>
            <p:ph type="body" sz="quarter" idx="15"/>
          </p:nvPr>
        </p:nvSpPr>
        <p:spPr>
          <a:xfrm>
            <a:off x="542924" y="5040312"/>
            <a:ext cx="9253540" cy="468314"/>
          </a:xfrm>
          <a:prstGeom prst="rect">
            <a:avLst/>
          </a:prstGeom>
          <a:solidFill>
            <a:srgbClr val="FFFFFF"/>
          </a:solidFill>
        </p:spPr>
        <p:txBody>
          <a:bodyPr numCol="1" anchor="ctr"/>
          <a:lstStyle/>
          <a:p>
            <a:pPr>
              <a:defRPr sz="1400"/>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dhold - Kun titel">
    <p:spTree>
      <p:nvGrpSpPr>
        <p:cNvPr id="1" name=""/>
        <p:cNvGrpSpPr/>
        <p:nvPr/>
      </p:nvGrpSpPr>
      <p:grpSpPr>
        <a:xfrm>
          <a:off x="0" y="0"/>
          <a:ext cx="0" cy="0"/>
          <a:chOff x="0" y="0"/>
          <a:chExt cx="0" cy="0"/>
        </a:xfrm>
      </p:grpSpPr>
      <p:sp>
        <p:nvSpPr>
          <p:cNvPr id="77" name="Shape 77"/>
          <p:cNvSpPr>
            <a:spLocks noGrp="1"/>
          </p:cNvSpPr>
          <p:nvPr>
            <p:ph type="title"/>
          </p:nvPr>
        </p:nvSpPr>
        <p:spPr>
          <a:xfrm>
            <a:off x="614362" y="503237"/>
            <a:ext cx="9721851" cy="504826"/>
          </a:xfrm>
          <a:prstGeom prst="rect">
            <a:avLst/>
          </a:prstGeom>
        </p:spPr>
        <p:txBody>
          <a:bodyPr lIns="0" tIns="0" rIns="0" bIns="0" numCol="1" anchor="t"/>
          <a:lstStyle>
            <a:lvl1pPr>
              <a:defRPr>
                <a:solidFill>
                  <a:srgbClr val="44546A"/>
                </a:solidFill>
              </a:defRPr>
            </a:lvl1pPr>
          </a:lstStyle>
          <a:p>
            <a:r>
              <a:t>Titeltekst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513300" y="222423"/>
            <a:ext cx="9635153" cy="873210"/>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nchor="ctr">
            <a:normAutofit/>
          </a:bodyPr>
          <a:lstStyle/>
          <a:p>
            <a:r>
              <a:t>Titeltekst</a:t>
            </a:r>
          </a:p>
        </p:txBody>
      </p:sp>
      <p:sp>
        <p:nvSpPr>
          <p:cNvPr id="4" name="Shape 4"/>
          <p:cNvSpPr>
            <a:spLocks noGrp="1"/>
          </p:cNvSpPr>
          <p:nvPr>
            <p:ph type="body" idx="1"/>
          </p:nvPr>
        </p:nvSpPr>
        <p:spPr>
          <a:xfrm>
            <a:off x="614362" y="1359243"/>
            <a:ext cx="9516837" cy="4152840"/>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normAutofit/>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5" name="Shape 131">
            <a:extLst>
              <a:ext uri="{FF2B5EF4-FFF2-40B4-BE49-F238E27FC236}">
                <a16:creationId xmlns:a16="http://schemas.microsoft.com/office/drawing/2014/main" id="{79BB2ED1-16F4-B84D-B583-7D13A8F2C433}"/>
              </a:ext>
            </a:extLst>
          </p:cNvPr>
          <p:cNvSpPr/>
          <p:nvPr userDrawn="1"/>
        </p:nvSpPr>
        <p:spPr>
          <a:xfrm>
            <a:off x="538163" y="5824642"/>
            <a:ext cx="6957225"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nchor="ctr">
            <a:spAutoFit/>
          </a:bodyPr>
          <a:lstStyle>
            <a:lvl1pPr>
              <a:defRPr sz="1000">
                <a:solidFill>
                  <a:srgbClr val="DAE3F3"/>
                </a:solidFill>
              </a:defRPr>
            </a:lvl1pPr>
          </a:lstStyle>
          <a:p>
            <a:r>
              <a:t>LEDELSE AF INFORMATIONSSIKKERHED I KOMMUNALE</a:t>
            </a:r>
            <a:r>
              <a:rPr lang="da-DK"/>
              <a:t>BESTYRELSER</a:t>
            </a:r>
            <a:endParaRPr/>
          </a:p>
        </p:txBody>
      </p:sp>
      <p:sp>
        <p:nvSpPr>
          <p:cNvPr id="6" name="Rectangle 11">
            <a:extLst>
              <a:ext uri="{FF2B5EF4-FFF2-40B4-BE49-F238E27FC236}">
                <a16:creationId xmlns:a16="http://schemas.microsoft.com/office/drawing/2014/main" id="{02B8CE0F-CDD4-F64F-B9DE-D97EDE9B8250}"/>
              </a:ext>
            </a:extLst>
          </p:cNvPr>
          <p:cNvSpPr txBox="1">
            <a:spLocks noChangeArrowheads="1"/>
          </p:cNvSpPr>
          <p:nvPr userDrawn="1"/>
        </p:nvSpPr>
        <p:spPr>
          <a:xfrm>
            <a:off x="9393382" y="5897390"/>
            <a:ext cx="939655" cy="211310"/>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00">
                <a:solidFill>
                  <a:srgbClr val="343536"/>
                </a:solidFill>
                <a:latin typeface="Arial" panose="020B0604020202020204" pitchFamily="34" charset="0"/>
                <a:cs typeface="Arial" panose="020B0604020202020204" pitchFamily="34" charset="0"/>
              </a:rPr>
              <a:t>Side  </a:t>
            </a:r>
            <a:fld id="{07C3ABF7-9C5F-4CBA-B4FC-DD1D7FBF45EA}" type="slidenum">
              <a:rPr lang="da-DK" sz="800" smtClean="0">
                <a:solidFill>
                  <a:srgbClr val="343536"/>
                </a:solidFill>
                <a:latin typeface="Arial" panose="020B0604020202020204" pitchFamily="34" charset="0"/>
                <a:cs typeface="Arial" panose="020B0604020202020204" pitchFamily="34" charset="0"/>
              </a:rPr>
              <a:pPr algn="r">
                <a:defRPr/>
              </a:pPr>
              <a:t>‹nr.›</a:t>
            </a:fld>
            <a:endParaRPr lang="da-DK" sz="800">
              <a:solidFill>
                <a:srgbClr val="343536"/>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transition spd="med"/>
  <p:hf hdr="0" dt="0"/>
  <p:txStyles>
    <p:titleStyle>
      <a:lvl1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1pPr>
      <a:lvl2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2pPr>
      <a:lvl3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3pPr>
      <a:lvl4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4pPr>
      <a:lvl5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5pPr>
      <a:lvl6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6pPr>
      <a:lvl7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7pPr>
      <a:lvl8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8pPr>
      <a:lvl9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9pPr>
    </p:titleStyle>
    <p:bodyStyle>
      <a:lvl1pPr marL="203979" marR="0" indent="-20397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1pPr>
      <a:lvl2pPr marL="695930" marR="0" indent="-287971"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2pPr>
      <a:lvl3pPr marL="1165599" marR="0" indent="-349680"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3pPr>
      <a:lvl4pPr marL="1631837" marR="0" indent="-40795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4pPr>
      <a:lvl5pPr marL="2039797" marR="0" indent="-40795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5pPr>
      <a:lvl6pPr marL="2345768" marR="0" indent="-305970"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6pPr>
      <a:lvl7pPr marL="2753726" marR="0" indent="-30596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7pPr>
      <a:lvl8pPr marL="3161686" marR="0" indent="-30596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8pPr>
      <a:lvl9pPr marL="3569646" marR="0" indent="-305970"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9pPr>
    </p:bodyStyle>
    <p:otherStyle>
      <a:lvl1pPr marL="0" marR="0" indent="0"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521044"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1042088"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1563132"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2084176"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2605220"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3126264"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3647309"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4168352"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png"/><Relationship Id="rId7" Type="http://schemas.openxmlformats.org/officeDocument/2006/relationships/image" Target="../media/image7.png"/><Relationship Id="rId12"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hyperlink" Target="http://videncenter.kl.dk/ledelseafinformationssikkerhed"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46.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7.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31.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65.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1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6" name="Shape 86"/>
          <p:cNvSpPr/>
          <p:nvPr/>
        </p:nvSpPr>
        <p:spPr>
          <a:xfrm>
            <a:off x="542924" y="5832930"/>
            <a:ext cx="7028665" cy="2565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nchor="ctr">
            <a:spAutoFit/>
          </a:bodyPr>
          <a:lstStyle>
            <a:lvl1pPr>
              <a:defRPr sz="1000">
                <a:solidFill>
                  <a:srgbClr val="DAE3F3"/>
                </a:solidFill>
              </a:defRPr>
            </a:lvl1pPr>
          </a:lstStyle>
          <a:p>
            <a:r>
              <a:rPr dirty="0"/>
              <a:t>LEDELSE AF INFORMATIONSSIKKERHED I DE KOMMUNALE DIREKTIONER · AKTUEL AFSENDER SKRIVES HER</a:t>
            </a:r>
          </a:p>
        </p:txBody>
      </p:sp>
      <p:sp>
        <p:nvSpPr>
          <p:cNvPr id="88" name="Shape 88"/>
          <p:cNvSpPr>
            <a:spLocks noGrp="1"/>
          </p:cNvSpPr>
          <p:nvPr>
            <p:ph type="body" sz="quarter" idx="1"/>
          </p:nvPr>
        </p:nvSpPr>
        <p:spPr>
          <a:xfrm>
            <a:off x="0" y="5526740"/>
            <a:ext cx="10879140" cy="592942"/>
          </a:xfrm>
          <a:prstGeom prst="rect">
            <a:avLst/>
          </a:prstGeom>
          <a:solidFill>
            <a:srgbClr val="203864"/>
          </a:solidFill>
        </p:spPr>
        <p:txBody>
          <a:bodyPr lIns="36000" tIns="36000" rIns="360000" bIns="36000" numCol="1"/>
          <a:lstStyle/>
          <a:p>
            <a:pPr marL="0" indent="0" algn="r" defTabSz="554824">
              <a:spcBef>
                <a:spcPts val="500"/>
              </a:spcBef>
              <a:buSzTx/>
              <a:buNone/>
              <a:defRPr sz="1088">
                <a:solidFill>
                  <a:srgbClr val="8FAADC"/>
                </a:solidFill>
              </a:defRPr>
            </a:pPr>
            <a:r>
              <a:rPr lang="da-DK" sz="1100" dirty="0">
                <a:solidFill>
                  <a:schemeClr val="accent1">
                    <a:lumMod val="60000"/>
                    <a:lumOff val="40000"/>
                  </a:schemeClr>
                </a:solidFill>
              </a:rPr>
              <a:t>AKTUEL AFSENDER SKRIVES HER I VERSALER OG HOLDER HØJREKANT</a:t>
            </a:r>
            <a:endParaRPr sz="952" dirty="0"/>
          </a:p>
        </p:txBody>
      </p:sp>
      <p:sp>
        <p:nvSpPr>
          <p:cNvPr id="9" name="Pladsholder til tekst 6">
            <a:extLst>
              <a:ext uri="{FF2B5EF4-FFF2-40B4-BE49-F238E27FC236}">
                <a16:creationId xmlns:a16="http://schemas.microsoft.com/office/drawing/2014/main" id="{066A9576-36A8-754B-8AE9-3FFC46673AA4}"/>
              </a:ext>
            </a:extLst>
          </p:cNvPr>
          <p:cNvSpPr txBox="1">
            <a:spLocks/>
          </p:cNvSpPr>
          <p:nvPr/>
        </p:nvSpPr>
        <p:spPr>
          <a:xfrm>
            <a:off x="5247861" y="2139366"/>
            <a:ext cx="5613759" cy="1980000"/>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Ledelse af informationssikkerhed</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Præsentation til undervisning om informationssikkerhed i kommunalbestyrelsen</a:t>
            </a:r>
            <a:endParaRPr lang="da-DK" sz="2800" b="0"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da-DK" sz="2800" b="0" dirty="0"/>
          </a:p>
          <a:p>
            <a:pPr marL="0" indent="0">
              <a:buFont typeface="Arial" panose="020B0604020202020204" pitchFamily="34" charset="0"/>
              <a:buNone/>
            </a:pPr>
            <a:endParaRPr lang="da-DK" sz="2800" b="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xfrm>
            <a:off x="614363" y="523591"/>
            <a:ext cx="9428134" cy="504826"/>
          </a:xfrm>
          <a:prstGeom prst="rect">
            <a:avLst/>
          </a:prstGeom>
        </p:spPr>
        <p:txBody>
          <a:bodyPr numCol="1"/>
          <a:lstStyle/>
          <a:p>
            <a:r>
              <a:t>Digital beskyttelse</a:t>
            </a:r>
          </a:p>
        </p:txBody>
      </p:sp>
      <p:sp>
        <p:nvSpPr>
          <p:cNvPr id="186" name="Shape 186"/>
          <p:cNvSpPr/>
          <p:nvPr/>
        </p:nvSpPr>
        <p:spPr>
          <a:xfrm>
            <a:off x="1194505" y="1426095"/>
            <a:ext cx="5692464"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Den digitale beskyttelse sikrer, at data kun er tilgængelige for dem, som har lov til at tilgå dem.</a:t>
            </a:r>
          </a:p>
        </p:txBody>
      </p:sp>
      <p:sp>
        <p:nvSpPr>
          <p:cNvPr id="187" name="Shape 18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188" name="image8.png"/>
          <p:cNvPicPr>
            <a:picLocks noChangeAspect="1"/>
          </p:cNvPicPr>
          <p:nvPr/>
        </p:nvPicPr>
        <p:blipFill>
          <a:blip r:embed="rId2"/>
          <a:stretch>
            <a:fillRect/>
          </a:stretch>
        </p:blipFill>
        <p:spPr>
          <a:xfrm>
            <a:off x="127408" y="1552637"/>
            <a:ext cx="747047" cy="764027"/>
          </a:xfrm>
          <a:prstGeom prst="rect">
            <a:avLst/>
          </a:prstGeom>
          <a:ln w="12700">
            <a:miter lim="400000"/>
          </a:ln>
        </p:spPr>
      </p:pic>
      <p:sp>
        <p:nvSpPr>
          <p:cNvPr id="189" name="Shape 189"/>
          <p:cNvSpPr/>
          <p:nvPr/>
        </p:nvSpPr>
        <p:spPr>
          <a:xfrm>
            <a:off x="1201428" y="2217479"/>
            <a:ext cx="2385393" cy="1539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F.eks. er den enkelte medarbejders adgang til it-systemer og data betinget af, at deres leder har </a:t>
            </a:r>
            <a:br>
              <a:rPr/>
            </a:br>
            <a:r>
              <a:t>tildelt dem retten til at få adgang. </a:t>
            </a:r>
          </a:p>
        </p:txBody>
      </p:sp>
      <p:pic>
        <p:nvPicPr>
          <p:cNvPr id="190"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191" name="Shape 191"/>
          <p:cNvSpPr/>
          <p:nvPr/>
        </p:nvSpPr>
        <p:spPr>
          <a:xfrm>
            <a:off x="11179920" y="-502348"/>
            <a:ext cx="1608072" cy="1"/>
          </a:xfrm>
          <a:prstGeom prst="line">
            <a:avLst/>
          </a:prstGeom>
          <a:ln w="50800">
            <a:solidFill>
              <a:srgbClr val="767171"/>
            </a:solidFill>
            <a:miter/>
          </a:ln>
        </p:spPr>
        <p:txBody>
          <a:bodyPr lIns="45719" rIns="45719" numCol="1"/>
          <a:lstStyle/>
          <a:p>
            <a:endParaRPr/>
          </a:p>
        </p:txBody>
      </p:sp>
      <p:sp>
        <p:nvSpPr>
          <p:cNvPr id="193" name="Shape 193"/>
          <p:cNvSpPr/>
          <p:nvPr/>
        </p:nvSpPr>
        <p:spPr>
          <a:xfrm>
            <a:off x="7694368" y="-101271"/>
            <a:ext cx="7315285" cy="4348356"/>
          </a:xfrm>
          <a:prstGeom prst="ellipse">
            <a:avLst/>
          </a:prstGeom>
          <a:gradFill>
            <a:gsLst>
              <a:gs pos="0">
                <a:srgbClr val="F6F8FC"/>
              </a:gs>
              <a:gs pos="74000">
                <a:srgbClr val="ABC0E4">
                  <a:alpha val="50000"/>
                </a:srgbClr>
              </a:gs>
              <a:gs pos="100000">
                <a:srgbClr val="C7D5ED"/>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pic>
        <p:nvPicPr>
          <p:cNvPr id="194" name="image11.png"/>
          <p:cNvPicPr>
            <a:picLocks noChangeAspect="1"/>
          </p:cNvPicPr>
          <p:nvPr/>
        </p:nvPicPr>
        <p:blipFill>
          <a:blip r:embed="rId4">
            <a:alphaModFix amt="50000"/>
          </a:blip>
          <a:stretch>
            <a:fillRect/>
          </a:stretch>
        </p:blipFill>
        <p:spPr>
          <a:xfrm>
            <a:off x="8711796" y="2946668"/>
            <a:ext cx="1706236" cy="1706236"/>
          </a:xfrm>
          <a:prstGeom prst="rect">
            <a:avLst/>
          </a:prstGeom>
          <a:ln w="12700">
            <a:miter lim="400000"/>
          </a:ln>
        </p:spPr>
      </p:pic>
      <p:pic>
        <p:nvPicPr>
          <p:cNvPr id="195" name="image13.png"/>
          <p:cNvPicPr>
            <a:picLocks noChangeAspect="1"/>
          </p:cNvPicPr>
          <p:nvPr/>
        </p:nvPicPr>
        <p:blipFill>
          <a:blip r:embed="rId5">
            <a:alphaModFix amt="50000"/>
          </a:blip>
          <a:stretch>
            <a:fillRect/>
          </a:stretch>
        </p:blipFill>
        <p:spPr>
          <a:xfrm>
            <a:off x="8711796" y="646405"/>
            <a:ext cx="1737833" cy="1706236"/>
          </a:xfrm>
          <a:prstGeom prst="rect">
            <a:avLst/>
          </a:prstGeom>
          <a:ln w="12700">
            <a:miter lim="400000"/>
          </a:ln>
        </p:spPr>
      </p:pic>
      <p:sp>
        <p:nvSpPr>
          <p:cNvPr id="196" name="Shape 196"/>
          <p:cNvSpPr/>
          <p:nvPr/>
        </p:nvSpPr>
        <p:spPr>
          <a:xfrm>
            <a:off x="10918894" y="-101272"/>
            <a:ext cx="2124897" cy="6221085"/>
          </a:xfrm>
          <a:prstGeom prst="rect">
            <a:avLst/>
          </a:prstGeom>
          <a:solidFill>
            <a:srgbClr val="FFFFFF"/>
          </a:solidFill>
          <a:ln w="12700">
            <a:miter lim="400000"/>
          </a:ln>
        </p:spPr>
        <p:txBody>
          <a:bodyPr lIns="45719" rIns="45719" numCol="1" anchor="ctr"/>
          <a:lstStyle/>
          <a:p>
            <a:pPr algn="ctr">
              <a:defRPr>
                <a:solidFill>
                  <a:srgbClr val="FFFFFF"/>
                </a:solidFill>
              </a:defRPr>
            </a:pPr>
            <a:endParaRPr/>
          </a:p>
        </p:txBody>
      </p:sp>
      <p:pic>
        <p:nvPicPr>
          <p:cNvPr id="197" name="image23.png"/>
          <p:cNvPicPr>
            <a:picLocks noChangeAspect="1"/>
          </p:cNvPicPr>
          <p:nvPr/>
        </p:nvPicPr>
        <p:blipFill>
          <a:blip r:embed="rId6"/>
          <a:stretch>
            <a:fillRect/>
          </a:stretch>
        </p:blipFill>
        <p:spPr>
          <a:xfrm>
            <a:off x="6992133" y="4275046"/>
            <a:ext cx="1625601" cy="1193801"/>
          </a:xfrm>
          <a:prstGeom prst="rect">
            <a:avLst/>
          </a:prstGeom>
          <a:ln w="12700">
            <a:miter lim="400000"/>
          </a:ln>
        </p:spPr>
      </p:pic>
      <p:pic>
        <p:nvPicPr>
          <p:cNvPr id="198" name="image9.png"/>
          <p:cNvPicPr>
            <a:picLocks noChangeAspect="1"/>
          </p:cNvPicPr>
          <p:nvPr/>
        </p:nvPicPr>
        <p:blipFill>
          <a:blip r:embed="rId7">
            <a:alphaModFix amt="50000"/>
          </a:blip>
          <a:stretch>
            <a:fillRect/>
          </a:stretch>
        </p:blipFill>
        <p:spPr>
          <a:xfrm>
            <a:off x="7299845" y="2037909"/>
            <a:ext cx="1505784" cy="932931"/>
          </a:xfrm>
          <a:prstGeom prst="rect">
            <a:avLst/>
          </a:prstGeom>
          <a:ln w="12700">
            <a:miter lim="400000"/>
          </a:ln>
        </p:spPr>
      </p:pic>
      <p:sp>
        <p:nvSpPr>
          <p:cNvPr id="199" name="Shape 199"/>
          <p:cNvSpPr/>
          <p:nvPr/>
        </p:nvSpPr>
        <p:spPr>
          <a:xfrm>
            <a:off x="3718295" y="2217479"/>
            <a:ext cx="2865386" cy="17805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767171"/>
                </a:solidFill>
              </a:defRPr>
            </a:lvl1pPr>
          </a:lstStyle>
          <a:p>
            <a:r>
              <a:t>F.eks. er kommunens netværk beskyttet med firewalls og overvågningssoftware, som holder øje med, om der sker noget usædvanligt på netværket, på serverne, på pc’ere, tablets og smartphones.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title"/>
          </p:nvPr>
        </p:nvSpPr>
        <p:spPr>
          <a:xfrm>
            <a:off x="614363" y="523591"/>
            <a:ext cx="9428134" cy="504826"/>
          </a:xfrm>
          <a:prstGeom prst="rect">
            <a:avLst/>
          </a:prstGeom>
        </p:spPr>
        <p:txBody>
          <a:bodyPr numCol="1"/>
          <a:lstStyle/>
          <a:p>
            <a:r>
              <a:t>Adfærd</a:t>
            </a:r>
          </a:p>
        </p:txBody>
      </p:sp>
      <p:sp>
        <p:nvSpPr>
          <p:cNvPr id="204" name="Shape 204"/>
          <p:cNvSpPr/>
          <p:nvPr/>
        </p:nvSpPr>
        <p:spPr>
          <a:xfrm>
            <a:off x="1194504" y="1426096"/>
            <a:ext cx="4503535" cy="12090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a:solidFill>
                  <a:srgbClr val="767171"/>
                </a:solidFill>
              </a:defRPr>
            </a:pPr>
            <a:r>
              <a:t>Med uddannelse og vejledning forebygger vi, at brugernes adfærd ikke kompromitterer informationssikkerheden. </a:t>
            </a:r>
            <a:br>
              <a:rPr/>
            </a:br>
            <a:endParaRPr/>
          </a:p>
        </p:txBody>
      </p:sp>
      <p:sp>
        <p:nvSpPr>
          <p:cNvPr id="205" name="Shape 20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06"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207" name="Shape 207"/>
          <p:cNvSpPr/>
          <p:nvPr/>
        </p:nvSpPr>
        <p:spPr>
          <a:xfrm>
            <a:off x="6785456" y="1079556"/>
            <a:ext cx="7170421" cy="4200120"/>
          </a:xfrm>
          <a:prstGeom prst="ellipse">
            <a:avLst/>
          </a:prstGeom>
          <a:gradFill>
            <a:gsLst>
              <a:gs pos="0">
                <a:srgbClr val="FBFBFB"/>
              </a:gs>
              <a:gs pos="100000">
                <a:srgbClr val="E4E4E4"/>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sp>
        <p:nvSpPr>
          <p:cNvPr id="208" name="Shape 208"/>
          <p:cNvSpPr/>
          <p:nvPr/>
        </p:nvSpPr>
        <p:spPr>
          <a:xfrm>
            <a:off x="1180093" y="2500073"/>
            <a:ext cx="2562058" cy="20218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767171"/>
                </a:solidFill>
              </a:defRPr>
            </a:lvl1pPr>
          </a:lstStyle>
          <a:p>
            <a:r>
              <a:t>Kan hackeren få medarbejderen til at klikke på et særligt link, kan han/hun få kontrol over medarbejderens pc og har således adgang til de samme data. Indsatserne fokuserer på at lære brugerne at gennemskue disse fælder. </a:t>
            </a:r>
          </a:p>
        </p:txBody>
      </p:sp>
      <p:pic>
        <p:nvPicPr>
          <p:cNvPr id="209" name="image10.png"/>
          <p:cNvPicPr>
            <a:picLocks noChangeAspect="1"/>
          </p:cNvPicPr>
          <p:nvPr/>
        </p:nvPicPr>
        <p:blipFill>
          <a:blip r:embed="rId4"/>
          <a:stretch>
            <a:fillRect/>
          </a:stretch>
        </p:blipFill>
        <p:spPr>
          <a:xfrm>
            <a:off x="12186384" y="1117066"/>
            <a:ext cx="613256" cy="627193"/>
          </a:xfrm>
          <a:prstGeom prst="rect">
            <a:avLst/>
          </a:prstGeom>
          <a:ln w="12700">
            <a:miter lim="400000"/>
          </a:ln>
        </p:spPr>
      </p:pic>
      <p:pic>
        <p:nvPicPr>
          <p:cNvPr id="210" name="image14.png"/>
          <p:cNvPicPr>
            <a:picLocks noChangeAspect="1"/>
          </p:cNvPicPr>
          <p:nvPr/>
        </p:nvPicPr>
        <p:blipFill>
          <a:blip r:embed="rId5">
            <a:alphaModFix amt="50000"/>
          </a:blip>
          <a:stretch>
            <a:fillRect/>
          </a:stretch>
        </p:blipFill>
        <p:spPr>
          <a:xfrm>
            <a:off x="9268787" y="2421260"/>
            <a:ext cx="1079501" cy="1079501"/>
          </a:xfrm>
          <a:prstGeom prst="rect">
            <a:avLst/>
          </a:prstGeom>
          <a:ln w="12700">
            <a:miter lim="400000"/>
          </a:ln>
        </p:spPr>
      </p:pic>
      <p:pic>
        <p:nvPicPr>
          <p:cNvPr id="211" name="image15.png"/>
          <p:cNvPicPr>
            <a:picLocks noChangeAspect="1"/>
          </p:cNvPicPr>
          <p:nvPr/>
        </p:nvPicPr>
        <p:blipFill>
          <a:blip r:embed="rId6">
            <a:alphaModFix amt="50000"/>
          </a:blip>
          <a:stretch>
            <a:fillRect/>
          </a:stretch>
        </p:blipFill>
        <p:spPr>
          <a:xfrm flipH="1">
            <a:off x="6499190" y="1332367"/>
            <a:ext cx="2124895" cy="1526623"/>
          </a:xfrm>
          <a:prstGeom prst="rect">
            <a:avLst/>
          </a:prstGeom>
          <a:ln w="12700">
            <a:miter lim="400000"/>
          </a:ln>
        </p:spPr>
      </p:pic>
      <p:pic>
        <p:nvPicPr>
          <p:cNvPr id="212" name="image16.png"/>
          <p:cNvPicPr>
            <a:picLocks noChangeAspect="1"/>
          </p:cNvPicPr>
          <p:nvPr/>
        </p:nvPicPr>
        <p:blipFill>
          <a:blip r:embed="rId7">
            <a:alphaModFix amt="50000"/>
          </a:blip>
          <a:stretch>
            <a:fillRect/>
          </a:stretch>
        </p:blipFill>
        <p:spPr>
          <a:xfrm>
            <a:off x="8578147" y="246852"/>
            <a:ext cx="1591071" cy="1821105"/>
          </a:xfrm>
          <a:prstGeom prst="rect">
            <a:avLst/>
          </a:prstGeom>
          <a:ln w="12700">
            <a:miter lim="400000"/>
          </a:ln>
        </p:spPr>
      </p:pic>
      <p:pic>
        <p:nvPicPr>
          <p:cNvPr id="213" name="image17.png"/>
          <p:cNvPicPr>
            <a:picLocks noChangeAspect="1"/>
          </p:cNvPicPr>
          <p:nvPr/>
        </p:nvPicPr>
        <p:blipFill>
          <a:blip r:embed="rId8">
            <a:alphaModFix amt="50000"/>
          </a:blip>
          <a:stretch>
            <a:fillRect/>
          </a:stretch>
        </p:blipFill>
        <p:spPr>
          <a:xfrm>
            <a:off x="6171774" y="546315"/>
            <a:ext cx="776182" cy="1293635"/>
          </a:xfrm>
          <a:prstGeom prst="rect">
            <a:avLst/>
          </a:prstGeom>
          <a:ln w="12700">
            <a:miter lim="400000"/>
          </a:ln>
        </p:spPr>
      </p:pic>
      <p:sp>
        <p:nvSpPr>
          <p:cNvPr id="215" name="Shape 215"/>
          <p:cNvSpPr/>
          <p:nvPr/>
        </p:nvSpPr>
        <p:spPr>
          <a:xfrm>
            <a:off x="10901535" y="31267"/>
            <a:ext cx="2124898" cy="5596222"/>
          </a:xfrm>
          <a:prstGeom prst="rect">
            <a:avLst/>
          </a:prstGeom>
          <a:solidFill>
            <a:srgbClr val="FFFFFF"/>
          </a:solidFill>
          <a:ln w="12700">
            <a:miter lim="400000"/>
          </a:ln>
        </p:spPr>
        <p:txBody>
          <a:bodyPr lIns="45719" rIns="45719" numCol="1" anchor="ctr"/>
          <a:lstStyle/>
          <a:p>
            <a:pPr algn="ctr">
              <a:defRPr>
                <a:solidFill>
                  <a:srgbClr val="FFFFFF"/>
                </a:solidFill>
              </a:defRPr>
            </a:pPr>
            <a:endParaRPr/>
          </a:p>
        </p:txBody>
      </p:sp>
      <p:sp>
        <p:nvSpPr>
          <p:cNvPr id="216" name="Shape 216"/>
          <p:cNvSpPr/>
          <p:nvPr/>
        </p:nvSpPr>
        <p:spPr>
          <a:xfrm>
            <a:off x="3786802" y="2500073"/>
            <a:ext cx="2650805" cy="22631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Men det handler også om at lære medarbejderne at være opmærksomme på, hvad der sker i de fysiske rum - f.eks. om der er personer, som uretmæssigt opholder sig på et kontorareal.</a:t>
            </a:r>
          </a:p>
          <a:p>
            <a:pPr>
              <a:defRPr sz="1600">
                <a:solidFill>
                  <a:srgbClr val="767171"/>
                </a:solidFill>
              </a:defRPr>
            </a:pPr>
            <a:endParaRPr/>
          </a:p>
        </p:txBody>
      </p:sp>
      <p:pic>
        <p:nvPicPr>
          <p:cNvPr id="22" name="image18.png">
            <a:extLst>
              <a:ext uri="{FF2B5EF4-FFF2-40B4-BE49-F238E27FC236}">
                <a16:creationId xmlns:a16="http://schemas.microsoft.com/office/drawing/2014/main" id="{C3A67397-174B-5048-A7FE-2280BB43C409}"/>
              </a:ext>
            </a:extLst>
          </p:cNvPr>
          <p:cNvPicPr>
            <a:picLocks noChangeAspect="1"/>
          </p:cNvPicPr>
          <p:nvPr/>
        </p:nvPicPr>
        <p:blipFill>
          <a:blip r:embed="rId9">
            <a:alphaModFix amt="50000"/>
          </a:blip>
          <a:stretch>
            <a:fillRect/>
          </a:stretch>
        </p:blipFill>
        <p:spPr>
          <a:xfrm>
            <a:off x="8082965" y="2970452"/>
            <a:ext cx="1082239" cy="1269294"/>
          </a:xfrm>
          <a:prstGeom prst="rect">
            <a:avLst/>
          </a:prstGeom>
          <a:ln w="12700">
            <a:miter lim="400000"/>
          </a:ln>
        </p:spPr>
      </p:pic>
      <p:pic>
        <p:nvPicPr>
          <p:cNvPr id="23" name="image22.png">
            <a:extLst>
              <a:ext uri="{FF2B5EF4-FFF2-40B4-BE49-F238E27FC236}">
                <a16:creationId xmlns:a16="http://schemas.microsoft.com/office/drawing/2014/main" id="{92C457A6-FDCB-AF4C-ADA7-4AFED2E681BE}"/>
              </a:ext>
            </a:extLst>
          </p:cNvPr>
          <p:cNvPicPr>
            <a:picLocks noChangeAspect="1"/>
          </p:cNvPicPr>
          <p:nvPr/>
        </p:nvPicPr>
        <p:blipFill>
          <a:blip r:embed="rId10"/>
          <a:stretch>
            <a:fillRect/>
          </a:stretch>
        </p:blipFill>
        <p:spPr>
          <a:xfrm>
            <a:off x="6785456" y="3838205"/>
            <a:ext cx="1366913" cy="1399851"/>
          </a:xfrm>
          <a:prstGeom prst="rect">
            <a:avLst/>
          </a:prstGeom>
          <a:ln w="12700">
            <a:miter lim="400000"/>
          </a:ln>
        </p:spPr>
      </p:pic>
      <p:pic>
        <p:nvPicPr>
          <p:cNvPr id="24" name="image24.png">
            <a:extLst>
              <a:ext uri="{FF2B5EF4-FFF2-40B4-BE49-F238E27FC236}">
                <a16:creationId xmlns:a16="http://schemas.microsoft.com/office/drawing/2014/main" id="{AE38DC28-A073-1746-9A72-013AF50226D3}"/>
              </a:ext>
            </a:extLst>
          </p:cNvPr>
          <p:cNvPicPr>
            <a:picLocks noChangeAspect="1"/>
          </p:cNvPicPr>
          <p:nvPr/>
        </p:nvPicPr>
        <p:blipFill>
          <a:blip r:embed="rId11"/>
          <a:stretch>
            <a:fillRect/>
          </a:stretch>
        </p:blipFill>
        <p:spPr>
          <a:xfrm>
            <a:off x="8381622" y="4498874"/>
            <a:ext cx="1442002" cy="101390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614363" y="523591"/>
            <a:ext cx="9428134" cy="504826"/>
          </a:xfrm>
          <a:prstGeom prst="rect">
            <a:avLst/>
          </a:prstGeom>
        </p:spPr>
        <p:txBody>
          <a:bodyPr numCol="1"/>
          <a:lstStyle/>
          <a:p>
            <a:r>
              <a:t>Informationssikkerhed for kommunalbestyrelsen</a:t>
            </a:r>
          </a:p>
        </p:txBody>
      </p:sp>
      <p:sp>
        <p:nvSpPr>
          <p:cNvPr id="226" name="Shape 226"/>
          <p:cNvSpPr/>
          <p:nvPr/>
        </p:nvSpPr>
        <p:spPr>
          <a:xfrm>
            <a:off x="1194504" y="1426095"/>
            <a:ext cx="4503535" cy="17678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Som kommunalpolitiker med adgang til kommunens it-systemer er man omfattet af de samme sikkerhedskrav som kommunens medarbejdere. Derfor er det også vigtigt, at du kender reglerne og forstår dit ansvar som it-bruger. </a:t>
            </a:r>
          </a:p>
        </p:txBody>
      </p:sp>
      <p:sp>
        <p:nvSpPr>
          <p:cNvPr id="227" name="Shape 22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28" name="image8.png"/>
          <p:cNvPicPr>
            <a:picLocks noChangeAspect="1"/>
          </p:cNvPicPr>
          <p:nvPr/>
        </p:nvPicPr>
        <p:blipFill>
          <a:blip r:embed="rId2"/>
          <a:stretch>
            <a:fillRect/>
          </a:stretch>
        </p:blipFill>
        <p:spPr>
          <a:xfrm>
            <a:off x="127408" y="1552637"/>
            <a:ext cx="747047" cy="764027"/>
          </a:xfrm>
          <a:prstGeom prst="rect">
            <a:avLst/>
          </a:prstGeom>
          <a:ln w="12700">
            <a:miter lim="400000"/>
          </a:ln>
        </p:spPr>
      </p:pic>
      <p:sp>
        <p:nvSpPr>
          <p:cNvPr id="229" name="Shape 229"/>
          <p:cNvSpPr/>
          <p:nvPr/>
        </p:nvSpPr>
        <p:spPr>
          <a:xfrm>
            <a:off x="6785456" y="1079556"/>
            <a:ext cx="7170421" cy="4200120"/>
          </a:xfrm>
          <a:prstGeom prst="ellipse">
            <a:avLst/>
          </a:prstGeom>
          <a:gradFill>
            <a:gsLst>
              <a:gs pos="0">
                <a:srgbClr val="FBFBFB"/>
              </a:gs>
              <a:gs pos="100000">
                <a:srgbClr val="E4E4E4"/>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sp>
        <p:nvSpPr>
          <p:cNvPr id="230" name="Shape 230"/>
          <p:cNvSpPr/>
          <p:nvPr/>
        </p:nvSpPr>
        <p:spPr>
          <a:xfrm>
            <a:off x="1126857" y="3323895"/>
            <a:ext cx="2629705" cy="17805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767171"/>
                </a:solidFill>
              </a:defRPr>
            </a:lvl1pPr>
          </a:lstStyle>
          <a:p>
            <a:r>
              <a:t>Ligesom medarbejderne kun har adgang til de data og funktioner, de skal bruge i deres job, er du også kun autoriseret til at se de data, som er relevante for dig som kommunalbestyrelsesmedlem. </a:t>
            </a:r>
          </a:p>
        </p:txBody>
      </p:sp>
      <p:pic>
        <p:nvPicPr>
          <p:cNvPr id="231"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pic>
        <p:nvPicPr>
          <p:cNvPr id="232" name="image18.png"/>
          <p:cNvPicPr>
            <a:picLocks noChangeAspect="1"/>
          </p:cNvPicPr>
          <p:nvPr/>
        </p:nvPicPr>
        <p:blipFill>
          <a:blip r:embed="rId4">
            <a:alphaModFix amt="50000"/>
          </a:blip>
          <a:stretch>
            <a:fillRect/>
          </a:stretch>
        </p:blipFill>
        <p:spPr>
          <a:xfrm>
            <a:off x="8858060" y="2899474"/>
            <a:ext cx="1343989" cy="1576285"/>
          </a:xfrm>
          <a:prstGeom prst="rect">
            <a:avLst/>
          </a:prstGeom>
          <a:ln w="12700">
            <a:miter lim="400000"/>
          </a:ln>
        </p:spPr>
      </p:pic>
      <p:sp>
        <p:nvSpPr>
          <p:cNvPr id="233" name="Shape 233"/>
          <p:cNvSpPr/>
          <p:nvPr/>
        </p:nvSpPr>
        <p:spPr>
          <a:xfrm>
            <a:off x="10901535" y="110779"/>
            <a:ext cx="2124898" cy="5596222"/>
          </a:xfrm>
          <a:prstGeom prst="rect">
            <a:avLst/>
          </a:prstGeom>
          <a:solidFill>
            <a:srgbClr val="FFFFFF"/>
          </a:solidFill>
          <a:ln w="12700">
            <a:miter lim="400000"/>
          </a:ln>
        </p:spPr>
        <p:txBody>
          <a:bodyPr lIns="45719" rIns="45719" numCol="1" anchor="ctr"/>
          <a:lstStyle/>
          <a:p>
            <a:pPr algn="ctr">
              <a:defRPr>
                <a:solidFill>
                  <a:srgbClr val="FFFFFF"/>
                </a:solidFill>
              </a:defRPr>
            </a:pPr>
            <a:endParaRPr/>
          </a:p>
        </p:txBody>
      </p:sp>
      <p:sp>
        <p:nvSpPr>
          <p:cNvPr id="234" name="Shape 234"/>
          <p:cNvSpPr/>
          <p:nvPr/>
        </p:nvSpPr>
        <p:spPr>
          <a:xfrm>
            <a:off x="3775088" y="3286288"/>
            <a:ext cx="3106684" cy="17805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767171"/>
                </a:solidFill>
              </a:defRPr>
            </a:lvl1pPr>
          </a:lstStyle>
          <a:p>
            <a:r>
              <a:t>Selv om du ikke har adgang til f.eks. sundhedsdata, så kan en hacker stadig bruge din pc som en smutvej ind i kommunen, og derfor er der samme krav om sikkerhed til dig som kommunalbestyrelsesmedlem, som der er til medarbejderne. </a:t>
            </a:r>
          </a:p>
        </p:txBody>
      </p:sp>
      <p:pic>
        <p:nvPicPr>
          <p:cNvPr id="235" name="image22.png"/>
          <p:cNvPicPr>
            <a:picLocks noChangeAspect="1"/>
          </p:cNvPicPr>
          <p:nvPr/>
        </p:nvPicPr>
        <p:blipFill>
          <a:blip r:embed="rId5"/>
          <a:stretch>
            <a:fillRect/>
          </a:stretch>
        </p:blipFill>
        <p:spPr>
          <a:xfrm>
            <a:off x="7487232" y="3413524"/>
            <a:ext cx="1366913" cy="1399851"/>
          </a:xfrm>
          <a:prstGeom prst="rect">
            <a:avLst/>
          </a:prstGeom>
          <a:ln w="12700">
            <a:miter lim="400000"/>
          </a:ln>
        </p:spPr>
      </p:pic>
      <p:pic>
        <p:nvPicPr>
          <p:cNvPr id="236" name="image24.png"/>
          <p:cNvPicPr>
            <a:picLocks noChangeAspect="1"/>
          </p:cNvPicPr>
          <p:nvPr/>
        </p:nvPicPr>
        <p:blipFill>
          <a:blip r:embed="rId6"/>
          <a:stretch>
            <a:fillRect/>
          </a:stretch>
        </p:blipFill>
        <p:spPr>
          <a:xfrm>
            <a:off x="9179644" y="4540439"/>
            <a:ext cx="1442002" cy="1013908"/>
          </a:xfrm>
          <a:prstGeom prst="rect">
            <a:avLst/>
          </a:prstGeom>
          <a:ln w="12700">
            <a:miter lim="400000"/>
          </a:ln>
        </p:spPr>
      </p:pic>
      <p:pic>
        <p:nvPicPr>
          <p:cNvPr id="238" name="image25.png"/>
          <p:cNvPicPr>
            <a:picLocks noChangeAspect="1"/>
          </p:cNvPicPr>
          <p:nvPr/>
        </p:nvPicPr>
        <p:blipFill>
          <a:blip r:embed="rId7">
            <a:alphaModFix amt="50000"/>
          </a:blip>
          <a:stretch>
            <a:fillRect/>
          </a:stretch>
        </p:blipFill>
        <p:spPr>
          <a:xfrm>
            <a:off x="8361587" y="1861883"/>
            <a:ext cx="2070674" cy="102678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26.png"/>
          <p:cNvPicPr>
            <a:picLocks noChangeAspect="1"/>
          </p:cNvPicPr>
          <p:nvPr/>
        </p:nvPicPr>
        <p:blipFill>
          <a:blip r:embed="rId3"/>
          <a:stretch>
            <a:fillRect/>
          </a:stretch>
        </p:blipFill>
        <p:spPr>
          <a:xfrm>
            <a:off x="0" y="-141808"/>
            <a:ext cx="10879137" cy="5917501"/>
          </a:xfrm>
          <a:prstGeom prst="rect">
            <a:avLst/>
          </a:prstGeom>
          <a:ln w="12700">
            <a:miter lim="400000"/>
          </a:ln>
        </p:spPr>
      </p:pic>
      <p:sp>
        <p:nvSpPr>
          <p:cNvPr id="8" name="Pladsholder til tekst 6">
            <a:extLst>
              <a:ext uri="{FF2B5EF4-FFF2-40B4-BE49-F238E27FC236}">
                <a16:creationId xmlns:a16="http://schemas.microsoft.com/office/drawing/2014/main" id="{CB02BCB1-AB1E-D742-AFC5-51496DEE8A88}"/>
              </a:ext>
            </a:extLst>
          </p:cNvPr>
          <p:cNvSpPr txBox="1">
            <a:spLocks/>
          </p:cNvSpPr>
          <p:nvPr/>
        </p:nvSpPr>
        <p:spPr>
          <a:xfrm>
            <a:off x="5897220" y="2139367"/>
            <a:ext cx="4964400" cy="1868743"/>
          </a:xfrm>
          <a:prstGeom prst="rect">
            <a:avLst/>
          </a:prstGeom>
          <a:solidFill>
            <a:srgbClr val="D81E00"/>
          </a:solidFill>
        </p:spPr>
        <p:txBody>
          <a:bodyPr vert="horz" lIns="360000" tIns="54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a:solidFill>
                <a:srgbClr val="D81E00"/>
              </a:solidFill>
            </a:endParaRPr>
          </a:p>
          <a:p>
            <a:pPr marL="0" indent="0">
              <a:buFont typeface="Arial" panose="020B0604020202020204" pitchFamily="34" charset="0"/>
              <a:buNone/>
            </a:pPr>
            <a:endParaRPr lang="da-DK" sz="3200" b="0">
              <a:solidFill>
                <a:schemeClr val="bg1"/>
              </a:solidFill>
            </a:endParaRPr>
          </a:p>
          <a:p>
            <a:pPr marL="0" indent="0">
              <a:buFont typeface="Arial" panose="020B0604020202020204" pitchFamily="34" charset="0"/>
              <a:buNone/>
            </a:pPr>
            <a:r>
              <a:rPr lang="da-DK" sz="3200" b="0">
                <a:solidFill>
                  <a:schemeClr val="bg1"/>
                </a:solidFill>
              </a:rPr>
              <a:t>Ledelse af informationssikkerhed</a:t>
            </a:r>
          </a:p>
          <a:p>
            <a:pPr marL="0" indent="0">
              <a:buNone/>
            </a:pPr>
            <a:r>
              <a:rPr lang="da-DK" sz="2000" b="0">
                <a:solidFill>
                  <a:schemeClr val="bg1"/>
                </a:solidFill>
                <a:latin typeface="Calibri Light" panose="020F0302020204030204" pitchFamily="34" charset="0"/>
                <a:cs typeface="Calibri Light" panose="020F0302020204030204" pitchFamily="34" charset="0"/>
              </a:rPr>
              <a:t>I kommunalbestyrelsen</a:t>
            </a:r>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10.png"/>
          <p:cNvPicPr>
            <a:picLocks noChangeAspect="1"/>
          </p:cNvPicPr>
          <p:nvPr/>
        </p:nvPicPr>
        <p:blipFill>
          <a:blip r:embed="rId3">
            <a:alphaModFix amt="40000"/>
          </a:blip>
          <a:stretch>
            <a:fillRect/>
          </a:stretch>
        </p:blipFill>
        <p:spPr>
          <a:xfrm>
            <a:off x="1430468" y="-3281944"/>
            <a:ext cx="6593534" cy="6743388"/>
          </a:xfrm>
          <a:prstGeom prst="rect">
            <a:avLst/>
          </a:prstGeom>
          <a:ln w="12700">
            <a:miter lim="400000"/>
          </a:ln>
        </p:spPr>
      </p:pic>
      <p:sp>
        <p:nvSpPr>
          <p:cNvPr id="252" name="Shape 252"/>
          <p:cNvSpPr>
            <a:spLocks noGrp="1"/>
          </p:cNvSpPr>
          <p:nvPr>
            <p:ph type="title"/>
          </p:nvPr>
        </p:nvSpPr>
        <p:spPr>
          <a:xfrm>
            <a:off x="513299" y="222423"/>
            <a:ext cx="9635154" cy="873210"/>
          </a:xfrm>
          <a:prstGeom prst="rect">
            <a:avLst/>
          </a:prstGeom>
        </p:spPr>
        <p:txBody>
          <a:bodyPr numCol="1"/>
          <a:lstStyle>
            <a:lvl1pPr>
              <a:defRPr>
                <a:solidFill>
                  <a:srgbClr val="44546A"/>
                </a:solidFill>
              </a:defRPr>
            </a:lvl1pPr>
          </a:lstStyle>
          <a:p>
            <a:r>
              <a:t>Forpligtende rammer for kommunens ledelse af informationssikkerheden</a:t>
            </a:r>
          </a:p>
        </p:txBody>
      </p:sp>
      <p:sp>
        <p:nvSpPr>
          <p:cNvPr id="253" name="Shape 253"/>
          <p:cNvSpPr>
            <a:spLocks noGrp="1"/>
          </p:cNvSpPr>
          <p:nvPr>
            <p:ph type="body" sz="half" idx="1"/>
          </p:nvPr>
        </p:nvSpPr>
        <p:spPr>
          <a:xfrm>
            <a:off x="1200573" y="1416250"/>
            <a:ext cx="4610418" cy="3803450"/>
          </a:xfrm>
          <a:prstGeom prst="rect">
            <a:avLst/>
          </a:prstGeom>
        </p:spPr>
        <p:txBody>
          <a:bodyPr numCol="1"/>
          <a:lstStyle/>
          <a:p>
            <a:pPr marL="0" indent="0">
              <a:buSzTx/>
              <a:buNone/>
              <a:defRPr sz="1800">
                <a:solidFill>
                  <a:srgbClr val="808080"/>
                </a:solidFill>
              </a:defRPr>
            </a:pPr>
            <a:r>
              <a:t>Lovgivning</a:t>
            </a:r>
          </a:p>
          <a:p>
            <a:pPr marL="693710" lvl="1" indent="-285750">
              <a:spcBef>
                <a:spcPts val="400"/>
              </a:spcBef>
              <a:buClr>
                <a:srgbClr val="767171"/>
              </a:buClr>
              <a:buSzPct val="75000"/>
              <a:buFont typeface="Wingdings" pitchFamily="2" charset="2"/>
              <a:buChar char="§"/>
              <a:defRPr sz="1600">
                <a:solidFill>
                  <a:srgbClr val="767171"/>
                </a:solidFill>
              </a:defRPr>
            </a:pPr>
            <a:r>
              <a:t>Databeskyttelsesloven og Databeskyttelsesforordningen (GDPR)</a:t>
            </a:r>
            <a:endParaRPr sz="1700"/>
          </a:p>
          <a:p>
            <a:pPr marL="611939" lvl="1" indent="-203979">
              <a:spcBef>
                <a:spcPts val="400"/>
              </a:spcBef>
              <a:defRPr sz="1700"/>
            </a:pPr>
            <a:endParaRPr sz="1700"/>
          </a:p>
          <a:p>
            <a:pPr marL="0" indent="0">
              <a:buSzTx/>
              <a:buNone/>
              <a:defRPr sz="1800">
                <a:solidFill>
                  <a:srgbClr val="808080"/>
                </a:solidFill>
              </a:defRPr>
            </a:pPr>
            <a:r>
              <a:t>Forpligtende fællesoffentlige aftaler</a:t>
            </a:r>
          </a:p>
          <a:p>
            <a:pPr marL="693710" lvl="1" indent="-285750">
              <a:spcBef>
                <a:spcPts val="400"/>
              </a:spcBef>
              <a:buClr>
                <a:srgbClr val="767171"/>
              </a:buClr>
              <a:buSzPct val="75000"/>
              <a:buFont typeface="Wingdings" pitchFamily="2" charset="2"/>
              <a:buChar char="§"/>
              <a:defRPr sz="1600">
                <a:solidFill>
                  <a:srgbClr val="767171"/>
                </a:solidFill>
              </a:defRPr>
            </a:pPr>
            <a:r>
              <a:t>Principperne i ISO 27001-standarden, </a:t>
            </a:r>
            <a:br>
              <a:rPr/>
            </a:br>
            <a:r>
              <a:t>som anviser, hvordan man skal lede informationssikkerhed.</a:t>
            </a:r>
            <a:endParaRPr sz="1700"/>
          </a:p>
          <a:p>
            <a:pPr marL="693710" lvl="1" indent="-285750">
              <a:spcBef>
                <a:spcPts val="400"/>
              </a:spcBef>
              <a:buClr>
                <a:srgbClr val="767171"/>
              </a:buClr>
              <a:buSzPct val="75000"/>
              <a:buFont typeface="Wingdings" pitchFamily="2" charset="2"/>
              <a:buChar char="§"/>
              <a:defRPr sz="1600">
                <a:solidFill>
                  <a:srgbClr val="767171"/>
                </a:solidFill>
              </a:defRPr>
            </a:pPr>
            <a:r>
              <a:t>NSIS-standarden, som sikrer fællesoffentlig brugerstyring.</a:t>
            </a:r>
            <a:endParaRPr sz="1700"/>
          </a:p>
          <a:p>
            <a:pPr marL="693710" lvl="1" indent="-285750">
              <a:spcBef>
                <a:spcPts val="400"/>
              </a:spcBef>
              <a:buClr>
                <a:srgbClr val="767171"/>
              </a:buClr>
              <a:buSzPct val="75000"/>
              <a:buFont typeface="Wingdings" pitchFamily="2" charset="2"/>
              <a:buChar char="§"/>
              <a:defRPr sz="1600">
                <a:solidFill>
                  <a:srgbClr val="767171"/>
                </a:solidFill>
              </a:defRPr>
            </a:pPr>
            <a:r>
              <a:t>NIS-direktivet, som sikrer kritisk it-infrastruktur.</a:t>
            </a:r>
          </a:p>
        </p:txBody>
      </p:sp>
      <p:sp>
        <p:nvSpPr>
          <p:cNvPr id="254" name="Shape 25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55" name="image27.png"/>
          <p:cNvPicPr>
            <a:picLocks noChangeAspect="1"/>
          </p:cNvPicPr>
          <p:nvPr/>
        </p:nvPicPr>
        <p:blipFill>
          <a:blip r:embed="rId4"/>
          <a:stretch>
            <a:fillRect/>
          </a:stretch>
        </p:blipFill>
        <p:spPr>
          <a:xfrm>
            <a:off x="198708" y="1411428"/>
            <a:ext cx="634777" cy="1036801"/>
          </a:xfrm>
          <a:prstGeom prst="rect">
            <a:avLst/>
          </a:prstGeom>
          <a:ln w="12700">
            <a:miter lim="400000"/>
          </a:ln>
        </p:spPr>
      </p:pic>
      <p:sp>
        <p:nvSpPr>
          <p:cNvPr id="256" name="Shape 256"/>
          <p:cNvSpPr/>
          <p:nvPr/>
        </p:nvSpPr>
        <p:spPr>
          <a:xfrm>
            <a:off x="8939214" y="2773028"/>
            <a:ext cx="1282701" cy="4597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2400" b="1">
                <a:solidFill>
                  <a:srgbClr val="FFFFFF"/>
                </a:solidFill>
                <a:latin typeface="+mj-lt"/>
                <a:ea typeface="+mj-ea"/>
                <a:cs typeface="+mj-cs"/>
                <a:sym typeface="Helvetica"/>
              </a:defRPr>
            </a:lvl1pPr>
          </a:lstStyle>
          <a:p>
            <a:r>
              <a:t>NSIS</a:t>
            </a:r>
          </a:p>
        </p:txBody>
      </p:sp>
      <p:sp>
        <p:nvSpPr>
          <p:cNvPr id="257" name="Shape 257"/>
          <p:cNvSpPr/>
          <p:nvPr/>
        </p:nvSpPr>
        <p:spPr>
          <a:xfrm>
            <a:off x="12674797" y="89751"/>
            <a:ext cx="1001865" cy="1036800"/>
          </a:xfrm>
          <a:prstGeom prst="rect">
            <a:avLst/>
          </a:prstGeom>
          <a:solidFill>
            <a:srgbClr val="80808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58" name="image28.png"/>
          <p:cNvPicPr>
            <a:picLocks noChangeAspect="1"/>
          </p:cNvPicPr>
          <p:nvPr/>
        </p:nvPicPr>
        <p:blipFill>
          <a:blip r:embed="rId5"/>
          <a:stretch>
            <a:fillRect/>
          </a:stretch>
        </p:blipFill>
        <p:spPr>
          <a:xfrm>
            <a:off x="12900460" y="222423"/>
            <a:ext cx="648024" cy="771457"/>
          </a:xfrm>
          <a:prstGeom prst="rect">
            <a:avLst/>
          </a:prstGeom>
          <a:ln w="12700">
            <a:miter lim="400000"/>
          </a:ln>
        </p:spPr>
      </p:pic>
      <p:pic>
        <p:nvPicPr>
          <p:cNvPr id="259" name="image29.png"/>
          <p:cNvPicPr>
            <a:picLocks noChangeAspect="1"/>
          </p:cNvPicPr>
          <p:nvPr/>
        </p:nvPicPr>
        <p:blipFill>
          <a:blip r:embed="rId6">
            <a:alphaModFix amt="50000"/>
          </a:blip>
          <a:stretch>
            <a:fillRect/>
          </a:stretch>
        </p:blipFill>
        <p:spPr>
          <a:xfrm>
            <a:off x="6407973" y="1561551"/>
            <a:ext cx="2273337" cy="868466"/>
          </a:xfrm>
          <a:prstGeom prst="rect">
            <a:avLst/>
          </a:prstGeom>
          <a:ln w="12700">
            <a:miter lim="400000"/>
          </a:ln>
        </p:spPr>
      </p:pic>
      <p:pic>
        <p:nvPicPr>
          <p:cNvPr id="260" name="image30.png"/>
          <p:cNvPicPr>
            <a:picLocks noChangeAspect="1"/>
          </p:cNvPicPr>
          <p:nvPr/>
        </p:nvPicPr>
        <p:blipFill>
          <a:blip r:embed="rId7">
            <a:alphaModFix amt="50000"/>
          </a:blip>
          <a:stretch>
            <a:fillRect/>
          </a:stretch>
        </p:blipFill>
        <p:spPr>
          <a:xfrm>
            <a:off x="5929079" y="2575316"/>
            <a:ext cx="1424661" cy="1696024"/>
          </a:xfrm>
          <a:prstGeom prst="rect">
            <a:avLst/>
          </a:prstGeom>
          <a:ln w="12700">
            <a:miter lim="400000"/>
          </a:ln>
        </p:spPr>
      </p:pic>
      <p:pic>
        <p:nvPicPr>
          <p:cNvPr id="261" name="image31.png" descr="Et billede, der indeholder tekst, bordservice, service, plade  Automatisk genereret beskrivelse"/>
          <p:cNvPicPr>
            <a:picLocks noChangeAspect="1"/>
          </p:cNvPicPr>
          <p:nvPr/>
        </p:nvPicPr>
        <p:blipFill>
          <a:blip r:embed="rId8">
            <a:alphaModFix amt="50000"/>
          </a:blip>
          <a:stretch>
            <a:fillRect/>
          </a:stretch>
        </p:blipFill>
        <p:spPr>
          <a:xfrm>
            <a:off x="7439022" y="2575316"/>
            <a:ext cx="2965208" cy="93349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4658978" y="2474030"/>
            <a:ext cx="6220161" cy="3122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11" y="0"/>
                </a:lnTo>
                <a:lnTo>
                  <a:pt x="18889"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268" name="image10.png"/>
          <p:cNvPicPr>
            <a:picLocks noChangeAspect="1"/>
          </p:cNvPicPr>
          <p:nvPr/>
        </p:nvPicPr>
        <p:blipFill>
          <a:blip r:embed="rId3">
            <a:alphaModFix amt="40000"/>
          </a:blip>
          <a:stretch>
            <a:fillRect/>
          </a:stretch>
        </p:blipFill>
        <p:spPr>
          <a:xfrm>
            <a:off x="1435586" y="-3069264"/>
            <a:ext cx="6593534" cy="6743388"/>
          </a:xfrm>
          <a:prstGeom prst="rect">
            <a:avLst/>
          </a:prstGeom>
          <a:ln w="12700">
            <a:miter lim="400000"/>
          </a:ln>
        </p:spPr>
      </p:pic>
      <p:sp>
        <p:nvSpPr>
          <p:cNvPr id="269" name="Shape 269"/>
          <p:cNvSpPr>
            <a:spLocks noGrp="1"/>
          </p:cNvSpPr>
          <p:nvPr>
            <p:ph type="title"/>
          </p:nvPr>
        </p:nvSpPr>
        <p:spPr>
          <a:xfrm>
            <a:off x="513299" y="222423"/>
            <a:ext cx="9635154" cy="873210"/>
          </a:xfrm>
          <a:prstGeom prst="rect">
            <a:avLst/>
          </a:prstGeom>
        </p:spPr>
        <p:txBody>
          <a:bodyPr numCol="1"/>
          <a:lstStyle>
            <a:lvl1pPr>
              <a:defRPr>
                <a:solidFill>
                  <a:srgbClr val="44546A"/>
                </a:solidFill>
              </a:defRPr>
            </a:lvl1pPr>
          </a:lstStyle>
          <a:p>
            <a:r>
              <a:t>Kommunalbestyrelsens rolle i sikkerhedsarbejdet</a:t>
            </a:r>
          </a:p>
        </p:txBody>
      </p:sp>
      <p:sp>
        <p:nvSpPr>
          <p:cNvPr id="270" name="Shape 27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71"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272" name="image20.png"/>
          <p:cNvPicPr>
            <a:picLocks noChangeAspect="1"/>
          </p:cNvPicPr>
          <p:nvPr/>
        </p:nvPicPr>
        <p:blipFill>
          <a:blip r:embed="rId5">
            <a:alphaModFix amt="50000"/>
          </a:blip>
          <a:stretch>
            <a:fillRect/>
          </a:stretch>
        </p:blipFill>
        <p:spPr>
          <a:xfrm>
            <a:off x="7648406" y="1426060"/>
            <a:ext cx="1056752" cy="1056752"/>
          </a:xfrm>
          <a:prstGeom prst="rect">
            <a:avLst/>
          </a:prstGeom>
          <a:ln w="12700">
            <a:miter lim="400000"/>
          </a:ln>
        </p:spPr>
      </p:pic>
      <p:pic>
        <p:nvPicPr>
          <p:cNvPr id="273" name="image32.png"/>
          <p:cNvPicPr>
            <a:picLocks noChangeAspect="1"/>
          </p:cNvPicPr>
          <p:nvPr/>
        </p:nvPicPr>
        <p:blipFill>
          <a:blip r:embed="rId6">
            <a:alphaModFix amt="50000"/>
          </a:blip>
          <a:stretch>
            <a:fillRect/>
          </a:stretch>
        </p:blipFill>
        <p:spPr>
          <a:xfrm>
            <a:off x="8785552" y="1763898"/>
            <a:ext cx="1256762" cy="1256762"/>
          </a:xfrm>
          <a:prstGeom prst="rect">
            <a:avLst/>
          </a:prstGeom>
          <a:ln w="12700">
            <a:miter lim="400000"/>
          </a:ln>
        </p:spPr>
      </p:pic>
      <p:sp>
        <p:nvSpPr>
          <p:cNvPr id="274" name="Shape 274"/>
          <p:cNvSpPr/>
          <p:nvPr/>
        </p:nvSpPr>
        <p:spPr>
          <a:xfrm>
            <a:off x="1315774" y="1416250"/>
            <a:ext cx="5132735" cy="1168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p>
            <a:pPr>
              <a:defRPr>
                <a:solidFill>
                  <a:srgbClr val="767171"/>
                </a:solidFill>
              </a:defRPr>
            </a:pPr>
            <a:r>
              <a:t>Kommunalbestyrelsen har det overordnede politiske ansvar for informationssikkerheden i kommunen.</a:t>
            </a:r>
          </a:p>
          <a:p>
            <a:pPr>
              <a:defRPr sz="2000">
                <a:solidFill>
                  <a:srgbClr val="767171"/>
                </a:solidFill>
              </a:defRPr>
            </a:pPr>
            <a:endParaRPr/>
          </a:p>
        </p:txBody>
      </p:sp>
      <p:sp>
        <p:nvSpPr>
          <p:cNvPr id="275" name="Shape 275"/>
          <p:cNvSpPr/>
          <p:nvPr/>
        </p:nvSpPr>
        <p:spPr>
          <a:xfrm>
            <a:off x="5524206" y="3005437"/>
            <a:ext cx="4913743" cy="2408208"/>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marL="171450" lvl="1" indent="-171450">
              <a:lnSpc>
                <a:spcPts val="1400"/>
              </a:lnSpc>
              <a:buClr>
                <a:srgbClr val="767171"/>
              </a:buClr>
              <a:buSzPct val="100000"/>
              <a:buFont typeface="Wingdings" pitchFamily="2" charset="2"/>
              <a:buChar char="§"/>
              <a:defRPr sz="1200">
                <a:solidFill>
                  <a:srgbClr val="767171"/>
                </a:solidFill>
              </a:defRPr>
            </a:pPr>
            <a:r>
              <a:t>Sikre, at administrationen har de nødvendige ressourcer til at implementere et niveau af informationssikkerhed, som lever op til </a:t>
            </a:r>
            <a:br>
              <a:rPr/>
            </a:br>
            <a:r>
              <a:t>lovens krav og til de forpligtende aftaler.</a:t>
            </a:r>
          </a:p>
          <a:p>
            <a:pPr marL="171450" lvl="1" indent="-171450">
              <a:lnSpc>
                <a:spcPts val="1400"/>
              </a:lnSpc>
              <a:buClr>
                <a:srgbClr val="767171"/>
              </a:buClr>
              <a:buSzPct val="100000"/>
              <a:buFont typeface="Wingdings" pitchFamily="2" charset="2"/>
              <a:buChar char="§"/>
              <a:defRPr sz="1200">
                <a:solidFill>
                  <a:srgbClr val="767171"/>
                </a:solidFill>
              </a:defRPr>
            </a:pPr>
            <a:endParaRPr/>
          </a:p>
          <a:p>
            <a:pPr marL="171450" lvl="1" indent="-171450">
              <a:lnSpc>
                <a:spcPts val="1400"/>
              </a:lnSpc>
              <a:buClr>
                <a:srgbClr val="767171"/>
              </a:buClr>
              <a:buSzPct val="100000"/>
              <a:buFont typeface="Wingdings" pitchFamily="2" charset="2"/>
              <a:buChar char="§"/>
              <a:defRPr sz="1200">
                <a:solidFill>
                  <a:srgbClr val="767171"/>
                </a:solidFill>
              </a:defRPr>
            </a:pPr>
            <a:r>
              <a:t>Beslutte relevante politikker for informations- og persondatasikkerhed efter indstilling fra administrationen</a:t>
            </a:r>
          </a:p>
          <a:p>
            <a:pPr marL="171450" lvl="1" indent="-171450">
              <a:lnSpc>
                <a:spcPts val="1400"/>
              </a:lnSpc>
              <a:buClr>
                <a:srgbClr val="767171"/>
              </a:buClr>
              <a:buSzPct val="100000"/>
              <a:buFont typeface="Wingdings" pitchFamily="2" charset="2"/>
              <a:buChar char="§"/>
              <a:defRPr sz="1200">
                <a:solidFill>
                  <a:srgbClr val="767171"/>
                </a:solidFill>
              </a:defRPr>
            </a:pPr>
            <a:endParaRPr/>
          </a:p>
          <a:p>
            <a:pPr marL="171450" lvl="1" indent="-171450">
              <a:lnSpc>
                <a:spcPts val="1400"/>
              </a:lnSpc>
              <a:buClr>
                <a:srgbClr val="767171"/>
              </a:buClr>
              <a:buSzPct val="100000"/>
              <a:buFont typeface="Wingdings" pitchFamily="2" charset="2"/>
              <a:buChar char="§"/>
              <a:defRPr sz="1200">
                <a:solidFill>
                  <a:srgbClr val="767171"/>
                </a:solidFill>
              </a:defRPr>
            </a:pPr>
            <a:r>
              <a:t>Følge op på informationssikkerheden gennem administrationens rapportering til kommunalbestyrelsen om igangværende sager-  f.eks. it-sikkerhedshændelser</a:t>
            </a:r>
          </a:p>
          <a:p>
            <a:pPr marL="171450" lvl="1" indent="-171450">
              <a:lnSpc>
                <a:spcPts val="1400"/>
              </a:lnSpc>
              <a:buClr>
                <a:srgbClr val="767171"/>
              </a:buClr>
              <a:buSzPct val="100000"/>
              <a:buFont typeface="Wingdings" pitchFamily="2" charset="2"/>
              <a:buChar char="§"/>
              <a:defRPr sz="1200">
                <a:solidFill>
                  <a:srgbClr val="767171"/>
                </a:solidFill>
              </a:defRPr>
            </a:pPr>
            <a:endParaRPr/>
          </a:p>
          <a:p>
            <a:pPr marL="171450" lvl="1" indent="-171450">
              <a:lnSpc>
                <a:spcPts val="1400"/>
              </a:lnSpc>
              <a:buClr>
                <a:srgbClr val="767171"/>
              </a:buClr>
              <a:buSzPct val="100000"/>
              <a:buFont typeface="Wingdings" pitchFamily="2" charset="2"/>
              <a:buChar char="§"/>
              <a:defRPr sz="1200">
                <a:solidFill>
                  <a:srgbClr val="767171"/>
                </a:solidFill>
              </a:defRPr>
            </a:pPr>
            <a:r>
              <a:t>Følge op på kommunens overholdelse af databeskyttelsesloven og </a:t>
            </a:r>
            <a:br>
              <a:rPr/>
            </a:br>
            <a:r>
              <a:t>–forordningen gennem DPO’ens rapportering til kommunalbestyrelsen.</a:t>
            </a:r>
          </a:p>
        </p:txBody>
      </p:sp>
      <p:sp>
        <p:nvSpPr>
          <p:cNvPr id="276" name="Shape 276"/>
          <p:cNvSpPr/>
          <p:nvPr/>
        </p:nvSpPr>
        <p:spPr>
          <a:xfrm>
            <a:off x="5524205" y="2643634"/>
            <a:ext cx="2624726" cy="6121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808080"/>
                </a:solidFill>
              </a:defRPr>
            </a:lvl1pPr>
          </a:lstStyle>
          <a:p>
            <a:r>
              <a:t>Kommunalbestyrelsen skal: </a:t>
            </a:r>
          </a:p>
        </p:txBody>
      </p:sp>
      <p:sp>
        <p:nvSpPr>
          <p:cNvPr id="277" name="Shape 277"/>
          <p:cNvSpPr/>
          <p:nvPr/>
        </p:nvSpPr>
        <p:spPr>
          <a:xfrm>
            <a:off x="1213778" y="2074295"/>
            <a:ext cx="4141156" cy="1539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Det er kommunens direktion, som fastlægger sikkerhedsniveau, definerer roller og ansvar </a:t>
            </a:r>
            <a:br>
              <a:rPr/>
            </a:br>
            <a:r>
              <a:t>og sikrer udarbejdelse af relevante retningslinjer. Altsammen baseret på den ramme for arbejdet, som er besluttet i kommunalbestyrelsen.</a:t>
            </a:r>
          </a:p>
        </p:txBody>
      </p:sp>
      <p:pic>
        <p:nvPicPr>
          <p:cNvPr id="278" name="image25.png"/>
          <p:cNvPicPr>
            <a:picLocks noChangeAspect="1"/>
          </p:cNvPicPr>
          <p:nvPr/>
        </p:nvPicPr>
        <p:blipFill>
          <a:blip r:embed="rId7">
            <a:alphaModFix amt="50000"/>
          </a:blip>
          <a:stretch>
            <a:fillRect/>
          </a:stretch>
        </p:blipFill>
        <p:spPr>
          <a:xfrm>
            <a:off x="3284258" y="3933423"/>
            <a:ext cx="2070674" cy="102678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10.png"/>
          <p:cNvPicPr>
            <a:picLocks noChangeAspect="1"/>
          </p:cNvPicPr>
          <p:nvPr/>
        </p:nvPicPr>
        <p:blipFill>
          <a:blip r:embed="rId3">
            <a:alphaModFix amt="40000"/>
          </a:blip>
          <a:stretch>
            <a:fillRect/>
          </a:stretch>
        </p:blipFill>
        <p:spPr>
          <a:xfrm>
            <a:off x="1450476" y="-2836001"/>
            <a:ext cx="6593535" cy="6743387"/>
          </a:xfrm>
          <a:prstGeom prst="rect">
            <a:avLst/>
          </a:prstGeom>
          <a:ln w="12700">
            <a:miter lim="400000"/>
          </a:ln>
        </p:spPr>
      </p:pic>
      <p:sp>
        <p:nvSpPr>
          <p:cNvPr id="285" name="Shape 285"/>
          <p:cNvSpPr>
            <a:spLocks noGrp="1"/>
          </p:cNvSpPr>
          <p:nvPr>
            <p:ph type="title"/>
          </p:nvPr>
        </p:nvSpPr>
        <p:spPr>
          <a:xfrm>
            <a:off x="1240813" y="1470064"/>
            <a:ext cx="3704898" cy="982988"/>
          </a:xfrm>
          <a:prstGeom prst="rect">
            <a:avLst/>
          </a:prstGeom>
        </p:spPr>
        <p:txBody>
          <a:bodyPr numCol="1"/>
          <a:lstStyle>
            <a:lvl1pPr>
              <a:defRPr sz="1800">
                <a:solidFill>
                  <a:srgbClr val="808080"/>
                </a:solidFill>
              </a:defRPr>
            </a:lvl1pPr>
          </a:lstStyle>
          <a:p>
            <a:r>
              <a:rPr lang="da-DK" noProof="1"/>
              <a:t>ISO 27001 er svaret på, hvordan man skal lede informationssikkerhed.</a:t>
            </a:r>
          </a:p>
        </p:txBody>
      </p:sp>
      <p:sp>
        <p:nvSpPr>
          <p:cNvPr id="286" name="Shape 286"/>
          <p:cNvSpPr/>
          <p:nvPr/>
        </p:nvSpPr>
        <p:spPr>
          <a:xfrm>
            <a:off x="1211528" y="2361873"/>
            <a:ext cx="3885258" cy="3293209"/>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rPr lang="da-DK" noProof="1"/>
              <a:t>Informationssikkerhed er et ledelsesansvar, ligesom det er tilfældet for økonomistyring, håndtering af arbejdsmiljøet, serviceniveauet eller borgerbetjening. Det kræver, at kommunens strategiske ledelse laver en prioritering og fordeler opgaverne til andre ledere og medarbejdere. </a:t>
            </a:r>
          </a:p>
          <a:p>
            <a:pPr>
              <a:defRPr sz="1600">
                <a:solidFill>
                  <a:srgbClr val="767171"/>
                </a:solidFill>
              </a:defRPr>
            </a:pPr>
            <a:endParaRPr lang="da-DK" noProof="1"/>
          </a:p>
          <a:p>
            <a:pPr>
              <a:defRPr sz="1600">
                <a:solidFill>
                  <a:srgbClr val="767171"/>
                </a:solidFill>
              </a:defRPr>
            </a:pPr>
            <a:r>
              <a:rPr lang="da-DK" noProof="1"/>
              <a:t>Standarden ISO 27001 definerer rammerne for, hvordan informationssikkerhed skal ledes, og er hele grundlaget for, hvordan informationssikkerhed skal ledes og styres i det meste af Europa.  </a:t>
            </a:r>
          </a:p>
        </p:txBody>
      </p:sp>
      <p:pic>
        <p:nvPicPr>
          <p:cNvPr id="287" name="image33.png"/>
          <p:cNvPicPr>
            <a:picLocks noChangeAspect="1"/>
          </p:cNvPicPr>
          <p:nvPr/>
        </p:nvPicPr>
        <p:blipFill>
          <a:blip r:embed="rId4"/>
          <a:stretch>
            <a:fillRect/>
          </a:stretch>
        </p:blipFill>
        <p:spPr>
          <a:xfrm rot="21251924">
            <a:off x="6233485" y="713888"/>
            <a:ext cx="1950498" cy="2725136"/>
          </a:xfrm>
          <a:prstGeom prst="rect">
            <a:avLst/>
          </a:prstGeom>
          <a:ln w="12700">
            <a:miter lim="400000"/>
          </a:ln>
          <a:effectLst>
            <a:outerShdw blurRad="76200" dist="114300" dir="19860000" rotWithShape="0">
              <a:srgbClr val="000000">
                <a:alpha val="10000"/>
              </a:srgbClr>
            </a:outerShdw>
          </a:effectLst>
        </p:spPr>
      </p:pic>
      <p:sp>
        <p:nvSpPr>
          <p:cNvPr id="288" name="Shape 288"/>
          <p:cNvSpPr/>
          <p:nvPr/>
        </p:nvSpPr>
        <p:spPr>
          <a:xfrm>
            <a:off x="8301813" y="1313554"/>
            <a:ext cx="2055818"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numCol="1">
            <a:spAutoFit/>
          </a:bodyPr>
          <a:lstStyle/>
          <a:p>
            <a:pPr>
              <a:defRPr sz="1400" i="1">
                <a:solidFill>
                  <a:srgbClr val="808080"/>
                </a:solidFill>
              </a:defRPr>
            </a:pPr>
            <a:r>
              <a:rPr dirty="0"/>
              <a:t>KL har </a:t>
            </a:r>
            <a:r>
              <a:rPr dirty="0" err="1"/>
              <a:t>udarbejdet</a:t>
            </a:r>
            <a:r>
              <a:rPr dirty="0"/>
              <a:t> </a:t>
            </a:r>
            <a:r>
              <a:rPr dirty="0" err="1"/>
              <a:t>en</a:t>
            </a:r>
            <a:r>
              <a:rPr dirty="0"/>
              <a:t> </a:t>
            </a:r>
            <a:r>
              <a:rPr dirty="0" err="1"/>
              <a:t>vejledning</a:t>
            </a:r>
            <a:r>
              <a:rPr dirty="0"/>
              <a:t> </a:t>
            </a:r>
            <a:r>
              <a:rPr dirty="0" err="1"/>
              <a:t>til</a:t>
            </a:r>
            <a:r>
              <a:rPr dirty="0"/>
              <a:t> </a:t>
            </a:r>
            <a:r>
              <a:rPr dirty="0" err="1"/>
              <a:t>kommunerne</a:t>
            </a:r>
            <a:r>
              <a:rPr dirty="0"/>
              <a:t> om, </a:t>
            </a:r>
            <a:r>
              <a:rPr dirty="0" err="1"/>
              <a:t>hvordan</a:t>
            </a:r>
            <a:r>
              <a:rPr dirty="0"/>
              <a:t> </a:t>
            </a:r>
            <a:r>
              <a:rPr dirty="0" err="1"/>
              <a:t>principperne</a:t>
            </a:r>
            <a:r>
              <a:rPr dirty="0"/>
              <a:t> </a:t>
            </a:r>
            <a:r>
              <a:rPr dirty="0" err="1"/>
              <a:t>i</a:t>
            </a:r>
            <a:r>
              <a:rPr dirty="0"/>
              <a:t> ISO 27001 </a:t>
            </a:r>
            <a:r>
              <a:rPr dirty="0" err="1"/>
              <a:t>udmøntes</a:t>
            </a:r>
            <a:r>
              <a:rPr dirty="0">
                <a:solidFill>
                  <a:srgbClr val="000000"/>
                </a:solidFill>
              </a:rPr>
              <a:t>.</a:t>
            </a:r>
          </a:p>
        </p:txBody>
      </p:sp>
      <p:sp>
        <p:nvSpPr>
          <p:cNvPr id="289" name="Shape 289"/>
          <p:cNvSpPr/>
          <p:nvPr/>
        </p:nvSpPr>
        <p:spPr>
          <a:xfrm>
            <a:off x="614362" y="523591"/>
            <a:ext cx="9855914" cy="368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defTabSz="815918">
              <a:lnSpc>
                <a:spcPct val="90000"/>
              </a:lnSpc>
              <a:defRPr sz="2400">
                <a:solidFill>
                  <a:srgbClr val="44546A"/>
                </a:solidFill>
              </a:defRPr>
            </a:lvl1pPr>
          </a:lstStyle>
          <a:p>
            <a:r>
              <a:t>ISO 27001</a:t>
            </a:r>
          </a:p>
        </p:txBody>
      </p:sp>
      <p:sp>
        <p:nvSpPr>
          <p:cNvPr id="290" name="Shape 29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91"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sp>
        <p:nvSpPr>
          <p:cNvPr id="292" name="Shape 292"/>
          <p:cNvSpPr/>
          <p:nvPr/>
        </p:nvSpPr>
        <p:spPr>
          <a:xfrm>
            <a:off x="5393823" y="3780340"/>
            <a:ext cx="4963809" cy="17805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For statslige myndigheder i Danmark er det obligatorisk at anvende ISO 27001 som ledelsessystem i forhold til informationssikkerhed. </a:t>
            </a:r>
          </a:p>
          <a:p>
            <a:pPr>
              <a:defRPr sz="1600">
                <a:solidFill>
                  <a:srgbClr val="767171"/>
                </a:solidFill>
              </a:defRPr>
            </a:pPr>
            <a:endParaRPr/>
          </a:p>
          <a:p>
            <a:pPr>
              <a:defRPr sz="1600">
                <a:solidFill>
                  <a:srgbClr val="767171"/>
                </a:solidFill>
              </a:defRPr>
            </a:pPr>
            <a:r>
              <a:t>Kommuner og regioner er, gennem de fællesoffentlige aftaler, forpligtet til at anvende principperne i ISO 27001 i deres informationssikkerhedsledelse.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34.png"/>
          <p:cNvPicPr>
            <a:picLocks noChangeAspect="1"/>
          </p:cNvPicPr>
          <p:nvPr/>
        </p:nvPicPr>
        <p:blipFill>
          <a:blip r:embed="rId3">
            <a:alphaModFix amt="50000"/>
          </a:blip>
          <a:stretch>
            <a:fillRect/>
          </a:stretch>
        </p:blipFill>
        <p:spPr>
          <a:xfrm>
            <a:off x="1477207" y="-2810219"/>
            <a:ext cx="6593534" cy="6667619"/>
          </a:xfrm>
          <a:prstGeom prst="rect">
            <a:avLst/>
          </a:prstGeom>
          <a:ln w="12700">
            <a:miter lim="400000"/>
          </a:ln>
        </p:spPr>
      </p:pic>
      <p:sp>
        <p:nvSpPr>
          <p:cNvPr id="299" name="Shape 299"/>
          <p:cNvSpPr>
            <a:spLocks noGrp="1"/>
          </p:cNvSpPr>
          <p:nvPr>
            <p:ph type="title"/>
          </p:nvPr>
        </p:nvSpPr>
        <p:spPr>
          <a:xfrm>
            <a:off x="1313128" y="1470064"/>
            <a:ext cx="4634793" cy="982988"/>
          </a:xfrm>
          <a:prstGeom prst="rect">
            <a:avLst/>
          </a:prstGeom>
        </p:spPr>
        <p:txBody>
          <a:bodyPr numCol="1"/>
          <a:lstStyle>
            <a:lvl1pPr>
              <a:defRPr sz="1800">
                <a:solidFill>
                  <a:srgbClr val="808080"/>
                </a:solidFill>
              </a:defRPr>
            </a:lvl1pPr>
          </a:lstStyle>
          <a:p>
            <a:r>
              <a:t>Både ISO 27001 og Databeskyttelsesforordningen (GDPR) anviser, at informationssikkerheden skal tilrettelægges ud fra en risikobaseret tilgang.</a:t>
            </a:r>
          </a:p>
        </p:txBody>
      </p:sp>
      <p:sp>
        <p:nvSpPr>
          <p:cNvPr id="300" name="Shape 300"/>
          <p:cNvSpPr/>
          <p:nvPr/>
        </p:nvSpPr>
        <p:spPr>
          <a:xfrm>
            <a:off x="1211527" y="2361873"/>
            <a:ext cx="4736393" cy="346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Den risikobaserede tilgang handler om at have processer, der identificerer de største risici og deres konsekvenser i forhold til tab af fortrolighed, integritet og tilgængelighed. Derefter handler det om at implementere organisatoriske og tekniske tiltag, som imødegår de største risici under hensyntagen til den økonomi, det indebærer.</a:t>
            </a:r>
          </a:p>
          <a:p>
            <a:pPr>
              <a:defRPr sz="1600">
                <a:solidFill>
                  <a:srgbClr val="767171"/>
                </a:solidFill>
              </a:defRPr>
            </a:pPr>
            <a:endParaRPr/>
          </a:p>
          <a:p>
            <a:pPr>
              <a:defRPr sz="1600">
                <a:solidFill>
                  <a:srgbClr val="767171"/>
                </a:solidFill>
              </a:defRPr>
            </a:pPr>
            <a:r>
              <a:t>Det er ledelsen, der på baggrund af risikovurderingen, prioriterer indsatsen og dermed også fastlægger kommunens sikkerhedsniveau.</a:t>
            </a:r>
          </a:p>
          <a:p>
            <a:pPr>
              <a:defRPr sz="1600">
                <a:solidFill>
                  <a:srgbClr val="767171"/>
                </a:solidFill>
              </a:defRPr>
            </a:pPr>
            <a:endParaRPr/>
          </a:p>
          <a:p>
            <a:pPr>
              <a:defRPr sz="1600">
                <a:solidFill>
                  <a:srgbClr val="767171"/>
                </a:solidFill>
              </a:defRPr>
            </a:pPr>
            <a:endParaRPr/>
          </a:p>
        </p:txBody>
      </p:sp>
      <p:sp>
        <p:nvSpPr>
          <p:cNvPr id="301" name="Shape 301"/>
          <p:cNvSpPr/>
          <p:nvPr/>
        </p:nvSpPr>
        <p:spPr>
          <a:xfrm>
            <a:off x="614362" y="523591"/>
            <a:ext cx="9855914" cy="368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defTabSz="815918">
              <a:lnSpc>
                <a:spcPct val="90000"/>
              </a:lnSpc>
              <a:defRPr sz="2400">
                <a:solidFill>
                  <a:srgbClr val="44546A"/>
                </a:solidFill>
              </a:defRPr>
            </a:lvl1pPr>
          </a:lstStyle>
          <a:p>
            <a:r>
              <a:t>Den risikobaserede tilgang</a:t>
            </a:r>
          </a:p>
        </p:txBody>
      </p:sp>
      <p:sp>
        <p:nvSpPr>
          <p:cNvPr id="302" name="Shape 30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03" name="image35.png"/>
          <p:cNvPicPr>
            <a:picLocks noChangeAspect="1"/>
          </p:cNvPicPr>
          <p:nvPr/>
        </p:nvPicPr>
        <p:blipFill>
          <a:blip r:embed="rId4"/>
          <a:stretch>
            <a:fillRect/>
          </a:stretch>
        </p:blipFill>
        <p:spPr>
          <a:xfrm>
            <a:off x="127408" y="1556929"/>
            <a:ext cx="747047" cy="755441"/>
          </a:xfrm>
          <a:prstGeom prst="rect">
            <a:avLst/>
          </a:prstGeom>
          <a:ln w="12700">
            <a:miter lim="400000"/>
          </a:ln>
        </p:spPr>
      </p:pic>
      <p:sp>
        <p:nvSpPr>
          <p:cNvPr id="304" name="Shape 304"/>
          <p:cNvSpPr/>
          <p:nvPr/>
        </p:nvSpPr>
        <p:spPr>
          <a:xfrm>
            <a:off x="5947919" y="4288282"/>
            <a:ext cx="4128735" cy="8153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767171"/>
                </a:solidFill>
              </a:defRPr>
            </a:lvl1pPr>
          </a:lstStyle>
          <a:p>
            <a:r>
              <a:t>Dermed får man en strategisk prioritering af sikkerhedsniveauet, som direktionen kender og står inde for.</a:t>
            </a:r>
          </a:p>
        </p:txBody>
      </p:sp>
      <p:pic>
        <p:nvPicPr>
          <p:cNvPr id="305" name="image29.png"/>
          <p:cNvPicPr>
            <a:picLocks noChangeAspect="1"/>
          </p:cNvPicPr>
          <p:nvPr/>
        </p:nvPicPr>
        <p:blipFill>
          <a:blip r:embed="rId5">
            <a:alphaModFix amt="50000"/>
          </a:blip>
          <a:stretch>
            <a:fillRect/>
          </a:stretch>
        </p:blipFill>
        <p:spPr>
          <a:xfrm>
            <a:off x="6325937" y="3163328"/>
            <a:ext cx="2273336" cy="868466"/>
          </a:xfrm>
          <a:prstGeom prst="rect">
            <a:avLst/>
          </a:prstGeom>
          <a:ln w="12700">
            <a:miter lim="400000"/>
          </a:ln>
        </p:spPr>
      </p:pic>
      <p:pic>
        <p:nvPicPr>
          <p:cNvPr id="306" name="image31.png" descr="Et billede, der indeholder tekst, bordservice, service, plade  Automatisk genereret beskrivelse"/>
          <p:cNvPicPr>
            <a:picLocks noChangeAspect="1"/>
          </p:cNvPicPr>
          <p:nvPr/>
        </p:nvPicPr>
        <p:blipFill>
          <a:blip r:embed="rId6">
            <a:alphaModFix amt="50000"/>
          </a:blip>
          <a:stretch>
            <a:fillRect/>
          </a:stretch>
        </p:blipFill>
        <p:spPr>
          <a:xfrm>
            <a:off x="7157064" y="2008182"/>
            <a:ext cx="2965208" cy="93349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image10.png"/>
          <p:cNvPicPr>
            <a:picLocks noChangeAspect="1"/>
          </p:cNvPicPr>
          <p:nvPr/>
        </p:nvPicPr>
        <p:blipFill>
          <a:blip r:embed="rId3">
            <a:alphaModFix amt="40000"/>
          </a:blip>
          <a:stretch>
            <a:fillRect/>
          </a:stretch>
        </p:blipFill>
        <p:spPr>
          <a:xfrm>
            <a:off x="1493125" y="-2529167"/>
            <a:ext cx="6593535" cy="6743387"/>
          </a:xfrm>
          <a:prstGeom prst="rect">
            <a:avLst/>
          </a:prstGeom>
          <a:ln w="12700">
            <a:miter lim="400000"/>
          </a:ln>
        </p:spPr>
      </p:pic>
      <p:sp>
        <p:nvSpPr>
          <p:cNvPr id="313" name="Shape 313"/>
          <p:cNvSpPr>
            <a:spLocks noGrp="1"/>
          </p:cNvSpPr>
          <p:nvPr>
            <p:ph type="title"/>
          </p:nvPr>
        </p:nvSpPr>
        <p:spPr>
          <a:xfrm>
            <a:off x="614363" y="523591"/>
            <a:ext cx="9428134" cy="504826"/>
          </a:xfrm>
          <a:prstGeom prst="rect">
            <a:avLst/>
          </a:prstGeom>
        </p:spPr>
        <p:txBody>
          <a:bodyPr numCol="1"/>
          <a:lstStyle/>
          <a:p>
            <a:r>
              <a:t>Informationssikkerheden skal være </a:t>
            </a:r>
            <a:r>
              <a:rPr>
                <a:solidFill>
                  <a:srgbClr val="D81E00"/>
                </a:solidFill>
              </a:rPr>
              <a:t>FIT</a:t>
            </a:r>
          </a:p>
        </p:txBody>
      </p:sp>
      <p:sp>
        <p:nvSpPr>
          <p:cNvPr id="314" name="Shape 31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15"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316"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317" name="Shape 317"/>
          <p:cNvSpPr/>
          <p:nvPr/>
        </p:nvSpPr>
        <p:spPr>
          <a:xfrm>
            <a:off x="636829" y="2917206"/>
            <a:ext cx="3059001" cy="1971133"/>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318" name="Shape 318"/>
          <p:cNvSpPr/>
          <p:nvPr/>
        </p:nvSpPr>
        <p:spPr>
          <a:xfrm>
            <a:off x="816354" y="3126416"/>
            <a:ext cx="2997151" cy="1773353"/>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a:solidFill>
                  <a:srgbClr val="767171"/>
                </a:solidFill>
              </a:defRPr>
            </a:pPr>
            <a:r>
              <a:t>Det skal sikres, at informationer ikke gøres tilgængelige eller afsløres for uautoriserede: Det kender vi også som princippet om </a:t>
            </a:r>
            <a:r>
              <a:rPr>
                <a:solidFill>
                  <a:srgbClr val="D81E00"/>
                </a:solidFill>
              </a:rPr>
              <a:t>FORTROLIGHED.</a:t>
            </a:r>
          </a:p>
        </p:txBody>
      </p:sp>
      <p:sp>
        <p:nvSpPr>
          <p:cNvPr id="319" name="Shape 319"/>
          <p:cNvSpPr/>
          <p:nvPr/>
        </p:nvSpPr>
        <p:spPr>
          <a:xfrm>
            <a:off x="3987705" y="2917206"/>
            <a:ext cx="2913167" cy="1960474"/>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320" name="Shape 320"/>
          <p:cNvSpPr/>
          <p:nvPr/>
        </p:nvSpPr>
        <p:spPr>
          <a:xfrm>
            <a:off x="7161917" y="2948427"/>
            <a:ext cx="3308358" cy="1913983"/>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321" name="Shape 321"/>
          <p:cNvSpPr/>
          <p:nvPr/>
        </p:nvSpPr>
        <p:spPr>
          <a:xfrm>
            <a:off x="4162692" y="3126416"/>
            <a:ext cx="2762213" cy="1493953"/>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a:solidFill>
                  <a:srgbClr val="767171"/>
                </a:solidFill>
              </a:defRPr>
            </a:pPr>
            <a:r>
              <a:t>Det skal sikres, at informationer er nøjagtige og fuldstændige: Det kender vi også som princippet om </a:t>
            </a:r>
            <a:r>
              <a:rPr>
                <a:solidFill>
                  <a:srgbClr val="D81E00"/>
                </a:solidFill>
              </a:rPr>
              <a:t>INTEGRITET.</a:t>
            </a:r>
          </a:p>
        </p:txBody>
      </p:sp>
      <p:sp>
        <p:nvSpPr>
          <p:cNvPr id="322" name="Shape 322"/>
          <p:cNvSpPr/>
          <p:nvPr/>
        </p:nvSpPr>
        <p:spPr>
          <a:xfrm>
            <a:off x="7372777" y="3126416"/>
            <a:ext cx="2923297" cy="1773353"/>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a:solidFill>
                  <a:srgbClr val="767171"/>
                </a:solidFill>
              </a:defRPr>
            </a:pPr>
            <a:r>
              <a:t>Det skal sikres, at it-løsninger og informationer kan tilgås af brugerne, når de har ret til dem: Det kender vi også som princippet om </a:t>
            </a:r>
            <a:r>
              <a:rPr>
                <a:solidFill>
                  <a:srgbClr val="D81E00"/>
                </a:solidFill>
              </a:rPr>
              <a:t>TILGÆNGELIGHED.</a:t>
            </a:r>
          </a:p>
        </p:txBody>
      </p:sp>
      <p:sp>
        <p:nvSpPr>
          <p:cNvPr id="323" name="Shape 323"/>
          <p:cNvSpPr/>
          <p:nvPr/>
        </p:nvSpPr>
        <p:spPr>
          <a:xfrm>
            <a:off x="1232256" y="1370112"/>
            <a:ext cx="9238019"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a:solidFill>
                  <a:srgbClr val="767171"/>
                </a:solidFill>
              </a:defRPr>
            </a:pPr>
            <a:r>
              <a:t>ISO 27001 anviser, at vi skal passe på informationer i forhold til deres </a:t>
            </a:r>
            <a:br>
              <a:rPr/>
            </a:br>
            <a:r>
              <a:t>fortrolighed, integritet og tilgængelighed (FIT).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34.png"/>
          <p:cNvPicPr>
            <a:picLocks noChangeAspect="1"/>
          </p:cNvPicPr>
          <p:nvPr/>
        </p:nvPicPr>
        <p:blipFill>
          <a:blip r:embed="rId3">
            <a:alphaModFix amt="50000"/>
          </a:blip>
          <a:stretch>
            <a:fillRect/>
          </a:stretch>
        </p:blipFill>
        <p:spPr>
          <a:xfrm>
            <a:off x="1568503" y="-2587580"/>
            <a:ext cx="6593534" cy="6667619"/>
          </a:xfrm>
          <a:prstGeom prst="rect">
            <a:avLst/>
          </a:prstGeom>
          <a:ln w="12700">
            <a:miter lim="400000"/>
          </a:ln>
        </p:spPr>
      </p:pic>
      <p:sp>
        <p:nvSpPr>
          <p:cNvPr id="330" name="Shape 330"/>
          <p:cNvSpPr>
            <a:spLocks noGrp="1"/>
          </p:cNvSpPr>
          <p:nvPr>
            <p:ph type="title"/>
          </p:nvPr>
        </p:nvSpPr>
        <p:spPr>
          <a:xfrm>
            <a:off x="614363" y="523591"/>
            <a:ext cx="9428134" cy="504826"/>
          </a:xfrm>
          <a:prstGeom prst="rect">
            <a:avLst/>
          </a:prstGeom>
        </p:spPr>
        <p:txBody>
          <a:bodyPr numCol="1"/>
          <a:lstStyle/>
          <a:p>
            <a:r>
              <a:t>Fortrolighed</a:t>
            </a:r>
          </a:p>
        </p:txBody>
      </p:sp>
      <p:sp>
        <p:nvSpPr>
          <p:cNvPr id="331" name="Shape 331"/>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32" name="image35.png"/>
          <p:cNvPicPr>
            <a:picLocks noChangeAspect="1"/>
          </p:cNvPicPr>
          <p:nvPr/>
        </p:nvPicPr>
        <p:blipFill>
          <a:blip r:embed="rId4"/>
          <a:stretch>
            <a:fillRect/>
          </a:stretch>
        </p:blipFill>
        <p:spPr>
          <a:xfrm>
            <a:off x="127408" y="1556929"/>
            <a:ext cx="747047" cy="755441"/>
          </a:xfrm>
          <a:prstGeom prst="rect">
            <a:avLst/>
          </a:prstGeom>
          <a:ln w="12700">
            <a:miter lim="400000"/>
          </a:ln>
        </p:spPr>
      </p:pic>
      <p:pic>
        <p:nvPicPr>
          <p:cNvPr id="333" name="image10.png"/>
          <p:cNvPicPr>
            <a:picLocks noChangeAspect="1"/>
          </p:cNvPicPr>
          <p:nvPr/>
        </p:nvPicPr>
        <p:blipFill>
          <a:blip r:embed="rId5"/>
          <a:stretch>
            <a:fillRect/>
          </a:stretch>
        </p:blipFill>
        <p:spPr>
          <a:xfrm>
            <a:off x="12186384" y="1117066"/>
            <a:ext cx="613256" cy="627193"/>
          </a:xfrm>
          <a:prstGeom prst="rect">
            <a:avLst/>
          </a:prstGeom>
          <a:ln w="12700">
            <a:miter lim="400000"/>
          </a:ln>
        </p:spPr>
      </p:pic>
      <p:sp>
        <p:nvSpPr>
          <p:cNvPr id="334" name="Shape 334"/>
          <p:cNvSpPr/>
          <p:nvPr/>
        </p:nvSpPr>
        <p:spPr>
          <a:xfrm>
            <a:off x="636829" y="2917206"/>
            <a:ext cx="3059001" cy="2394382"/>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35" name="Shape 335"/>
          <p:cNvSpPr/>
          <p:nvPr/>
        </p:nvSpPr>
        <p:spPr>
          <a:xfrm>
            <a:off x="799508" y="3221685"/>
            <a:ext cx="2733644" cy="204593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lnSpc>
                <a:spcPts val="2200"/>
              </a:lnSpc>
              <a:defRPr sz="1600">
                <a:solidFill>
                  <a:srgbClr val="767171"/>
                </a:solidFill>
              </a:defRPr>
            </a:lvl1pPr>
          </a:lstStyle>
          <a:p>
            <a:r>
              <a:t>En bruger får ved en fejl adgang til en mappe på et fildrev, en sag eller et system, som personen ikke burde have adgang til, og dermed til data, som personen ikke burde havde adgang til.</a:t>
            </a:r>
          </a:p>
        </p:txBody>
      </p:sp>
      <p:sp>
        <p:nvSpPr>
          <p:cNvPr id="336" name="Shape 336"/>
          <p:cNvSpPr/>
          <p:nvPr/>
        </p:nvSpPr>
        <p:spPr>
          <a:xfrm>
            <a:off x="3987705" y="2963699"/>
            <a:ext cx="2913167" cy="1913982"/>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37" name="Shape 337"/>
          <p:cNvSpPr/>
          <p:nvPr/>
        </p:nvSpPr>
        <p:spPr>
          <a:xfrm>
            <a:off x="7161917" y="2948427"/>
            <a:ext cx="3308358" cy="1345664"/>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38" name="Shape 338"/>
          <p:cNvSpPr/>
          <p:nvPr/>
        </p:nvSpPr>
        <p:spPr>
          <a:xfrm>
            <a:off x="4156059" y="3126416"/>
            <a:ext cx="2762213" cy="14871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Et regneark bliver ved en </a:t>
            </a:r>
            <a:br>
              <a:rPr/>
            </a:br>
            <a:r>
              <a:t>fejl sendt til personer, som ikke skulle have haft det, og dermed får modtagerne adgang til data, som de ikke burde have haft.</a:t>
            </a:r>
          </a:p>
        </p:txBody>
      </p:sp>
      <p:sp>
        <p:nvSpPr>
          <p:cNvPr id="339" name="Shape 339"/>
          <p:cNvSpPr/>
          <p:nvPr/>
        </p:nvSpPr>
        <p:spPr>
          <a:xfrm>
            <a:off x="7440013" y="3126416"/>
            <a:ext cx="2923297" cy="9283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lnSpc>
                <a:spcPts val="2200"/>
              </a:lnSpc>
              <a:defRPr sz="1600">
                <a:solidFill>
                  <a:srgbClr val="767171"/>
                </a:solidFill>
              </a:defRPr>
            </a:lvl1pPr>
          </a:lstStyle>
          <a:p>
            <a:r>
              <a:t>Et brev med følsomme personoplysninger sendes ved en fejl til en forkert borger.</a:t>
            </a:r>
          </a:p>
        </p:txBody>
      </p:sp>
      <p:sp>
        <p:nvSpPr>
          <p:cNvPr id="340" name="Shape 340"/>
          <p:cNvSpPr/>
          <p:nvPr/>
        </p:nvSpPr>
        <p:spPr>
          <a:xfrm>
            <a:off x="1194504" y="1358860"/>
            <a:ext cx="6846838"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Brud på fortroligheden handler om, at information mister sin beskyttelse, og fremmede/uvedkommende dermed får adgang til data, som de ikke burde have adgang til. Eksempler på brud:</a:t>
            </a:r>
          </a:p>
        </p:txBody>
      </p:sp>
      <p:pic>
        <p:nvPicPr>
          <p:cNvPr id="341" name="image36.png"/>
          <p:cNvPicPr>
            <a:picLocks noChangeAspect="1"/>
          </p:cNvPicPr>
          <p:nvPr/>
        </p:nvPicPr>
        <p:blipFill>
          <a:blip r:embed="rId6"/>
          <a:stretch>
            <a:fillRect/>
          </a:stretch>
        </p:blipFill>
        <p:spPr>
          <a:xfrm>
            <a:off x="2905387" y="2619332"/>
            <a:ext cx="713372" cy="721387"/>
          </a:xfrm>
          <a:prstGeom prst="rect">
            <a:avLst/>
          </a:prstGeom>
          <a:ln w="12700">
            <a:miter lim="400000"/>
          </a:ln>
        </p:spPr>
      </p:pic>
      <p:pic>
        <p:nvPicPr>
          <p:cNvPr id="342" name="image36.png"/>
          <p:cNvPicPr>
            <a:picLocks noChangeAspect="1"/>
          </p:cNvPicPr>
          <p:nvPr/>
        </p:nvPicPr>
        <p:blipFill>
          <a:blip r:embed="rId6"/>
          <a:stretch>
            <a:fillRect/>
          </a:stretch>
        </p:blipFill>
        <p:spPr>
          <a:xfrm>
            <a:off x="6431148" y="2619332"/>
            <a:ext cx="713372" cy="721387"/>
          </a:xfrm>
          <a:prstGeom prst="rect">
            <a:avLst/>
          </a:prstGeom>
          <a:ln w="12700">
            <a:miter lim="400000"/>
          </a:ln>
        </p:spPr>
      </p:pic>
      <p:pic>
        <p:nvPicPr>
          <p:cNvPr id="343" name="image36.png"/>
          <p:cNvPicPr>
            <a:picLocks noChangeAspect="1"/>
          </p:cNvPicPr>
          <p:nvPr/>
        </p:nvPicPr>
        <p:blipFill>
          <a:blip r:embed="rId6"/>
          <a:stretch>
            <a:fillRect/>
          </a:stretch>
        </p:blipFill>
        <p:spPr>
          <a:xfrm>
            <a:off x="9879838" y="2619332"/>
            <a:ext cx="713372" cy="72138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C7E7"/>
        </a:solidFill>
        <a:effectLst/>
      </p:bgPr>
    </p:bg>
    <p:spTree>
      <p:nvGrpSpPr>
        <p:cNvPr id="1" name=""/>
        <p:cNvGrpSpPr/>
        <p:nvPr/>
      </p:nvGrpSpPr>
      <p:grpSpPr>
        <a:xfrm>
          <a:off x="0" y="0"/>
          <a:ext cx="0" cy="0"/>
          <a:chOff x="0" y="0"/>
          <a:chExt cx="0" cy="0"/>
        </a:xfrm>
      </p:grpSpPr>
      <p:sp>
        <p:nvSpPr>
          <p:cNvPr id="94" name="Shape 94"/>
          <p:cNvSpPr/>
          <p:nvPr/>
        </p:nvSpPr>
        <p:spPr>
          <a:xfrm>
            <a:off x="574021" y="1332229"/>
            <a:ext cx="9748785" cy="3970318"/>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r>
              <a:rPr lang="da-DK" dirty="0"/>
              <a:t>Præsentationen er målrettet medlemmerne af kommunalbestyrelsen og kan bruges til til at give dem en indsigt i følgende emner om kommunens informationssikkerhed:</a:t>
            </a:r>
          </a:p>
          <a:p>
            <a:endParaRPr lang="da-DK" dirty="0"/>
          </a:p>
          <a:p>
            <a:pPr marL="171450" indent="-171450">
              <a:lnSpc>
                <a:spcPct val="150000"/>
              </a:lnSpc>
              <a:buSzPct val="100000"/>
              <a:buFont typeface="Arial"/>
              <a:buChar char="•"/>
            </a:pPr>
            <a:r>
              <a:rPr lang="da-DK" dirty="0"/>
              <a:t>Grundlæggende kendskab til, hvad informationssikkerhed handler om</a:t>
            </a:r>
          </a:p>
          <a:p>
            <a:pPr marL="171450" indent="-171450">
              <a:lnSpc>
                <a:spcPct val="150000"/>
              </a:lnSpc>
              <a:buSzPct val="100000"/>
              <a:buFont typeface="Arial"/>
              <a:buChar char="•"/>
            </a:pPr>
            <a:r>
              <a:rPr lang="da-DK" dirty="0"/>
              <a:t>Generelt kendskab til lovgivning og aftalemæssige rammer</a:t>
            </a:r>
          </a:p>
          <a:p>
            <a:pPr marL="171450" indent="-171450">
              <a:lnSpc>
                <a:spcPct val="150000"/>
              </a:lnSpc>
              <a:buSzPct val="100000"/>
              <a:buFont typeface="Arial"/>
              <a:buChar char="•"/>
            </a:pPr>
            <a:r>
              <a:rPr lang="da-DK" dirty="0"/>
              <a:t>Generelt kendskab til ISO 27001 - herunder egen rolle, ledelsesprocesser og risikobaseret tilgang</a:t>
            </a:r>
          </a:p>
          <a:p>
            <a:pPr marL="171450" indent="-171450">
              <a:lnSpc>
                <a:spcPct val="150000"/>
              </a:lnSpc>
              <a:buSzPct val="100000"/>
              <a:buFont typeface="Arial"/>
              <a:buChar char="•"/>
            </a:pPr>
            <a:r>
              <a:rPr lang="da-DK" dirty="0"/>
              <a:t>Grundlæggende forståelse af principperne i GDPR</a:t>
            </a:r>
          </a:p>
          <a:p>
            <a:pPr marL="171450" indent="-171450">
              <a:lnSpc>
                <a:spcPct val="150000"/>
              </a:lnSpc>
              <a:buSzPct val="100000"/>
              <a:buFont typeface="Arial"/>
              <a:buChar char="•"/>
            </a:pPr>
            <a:r>
              <a:rPr lang="da-DK" dirty="0"/>
              <a:t>Kendskab til lokale bestemmelser om informationssikkerhed</a:t>
            </a:r>
          </a:p>
          <a:p>
            <a:pPr marL="171450" indent="-171450">
              <a:lnSpc>
                <a:spcPct val="150000"/>
              </a:lnSpc>
              <a:buSzPct val="100000"/>
              <a:buFont typeface="Arial"/>
              <a:buChar char="•"/>
            </a:pPr>
            <a:r>
              <a:rPr lang="da-DK" dirty="0"/>
              <a:t>Overordnet forståelse af, hvordan kommunens informationssikkerhed kontrolleres</a:t>
            </a:r>
          </a:p>
          <a:p>
            <a:pPr marL="171450" indent="-171450">
              <a:buSzPct val="100000"/>
              <a:buFont typeface="Arial"/>
              <a:buChar char="•"/>
            </a:pPr>
            <a:endParaRPr lang="da-DK" dirty="0"/>
          </a:p>
          <a:p>
            <a:pPr marL="171450" indent="-171450">
              <a:buSzPct val="100000"/>
              <a:buFont typeface="Arial"/>
              <a:buChar char="•"/>
            </a:pPr>
            <a:endParaRPr lang="da-DK" dirty="0"/>
          </a:p>
        </p:txBody>
      </p:sp>
      <p:sp>
        <p:nvSpPr>
          <p:cNvPr id="95" name="Shape 95"/>
          <p:cNvSpPr/>
          <p:nvPr/>
        </p:nvSpPr>
        <p:spPr>
          <a:xfrm>
            <a:off x="574021" y="233975"/>
            <a:ext cx="1438853"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numCol="1">
            <a:spAutoFit/>
          </a:bodyPr>
          <a:lstStyle>
            <a:lvl1pPr>
              <a:defRPr b="1"/>
            </a:lvl1pPr>
          </a:lstStyle>
          <a:p>
            <a:r>
              <a:rPr sz="2400" b="0" dirty="0" err="1">
                <a:latin typeface="Calibri Light" panose="020F0302020204030204" pitchFamily="34" charset="0"/>
                <a:cs typeface="Calibri Light" panose="020F0302020204030204" pitchFamily="34" charset="0"/>
              </a:rPr>
              <a:t>Instruktion</a:t>
            </a:r>
            <a:endParaRPr sz="2400" b="0">
              <a:latin typeface="Calibri Light" panose="020F0302020204030204" pitchFamily="34" charset="0"/>
              <a:cs typeface="Calibri Light" panose="020F0302020204030204" pitchFamily="34" charset="0"/>
            </a:endParaRPr>
          </a:p>
        </p:txBody>
      </p:sp>
      <p:cxnSp>
        <p:nvCxnSpPr>
          <p:cNvPr id="6" name="Lige forbindelse 5">
            <a:extLst>
              <a:ext uri="{FF2B5EF4-FFF2-40B4-BE49-F238E27FC236}">
                <a16:creationId xmlns:a16="http://schemas.microsoft.com/office/drawing/2014/main" id="{4C35353B-A867-0D4F-A418-25117A671F3F}"/>
              </a:ext>
            </a:extLst>
          </p:cNvPr>
          <p:cNvCxnSpPr/>
          <p:nvPr/>
        </p:nvCxnSpPr>
        <p:spPr>
          <a:xfrm>
            <a:off x="574021" y="783772"/>
            <a:ext cx="9748785" cy="0"/>
          </a:xfrm>
          <a:prstGeom prst="line">
            <a:avLst/>
          </a:prstGeom>
          <a:noFill/>
          <a:ln w="19050" cap="flat">
            <a:solidFill>
              <a:schemeClr val="accent1">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image34.png"/>
          <p:cNvPicPr>
            <a:picLocks noChangeAspect="1"/>
          </p:cNvPicPr>
          <p:nvPr/>
        </p:nvPicPr>
        <p:blipFill>
          <a:blip r:embed="rId3">
            <a:alphaModFix amt="50000"/>
          </a:blip>
          <a:stretch>
            <a:fillRect/>
          </a:stretch>
        </p:blipFill>
        <p:spPr>
          <a:xfrm>
            <a:off x="1576690" y="-3226642"/>
            <a:ext cx="6593534" cy="6667619"/>
          </a:xfrm>
          <a:prstGeom prst="rect">
            <a:avLst/>
          </a:prstGeom>
          <a:ln w="12700">
            <a:miter lim="400000"/>
          </a:ln>
        </p:spPr>
      </p:pic>
      <p:sp>
        <p:nvSpPr>
          <p:cNvPr id="350" name="Shape 350"/>
          <p:cNvSpPr>
            <a:spLocks noGrp="1"/>
          </p:cNvSpPr>
          <p:nvPr>
            <p:ph type="title"/>
          </p:nvPr>
        </p:nvSpPr>
        <p:spPr>
          <a:xfrm>
            <a:off x="614363" y="523591"/>
            <a:ext cx="9428134" cy="504826"/>
          </a:xfrm>
          <a:prstGeom prst="rect">
            <a:avLst/>
          </a:prstGeom>
        </p:spPr>
        <p:txBody>
          <a:bodyPr numCol="1"/>
          <a:lstStyle/>
          <a:p>
            <a:r>
              <a:t>Integritet</a:t>
            </a:r>
          </a:p>
        </p:txBody>
      </p:sp>
      <p:sp>
        <p:nvSpPr>
          <p:cNvPr id="351" name="Shape 351"/>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52" name="image35.png"/>
          <p:cNvPicPr>
            <a:picLocks noChangeAspect="1"/>
          </p:cNvPicPr>
          <p:nvPr/>
        </p:nvPicPr>
        <p:blipFill>
          <a:blip r:embed="rId4"/>
          <a:stretch>
            <a:fillRect/>
          </a:stretch>
        </p:blipFill>
        <p:spPr>
          <a:xfrm>
            <a:off x="127408" y="1556929"/>
            <a:ext cx="747047" cy="755441"/>
          </a:xfrm>
          <a:prstGeom prst="rect">
            <a:avLst/>
          </a:prstGeom>
          <a:ln w="12700">
            <a:miter lim="400000"/>
          </a:ln>
        </p:spPr>
      </p:pic>
      <p:pic>
        <p:nvPicPr>
          <p:cNvPr id="353" name="image10.png"/>
          <p:cNvPicPr>
            <a:picLocks noChangeAspect="1"/>
          </p:cNvPicPr>
          <p:nvPr/>
        </p:nvPicPr>
        <p:blipFill>
          <a:blip r:embed="rId5"/>
          <a:stretch>
            <a:fillRect/>
          </a:stretch>
        </p:blipFill>
        <p:spPr>
          <a:xfrm>
            <a:off x="12186384" y="1117066"/>
            <a:ext cx="613256" cy="627193"/>
          </a:xfrm>
          <a:prstGeom prst="rect">
            <a:avLst/>
          </a:prstGeom>
          <a:ln w="12700">
            <a:miter lim="400000"/>
          </a:ln>
        </p:spPr>
      </p:pic>
      <p:sp>
        <p:nvSpPr>
          <p:cNvPr id="354" name="Shape 354"/>
          <p:cNvSpPr/>
          <p:nvPr/>
        </p:nvSpPr>
        <p:spPr>
          <a:xfrm>
            <a:off x="636829" y="2917206"/>
            <a:ext cx="3059001" cy="2394382"/>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55" name="Shape 355"/>
          <p:cNvSpPr/>
          <p:nvPr/>
        </p:nvSpPr>
        <p:spPr>
          <a:xfrm>
            <a:off x="816354" y="3126416"/>
            <a:ext cx="2733644" cy="20459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At der bliver indlæst </a:t>
            </a:r>
            <a:br>
              <a:rPr/>
            </a:br>
            <a:r>
              <a:t>gamle (ugyldige) data ind i et system således, at data ikke længere er de senest nye </a:t>
            </a:r>
            <a:br>
              <a:rPr/>
            </a:br>
            <a:r>
              <a:t>– og der dermed træffes beslutninger på et forkert grundlag.</a:t>
            </a:r>
          </a:p>
        </p:txBody>
      </p:sp>
      <p:sp>
        <p:nvSpPr>
          <p:cNvPr id="356" name="Shape 356"/>
          <p:cNvSpPr/>
          <p:nvPr/>
        </p:nvSpPr>
        <p:spPr>
          <a:xfrm>
            <a:off x="3987705" y="2963699"/>
            <a:ext cx="3583884" cy="2322208"/>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57" name="Shape 357"/>
          <p:cNvSpPr/>
          <p:nvPr/>
        </p:nvSpPr>
        <p:spPr>
          <a:xfrm>
            <a:off x="7912099" y="2948428"/>
            <a:ext cx="2558176" cy="2322208"/>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58" name="Shape 358"/>
          <p:cNvSpPr/>
          <p:nvPr/>
        </p:nvSpPr>
        <p:spPr>
          <a:xfrm>
            <a:off x="4156057" y="3126416"/>
            <a:ext cx="3248043" cy="20459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At udefrakommende </a:t>
            </a:r>
            <a:br>
              <a:rPr/>
            </a:br>
            <a:r>
              <a:t>hacker sig ind på kommunens pc’er og foretager ændringer i it-systemer med personoplysninger eller i dokumenter indeholdende personoplysninger lagret på eksempelvis computerens drev eller fællesdrev. </a:t>
            </a:r>
          </a:p>
        </p:txBody>
      </p:sp>
      <p:sp>
        <p:nvSpPr>
          <p:cNvPr id="359" name="Shape 359"/>
          <p:cNvSpPr/>
          <p:nvPr/>
        </p:nvSpPr>
        <p:spPr>
          <a:xfrm>
            <a:off x="8138346" y="3126416"/>
            <a:ext cx="2224963" cy="14871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lnSpc>
                <a:spcPts val="2200"/>
              </a:lnSpc>
              <a:defRPr sz="1600">
                <a:solidFill>
                  <a:srgbClr val="767171"/>
                </a:solidFill>
              </a:defRPr>
            </a:lvl1pPr>
          </a:lstStyle>
          <a:p>
            <a:r>
              <a:t>At et regneark bliver overskrevet med en gammel version, og det dermed ikke længere er korrekt.</a:t>
            </a:r>
          </a:p>
        </p:txBody>
      </p:sp>
      <p:sp>
        <p:nvSpPr>
          <p:cNvPr id="360" name="Shape 360"/>
          <p:cNvSpPr/>
          <p:nvPr/>
        </p:nvSpPr>
        <p:spPr>
          <a:xfrm>
            <a:off x="1194504" y="1358860"/>
            <a:ext cx="6846838"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Integritet handler om, at man kan stole på informationer - dvs. at de data som er f.eks. i et system, er de rigtige, og at man kan/tør træffe beslutninger på baggrund af dette. Eksempler på brud:</a:t>
            </a:r>
          </a:p>
        </p:txBody>
      </p:sp>
      <p:pic>
        <p:nvPicPr>
          <p:cNvPr id="361" name="image36.png"/>
          <p:cNvPicPr>
            <a:picLocks noChangeAspect="1"/>
          </p:cNvPicPr>
          <p:nvPr/>
        </p:nvPicPr>
        <p:blipFill>
          <a:blip r:embed="rId6"/>
          <a:stretch>
            <a:fillRect/>
          </a:stretch>
        </p:blipFill>
        <p:spPr>
          <a:xfrm>
            <a:off x="2905387" y="2619332"/>
            <a:ext cx="713372" cy="721387"/>
          </a:xfrm>
          <a:prstGeom prst="rect">
            <a:avLst/>
          </a:prstGeom>
          <a:ln w="12700">
            <a:miter lim="400000"/>
          </a:ln>
        </p:spPr>
      </p:pic>
      <p:pic>
        <p:nvPicPr>
          <p:cNvPr id="362" name="image36.png"/>
          <p:cNvPicPr>
            <a:picLocks noChangeAspect="1"/>
          </p:cNvPicPr>
          <p:nvPr/>
        </p:nvPicPr>
        <p:blipFill>
          <a:blip r:embed="rId6"/>
          <a:stretch>
            <a:fillRect/>
          </a:stretch>
        </p:blipFill>
        <p:spPr>
          <a:xfrm>
            <a:off x="6431148" y="2619332"/>
            <a:ext cx="713372" cy="721387"/>
          </a:xfrm>
          <a:prstGeom prst="rect">
            <a:avLst/>
          </a:prstGeom>
          <a:ln w="12700">
            <a:miter lim="400000"/>
          </a:ln>
        </p:spPr>
      </p:pic>
      <p:pic>
        <p:nvPicPr>
          <p:cNvPr id="363" name="image36.png"/>
          <p:cNvPicPr>
            <a:picLocks noChangeAspect="1"/>
          </p:cNvPicPr>
          <p:nvPr/>
        </p:nvPicPr>
        <p:blipFill>
          <a:blip r:embed="rId6"/>
          <a:stretch>
            <a:fillRect/>
          </a:stretch>
        </p:blipFill>
        <p:spPr>
          <a:xfrm>
            <a:off x="9879838" y="2619332"/>
            <a:ext cx="713372" cy="72138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image34.png"/>
          <p:cNvPicPr>
            <a:picLocks noChangeAspect="1"/>
          </p:cNvPicPr>
          <p:nvPr/>
        </p:nvPicPr>
        <p:blipFill>
          <a:blip r:embed="rId3">
            <a:alphaModFix amt="50000"/>
          </a:blip>
          <a:stretch>
            <a:fillRect/>
          </a:stretch>
        </p:blipFill>
        <p:spPr>
          <a:xfrm>
            <a:off x="1576667" y="-2837112"/>
            <a:ext cx="6593535" cy="6667618"/>
          </a:xfrm>
          <a:prstGeom prst="rect">
            <a:avLst/>
          </a:prstGeom>
          <a:ln w="12700">
            <a:miter lim="400000"/>
          </a:ln>
        </p:spPr>
      </p:pic>
      <p:sp>
        <p:nvSpPr>
          <p:cNvPr id="370" name="Shape 370"/>
          <p:cNvSpPr>
            <a:spLocks noGrp="1"/>
          </p:cNvSpPr>
          <p:nvPr>
            <p:ph type="title"/>
          </p:nvPr>
        </p:nvSpPr>
        <p:spPr>
          <a:xfrm>
            <a:off x="614363" y="523591"/>
            <a:ext cx="9428134" cy="504826"/>
          </a:xfrm>
          <a:prstGeom prst="rect">
            <a:avLst/>
          </a:prstGeom>
        </p:spPr>
        <p:txBody>
          <a:bodyPr numCol="1"/>
          <a:lstStyle/>
          <a:p>
            <a:r>
              <a:t>Tilgængelighed</a:t>
            </a:r>
          </a:p>
        </p:txBody>
      </p:sp>
      <p:sp>
        <p:nvSpPr>
          <p:cNvPr id="371" name="Shape 371"/>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72" name="image35.png"/>
          <p:cNvPicPr>
            <a:picLocks noChangeAspect="1"/>
          </p:cNvPicPr>
          <p:nvPr/>
        </p:nvPicPr>
        <p:blipFill>
          <a:blip r:embed="rId4"/>
          <a:stretch>
            <a:fillRect/>
          </a:stretch>
        </p:blipFill>
        <p:spPr>
          <a:xfrm>
            <a:off x="127408" y="1556929"/>
            <a:ext cx="747047" cy="755441"/>
          </a:xfrm>
          <a:prstGeom prst="rect">
            <a:avLst/>
          </a:prstGeom>
          <a:ln w="12700">
            <a:miter lim="400000"/>
          </a:ln>
        </p:spPr>
      </p:pic>
      <p:pic>
        <p:nvPicPr>
          <p:cNvPr id="373" name="image10.png"/>
          <p:cNvPicPr>
            <a:picLocks noChangeAspect="1"/>
          </p:cNvPicPr>
          <p:nvPr/>
        </p:nvPicPr>
        <p:blipFill>
          <a:blip r:embed="rId5"/>
          <a:stretch>
            <a:fillRect/>
          </a:stretch>
        </p:blipFill>
        <p:spPr>
          <a:xfrm>
            <a:off x="12186384" y="1117066"/>
            <a:ext cx="613256" cy="627193"/>
          </a:xfrm>
          <a:prstGeom prst="rect">
            <a:avLst/>
          </a:prstGeom>
          <a:ln w="12700">
            <a:miter lim="400000"/>
          </a:ln>
        </p:spPr>
      </p:pic>
      <p:sp>
        <p:nvSpPr>
          <p:cNvPr id="374" name="Shape 374"/>
          <p:cNvSpPr/>
          <p:nvPr/>
        </p:nvSpPr>
        <p:spPr>
          <a:xfrm>
            <a:off x="636830" y="2917206"/>
            <a:ext cx="2918575" cy="1433853"/>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75" name="Shape 375"/>
          <p:cNvSpPr/>
          <p:nvPr/>
        </p:nvSpPr>
        <p:spPr>
          <a:xfrm>
            <a:off x="816354" y="3126416"/>
            <a:ext cx="2089033" cy="9283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lnSpc>
                <a:spcPts val="2200"/>
              </a:lnSpc>
              <a:defRPr sz="1600">
                <a:solidFill>
                  <a:srgbClr val="767171"/>
                </a:solidFill>
              </a:defRPr>
            </a:lvl1pPr>
          </a:lstStyle>
          <a:p>
            <a:r>
              <a:t>Systemet er brudt ned, og data er dermed ikke tilgængelige.</a:t>
            </a:r>
          </a:p>
        </p:txBody>
      </p:sp>
      <p:sp>
        <p:nvSpPr>
          <p:cNvPr id="376" name="Shape 376"/>
          <p:cNvSpPr/>
          <p:nvPr/>
        </p:nvSpPr>
        <p:spPr>
          <a:xfrm>
            <a:off x="3833028" y="2963699"/>
            <a:ext cx="4002872" cy="2213600"/>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77" name="Shape 377"/>
          <p:cNvSpPr/>
          <p:nvPr/>
        </p:nvSpPr>
        <p:spPr>
          <a:xfrm>
            <a:off x="8120050" y="2948428"/>
            <a:ext cx="2350225" cy="1946743"/>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78" name="Shape 378"/>
          <p:cNvSpPr/>
          <p:nvPr/>
        </p:nvSpPr>
        <p:spPr>
          <a:xfrm>
            <a:off x="3996902" y="3126416"/>
            <a:ext cx="3675674" cy="17665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At der er journaliseret forkert </a:t>
            </a:r>
            <a:br>
              <a:rPr/>
            </a:br>
            <a:r>
              <a:t>– dvs. at dokumenter er lagt på en forkert sag og dermed ikke er tilgængelige.</a:t>
            </a:r>
            <a:br>
              <a:rPr/>
            </a:br>
            <a:r>
              <a:t>At data er blevet flyttet, eller at der er blevet ændret ved muligheden for adgang, og de dermed ikke er tilgængelige.</a:t>
            </a:r>
          </a:p>
        </p:txBody>
      </p:sp>
      <p:sp>
        <p:nvSpPr>
          <p:cNvPr id="379" name="Shape 379"/>
          <p:cNvSpPr/>
          <p:nvPr/>
        </p:nvSpPr>
        <p:spPr>
          <a:xfrm>
            <a:off x="8346369" y="3126416"/>
            <a:ext cx="2016939" cy="14871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Angreb af hackere </a:t>
            </a:r>
            <a:br>
              <a:rPr/>
            </a:br>
            <a:r>
              <a:t>med ransomware, hvor filer låses med krav om løsepenge for at åbne filerne igen.</a:t>
            </a:r>
          </a:p>
        </p:txBody>
      </p:sp>
      <p:sp>
        <p:nvSpPr>
          <p:cNvPr id="380" name="Shape 380"/>
          <p:cNvSpPr/>
          <p:nvPr/>
        </p:nvSpPr>
        <p:spPr>
          <a:xfrm>
            <a:off x="1194504" y="1358859"/>
            <a:ext cx="3823543"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Tilgængelighed handler om, at man kan få adgang til informationer. Eksempler på brud:</a:t>
            </a:r>
          </a:p>
        </p:txBody>
      </p:sp>
      <p:pic>
        <p:nvPicPr>
          <p:cNvPr id="381" name="image36.png"/>
          <p:cNvPicPr>
            <a:picLocks noChangeAspect="1"/>
          </p:cNvPicPr>
          <p:nvPr/>
        </p:nvPicPr>
        <p:blipFill>
          <a:blip r:embed="rId6"/>
          <a:stretch>
            <a:fillRect/>
          </a:stretch>
        </p:blipFill>
        <p:spPr>
          <a:xfrm>
            <a:off x="2905387" y="2619332"/>
            <a:ext cx="713372" cy="721387"/>
          </a:xfrm>
          <a:prstGeom prst="rect">
            <a:avLst/>
          </a:prstGeom>
          <a:ln w="12700">
            <a:miter lim="400000"/>
          </a:ln>
        </p:spPr>
      </p:pic>
      <p:pic>
        <p:nvPicPr>
          <p:cNvPr id="382" name="image36.png"/>
          <p:cNvPicPr>
            <a:picLocks noChangeAspect="1"/>
          </p:cNvPicPr>
          <p:nvPr/>
        </p:nvPicPr>
        <p:blipFill>
          <a:blip r:embed="rId6"/>
          <a:stretch>
            <a:fillRect/>
          </a:stretch>
        </p:blipFill>
        <p:spPr>
          <a:xfrm>
            <a:off x="6431148" y="2619332"/>
            <a:ext cx="713372" cy="721387"/>
          </a:xfrm>
          <a:prstGeom prst="rect">
            <a:avLst/>
          </a:prstGeom>
          <a:ln w="12700">
            <a:miter lim="400000"/>
          </a:ln>
        </p:spPr>
      </p:pic>
      <p:pic>
        <p:nvPicPr>
          <p:cNvPr id="383" name="image36.png"/>
          <p:cNvPicPr>
            <a:picLocks noChangeAspect="1"/>
          </p:cNvPicPr>
          <p:nvPr/>
        </p:nvPicPr>
        <p:blipFill>
          <a:blip r:embed="rId6"/>
          <a:stretch>
            <a:fillRect/>
          </a:stretch>
        </p:blipFill>
        <p:spPr>
          <a:xfrm>
            <a:off x="9879838" y="2619332"/>
            <a:ext cx="713372" cy="72138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p:nvPr/>
        </p:nvSpPr>
        <p:spPr>
          <a:xfrm>
            <a:off x="1146552" y="3477714"/>
            <a:ext cx="9159017" cy="2112912"/>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90" name="Shape 390"/>
          <p:cNvSpPr/>
          <p:nvPr/>
        </p:nvSpPr>
        <p:spPr>
          <a:xfrm>
            <a:off x="4776782" y="2474031"/>
            <a:ext cx="5528788" cy="8143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95" y="0"/>
                </a:lnTo>
                <a:lnTo>
                  <a:pt x="20805"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391" name="Shape 391"/>
          <p:cNvSpPr>
            <a:spLocks noGrp="1"/>
          </p:cNvSpPr>
          <p:nvPr>
            <p:ph type="title"/>
          </p:nvPr>
        </p:nvSpPr>
        <p:spPr>
          <a:xfrm>
            <a:off x="513299" y="222423"/>
            <a:ext cx="9635154" cy="873210"/>
          </a:xfrm>
          <a:prstGeom prst="rect">
            <a:avLst/>
          </a:prstGeom>
        </p:spPr>
        <p:txBody>
          <a:bodyPr numCol="1"/>
          <a:lstStyle>
            <a:lvl1pPr>
              <a:defRPr>
                <a:solidFill>
                  <a:srgbClr val="44546A"/>
                </a:solidFill>
              </a:defRPr>
            </a:lvl1pPr>
          </a:lstStyle>
          <a:p>
            <a:r>
              <a:t>Specifikke roller i kommunen</a:t>
            </a:r>
          </a:p>
        </p:txBody>
      </p:sp>
      <p:sp>
        <p:nvSpPr>
          <p:cNvPr id="392" name="Shape 392"/>
          <p:cNvSpPr/>
          <p:nvPr/>
        </p:nvSpPr>
        <p:spPr>
          <a:xfrm>
            <a:off x="4579813" y="3693909"/>
            <a:ext cx="1097711"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nchor="b">
            <a:spAutoFit/>
          </a:bodyPr>
          <a:lstStyle>
            <a:lvl1pPr>
              <a:defRPr sz="1400">
                <a:solidFill>
                  <a:srgbClr val="3B3838"/>
                </a:solidFill>
              </a:defRPr>
            </a:lvl1pPr>
          </a:lstStyle>
          <a:p>
            <a:r>
              <a:t>Mellemleder</a:t>
            </a:r>
          </a:p>
        </p:txBody>
      </p:sp>
      <p:sp>
        <p:nvSpPr>
          <p:cNvPr id="393" name="Shape 393"/>
          <p:cNvSpPr/>
          <p:nvPr/>
        </p:nvSpPr>
        <p:spPr>
          <a:xfrm>
            <a:off x="4579813" y="3961698"/>
            <a:ext cx="2071236" cy="533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a:defRPr sz="1200">
                <a:solidFill>
                  <a:srgbClr val="767171"/>
                </a:solidFill>
              </a:defRPr>
            </a:lvl1pPr>
          </a:lstStyle>
          <a:p>
            <a:r>
              <a:t>Har ansvar for, at informations-sikkerhed bliver indarbejdet i arbejdsgange og processer.</a:t>
            </a:r>
          </a:p>
        </p:txBody>
      </p:sp>
      <p:sp>
        <p:nvSpPr>
          <p:cNvPr id="394" name="Shape 394"/>
          <p:cNvSpPr/>
          <p:nvPr/>
        </p:nvSpPr>
        <p:spPr>
          <a:xfrm>
            <a:off x="3622880" y="4842917"/>
            <a:ext cx="3111018"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nchor="b">
            <a:spAutoFit/>
          </a:bodyPr>
          <a:lstStyle>
            <a:lvl1pPr>
              <a:defRPr sz="1400">
                <a:solidFill>
                  <a:srgbClr val="3B3838"/>
                </a:solidFill>
              </a:defRPr>
            </a:lvl1pPr>
          </a:lstStyle>
          <a:p>
            <a:r>
              <a:t>Informationssikkerhedskoordinator</a:t>
            </a:r>
          </a:p>
        </p:txBody>
      </p:sp>
      <p:sp>
        <p:nvSpPr>
          <p:cNvPr id="395" name="Shape 395"/>
          <p:cNvSpPr/>
          <p:nvPr/>
        </p:nvSpPr>
        <p:spPr>
          <a:xfrm>
            <a:off x="3622880" y="5096223"/>
            <a:ext cx="2224919" cy="355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a:defRPr sz="1200">
                <a:solidFill>
                  <a:srgbClr val="767171"/>
                </a:solidFill>
              </a:defRPr>
            </a:lvl1pPr>
          </a:lstStyle>
          <a:p>
            <a:r>
              <a:t>Intern, daglig tovholder på informationssikkerhed</a:t>
            </a:r>
          </a:p>
        </p:txBody>
      </p:sp>
      <p:sp>
        <p:nvSpPr>
          <p:cNvPr id="396" name="Shape 396"/>
          <p:cNvSpPr/>
          <p:nvPr/>
        </p:nvSpPr>
        <p:spPr>
          <a:xfrm>
            <a:off x="7458827" y="4376182"/>
            <a:ext cx="2591622" cy="711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a:defRPr sz="1200">
                <a:solidFill>
                  <a:srgbClr val="767171"/>
                </a:solidFill>
              </a:defRPr>
            </a:lvl1pPr>
          </a:lstStyle>
          <a:p>
            <a:r>
              <a:t>Rådgiver og hjælper organisationen med at overholde de databeskyttelsesretslige regler og skal inddrages i alle spørgsmål om beskyttelse af persondata. </a:t>
            </a:r>
          </a:p>
        </p:txBody>
      </p:sp>
      <p:sp>
        <p:nvSpPr>
          <p:cNvPr id="397" name="Shape 397"/>
          <p:cNvSpPr/>
          <p:nvPr/>
        </p:nvSpPr>
        <p:spPr>
          <a:xfrm>
            <a:off x="7457030" y="4077260"/>
            <a:ext cx="2528645"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nchor="b">
            <a:spAutoFit/>
          </a:bodyPr>
          <a:lstStyle>
            <a:lvl1pPr>
              <a:defRPr sz="1400">
                <a:solidFill>
                  <a:srgbClr val="3B3838"/>
                </a:solidFill>
              </a:defRPr>
            </a:lvl1pPr>
          </a:lstStyle>
          <a:p>
            <a:r>
              <a:t>DPO / Data protection officer</a:t>
            </a:r>
          </a:p>
        </p:txBody>
      </p:sp>
      <p:sp>
        <p:nvSpPr>
          <p:cNvPr id="398" name="Shape 398"/>
          <p:cNvSpPr/>
          <p:nvPr/>
        </p:nvSpPr>
        <p:spPr>
          <a:xfrm>
            <a:off x="1685764" y="3671048"/>
            <a:ext cx="934348" cy="21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nchor="b">
            <a:spAutoFit/>
          </a:bodyPr>
          <a:lstStyle>
            <a:lvl1pPr>
              <a:defRPr sz="1400">
                <a:solidFill>
                  <a:srgbClr val="3B3838"/>
                </a:solidFill>
              </a:defRPr>
            </a:lvl1pPr>
          </a:lstStyle>
          <a:p>
            <a:r>
              <a:t>Systemejer</a:t>
            </a:r>
          </a:p>
        </p:txBody>
      </p:sp>
      <p:sp>
        <p:nvSpPr>
          <p:cNvPr id="399" name="Shape 399"/>
          <p:cNvSpPr/>
          <p:nvPr/>
        </p:nvSpPr>
        <p:spPr>
          <a:xfrm>
            <a:off x="1692124" y="3942126"/>
            <a:ext cx="1426117" cy="533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a:defRPr sz="1200">
                <a:solidFill>
                  <a:srgbClr val="767171"/>
                </a:solidFill>
              </a:defRPr>
            </a:lvl1pPr>
          </a:lstStyle>
          <a:p>
            <a:r>
              <a:t>Er den ansvarlige leder i kommunen for de enkelte systemer.</a:t>
            </a:r>
          </a:p>
        </p:txBody>
      </p:sp>
      <p:pic>
        <p:nvPicPr>
          <p:cNvPr id="400" name="image37.png"/>
          <p:cNvPicPr>
            <a:picLocks noChangeAspect="1"/>
          </p:cNvPicPr>
          <p:nvPr/>
        </p:nvPicPr>
        <p:blipFill>
          <a:blip r:embed="rId3"/>
          <a:stretch>
            <a:fillRect/>
          </a:stretch>
        </p:blipFill>
        <p:spPr>
          <a:xfrm>
            <a:off x="6418329" y="3942126"/>
            <a:ext cx="966480" cy="1344112"/>
          </a:xfrm>
          <a:prstGeom prst="rect">
            <a:avLst/>
          </a:prstGeom>
          <a:ln w="12700">
            <a:miter lim="400000"/>
          </a:ln>
          <a:effectLst>
            <a:outerShdw blurRad="50800" dist="50800" dir="5400000" rotWithShape="0">
              <a:srgbClr val="AFABAB"/>
            </a:outerShdw>
          </a:effectLst>
        </p:spPr>
      </p:pic>
      <p:pic>
        <p:nvPicPr>
          <p:cNvPr id="401" name="image38.png"/>
          <p:cNvPicPr>
            <a:picLocks noChangeAspect="1"/>
          </p:cNvPicPr>
          <p:nvPr/>
        </p:nvPicPr>
        <p:blipFill>
          <a:blip r:embed="rId4"/>
          <a:stretch>
            <a:fillRect/>
          </a:stretch>
        </p:blipFill>
        <p:spPr>
          <a:xfrm>
            <a:off x="3555496" y="3187271"/>
            <a:ext cx="992512" cy="1380314"/>
          </a:xfrm>
          <a:prstGeom prst="rect">
            <a:avLst/>
          </a:prstGeom>
          <a:ln w="12700">
            <a:miter lim="400000"/>
          </a:ln>
          <a:effectLst>
            <a:outerShdw blurRad="50800" dist="50800" dir="5400000" rotWithShape="0">
              <a:srgbClr val="AFABAB"/>
            </a:outerShdw>
          </a:effectLst>
        </p:spPr>
      </p:pic>
      <p:pic>
        <p:nvPicPr>
          <p:cNvPr id="402" name="image39.png"/>
          <p:cNvPicPr>
            <a:picLocks noChangeAspect="1"/>
          </p:cNvPicPr>
          <p:nvPr/>
        </p:nvPicPr>
        <p:blipFill>
          <a:blip r:embed="rId5"/>
          <a:stretch>
            <a:fillRect/>
          </a:stretch>
        </p:blipFill>
        <p:spPr>
          <a:xfrm>
            <a:off x="2661562" y="4342595"/>
            <a:ext cx="966481" cy="1344111"/>
          </a:xfrm>
          <a:prstGeom prst="rect">
            <a:avLst/>
          </a:prstGeom>
          <a:ln w="12700">
            <a:miter lim="400000"/>
          </a:ln>
          <a:effectLst>
            <a:outerShdw blurRad="50800" dist="50800" dir="5400000" rotWithShape="0">
              <a:srgbClr val="AFABAB"/>
            </a:outerShdw>
          </a:effectLst>
        </p:spPr>
      </p:pic>
      <p:pic>
        <p:nvPicPr>
          <p:cNvPr id="403" name="image40.png"/>
          <p:cNvPicPr>
            <a:picLocks noChangeAspect="1"/>
          </p:cNvPicPr>
          <p:nvPr/>
        </p:nvPicPr>
        <p:blipFill>
          <a:blip r:embed="rId6"/>
          <a:stretch>
            <a:fillRect/>
          </a:stretch>
        </p:blipFill>
        <p:spPr>
          <a:xfrm>
            <a:off x="548493" y="3161439"/>
            <a:ext cx="1054737" cy="1466851"/>
          </a:xfrm>
          <a:prstGeom prst="rect">
            <a:avLst/>
          </a:prstGeom>
          <a:ln w="12700">
            <a:miter lim="400000"/>
          </a:ln>
          <a:effectLst>
            <a:outerShdw blurRad="50800" dist="50800" dir="5400000" rotWithShape="0">
              <a:srgbClr val="AFABAB"/>
            </a:outerShdw>
          </a:effectLst>
        </p:spPr>
      </p:pic>
      <p:sp>
        <p:nvSpPr>
          <p:cNvPr id="404" name="Shape 40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05" name="image8.png"/>
          <p:cNvPicPr>
            <a:picLocks noChangeAspect="1"/>
          </p:cNvPicPr>
          <p:nvPr/>
        </p:nvPicPr>
        <p:blipFill>
          <a:blip r:embed="rId7"/>
          <a:stretch>
            <a:fillRect/>
          </a:stretch>
        </p:blipFill>
        <p:spPr>
          <a:xfrm>
            <a:off x="127408" y="1552637"/>
            <a:ext cx="747047" cy="764027"/>
          </a:xfrm>
          <a:prstGeom prst="rect">
            <a:avLst/>
          </a:prstGeom>
          <a:ln w="12700">
            <a:miter lim="400000"/>
          </a:ln>
        </p:spPr>
      </p:pic>
      <p:pic>
        <p:nvPicPr>
          <p:cNvPr id="406" name="image20.png"/>
          <p:cNvPicPr>
            <a:picLocks noChangeAspect="1"/>
          </p:cNvPicPr>
          <p:nvPr/>
        </p:nvPicPr>
        <p:blipFill>
          <a:blip r:embed="rId8">
            <a:alphaModFix amt="50000"/>
          </a:blip>
          <a:stretch>
            <a:fillRect/>
          </a:stretch>
        </p:blipFill>
        <p:spPr>
          <a:xfrm>
            <a:off x="7791081" y="1159747"/>
            <a:ext cx="1323490" cy="1323490"/>
          </a:xfrm>
          <a:prstGeom prst="rect">
            <a:avLst/>
          </a:prstGeom>
          <a:ln w="12700">
            <a:miter lim="400000"/>
          </a:ln>
        </p:spPr>
      </p:pic>
      <p:pic>
        <p:nvPicPr>
          <p:cNvPr id="407" name="image41.png"/>
          <p:cNvPicPr>
            <a:picLocks noChangeAspect="1"/>
          </p:cNvPicPr>
          <p:nvPr/>
        </p:nvPicPr>
        <p:blipFill>
          <a:blip r:embed="rId9">
            <a:alphaModFix amt="50000"/>
          </a:blip>
          <a:stretch>
            <a:fillRect/>
          </a:stretch>
        </p:blipFill>
        <p:spPr>
          <a:xfrm>
            <a:off x="4980349" y="862574"/>
            <a:ext cx="2463485" cy="2463485"/>
          </a:xfrm>
          <a:prstGeom prst="rect">
            <a:avLst/>
          </a:prstGeom>
          <a:ln w="12700">
            <a:miter lim="400000"/>
          </a:ln>
        </p:spPr>
      </p:pic>
      <p:sp>
        <p:nvSpPr>
          <p:cNvPr id="408" name="Shape 408"/>
          <p:cNvSpPr/>
          <p:nvPr/>
        </p:nvSpPr>
        <p:spPr>
          <a:xfrm>
            <a:off x="1349110" y="1402707"/>
            <a:ext cx="4119805"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Informationssikkerhedsudvalget koordinerer informationssikkerheds-arbejdet på vegne af direktionen.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image10.png"/>
          <p:cNvPicPr>
            <a:picLocks noChangeAspect="1"/>
          </p:cNvPicPr>
          <p:nvPr/>
        </p:nvPicPr>
        <p:blipFill>
          <a:blip r:embed="rId2">
            <a:alphaModFix amt="40000"/>
          </a:blip>
          <a:stretch>
            <a:fillRect/>
          </a:stretch>
        </p:blipFill>
        <p:spPr>
          <a:xfrm>
            <a:off x="1518264" y="-2834666"/>
            <a:ext cx="6593534" cy="6743387"/>
          </a:xfrm>
          <a:prstGeom prst="rect">
            <a:avLst/>
          </a:prstGeom>
          <a:ln w="12700">
            <a:miter lim="400000"/>
          </a:ln>
        </p:spPr>
      </p:pic>
      <p:sp>
        <p:nvSpPr>
          <p:cNvPr id="415" name="Shape 415"/>
          <p:cNvSpPr/>
          <p:nvPr/>
        </p:nvSpPr>
        <p:spPr>
          <a:xfrm>
            <a:off x="4658978" y="2474031"/>
            <a:ext cx="5646592"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6" y="0"/>
                </a:lnTo>
                <a:lnTo>
                  <a:pt x="1993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416" name="Shape 416"/>
          <p:cNvSpPr>
            <a:spLocks noGrp="1"/>
          </p:cNvSpPr>
          <p:nvPr>
            <p:ph type="title"/>
          </p:nvPr>
        </p:nvSpPr>
        <p:spPr>
          <a:xfrm>
            <a:off x="513299" y="222423"/>
            <a:ext cx="9635154" cy="873210"/>
          </a:xfrm>
          <a:prstGeom prst="rect">
            <a:avLst/>
          </a:prstGeom>
        </p:spPr>
        <p:txBody>
          <a:bodyPr numCol="1"/>
          <a:lstStyle>
            <a:lvl1pPr>
              <a:defRPr>
                <a:solidFill>
                  <a:srgbClr val="44546A"/>
                </a:solidFill>
              </a:defRPr>
            </a:lvl1pPr>
          </a:lstStyle>
          <a:p>
            <a:r>
              <a:t>Informationssikkerhedsudvalget </a:t>
            </a:r>
          </a:p>
        </p:txBody>
      </p:sp>
      <p:sp>
        <p:nvSpPr>
          <p:cNvPr id="417" name="Shape 417"/>
          <p:cNvSpPr/>
          <p:nvPr/>
        </p:nvSpPr>
        <p:spPr>
          <a:xfrm>
            <a:off x="1250701" y="1416250"/>
            <a:ext cx="4271912" cy="838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a:defRPr>
                <a:solidFill>
                  <a:srgbClr val="808080"/>
                </a:solidFill>
              </a:defRPr>
            </a:lvl1pPr>
          </a:lstStyle>
          <a:p>
            <a:r>
              <a:t>Der skal etableres et informationssikkerheds-udvalg, som koordinerer sikkerhedsarbejdet på vegne af direktionen. </a:t>
            </a:r>
          </a:p>
        </p:txBody>
      </p:sp>
      <p:sp>
        <p:nvSpPr>
          <p:cNvPr id="418" name="Shape 418"/>
          <p:cNvSpPr/>
          <p:nvPr/>
        </p:nvSpPr>
        <p:spPr>
          <a:xfrm>
            <a:off x="1152031" y="2533998"/>
            <a:ext cx="3250637" cy="25044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Det vil i praksis være udvalget, som varetager den forberedende sagsbehandling, inden direktion </a:t>
            </a:r>
            <a:br>
              <a:rPr/>
            </a:br>
            <a:r>
              <a:t>f.eks godkender det indstillede sikkerhedsniveau. </a:t>
            </a:r>
          </a:p>
          <a:p>
            <a:pPr>
              <a:defRPr sz="1600">
                <a:solidFill>
                  <a:srgbClr val="767171"/>
                </a:solidFill>
              </a:defRPr>
            </a:pPr>
            <a:endParaRPr/>
          </a:p>
          <a:p>
            <a:pPr>
              <a:defRPr sz="1600">
                <a:solidFill>
                  <a:srgbClr val="767171"/>
                </a:solidFill>
              </a:defRPr>
            </a:pPr>
            <a:r>
              <a:t>Det vil også være udvalget, der følger op på de iværksatte tiltag og vurderer, om informationssikkerhedsarbejdet har den ønskede effekt.</a:t>
            </a:r>
          </a:p>
        </p:txBody>
      </p:sp>
      <p:sp>
        <p:nvSpPr>
          <p:cNvPr id="419" name="Shape 41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20"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421" name="image20.png"/>
          <p:cNvPicPr>
            <a:picLocks noChangeAspect="1"/>
          </p:cNvPicPr>
          <p:nvPr/>
        </p:nvPicPr>
        <p:blipFill>
          <a:blip r:embed="rId4">
            <a:alphaModFix amt="50000"/>
          </a:blip>
          <a:stretch>
            <a:fillRect/>
          </a:stretch>
        </p:blipFill>
        <p:spPr>
          <a:xfrm>
            <a:off x="7640307" y="1150541"/>
            <a:ext cx="1323490" cy="1323490"/>
          </a:xfrm>
          <a:prstGeom prst="rect">
            <a:avLst/>
          </a:prstGeom>
          <a:ln w="12700">
            <a:miter lim="400000"/>
          </a:ln>
        </p:spPr>
      </p:pic>
      <p:pic>
        <p:nvPicPr>
          <p:cNvPr id="422" name="image41.png"/>
          <p:cNvPicPr>
            <a:picLocks noChangeAspect="1"/>
          </p:cNvPicPr>
          <p:nvPr/>
        </p:nvPicPr>
        <p:blipFill>
          <a:blip r:embed="rId5">
            <a:alphaModFix amt="50000"/>
          </a:blip>
          <a:stretch>
            <a:fillRect/>
          </a:stretch>
        </p:blipFill>
        <p:spPr>
          <a:xfrm>
            <a:off x="4658979" y="1033811"/>
            <a:ext cx="3452820" cy="3452820"/>
          </a:xfrm>
          <a:prstGeom prst="rect">
            <a:avLst/>
          </a:prstGeom>
          <a:ln w="12700">
            <a:miter lim="400000"/>
          </a:ln>
        </p:spPr>
      </p:pic>
      <p:sp>
        <p:nvSpPr>
          <p:cNvPr id="423" name="Shape 423"/>
          <p:cNvSpPr/>
          <p:nvPr/>
        </p:nvSpPr>
        <p:spPr>
          <a:xfrm>
            <a:off x="4658978" y="4486630"/>
            <a:ext cx="5805822" cy="1056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767171"/>
                </a:solidFill>
              </a:defRPr>
            </a:lvl1pPr>
          </a:lstStyle>
          <a:p>
            <a:r>
              <a:t>Informationssikkerhedsudvalget bør bemandes med it- eller digitaliseringschefen samt ledelsesrepræsentanter for de vigtigste fagområder. Formanden bør være en repræsentant fra direktionen.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image10.png"/>
          <p:cNvPicPr>
            <a:picLocks noChangeAspect="1"/>
          </p:cNvPicPr>
          <p:nvPr/>
        </p:nvPicPr>
        <p:blipFill>
          <a:blip r:embed="rId2">
            <a:alphaModFix amt="40000"/>
          </a:blip>
          <a:stretch>
            <a:fillRect/>
          </a:stretch>
        </p:blipFill>
        <p:spPr>
          <a:xfrm>
            <a:off x="1504575" y="-2848104"/>
            <a:ext cx="6593534" cy="6743388"/>
          </a:xfrm>
          <a:prstGeom prst="rect">
            <a:avLst/>
          </a:prstGeom>
          <a:ln w="12700">
            <a:miter lim="400000"/>
          </a:ln>
        </p:spPr>
      </p:pic>
      <p:sp>
        <p:nvSpPr>
          <p:cNvPr id="428" name="Shape 428"/>
          <p:cNvSpPr/>
          <p:nvPr/>
        </p:nvSpPr>
        <p:spPr>
          <a:xfrm>
            <a:off x="5291139" y="2474031"/>
            <a:ext cx="5014431"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76" y="0"/>
                </a:lnTo>
                <a:lnTo>
                  <a:pt x="1972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429" name="Shape 429"/>
          <p:cNvSpPr>
            <a:spLocks noGrp="1"/>
          </p:cNvSpPr>
          <p:nvPr>
            <p:ph type="title"/>
          </p:nvPr>
        </p:nvSpPr>
        <p:spPr>
          <a:xfrm>
            <a:off x="513299" y="222423"/>
            <a:ext cx="9635154" cy="873210"/>
          </a:xfrm>
          <a:prstGeom prst="rect">
            <a:avLst/>
          </a:prstGeom>
        </p:spPr>
        <p:txBody>
          <a:bodyPr numCol="1"/>
          <a:lstStyle>
            <a:lvl1pPr>
              <a:defRPr>
                <a:solidFill>
                  <a:srgbClr val="44546A"/>
                </a:solidFill>
              </a:defRPr>
            </a:lvl1pPr>
          </a:lstStyle>
          <a:p>
            <a:r>
              <a:t>Informationssikkerhedskoordinatoren</a:t>
            </a:r>
          </a:p>
        </p:txBody>
      </p:sp>
      <p:sp>
        <p:nvSpPr>
          <p:cNvPr id="430" name="Shape 430"/>
          <p:cNvSpPr/>
          <p:nvPr/>
        </p:nvSpPr>
        <p:spPr>
          <a:xfrm>
            <a:off x="1250701" y="1416250"/>
            <a:ext cx="5548644" cy="1117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lvl1pPr>
              <a:defRPr>
                <a:solidFill>
                  <a:srgbClr val="808080"/>
                </a:solidFill>
              </a:defRPr>
            </a:lvl1pPr>
          </a:lstStyle>
          <a:p>
            <a:r>
              <a:t>Der skal udpeges en informationssikkerhedskoordinator, som sekretariatsbetjener informationssikkerhedsudvalget, og som i praksis er kommunens tovholder på informationssikkerhedsarbejdet i hverdagen.</a:t>
            </a:r>
          </a:p>
        </p:txBody>
      </p:sp>
      <p:sp>
        <p:nvSpPr>
          <p:cNvPr id="431" name="Shape 431"/>
          <p:cNvSpPr/>
          <p:nvPr/>
        </p:nvSpPr>
        <p:spPr>
          <a:xfrm>
            <a:off x="1132168" y="2723281"/>
            <a:ext cx="4158972" cy="22631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Det er informationssikkerhedskoordinatoren, som igangsætter de aktiviteter, som informationssikkerhedsudvalget har besluttet.</a:t>
            </a:r>
          </a:p>
          <a:p>
            <a:pPr>
              <a:defRPr sz="1600">
                <a:solidFill>
                  <a:srgbClr val="767171"/>
                </a:solidFill>
              </a:defRPr>
            </a:pPr>
            <a:endParaRPr/>
          </a:p>
          <a:p>
            <a:pPr>
              <a:defRPr sz="1600">
                <a:solidFill>
                  <a:srgbClr val="767171"/>
                </a:solidFill>
              </a:defRPr>
            </a:pPr>
            <a:r>
              <a:t>Det er også informationssikkerheds-koordinatoren, som er den primære vidensperson om informations-</a:t>
            </a:r>
            <a:br>
              <a:rPr/>
            </a:br>
            <a:r>
              <a:t>sikkerhed i organisationen. </a:t>
            </a:r>
          </a:p>
        </p:txBody>
      </p:sp>
      <p:sp>
        <p:nvSpPr>
          <p:cNvPr id="432" name="Shape 43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33"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434" name="image20.png"/>
          <p:cNvPicPr>
            <a:picLocks noChangeAspect="1"/>
          </p:cNvPicPr>
          <p:nvPr/>
        </p:nvPicPr>
        <p:blipFill>
          <a:blip r:embed="rId4">
            <a:alphaModFix amt="50000"/>
          </a:blip>
          <a:stretch>
            <a:fillRect/>
          </a:stretch>
        </p:blipFill>
        <p:spPr>
          <a:xfrm>
            <a:off x="7640307" y="1150541"/>
            <a:ext cx="1323490" cy="1323490"/>
          </a:xfrm>
          <a:prstGeom prst="rect">
            <a:avLst/>
          </a:prstGeom>
          <a:ln w="12700">
            <a:miter lim="400000"/>
          </a:ln>
        </p:spPr>
      </p:pic>
      <p:sp>
        <p:nvSpPr>
          <p:cNvPr id="435" name="Shape 435"/>
          <p:cNvSpPr/>
          <p:nvPr/>
        </p:nvSpPr>
        <p:spPr>
          <a:xfrm>
            <a:off x="5206472" y="4534013"/>
            <a:ext cx="5185883" cy="1056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I større kommuner vil der ofte være flere koordinatorer til </a:t>
            </a:r>
            <a:br>
              <a:rPr/>
            </a:br>
            <a:r>
              <a:t>at sørge for tilstrækkelig viden og ressourcer og dermed sikre en god implementering og opfølgning på informationssikkerheden.</a:t>
            </a:r>
          </a:p>
        </p:txBody>
      </p:sp>
      <p:pic>
        <p:nvPicPr>
          <p:cNvPr id="436" name="image39.png"/>
          <p:cNvPicPr>
            <a:picLocks noChangeAspect="1"/>
          </p:cNvPicPr>
          <p:nvPr/>
        </p:nvPicPr>
        <p:blipFill>
          <a:blip r:embed="rId5"/>
          <a:stretch>
            <a:fillRect/>
          </a:stretch>
        </p:blipFill>
        <p:spPr>
          <a:xfrm>
            <a:off x="5770710" y="2178336"/>
            <a:ext cx="1699523" cy="2363574"/>
          </a:xfrm>
          <a:prstGeom prst="rect">
            <a:avLst/>
          </a:prstGeom>
          <a:ln w="12700">
            <a:miter lim="400000"/>
          </a:ln>
          <a:effectLst>
            <a:outerShdw blurRad="50800" dist="50800" dir="5400000" rotWithShape="0">
              <a:srgbClr val="AFABAB"/>
            </a:outerShdw>
          </a:effectLst>
        </p:spPr>
      </p:pic>
      <p:pic>
        <p:nvPicPr>
          <p:cNvPr id="437" name="image39.png"/>
          <p:cNvPicPr>
            <a:picLocks noChangeAspect="1"/>
          </p:cNvPicPr>
          <p:nvPr/>
        </p:nvPicPr>
        <p:blipFill>
          <a:blip r:embed="rId5">
            <a:alphaModFix amt="25000"/>
          </a:blip>
          <a:stretch>
            <a:fillRect/>
          </a:stretch>
        </p:blipFill>
        <p:spPr>
          <a:xfrm>
            <a:off x="8913445" y="2620821"/>
            <a:ext cx="1132787" cy="1575399"/>
          </a:xfrm>
          <a:prstGeom prst="rect">
            <a:avLst/>
          </a:prstGeom>
          <a:ln w="12700">
            <a:miter lim="400000"/>
          </a:ln>
          <a:effectLst>
            <a:outerShdw blurRad="50800" dist="50800" dir="5400000" rotWithShape="0">
              <a:srgbClr val="AFABAB"/>
            </a:outerShdw>
          </a:effectLst>
        </p:spPr>
      </p:pic>
      <p:pic>
        <p:nvPicPr>
          <p:cNvPr id="438" name="image39.png"/>
          <p:cNvPicPr>
            <a:picLocks noChangeAspect="1"/>
          </p:cNvPicPr>
          <p:nvPr/>
        </p:nvPicPr>
        <p:blipFill>
          <a:blip r:embed="rId5">
            <a:alphaModFix amt="25000"/>
          </a:blip>
          <a:stretch>
            <a:fillRect/>
          </a:stretch>
        </p:blipFill>
        <p:spPr>
          <a:xfrm>
            <a:off x="7802002" y="2620821"/>
            <a:ext cx="1132787" cy="1575399"/>
          </a:xfrm>
          <a:prstGeom prst="rect">
            <a:avLst/>
          </a:prstGeom>
          <a:ln w="12700">
            <a:miter lim="400000"/>
          </a:ln>
          <a:effectLst>
            <a:outerShdw blurRad="50800" dist="50800" dir="5400000" rotWithShape="0">
              <a:srgbClr val="AFABAB"/>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image10.png"/>
          <p:cNvPicPr>
            <a:picLocks noChangeAspect="1"/>
          </p:cNvPicPr>
          <p:nvPr/>
        </p:nvPicPr>
        <p:blipFill>
          <a:blip r:embed="rId3">
            <a:alphaModFix amt="40000"/>
          </a:blip>
          <a:stretch>
            <a:fillRect/>
          </a:stretch>
        </p:blipFill>
        <p:spPr>
          <a:xfrm>
            <a:off x="1585860" y="-2887739"/>
            <a:ext cx="6593534" cy="6743388"/>
          </a:xfrm>
          <a:prstGeom prst="rect">
            <a:avLst/>
          </a:prstGeom>
          <a:ln w="12700">
            <a:miter lim="400000"/>
          </a:ln>
        </p:spPr>
      </p:pic>
      <p:sp>
        <p:nvSpPr>
          <p:cNvPr id="443" name="Shape 443"/>
          <p:cNvSpPr/>
          <p:nvPr/>
        </p:nvSpPr>
        <p:spPr>
          <a:xfrm>
            <a:off x="5291139" y="2474031"/>
            <a:ext cx="5014431"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76" y="0"/>
                </a:lnTo>
                <a:lnTo>
                  <a:pt x="1972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444" name="Shape 444"/>
          <p:cNvSpPr>
            <a:spLocks noGrp="1"/>
          </p:cNvSpPr>
          <p:nvPr>
            <p:ph type="title"/>
          </p:nvPr>
        </p:nvSpPr>
        <p:spPr>
          <a:xfrm>
            <a:off x="513299" y="222423"/>
            <a:ext cx="9635154" cy="873210"/>
          </a:xfrm>
          <a:prstGeom prst="rect">
            <a:avLst/>
          </a:prstGeom>
        </p:spPr>
        <p:txBody>
          <a:bodyPr numCol="1"/>
          <a:lstStyle>
            <a:lvl1pPr>
              <a:defRPr>
                <a:solidFill>
                  <a:srgbClr val="44546A"/>
                </a:solidFill>
              </a:defRPr>
            </a:lvl1pPr>
          </a:lstStyle>
          <a:p>
            <a:r>
              <a:t>Mellemlederne</a:t>
            </a:r>
          </a:p>
        </p:txBody>
      </p:sp>
      <p:sp>
        <p:nvSpPr>
          <p:cNvPr id="445" name="Shape 445"/>
          <p:cNvSpPr/>
          <p:nvPr/>
        </p:nvSpPr>
        <p:spPr>
          <a:xfrm>
            <a:off x="1250703" y="1416250"/>
            <a:ext cx="4447969" cy="838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p>
            <a:pPr>
              <a:defRPr>
                <a:solidFill>
                  <a:srgbClr val="808080"/>
                </a:solidFill>
              </a:defRPr>
            </a:pPr>
            <a:r>
              <a:t>Det er mellemledernes opgave at sørge for, at informationssikkerheden er implementeret </a:t>
            </a:r>
            <a:br>
              <a:rPr/>
            </a:br>
            <a:r>
              <a:t>i praksis hos medarbejderne.</a:t>
            </a:r>
          </a:p>
        </p:txBody>
      </p:sp>
      <p:sp>
        <p:nvSpPr>
          <p:cNvPr id="447" name="Shape 44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48"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449" name="image20.png"/>
          <p:cNvPicPr>
            <a:picLocks noChangeAspect="1"/>
          </p:cNvPicPr>
          <p:nvPr/>
        </p:nvPicPr>
        <p:blipFill>
          <a:blip r:embed="rId5">
            <a:alphaModFix amt="50000"/>
          </a:blip>
          <a:stretch>
            <a:fillRect/>
          </a:stretch>
        </p:blipFill>
        <p:spPr>
          <a:xfrm>
            <a:off x="7640307" y="1150541"/>
            <a:ext cx="1323490" cy="1323490"/>
          </a:xfrm>
          <a:prstGeom prst="rect">
            <a:avLst/>
          </a:prstGeom>
          <a:ln w="12700">
            <a:miter lim="400000"/>
          </a:ln>
        </p:spPr>
      </p:pic>
      <p:pic>
        <p:nvPicPr>
          <p:cNvPr id="450" name="image38.png"/>
          <p:cNvPicPr>
            <a:picLocks noChangeAspect="1"/>
          </p:cNvPicPr>
          <p:nvPr/>
        </p:nvPicPr>
        <p:blipFill>
          <a:blip r:embed="rId6"/>
          <a:stretch>
            <a:fillRect/>
          </a:stretch>
        </p:blipFill>
        <p:spPr>
          <a:xfrm>
            <a:off x="5206474" y="1965745"/>
            <a:ext cx="1849838" cy="2572622"/>
          </a:xfrm>
          <a:prstGeom prst="rect">
            <a:avLst/>
          </a:prstGeom>
          <a:ln w="12700">
            <a:miter lim="400000"/>
          </a:ln>
          <a:effectLst>
            <a:outerShdw blurRad="50800" dist="50800" dir="5400000" rotWithShape="0">
              <a:srgbClr val="AFABAB"/>
            </a:outerShdw>
          </a:effectLst>
        </p:spPr>
      </p:pic>
      <p:pic>
        <p:nvPicPr>
          <p:cNvPr id="451" name="image14.png"/>
          <p:cNvPicPr>
            <a:picLocks noChangeAspect="1"/>
          </p:cNvPicPr>
          <p:nvPr/>
        </p:nvPicPr>
        <p:blipFill>
          <a:blip r:embed="rId7">
            <a:alphaModFix amt="50000"/>
          </a:blip>
          <a:stretch>
            <a:fillRect/>
          </a:stretch>
        </p:blipFill>
        <p:spPr>
          <a:xfrm flipH="1">
            <a:off x="7240444" y="2962288"/>
            <a:ext cx="1115823" cy="1115823"/>
          </a:xfrm>
          <a:prstGeom prst="rect">
            <a:avLst/>
          </a:prstGeom>
          <a:ln w="12700">
            <a:miter lim="400000"/>
          </a:ln>
        </p:spPr>
      </p:pic>
      <p:pic>
        <p:nvPicPr>
          <p:cNvPr id="452" name="image42.png"/>
          <p:cNvPicPr>
            <a:picLocks noChangeAspect="1"/>
          </p:cNvPicPr>
          <p:nvPr/>
        </p:nvPicPr>
        <p:blipFill>
          <a:blip r:embed="rId8">
            <a:alphaModFix amt="50000"/>
          </a:blip>
          <a:stretch>
            <a:fillRect/>
          </a:stretch>
        </p:blipFill>
        <p:spPr>
          <a:xfrm flipH="1">
            <a:off x="8644765" y="2844800"/>
            <a:ext cx="1204292" cy="1233311"/>
          </a:xfrm>
          <a:prstGeom prst="rect">
            <a:avLst/>
          </a:prstGeom>
          <a:ln w="12700">
            <a:miter lim="400000"/>
          </a:ln>
        </p:spPr>
      </p:pic>
      <p:sp>
        <p:nvSpPr>
          <p:cNvPr id="18" name="Shape 503">
            <a:extLst>
              <a:ext uri="{FF2B5EF4-FFF2-40B4-BE49-F238E27FC236}">
                <a16:creationId xmlns:a16="http://schemas.microsoft.com/office/drawing/2014/main" id="{FC1A6AA1-E830-9749-8E8E-653DC8344A5E}"/>
              </a:ext>
            </a:extLst>
          </p:cNvPr>
          <p:cNvSpPr/>
          <p:nvPr/>
        </p:nvSpPr>
        <p:spPr>
          <a:xfrm>
            <a:off x="1250703" y="2575069"/>
            <a:ext cx="3875460" cy="281561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defRPr sz="1600">
                <a:solidFill>
                  <a:srgbClr val="767171"/>
                </a:solidFill>
              </a:defRPr>
            </a:pPr>
            <a:r>
              <a:rPr lang="da-DK" noProof="1"/>
              <a:t>Det er således mellemledernes ansvar at sikre, at informationssikkerheden indarbejdes i lokale procedurer, instrukser og andre processer, som regulerer den lokale opgaveudførsel.</a:t>
            </a:r>
          </a:p>
          <a:p>
            <a:pPr>
              <a:defRPr sz="1600">
                <a:solidFill>
                  <a:srgbClr val="767171"/>
                </a:solidFill>
              </a:defRPr>
            </a:pPr>
            <a:endParaRPr lang="da-DK" noProof="1"/>
          </a:p>
          <a:p>
            <a:pPr>
              <a:defRPr sz="1600">
                <a:solidFill>
                  <a:srgbClr val="767171"/>
                </a:solidFill>
              </a:defRPr>
            </a:pPr>
            <a:r>
              <a:rPr lang="da-DK" noProof="1"/>
              <a:t>Men det er også mellemledernes opgave </a:t>
            </a:r>
            <a:br>
              <a:rPr lang="da-DK" noProof="1"/>
            </a:br>
            <a:r>
              <a:rPr lang="da-DK" noProof="1"/>
              <a:t>at sikre medarbejdernes opmærksomhed på regler og retningslinjerne i forhold til informationssikkerhed. </a:t>
            </a:r>
            <a:br>
              <a:rPr lang="da-DK" noProof="1"/>
            </a:br>
            <a:endParaRPr lang="da-DK" noProof="1"/>
          </a:p>
        </p:txBody>
      </p:sp>
      <p:sp>
        <p:nvSpPr>
          <p:cNvPr id="19" name="Shape 510">
            <a:extLst>
              <a:ext uri="{FF2B5EF4-FFF2-40B4-BE49-F238E27FC236}">
                <a16:creationId xmlns:a16="http://schemas.microsoft.com/office/drawing/2014/main" id="{FBF70E44-0B6E-C649-B5EB-F7BA7BA6A86D}"/>
              </a:ext>
            </a:extLst>
          </p:cNvPr>
          <p:cNvSpPr/>
          <p:nvPr/>
        </p:nvSpPr>
        <p:spPr>
          <a:xfrm>
            <a:off x="5291139" y="4587861"/>
            <a:ext cx="5014431"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defRPr sz="1600">
                <a:solidFill>
                  <a:srgbClr val="767171"/>
                </a:solidFill>
              </a:defRPr>
            </a:pPr>
            <a:r>
              <a:rPr lang="da-DK" noProof="1"/>
              <a:t>Derudover er deres opgave at hjælpe med at organisere arbejdet på en måde, hvor informationssikkerhed og den lokale opgaveudførelse kan fungere hensigtsmæssigt.</a:t>
            </a:r>
          </a:p>
          <a:p>
            <a:pPr>
              <a:defRPr sz="1600">
                <a:solidFill>
                  <a:srgbClr val="767171"/>
                </a:solidFill>
              </a:defRPr>
            </a:pPr>
            <a:endParaRPr lang="da-DK" noProof="1"/>
          </a:p>
          <a:p>
            <a:pPr>
              <a:defRPr sz="1600">
                <a:solidFill>
                  <a:srgbClr val="767171"/>
                </a:solidFill>
              </a:defRPr>
            </a:pPr>
            <a:endParaRPr lang="da-DK" noProof="1"/>
          </a:p>
          <a:p>
            <a:pPr>
              <a:defRPr sz="1600">
                <a:solidFill>
                  <a:srgbClr val="767171"/>
                </a:solidFill>
              </a:defRPr>
            </a:pPr>
            <a:endParaRPr lang="da-DK" noProof="1"/>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image10.png"/>
          <p:cNvPicPr>
            <a:picLocks noChangeAspect="1"/>
          </p:cNvPicPr>
          <p:nvPr/>
        </p:nvPicPr>
        <p:blipFill>
          <a:blip r:embed="rId2">
            <a:alphaModFix amt="40000"/>
          </a:blip>
          <a:stretch>
            <a:fillRect/>
          </a:stretch>
        </p:blipFill>
        <p:spPr>
          <a:xfrm>
            <a:off x="1494159" y="-2848104"/>
            <a:ext cx="6593534" cy="6743388"/>
          </a:xfrm>
          <a:prstGeom prst="rect">
            <a:avLst/>
          </a:prstGeom>
          <a:ln w="12700">
            <a:miter lim="400000"/>
          </a:ln>
        </p:spPr>
      </p:pic>
      <p:sp>
        <p:nvSpPr>
          <p:cNvPr id="458" name="Shape 458"/>
          <p:cNvSpPr/>
          <p:nvPr/>
        </p:nvSpPr>
        <p:spPr>
          <a:xfrm>
            <a:off x="5291139" y="2474031"/>
            <a:ext cx="5014431"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76" y="0"/>
                </a:lnTo>
                <a:lnTo>
                  <a:pt x="1972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459" name="image37.png"/>
          <p:cNvPicPr>
            <a:picLocks noChangeAspect="1"/>
          </p:cNvPicPr>
          <p:nvPr/>
        </p:nvPicPr>
        <p:blipFill>
          <a:blip r:embed="rId3"/>
          <a:stretch>
            <a:fillRect/>
          </a:stretch>
        </p:blipFill>
        <p:spPr>
          <a:xfrm>
            <a:off x="5072948" y="1990886"/>
            <a:ext cx="1947655" cy="2708661"/>
          </a:xfrm>
          <a:prstGeom prst="rect">
            <a:avLst/>
          </a:prstGeom>
          <a:ln w="12700">
            <a:miter lim="400000"/>
          </a:ln>
          <a:effectLst>
            <a:outerShdw blurRad="50800" dist="50800" dir="5400000" rotWithShape="0">
              <a:srgbClr val="AFABAB"/>
            </a:outerShdw>
          </a:effectLst>
        </p:spPr>
      </p:pic>
      <p:sp>
        <p:nvSpPr>
          <p:cNvPr id="460" name="Shape 460"/>
          <p:cNvSpPr>
            <a:spLocks noGrp="1"/>
          </p:cNvSpPr>
          <p:nvPr>
            <p:ph type="title"/>
          </p:nvPr>
        </p:nvSpPr>
        <p:spPr>
          <a:xfrm>
            <a:off x="513299" y="222423"/>
            <a:ext cx="9635154" cy="873210"/>
          </a:xfrm>
          <a:prstGeom prst="rect">
            <a:avLst/>
          </a:prstGeom>
        </p:spPr>
        <p:txBody>
          <a:bodyPr numCol="1"/>
          <a:lstStyle>
            <a:lvl1pPr>
              <a:defRPr>
                <a:solidFill>
                  <a:srgbClr val="44546A"/>
                </a:solidFill>
              </a:defRPr>
            </a:lvl1pPr>
          </a:lstStyle>
          <a:p>
            <a:r>
              <a:t>Andre roller</a:t>
            </a:r>
          </a:p>
        </p:txBody>
      </p:sp>
      <p:sp>
        <p:nvSpPr>
          <p:cNvPr id="461" name="Shape 461"/>
          <p:cNvSpPr/>
          <p:nvPr/>
        </p:nvSpPr>
        <p:spPr>
          <a:xfrm>
            <a:off x="1250702" y="1416250"/>
            <a:ext cx="4158972" cy="558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p>
            <a:pPr>
              <a:defRPr>
                <a:solidFill>
                  <a:srgbClr val="808080"/>
                </a:solidFill>
              </a:defRPr>
            </a:pPr>
            <a:r>
              <a:t>Der skal udpeges en DPO </a:t>
            </a:r>
            <a:br>
              <a:rPr/>
            </a:br>
            <a:r>
              <a:t>jvf. Databeskyttelsesloven.</a:t>
            </a:r>
          </a:p>
        </p:txBody>
      </p:sp>
      <p:sp>
        <p:nvSpPr>
          <p:cNvPr id="462" name="Shape 462"/>
          <p:cNvSpPr/>
          <p:nvPr/>
        </p:nvSpPr>
        <p:spPr>
          <a:xfrm>
            <a:off x="1182884" y="2153124"/>
            <a:ext cx="3762052" cy="1056640"/>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sz="1600">
                <a:solidFill>
                  <a:srgbClr val="767171"/>
                </a:solidFill>
              </a:defRPr>
            </a:lvl1pPr>
          </a:lstStyle>
          <a:p>
            <a:r>
              <a:t>Rådgiver og hjælper organisationen med at overholde de databeskyttelsesretslige regler og skal inddrages i alle spørgsmål om beskyttelse af persondata. </a:t>
            </a:r>
          </a:p>
        </p:txBody>
      </p:sp>
      <p:sp>
        <p:nvSpPr>
          <p:cNvPr id="463" name="Shape 463"/>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64"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465" name="image20.png"/>
          <p:cNvPicPr>
            <a:picLocks noChangeAspect="1"/>
          </p:cNvPicPr>
          <p:nvPr/>
        </p:nvPicPr>
        <p:blipFill>
          <a:blip r:embed="rId5">
            <a:alphaModFix amt="50000"/>
          </a:blip>
          <a:stretch>
            <a:fillRect/>
          </a:stretch>
        </p:blipFill>
        <p:spPr>
          <a:xfrm>
            <a:off x="7640307" y="1150541"/>
            <a:ext cx="1323490" cy="132349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image34.png"/>
          <p:cNvPicPr>
            <a:picLocks noChangeAspect="1"/>
          </p:cNvPicPr>
          <p:nvPr/>
        </p:nvPicPr>
        <p:blipFill>
          <a:blip r:embed="rId3">
            <a:alphaModFix amt="50000"/>
          </a:blip>
          <a:stretch>
            <a:fillRect/>
          </a:stretch>
        </p:blipFill>
        <p:spPr>
          <a:xfrm>
            <a:off x="1469665" y="-2811428"/>
            <a:ext cx="6593535" cy="6667619"/>
          </a:xfrm>
          <a:prstGeom prst="rect">
            <a:avLst/>
          </a:prstGeom>
          <a:ln w="12700">
            <a:miter lim="400000"/>
          </a:ln>
        </p:spPr>
      </p:pic>
      <p:sp>
        <p:nvSpPr>
          <p:cNvPr id="470" name="Shape 470"/>
          <p:cNvSpPr>
            <a:spLocks noGrp="1"/>
          </p:cNvSpPr>
          <p:nvPr>
            <p:ph type="title"/>
          </p:nvPr>
        </p:nvSpPr>
        <p:spPr>
          <a:xfrm>
            <a:off x="614362" y="503237"/>
            <a:ext cx="9721851" cy="504826"/>
          </a:xfrm>
          <a:prstGeom prst="rect">
            <a:avLst/>
          </a:prstGeom>
        </p:spPr>
        <p:txBody>
          <a:bodyPr numCol="1"/>
          <a:lstStyle/>
          <a:p>
            <a:r>
              <a:t>Fastsættelse af sikkerhedsniveauet</a:t>
            </a:r>
          </a:p>
        </p:txBody>
      </p:sp>
      <p:grpSp>
        <p:nvGrpSpPr>
          <p:cNvPr id="486" name="Group 486"/>
          <p:cNvGrpSpPr/>
          <p:nvPr/>
        </p:nvGrpSpPr>
        <p:grpSpPr>
          <a:xfrm>
            <a:off x="7637828" y="522382"/>
            <a:ext cx="1428329" cy="4484951"/>
            <a:chOff x="0" y="0"/>
            <a:chExt cx="1428328" cy="4484950"/>
          </a:xfrm>
        </p:grpSpPr>
        <p:grpSp>
          <p:nvGrpSpPr>
            <p:cNvPr id="473" name="Group 473"/>
            <p:cNvGrpSpPr/>
            <p:nvPr/>
          </p:nvGrpSpPr>
          <p:grpSpPr>
            <a:xfrm>
              <a:off x="0" y="0"/>
              <a:ext cx="1428329" cy="799864"/>
              <a:chOff x="0" y="0"/>
              <a:chExt cx="1428328" cy="799863"/>
            </a:xfrm>
          </p:grpSpPr>
          <p:sp>
            <p:nvSpPr>
              <p:cNvPr id="471" name="Shape 471"/>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472" name="Shape 472"/>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474" name="Shape 474"/>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477" name="Group 477"/>
            <p:cNvGrpSpPr/>
            <p:nvPr/>
          </p:nvGrpSpPr>
          <p:grpSpPr>
            <a:xfrm>
              <a:off x="0" y="1228362"/>
              <a:ext cx="1428329" cy="799865"/>
              <a:chOff x="0" y="0"/>
              <a:chExt cx="1428328" cy="799863"/>
            </a:xfrm>
          </p:grpSpPr>
          <p:sp>
            <p:nvSpPr>
              <p:cNvPr id="475" name="Shape 475"/>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476" name="Shape 476"/>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478" name="Shape 478"/>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481" name="Group 481"/>
            <p:cNvGrpSpPr/>
            <p:nvPr/>
          </p:nvGrpSpPr>
          <p:grpSpPr>
            <a:xfrm>
              <a:off x="0" y="2456724"/>
              <a:ext cx="1428329" cy="799865"/>
              <a:chOff x="0" y="0"/>
              <a:chExt cx="1428328" cy="799863"/>
            </a:xfrm>
          </p:grpSpPr>
          <p:sp>
            <p:nvSpPr>
              <p:cNvPr id="479" name="Shape 479"/>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480" name="Shape 480"/>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482" name="Shape 482"/>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485" name="Group 485"/>
            <p:cNvGrpSpPr/>
            <p:nvPr/>
          </p:nvGrpSpPr>
          <p:grpSpPr>
            <a:xfrm>
              <a:off x="0" y="3685087"/>
              <a:ext cx="1428329" cy="799864"/>
              <a:chOff x="0" y="0"/>
              <a:chExt cx="1428328" cy="799863"/>
            </a:xfrm>
          </p:grpSpPr>
          <p:sp>
            <p:nvSpPr>
              <p:cNvPr id="483" name="Shape 483"/>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484" name="Shape 484"/>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487" name="Shape 48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88"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sp>
        <p:nvSpPr>
          <p:cNvPr id="489" name="Shape 489"/>
          <p:cNvSpPr/>
          <p:nvPr/>
        </p:nvSpPr>
        <p:spPr>
          <a:xfrm>
            <a:off x="1232258" y="1370112"/>
            <a:ext cx="3736031"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Direktionen fastlægger niveauet for informationssikkerhed i kommunen en gang om året.</a:t>
            </a:r>
          </a:p>
        </p:txBody>
      </p:sp>
      <p:sp>
        <p:nvSpPr>
          <p:cNvPr id="490" name="Shape 490"/>
          <p:cNvSpPr/>
          <p:nvPr/>
        </p:nvSpPr>
        <p:spPr>
          <a:xfrm>
            <a:off x="1146268" y="2546310"/>
            <a:ext cx="6021322" cy="2800767"/>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Det sker i praksis i en proces, hvor man:</a:t>
            </a:r>
          </a:p>
          <a:p>
            <a:pPr marL="285750" indent="-285750">
              <a:buClr>
                <a:srgbClr val="767171"/>
              </a:buClr>
              <a:buSzPct val="75000"/>
              <a:buFont typeface="Wingdings" pitchFamily="2" charset="2"/>
              <a:buChar char="§"/>
              <a:defRPr sz="1600">
                <a:solidFill>
                  <a:srgbClr val="767171"/>
                </a:solidFill>
              </a:defRPr>
            </a:pPr>
            <a:r>
              <a:t>identificerer kommunens vigtigste forretningsprocesser (aktiver).</a:t>
            </a:r>
          </a:p>
          <a:p>
            <a:pPr marL="285750" indent="-285750">
              <a:buClr>
                <a:srgbClr val="767171"/>
              </a:buClr>
              <a:buSzPct val="75000"/>
              <a:buFont typeface="Wingdings" pitchFamily="2" charset="2"/>
              <a:buChar char="§"/>
              <a:defRPr sz="1600">
                <a:solidFill>
                  <a:srgbClr val="767171"/>
                </a:solidFill>
              </a:defRPr>
            </a:pPr>
            <a:r>
              <a:t>afklarer, hvilke risici der er forbundet med dem (risikovurdering).</a:t>
            </a:r>
          </a:p>
          <a:p>
            <a:pPr marL="285750" indent="-285750">
              <a:buClr>
                <a:srgbClr val="767171"/>
              </a:buClr>
              <a:buSzPct val="75000"/>
              <a:buFont typeface="Wingdings" pitchFamily="2" charset="2"/>
              <a:buChar char="§"/>
              <a:defRPr sz="1600">
                <a:solidFill>
                  <a:srgbClr val="767171"/>
                </a:solidFill>
              </a:defRPr>
            </a:pPr>
            <a:r>
              <a:t>beslutter, hvilke foranstaltninger der skal implementeres for at nedbringe risikoen (kontroller).</a:t>
            </a:r>
          </a:p>
          <a:p>
            <a:pPr marL="285750" indent="-285750">
              <a:buClr>
                <a:srgbClr val="767171"/>
              </a:buClr>
              <a:buSzPct val="75000"/>
              <a:buFont typeface="Wingdings" pitchFamily="2" charset="2"/>
              <a:buChar char="§"/>
              <a:defRPr sz="1600">
                <a:solidFill>
                  <a:srgbClr val="767171"/>
                </a:solidFill>
              </a:defRPr>
            </a:pPr>
            <a:r>
              <a:t>følger op på effekten (opfølgning).</a:t>
            </a:r>
          </a:p>
          <a:p>
            <a:pPr marL="285750" indent="-285750">
              <a:buClr>
                <a:srgbClr val="767171"/>
              </a:buClr>
              <a:buSzPct val="100000"/>
              <a:buFont typeface="Wingdings"/>
              <a:buChar char="❖"/>
              <a:defRPr sz="1600">
                <a:solidFill>
                  <a:srgbClr val="767171"/>
                </a:solidFill>
              </a:defRPr>
            </a:pPr>
            <a:endParaRPr/>
          </a:p>
          <a:p>
            <a:pPr>
              <a:defRPr sz="1600">
                <a:solidFill>
                  <a:srgbClr val="767171"/>
                </a:solidFill>
              </a:defRPr>
            </a:pPr>
            <a:r>
              <a:t>Dette arbejde forberedes af informationssikkerhedsudvalget ved anvendelse af de principper og metoder, som ISO 27001 og ISO 27005 anviser. Men det er direktionen, som, på baggrund af risikovurderingen, beslutter sikkerhedsniveauet.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image10.png"/>
          <p:cNvPicPr>
            <a:picLocks noChangeAspect="1"/>
          </p:cNvPicPr>
          <p:nvPr/>
        </p:nvPicPr>
        <p:blipFill>
          <a:blip r:embed="rId2">
            <a:alphaModFix amt="40000"/>
          </a:blip>
          <a:stretch>
            <a:fillRect/>
          </a:stretch>
        </p:blipFill>
        <p:spPr>
          <a:xfrm>
            <a:off x="1487843" y="-2343279"/>
            <a:ext cx="6593534" cy="6743388"/>
          </a:xfrm>
          <a:prstGeom prst="rect">
            <a:avLst/>
          </a:prstGeom>
          <a:ln w="12700">
            <a:miter lim="400000"/>
          </a:ln>
        </p:spPr>
      </p:pic>
      <p:sp>
        <p:nvSpPr>
          <p:cNvPr id="497" name="Shape 497"/>
          <p:cNvSpPr>
            <a:spLocks noGrp="1"/>
          </p:cNvSpPr>
          <p:nvPr>
            <p:ph type="title"/>
          </p:nvPr>
        </p:nvSpPr>
        <p:spPr>
          <a:xfrm>
            <a:off x="614362" y="503237"/>
            <a:ext cx="9721851" cy="504826"/>
          </a:xfrm>
          <a:prstGeom prst="rect">
            <a:avLst/>
          </a:prstGeom>
        </p:spPr>
        <p:txBody>
          <a:bodyPr numCol="1"/>
          <a:lstStyle/>
          <a:p>
            <a:r>
              <a:t>Aktiver</a:t>
            </a:r>
          </a:p>
        </p:txBody>
      </p:sp>
      <p:grpSp>
        <p:nvGrpSpPr>
          <p:cNvPr id="513" name="Group 513"/>
          <p:cNvGrpSpPr/>
          <p:nvPr/>
        </p:nvGrpSpPr>
        <p:grpSpPr>
          <a:xfrm>
            <a:off x="7637828" y="522382"/>
            <a:ext cx="1428329" cy="4484951"/>
            <a:chOff x="0" y="0"/>
            <a:chExt cx="1428328" cy="4484950"/>
          </a:xfrm>
        </p:grpSpPr>
        <p:grpSp>
          <p:nvGrpSpPr>
            <p:cNvPr id="500" name="Group 500"/>
            <p:cNvGrpSpPr/>
            <p:nvPr/>
          </p:nvGrpSpPr>
          <p:grpSpPr>
            <a:xfrm>
              <a:off x="0" y="0"/>
              <a:ext cx="1428329" cy="799864"/>
              <a:chOff x="0" y="0"/>
              <a:chExt cx="1428328" cy="799863"/>
            </a:xfrm>
          </p:grpSpPr>
          <p:sp>
            <p:nvSpPr>
              <p:cNvPr id="498" name="Shape 498"/>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499" name="Shape 499"/>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501" name="Shape 501"/>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04" name="Group 504"/>
            <p:cNvGrpSpPr/>
            <p:nvPr/>
          </p:nvGrpSpPr>
          <p:grpSpPr>
            <a:xfrm>
              <a:off x="0" y="1228362"/>
              <a:ext cx="1428329" cy="799865"/>
              <a:chOff x="0" y="0"/>
              <a:chExt cx="1428328" cy="799863"/>
            </a:xfrm>
          </p:grpSpPr>
          <p:sp>
            <p:nvSpPr>
              <p:cNvPr id="502" name="Shape 502"/>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03" name="Shape 503"/>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505" name="Shape 505"/>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08" name="Group 508"/>
            <p:cNvGrpSpPr/>
            <p:nvPr/>
          </p:nvGrpSpPr>
          <p:grpSpPr>
            <a:xfrm>
              <a:off x="0" y="2456724"/>
              <a:ext cx="1428329" cy="799865"/>
              <a:chOff x="0" y="0"/>
              <a:chExt cx="1428328" cy="799863"/>
            </a:xfrm>
          </p:grpSpPr>
          <p:sp>
            <p:nvSpPr>
              <p:cNvPr id="506" name="Shape 506"/>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07" name="Shape 507"/>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509" name="Shape 509"/>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12" name="Group 512"/>
            <p:cNvGrpSpPr/>
            <p:nvPr/>
          </p:nvGrpSpPr>
          <p:grpSpPr>
            <a:xfrm>
              <a:off x="0" y="3685087"/>
              <a:ext cx="1428329" cy="799864"/>
              <a:chOff x="0" y="0"/>
              <a:chExt cx="1428328" cy="799863"/>
            </a:xfrm>
          </p:grpSpPr>
          <p:sp>
            <p:nvSpPr>
              <p:cNvPr id="510" name="Shape 510"/>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11" name="Shape 511"/>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514" name="Shape 51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15"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516" name="Shape 516"/>
          <p:cNvSpPr/>
          <p:nvPr/>
        </p:nvSpPr>
        <p:spPr>
          <a:xfrm>
            <a:off x="1232257" y="1370112"/>
            <a:ext cx="3952592"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Man identificerer de vigtigste aktiver i organisationen, så man ved, hvilke data og systemer der er vigtige at beskytte.</a:t>
            </a:r>
          </a:p>
        </p:txBody>
      </p:sp>
      <p:sp>
        <p:nvSpPr>
          <p:cNvPr id="517" name="Shape 517"/>
          <p:cNvSpPr/>
          <p:nvPr/>
        </p:nvSpPr>
        <p:spPr>
          <a:xfrm>
            <a:off x="1209768" y="2597108"/>
            <a:ext cx="3344405" cy="22631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 vigtigste aktiver vil være kommunens kerneprocesser og de it-systemer og den infrastruktur, som er en forudsætning for processerne.</a:t>
            </a:r>
          </a:p>
          <a:p>
            <a:pPr>
              <a:defRPr sz="1600">
                <a:solidFill>
                  <a:srgbClr val="767171"/>
                </a:solidFill>
              </a:defRPr>
            </a:pPr>
            <a:endParaRPr/>
          </a:p>
          <a:p>
            <a:pPr>
              <a:defRPr sz="1600">
                <a:solidFill>
                  <a:srgbClr val="767171"/>
                </a:solidFill>
              </a:defRPr>
            </a:pPr>
            <a:r>
              <a:t>Formålet med forretningsoverblikket er at skabe et grundlag for at kunne sætte en målsætning og et niveau for informationssikkerhedsindsatsen.</a:t>
            </a:r>
          </a:p>
        </p:txBody>
      </p:sp>
      <p:pic>
        <p:nvPicPr>
          <p:cNvPr id="518" name="image43.png"/>
          <p:cNvPicPr>
            <a:picLocks noChangeAspect="1"/>
          </p:cNvPicPr>
          <p:nvPr/>
        </p:nvPicPr>
        <p:blipFill>
          <a:blip r:embed="rId4">
            <a:alphaModFix amt="50000"/>
          </a:blip>
          <a:stretch>
            <a:fillRect/>
          </a:stretch>
        </p:blipFill>
        <p:spPr>
          <a:xfrm>
            <a:off x="4924954" y="1712838"/>
            <a:ext cx="1949189" cy="1207650"/>
          </a:xfrm>
          <a:prstGeom prst="rect">
            <a:avLst/>
          </a:prstGeom>
          <a:ln w="12700">
            <a:miter lim="400000"/>
          </a:ln>
        </p:spPr>
      </p:pic>
      <p:pic>
        <p:nvPicPr>
          <p:cNvPr id="519" name="image44.png"/>
          <p:cNvPicPr>
            <a:picLocks noChangeAspect="1"/>
          </p:cNvPicPr>
          <p:nvPr/>
        </p:nvPicPr>
        <p:blipFill>
          <a:blip r:embed="rId5">
            <a:alphaModFix amt="50000"/>
          </a:blip>
          <a:stretch>
            <a:fillRect/>
          </a:stretch>
        </p:blipFill>
        <p:spPr>
          <a:xfrm>
            <a:off x="4770954" y="3751271"/>
            <a:ext cx="1443933" cy="1417679"/>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image10.png"/>
          <p:cNvPicPr>
            <a:picLocks noChangeAspect="1"/>
          </p:cNvPicPr>
          <p:nvPr/>
        </p:nvPicPr>
        <p:blipFill>
          <a:blip r:embed="rId2">
            <a:alphaModFix amt="40000"/>
          </a:blip>
          <a:stretch>
            <a:fillRect/>
          </a:stretch>
        </p:blipFill>
        <p:spPr>
          <a:xfrm>
            <a:off x="1487843" y="-2343279"/>
            <a:ext cx="6593534" cy="6743388"/>
          </a:xfrm>
          <a:prstGeom prst="rect">
            <a:avLst/>
          </a:prstGeom>
          <a:ln w="12700">
            <a:miter lim="400000"/>
          </a:ln>
        </p:spPr>
      </p:pic>
      <p:sp>
        <p:nvSpPr>
          <p:cNvPr id="524" name="Shape 524"/>
          <p:cNvSpPr>
            <a:spLocks noGrp="1"/>
          </p:cNvSpPr>
          <p:nvPr>
            <p:ph type="title"/>
          </p:nvPr>
        </p:nvSpPr>
        <p:spPr>
          <a:xfrm>
            <a:off x="614362" y="503237"/>
            <a:ext cx="9721851" cy="504826"/>
          </a:xfrm>
          <a:prstGeom prst="rect">
            <a:avLst/>
          </a:prstGeom>
        </p:spPr>
        <p:txBody>
          <a:bodyPr numCol="1"/>
          <a:lstStyle/>
          <a:p>
            <a:r>
              <a:t>Risikovurdering</a:t>
            </a:r>
          </a:p>
        </p:txBody>
      </p:sp>
      <p:grpSp>
        <p:nvGrpSpPr>
          <p:cNvPr id="540" name="Group 540"/>
          <p:cNvGrpSpPr/>
          <p:nvPr/>
        </p:nvGrpSpPr>
        <p:grpSpPr>
          <a:xfrm>
            <a:off x="7637828" y="522382"/>
            <a:ext cx="1428329" cy="4484951"/>
            <a:chOff x="0" y="0"/>
            <a:chExt cx="1428328" cy="4484950"/>
          </a:xfrm>
        </p:grpSpPr>
        <p:grpSp>
          <p:nvGrpSpPr>
            <p:cNvPr id="527" name="Group 527"/>
            <p:cNvGrpSpPr/>
            <p:nvPr/>
          </p:nvGrpSpPr>
          <p:grpSpPr>
            <a:xfrm>
              <a:off x="0" y="0"/>
              <a:ext cx="1428329" cy="799864"/>
              <a:chOff x="0" y="0"/>
              <a:chExt cx="1428328" cy="799863"/>
            </a:xfrm>
          </p:grpSpPr>
          <p:sp>
            <p:nvSpPr>
              <p:cNvPr id="525" name="Shape 525"/>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26" name="Shape 526"/>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528" name="Shape 528"/>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31" name="Group 531"/>
            <p:cNvGrpSpPr/>
            <p:nvPr/>
          </p:nvGrpSpPr>
          <p:grpSpPr>
            <a:xfrm>
              <a:off x="0" y="1228362"/>
              <a:ext cx="1428329" cy="799865"/>
              <a:chOff x="0" y="0"/>
              <a:chExt cx="1428328" cy="799863"/>
            </a:xfrm>
          </p:grpSpPr>
          <p:sp>
            <p:nvSpPr>
              <p:cNvPr id="529" name="Shape 529"/>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30" name="Shape 530"/>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532" name="Shape 532"/>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35" name="Group 535"/>
            <p:cNvGrpSpPr/>
            <p:nvPr/>
          </p:nvGrpSpPr>
          <p:grpSpPr>
            <a:xfrm>
              <a:off x="0" y="2456724"/>
              <a:ext cx="1428329" cy="799865"/>
              <a:chOff x="0" y="0"/>
              <a:chExt cx="1428328" cy="799863"/>
            </a:xfrm>
          </p:grpSpPr>
          <p:sp>
            <p:nvSpPr>
              <p:cNvPr id="533" name="Shape 533"/>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34" name="Shape 534"/>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536" name="Shape 536"/>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39" name="Group 539"/>
            <p:cNvGrpSpPr/>
            <p:nvPr/>
          </p:nvGrpSpPr>
          <p:grpSpPr>
            <a:xfrm>
              <a:off x="0" y="3685087"/>
              <a:ext cx="1428329" cy="799864"/>
              <a:chOff x="0" y="0"/>
              <a:chExt cx="1428328" cy="799863"/>
            </a:xfrm>
          </p:grpSpPr>
          <p:sp>
            <p:nvSpPr>
              <p:cNvPr id="537" name="Shape 537"/>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38" name="Shape 538"/>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541" name="Shape 541"/>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42"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543" name="Shape 543"/>
          <p:cNvSpPr/>
          <p:nvPr/>
        </p:nvSpPr>
        <p:spPr>
          <a:xfrm>
            <a:off x="1232258" y="1370112"/>
            <a:ext cx="2815546"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For hvert aktiv skal relevante risici afdækkes.</a:t>
            </a:r>
          </a:p>
        </p:txBody>
      </p:sp>
      <p:sp>
        <p:nvSpPr>
          <p:cNvPr id="544" name="Shape 544"/>
          <p:cNvSpPr/>
          <p:nvPr/>
        </p:nvSpPr>
        <p:spPr>
          <a:xfrm>
            <a:off x="1217428" y="2136899"/>
            <a:ext cx="3440277" cy="22631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Det sker ved, at man afdækker, hvor sårbare aktiverne er for forskellige trusler, og hvilken konsekvens det har for kommunen eller for de registrerede, hvis truslen indtræffer. </a:t>
            </a:r>
          </a:p>
          <a:p>
            <a:pPr>
              <a:defRPr sz="1600">
                <a:solidFill>
                  <a:srgbClr val="767171"/>
                </a:solidFill>
              </a:defRPr>
            </a:pPr>
            <a:endParaRPr/>
          </a:p>
          <a:p>
            <a:pPr>
              <a:defRPr sz="1600">
                <a:solidFill>
                  <a:srgbClr val="767171"/>
                </a:solidFill>
              </a:defRPr>
            </a:pPr>
            <a:r>
              <a:t>På den baggrund skal I prioritere, hvilke risici der skal imødegås. </a:t>
            </a:r>
          </a:p>
        </p:txBody>
      </p:sp>
      <p:pic>
        <p:nvPicPr>
          <p:cNvPr id="545" name="image43.png"/>
          <p:cNvPicPr>
            <a:picLocks noChangeAspect="1"/>
          </p:cNvPicPr>
          <p:nvPr/>
        </p:nvPicPr>
        <p:blipFill>
          <a:blip r:embed="rId4">
            <a:alphaModFix amt="50000"/>
          </a:blip>
          <a:stretch>
            <a:fillRect/>
          </a:stretch>
        </p:blipFill>
        <p:spPr>
          <a:xfrm>
            <a:off x="4943402" y="701353"/>
            <a:ext cx="1949189" cy="1207650"/>
          </a:xfrm>
          <a:prstGeom prst="rect">
            <a:avLst/>
          </a:prstGeom>
          <a:ln w="12700">
            <a:miter lim="400000"/>
          </a:ln>
        </p:spPr>
      </p:pic>
      <p:pic>
        <p:nvPicPr>
          <p:cNvPr id="546" name="image44.png"/>
          <p:cNvPicPr>
            <a:picLocks noChangeAspect="1"/>
          </p:cNvPicPr>
          <p:nvPr/>
        </p:nvPicPr>
        <p:blipFill>
          <a:blip r:embed="rId5">
            <a:alphaModFix amt="50000"/>
          </a:blip>
          <a:stretch>
            <a:fillRect/>
          </a:stretch>
        </p:blipFill>
        <p:spPr>
          <a:xfrm>
            <a:off x="5450030" y="2187699"/>
            <a:ext cx="1443933" cy="1417679"/>
          </a:xfrm>
          <a:prstGeom prst="rect">
            <a:avLst/>
          </a:prstGeom>
          <a:ln w="12700">
            <a:miter lim="400000"/>
          </a:ln>
        </p:spPr>
      </p:pic>
      <p:pic>
        <p:nvPicPr>
          <p:cNvPr id="547" name="image45.png"/>
          <p:cNvPicPr>
            <a:picLocks noChangeAspect="1"/>
          </p:cNvPicPr>
          <p:nvPr/>
        </p:nvPicPr>
        <p:blipFill>
          <a:blip r:embed="rId6">
            <a:alphaModFix amt="50000"/>
          </a:blip>
          <a:stretch>
            <a:fillRect/>
          </a:stretch>
        </p:blipFill>
        <p:spPr>
          <a:xfrm>
            <a:off x="4911447" y="4372959"/>
            <a:ext cx="2013102" cy="1415463"/>
          </a:xfrm>
          <a:prstGeom prst="rect">
            <a:avLst/>
          </a:prstGeom>
          <a:ln w="12700">
            <a:miter lim="400000"/>
          </a:ln>
        </p:spPr>
      </p:pic>
      <p:pic>
        <p:nvPicPr>
          <p:cNvPr id="548" name="image14.png"/>
          <p:cNvPicPr>
            <a:picLocks noChangeAspect="1"/>
          </p:cNvPicPr>
          <p:nvPr/>
        </p:nvPicPr>
        <p:blipFill>
          <a:blip r:embed="rId7">
            <a:alphaModFix amt="50000"/>
          </a:blip>
          <a:stretch>
            <a:fillRect/>
          </a:stretch>
        </p:blipFill>
        <p:spPr>
          <a:xfrm flipH="1">
            <a:off x="3412011" y="4592635"/>
            <a:ext cx="1267356" cy="1267356"/>
          </a:xfrm>
          <a:prstGeom prst="rect">
            <a:avLst/>
          </a:prstGeom>
          <a:ln w="12700">
            <a:miter lim="400000"/>
          </a:ln>
        </p:spPr>
      </p:pic>
      <p:pic>
        <p:nvPicPr>
          <p:cNvPr id="549" name="image15.png"/>
          <p:cNvPicPr>
            <a:picLocks noChangeAspect="1"/>
          </p:cNvPicPr>
          <p:nvPr/>
        </p:nvPicPr>
        <p:blipFill>
          <a:blip r:embed="rId8">
            <a:alphaModFix amt="50000"/>
          </a:blip>
          <a:stretch>
            <a:fillRect/>
          </a:stretch>
        </p:blipFill>
        <p:spPr>
          <a:xfrm flipH="1">
            <a:off x="1242529" y="4445224"/>
            <a:ext cx="1869586" cy="134319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C7E7"/>
        </a:solidFill>
        <a:effectLst/>
      </p:bgPr>
    </p:bg>
    <p:spTree>
      <p:nvGrpSpPr>
        <p:cNvPr id="1" name=""/>
        <p:cNvGrpSpPr/>
        <p:nvPr/>
      </p:nvGrpSpPr>
      <p:grpSpPr>
        <a:xfrm>
          <a:off x="0" y="0"/>
          <a:ext cx="0" cy="0"/>
          <a:chOff x="0" y="0"/>
          <a:chExt cx="0" cy="0"/>
        </a:xfrm>
      </p:grpSpPr>
      <p:sp>
        <p:nvSpPr>
          <p:cNvPr id="98" name="Shape 98"/>
          <p:cNvSpPr/>
          <p:nvPr/>
        </p:nvSpPr>
        <p:spPr>
          <a:xfrm>
            <a:off x="574021" y="1383356"/>
            <a:ext cx="10051537" cy="4524315"/>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r>
              <a:rPr lang="da-DK" noProof="1"/>
              <a:t>Anvendelse af præsentationen:</a:t>
            </a:r>
          </a:p>
          <a:p>
            <a:endParaRPr lang="da-DK" noProof="1"/>
          </a:p>
          <a:p>
            <a:pPr marL="171450" indent="-171450">
              <a:buSzPct val="100000"/>
              <a:buFont typeface="Arial"/>
              <a:buChar char="•"/>
            </a:pPr>
            <a:r>
              <a:rPr lang="da-DK" noProof="1"/>
              <a:t>Præsentationen er tænkt som en støtte til et undervisningsforløb for kommunalbestyrelsen om informationssikkerhed.</a:t>
            </a:r>
          </a:p>
          <a:p>
            <a:pPr marL="171450" indent="-171450">
              <a:buSzPct val="100000"/>
              <a:buFont typeface="Arial"/>
              <a:buChar char="•"/>
            </a:pPr>
            <a:endParaRPr lang="da-DK" noProof="1"/>
          </a:p>
          <a:p>
            <a:pPr marL="171450" indent="-171450">
              <a:buSzPct val="100000"/>
              <a:buFont typeface="Arial"/>
              <a:buChar char="•"/>
            </a:pPr>
            <a:r>
              <a:rPr lang="da-DK" noProof="1"/>
              <a:t>Præsentationen er opbygget af en række sektioner, som beskriver de enkelte emner. </a:t>
            </a:r>
          </a:p>
          <a:p>
            <a:pPr marL="171450" indent="-171450">
              <a:buSzPct val="100000"/>
              <a:buFont typeface="Arial"/>
              <a:buChar char="•"/>
            </a:pPr>
            <a:endParaRPr lang="da-DK" noProof="1"/>
          </a:p>
          <a:p>
            <a:pPr marL="171450" indent="-171450">
              <a:buSzPct val="100000"/>
              <a:buFont typeface="Arial"/>
              <a:buChar char="•"/>
            </a:pPr>
            <a:r>
              <a:rPr lang="da-DK" noProof="1"/>
              <a:t>I notefeltet på den enkelte slide finder du information til dig som oplægsholder. </a:t>
            </a:r>
          </a:p>
          <a:p>
            <a:pPr marL="171450" indent="-171450">
              <a:buSzPct val="100000"/>
              <a:buFont typeface="Arial"/>
              <a:buChar char="•"/>
            </a:pPr>
            <a:endParaRPr lang="da-DK" noProof="1"/>
          </a:p>
          <a:p>
            <a:pPr marL="171450" indent="-171450">
              <a:buSzPct val="100000"/>
              <a:buFont typeface="Arial"/>
              <a:buChar char="•"/>
            </a:pPr>
            <a:r>
              <a:rPr lang="da-DK" noProof="1"/>
              <a:t>Der anvendes flere steder en tilgang, hvor der er en hovedslide, en række underslides og evt. en animationsvideo. Her kan du vælge, om du f.eks. kun vil anvende hovedsliden (f.eks. kombineret med animationsvideoen), eller om du også vil anvende underslides.</a:t>
            </a:r>
          </a:p>
          <a:p>
            <a:endParaRPr lang="da-DK" noProof="1"/>
          </a:p>
          <a:p>
            <a:pPr marL="171450" indent="-171450">
              <a:buSzPct val="100000"/>
              <a:buFont typeface="Arial"/>
              <a:buChar char="•"/>
            </a:pPr>
            <a:r>
              <a:rPr lang="da-DK" noProof="1"/>
              <a:t>Alle slides kan redigeres, og du er velkommen til at rette dem til så meget, du har brug for.</a:t>
            </a:r>
          </a:p>
          <a:p>
            <a:endParaRPr lang="da-DK" noProof="1"/>
          </a:p>
          <a:p>
            <a:pPr marL="171450" indent="-171450">
              <a:buSzPct val="100000"/>
              <a:buFont typeface="Arial"/>
              <a:buChar char="•"/>
            </a:pPr>
            <a:endParaRPr lang="da-DK" noProof="1"/>
          </a:p>
        </p:txBody>
      </p:sp>
      <p:sp>
        <p:nvSpPr>
          <p:cNvPr id="99" name="Shape 99"/>
          <p:cNvSpPr/>
          <p:nvPr/>
        </p:nvSpPr>
        <p:spPr>
          <a:xfrm>
            <a:off x="574021" y="234283"/>
            <a:ext cx="1438853"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numCol="1">
            <a:spAutoFit/>
          </a:bodyPr>
          <a:lstStyle>
            <a:lvl1pPr>
              <a:defRPr b="1"/>
            </a:lvl1pPr>
          </a:lstStyle>
          <a:p>
            <a:r>
              <a:rPr sz="2400" b="0">
                <a:latin typeface="Calibri Light" panose="020F0302020204030204" pitchFamily="34" charset="0"/>
                <a:cs typeface="Calibri Light" panose="020F0302020204030204" pitchFamily="34" charset="0"/>
              </a:rPr>
              <a:t>Instruktion</a:t>
            </a:r>
          </a:p>
        </p:txBody>
      </p:sp>
      <p:cxnSp>
        <p:nvCxnSpPr>
          <p:cNvPr id="6" name="Lige forbindelse 5">
            <a:extLst>
              <a:ext uri="{FF2B5EF4-FFF2-40B4-BE49-F238E27FC236}">
                <a16:creationId xmlns:a16="http://schemas.microsoft.com/office/drawing/2014/main" id="{89FCDB58-919C-E54E-90E6-AA3F0FEC4755}"/>
              </a:ext>
            </a:extLst>
          </p:cNvPr>
          <p:cNvCxnSpPr/>
          <p:nvPr/>
        </p:nvCxnSpPr>
        <p:spPr>
          <a:xfrm>
            <a:off x="574021" y="783772"/>
            <a:ext cx="9748785" cy="0"/>
          </a:xfrm>
          <a:prstGeom prst="line">
            <a:avLst/>
          </a:prstGeom>
          <a:noFill/>
          <a:ln w="19050" cap="flat">
            <a:solidFill>
              <a:schemeClr val="accent1">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image10.png"/>
          <p:cNvPicPr>
            <a:picLocks noChangeAspect="1"/>
          </p:cNvPicPr>
          <p:nvPr/>
        </p:nvPicPr>
        <p:blipFill>
          <a:blip r:embed="rId2">
            <a:alphaModFix amt="40000"/>
          </a:blip>
          <a:stretch>
            <a:fillRect/>
          </a:stretch>
        </p:blipFill>
        <p:spPr>
          <a:xfrm>
            <a:off x="1487843" y="-2343279"/>
            <a:ext cx="6593534" cy="6743388"/>
          </a:xfrm>
          <a:prstGeom prst="rect">
            <a:avLst/>
          </a:prstGeom>
          <a:ln w="12700">
            <a:miter lim="400000"/>
          </a:ln>
        </p:spPr>
      </p:pic>
      <p:sp>
        <p:nvSpPr>
          <p:cNvPr id="554" name="Shape 554"/>
          <p:cNvSpPr>
            <a:spLocks noGrp="1"/>
          </p:cNvSpPr>
          <p:nvPr>
            <p:ph type="title"/>
          </p:nvPr>
        </p:nvSpPr>
        <p:spPr>
          <a:xfrm>
            <a:off x="614362" y="503237"/>
            <a:ext cx="9721851" cy="504826"/>
          </a:xfrm>
          <a:prstGeom prst="rect">
            <a:avLst/>
          </a:prstGeom>
        </p:spPr>
        <p:txBody>
          <a:bodyPr numCol="1"/>
          <a:lstStyle/>
          <a:p>
            <a:r>
              <a:t>Kontroller</a:t>
            </a:r>
          </a:p>
        </p:txBody>
      </p:sp>
      <p:grpSp>
        <p:nvGrpSpPr>
          <p:cNvPr id="570" name="Group 570"/>
          <p:cNvGrpSpPr/>
          <p:nvPr/>
        </p:nvGrpSpPr>
        <p:grpSpPr>
          <a:xfrm>
            <a:off x="7637828" y="522382"/>
            <a:ext cx="1428329" cy="4484951"/>
            <a:chOff x="0" y="0"/>
            <a:chExt cx="1428328" cy="4484950"/>
          </a:xfrm>
        </p:grpSpPr>
        <p:grpSp>
          <p:nvGrpSpPr>
            <p:cNvPr id="557" name="Group 557"/>
            <p:cNvGrpSpPr/>
            <p:nvPr/>
          </p:nvGrpSpPr>
          <p:grpSpPr>
            <a:xfrm>
              <a:off x="0" y="0"/>
              <a:ext cx="1428329" cy="799864"/>
              <a:chOff x="0" y="0"/>
              <a:chExt cx="1428328" cy="799863"/>
            </a:xfrm>
          </p:grpSpPr>
          <p:sp>
            <p:nvSpPr>
              <p:cNvPr id="555" name="Shape 555"/>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56" name="Shape 556"/>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558" name="Shape 558"/>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61" name="Group 561"/>
            <p:cNvGrpSpPr/>
            <p:nvPr/>
          </p:nvGrpSpPr>
          <p:grpSpPr>
            <a:xfrm>
              <a:off x="0" y="1228362"/>
              <a:ext cx="1428329" cy="799865"/>
              <a:chOff x="0" y="0"/>
              <a:chExt cx="1428328" cy="799863"/>
            </a:xfrm>
          </p:grpSpPr>
          <p:sp>
            <p:nvSpPr>
              <p:cNvPr id="559" name="Shape 559"/>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60" name="Shape 560"/>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562" name="Shape 562"/>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65" name="Group 565"/>
            <p:cNvGrpSpPr/>
            <p:nvPr/>
          </p:nvGrpSpPr>
          <p:grpSpPr>
            <a:xfrm>
              <a:off x="0" y="2456724"/>
              <a:ext cx="1428329" cy="799865"/>
              <a:chOff x="0" y="0"/>
              <a:chExt cx="1428328" cy="799863"/>
            </a:xfrm>
          </p:grpSpPr>
          <p:sp>
            <p:nvSpPr>
              <p:cNvPr id="563" name="Shape 563"/>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64" name="Shape 564"/>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566" name="Shape 566"/>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69" name="Group 569"/>
            <p:cNvGrpSpPr/>
            <p:nvPr/>
          </p:nvGrpSpPr>
          <p:grpSpPr>
            <a:xfrm>
              <a:off x="0" y="3685087"/>
              <a:ext cx="1428329" cy="799864"/>
              <a:chOff x="0" y="0"/>
              <a:chExt cx="1428328" cy="799863"/>
            </a:xfrm>
          </p:grpSpPr>
          <p:sp>
            <p:nvSpPr>
              <p:cNvPr id="567" name="Shape 567"/>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68" name="Shape 568"/>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571" name="Shape 571"/>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72"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573" name="Shape 573"/>
          <p:cNvSpPr/>
          <p:nvPr/>
        </p:nvSpPr>
        <p:spPr>
          <a:xfrm>
            <a:off x="1232257" y="1370112"/>
            <a:ext cx="6012669"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De foranstaltninger, som skal nedbringe en identificeret risiko, kaldes for kontroller.  Det er alle de foranstaltninger, I vælger at implementere for at nedbringe risikoen.</a:t>
            </a:r>
          </a:p>
        </p:txBody>
      </p:sp>
      <p:sp>
        <p:nvSpPr>
          <p:cNvPr id="574" name="Shape 574"/>
          <p:cNvSpPr/>
          <p:nvPr/>
        </p:nvSpPr>
        <p:spPr>
          <a:xfrm>
            <a:off x="1257447" y="2396376"/>
            <a:ext cx="5950205" cy="12979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Det kan være udarbejdelse af politikker, retningslinjer, procedurer og instrukser om alt fra, hvordan den tekniske sikkerhed til, hvordan den enkelte medarbejder skal forholde sig til informationssikkerheden.</a:t>
            </a:r>
          </a:p>
          <a:p>
            <a:pPr>
              <a:defRPr sz="1600">
                <a:solidFill>
                  <a:srgbClr val="767171"/>
                </a:solidFill>
              </a:defRPr>
            </a:pPr>
            <a:endParaRPr/>
          </a:p>
        </p:txBody>
      </p:sp>
      <p:pic>
        <p:nvPicPr>
          <p:cNvPr id="575" name="image30.png"/>
          <p:cNvPicPr>
            <a:picLocks noChangeAspect="1"/>
          </p:cNvPicPr>
          <p:nvPr/>
        </p:nvPicPr>
        <p:blipFill>
          <a:blip r:embed="rId4">
            <a:alphaModFix amt="50000"/>
          </a:blip>
          <a:stretch>
            <a:fillRect/>
          </a:stretch>
        </p:blipFill>
        <p:spPr>
          <a:xfrm>
            <a:off x="1310594" y="3412104"/>
            <a:ext cx="1424661" cy="1696024"/>
          </a:xfrm>
          <a:prstGeom prst="rect">
            <a:avLst/>
          </a:prstGeom>
          <a:ln w="12700">
            <a:miter lim="400000"/>
          </a:ln>
        </p:spPr>
      </p:pic>
      <p:sp>
        <p:nvSpPr>
          <p:cNvPr id="576" name="Shape 576"/>
          <p:cNvSpPr/>
          <p:nvPr/>
        </p:nvSpPr>
        <p:spPr>
          <a:xfrm>
            <a:off x="2912503" y="3412104"/>
            <a:ext cx="4295148" cy="1569660"/>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Eksempler</a:t>
            </a:r>
          </a:p>
          <a:p>
            <a:pPr marL="285750" indent="-285750">
              <a:buClr>
                <a:srgbClr val="767171"/>
              </a:buClr>
              <a:buSzPct val="75000"/>
              <a:buFont typeface="Wingdings" pitchFamily="2" charset="2"/>
              <a:buChar char="§"/>
              <a:defRPr sz="1600">
                <a:solidFill>
                  <a:srgbClr val="767171"/>
                </a:solidFill>
              </a:defRPr>
            </a:pPr>
            <a:r>
              <a:t>Informationssikkerhedspolitik</a:t>
            </a:r>
          </a:p>
          <a:p>
            <a:pPr marL="285750" indent="-285750">
              <a:buSzPct val="75000"/>
              <a:buFont typeface="Wingdings" pitchFamily="2" charset="2"/>
              <a:buChar char="§"/>
              <a:defRPr sz="1600">
                <a:solidFill>
                  <a:srgbClr val="767171"/>
                </a:solidFill>
              </a:defRPr>
            </a:pPr>
            <a:r>
              <a:t>Retningslinjer for hjemmearbejdspladser</a:t>
            </a:r>
          </a:p>
          <a:p>
            <a:pPr marL="285750" indent="-285750">
              <a:buSzPct val="75000"/>
              <a:buFont typeface="Wingdings" pitchFamily="2" charset="2"/>
              <a:buChar char="§"/>
              <a:defRPr sz="1600">
                <a:solidFill>
                  <a:srgbClr val="767171"/>
                </a:solidFill>
              </a:defRPr>
            </a:pPr>
            <a:r>
              <a:t>Retningslinjer for åbent rådhus</a:t>
            </a:r>
          </a:p>
          <a:p>
            <a:pPr marL="285750" indent="-285750">
              <a:buSzPct val="75000"/>
              <a:buFont typeface="Wingdings" pitchFamily="2" charset="2"/>
              <a:buChar char="§"/>
              <a:defRPr sz="1600">
                <a:solidFill>
                  <a:srgbClr val="767171"/>
                </a:solidFill>
              </a:defRPr>
            </a:pPr>
            <a:r>
              <a:t>Retningslinjer for beskyttelse af </a:t>
            </a:r>
            <a:br>
              <a:rPr/>
            </a:br>
            <a:r>
              <a:t>kommunens it-infrastruktur</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image10.png"/>
          <p:cNvPicPr>
            <a:picLocks noChangeAspect="1"/>
          </p:cNvPicPr>
          <p:nvPr/>
        </p:nvPicPr>
        <p:blipFill>
          <a:blip r:embed="rId2">
            <a:alphaModFix amt="40000"/>
          </a:blip>
          <a:stretch>
            <a:fillRect/>
          </a:stretch>
        </p:blipFill>
        <p:spPr>
          <a:xfrm>
            <a:off x="1487843" y="-2343279"/>
            <a:ext cx="6593534" cy="6743388"/>
          </a:xfrm>
          <a:prstGeom prst="rect">
            <a:avLst/>
          </a:prstGeom>
          <a:ln w="12700">
            <a:miter lim="400000"/>
          </a:ln>
        </p:spPr>
      </p:pic>
      <p:sp>
        <p:nvSpPr>
          <p:cNvPr id="581" name="Shape 581"/>
          <p:cNvSpPr>
            <a:spLocks noGrp="1"/>
          </p:cNvSpPr>
          <p:nvPr>
            <p:ph type="title"/>
          </p:nvPr>
        </p:nvSpPr>
        <p:spPr>
          <a:xfrm>
            <a:off x="614362" y="503237"/>
            <a:ext cx="9721851" cy="504826"/>
          </a:xfrm>
          <a:prstGeom prst="rect">
            <a:avLst/>
          </a:prstGeom>
        </p:spPr>
        <p:txBody>
          <a:bodyPr numCol="1"/>
          <a:lstStyle/>
          <a:p>
            <a:r>
              <a:t>Opfølgning</a:t>
            </a:r>
          </a:p>
        </p:txBody>
      </p:sp>
      <p:grpSp>
        <p:nvGrpSpPr>
          <p:cNvPr id="597" name="Group 597"/>
          <p:cNvGrpSpPr/>
          <p:nvPr/>
        </p:nvGrpSpPr>
        <p:grpSpPr>
          <a:xfrm>
            <a:off x="7675195" y="530598"/>
            <a:ext cx="1428330" cy="4484951"/>
            <a:chOff x="0" y="0"/>
            <a:chExt cx="1428328" cy="4484950"/>
          </a:xfrm>
        </p:grpSpPr>
        <p:grpSp>
          <p:nvGrpSpPr>
            <p:cNvPr id="584" name="Group 584"/>
            <p:cNvGrpSpPr/>
            <p:nvPr/>
          </p:nvGrpSpPr>
          <p:grpSpPr>
            <a:xfrm>
              <a:off x="0" y="0"/>
              <a:ext cx="1428329" cy="799864"/>
              <a:chOff x="0" y="0"/>
              <a:chExt cx="1428328" cy="799863"/>
            </a:xfrm>
          </p:grpSpPr>
          <p:sp>
            <p:nvSpPr>
              <p:cNvPr id="582" name="Shape 582"/>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83" name="Shape 583"/>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585" name="Shape 585"/>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88" name="Group 588"/>
            <p:cNvGrpSpPr/>
            <p:nvPr/>
          </p:nvGrpSpPr>
          <p:grpSpPr>
            <a:xfrm>
              <a:off x="0" y="1228362"/>
              <a:ext cx="1428329" cy="799865"/>
              <a:chOff x="0" y="0"/>
              <a:chExt cx="1428328" cy="799863"/>
            </a:xfrm>
          </p:grpSpPr>
          <p:sp>
            <p:nvSpPr>
              <p:cNvPr id="586" name="Shape 586"/>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87" name="Shape 587"/>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589" name="Shape 589"/>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92" name="Group 592"/>
            <p:cNvGrpSpPr/>
            <p:nvPr/>
          </p:nvGrpSpPr>
          <p:grpSpPr>
            <a:xfrm>
              <a:off x="0" y="2456724"/>
              <a:ext cx="1428329" cy="799865"/>
              <a:chOff x="0" y="0"/>
              <a:chExt cx="1428328" cy="799863"/>
            </a:xfrm>
          </p:grpSpPr>
          <p:sp>
            <p:nvSpPr>
              <p:cNvPr id="590" name="Shape 590"/>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91" name="Shape 591"/>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593" name="Shape 593"/>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96" name="Group 596"/>
            <p:cNvGrpSpPr/>
            <p:nvPr/>
          </p:nvGrpSpPr>
          <p:grpSpPr>
            <a:xfrm>
              <a:off x="0" y="3685087"/>
              <a:ext cx="1428329" cy="799864"/>
              <a:chOff x="0" y="0"/>
              <a:chExt cx="1428328" cy="799863"/>
            </a:xfrm>
          </p:grpSpPr>
          <p:sp>
            <p:nvSpPr>
              <p:cNvPr id="594" name="Shape 594"/>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95" name="Shape 595"/>
              <p:cNvSpPr/>
              <p:nvPr/>
            </p:nvSpPr>
            <p:spPr>
              <a:xfrm>
                <a:off x="17552" y="258961"/>
                <a:ext cx="1393224" cy="281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598" name="Shape 598"/>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99"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600" name="Shape 600"/>
          <p:cNvSpPr/>
          <p:nvPr/>
        </p:nvSpPr>
        <p:spPr>
          <a:xfrm>
            <a:off x="1232258" y="1370112"/>
            <a:ext cx="5782640"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Det er generelt direktionens ansvar at følge op på informationssikkerheden. </a:t>
            </a:r>
          </a:p>
        </p:txBody>
      </p:sp>
      <p:sp>
        <p:nvSpPr>
          <p:cNvPr id="601" name="Shape 601"/>
          <p:cNvSpPr/>
          <p:nvPr/>
        </p:nvSpPr>
        <p:spPr>
          <a:xfrm>
            <a:off x="1231891" y="2090884"/>
            <a:ext cx="5438705" cy="107721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numCol="1">
            <a:spAutoFit/>
          </a:bodyPr>
          <a:lstStyle>
            <a:lvl1pPr>
              <a:defRPr sz="1600">
                <a:solidFill>
                  <a:srgbClr val="767171"/>
                </a:solidFill>
              </a:defRPr>
            </a:lvl1pPr>
          </a:lstStyle>
          <a:p>
            <a:r>
              <a:t>Kommunalbestyrelsen vil dog løbende modtage relevant orientering fra administrationen f.eks. om sikkerhedshændelser og en årlig rapportering med status på persondatabeskyttelsen fra kommunens DPO.</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 name="image46.png" descr="Et billede, der indeholder indendørs, gulv  Automatisk genereret beskrivelse"/>
          <p:cNvPicPr>
            <a:picLocks noChangeAspect="1"/>
          </p:cNvPicPr>
          <p:nvPr/>
        </p:nvPicPr>
        <p:blipFill>
          <a:blip r:embed="rId3"/>
          <a:srcRect r="1940" b="7449"/>
          <a:stretch>
            <a:fillRect/>
          </a:stretch>
        </p:blipFill>
        <p:spPr>
          <a:xfrm>
            <a:off x="-2" y="-1"/>
            <a:ext cx="10879140" cy="5775694"/>
          </a:xfrm>
          <a:prstGeom prst="rect">
            <a:avLst/>
          </a:prstGeom>
          <a:ln w="12700">
            <a:miter lim="400000"/>
          </a:ln>
        </p:spPr>
      </p:pic>
      <p:sp>
        <p:nvSpPr>
          <p:cNvPr id="8" name="Pladsholder til tekst 6">
            <a:extLst>
              <a:ext uri="{FF2B5EF4-FFF2-40B4-BE49-F238E27FC236}">
                <a16:creationId xmlns:a16="http://schemas.microsoft.com/office/drawing/2014/main" id="{85BFF19D-D892-C14A-90F3-1532071D9CC1}"/>
              </a:ext>
            </a:extLst>
          </p:cNvPr>
          <p:cNvSpPr txBox="1">
            <a:spLocks/>
          </p:cNvSpPr>
          <p:nvPr/>
        </p:nvSpPr>
        <p:spPr>
          <a:xfrm>
            <a:off x="5910472" y="2139367"/>
            <a:ext cx="4964400" cy="1868743"/>
          </a:xfrm>
          <a:prstGeom prst="rect">
            <a:avLst/>
          </a:prstGeom>
          <a:solidFill>
            <a:srgbClr val="D81E00"/>
          </a:solidFill>
        </p:spPr>
        <p:txBody>
          <a:bodyPr vert="horz" lIns="360000" tIns="54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a:solidFill>
                <a:srgbClr val="D81E00"/>
              </a:solidFill>
            </a:endParaRPr>
          </a:p>
          <a:p>
            <a:pPr marL="0" indent="0">
              <a:buFont typeface="Arial" panose="020B0604020202020204" pitchFamily="34" charset="0"/>
              <a:buNone/>
            </a:pPr>
            <a:endParaRPr lang="da-DK" sz="3200" b="0">
              <a:solidFill>
                <a:schemeClr val="bg1"/>
              </a:solidFill>
            </a:endParaRPr>
          </a:p>
          <a:p>
            <a:pPr marL="0" indent="0">
              <a:buNone/>
            </a:pPr>
            <a:r>
              <a:rPr lang="da-DK" sz="3200" b="0">
                <a:solidFill>
                  <a:schemeClr val="bg1"/>
                </a:solidFill>
              </a:rPr>
              <a:t>Beskyttelse af personoplysninger</a:t>
            </a:r>
          </a:p>
          <a:p>
            <a:pPr marL="0" indent="0">
              <a:buNone/>
            </a:pPr>
            <a:r>
              <a:rPr lang="da-DK" sz="2000" b="0">
                <a:solidFill>
                  <a:schemeClr val="bg1"/>
                </a:solidFill>
                <a:latin typeface="Calibri Light" panose="020F0302020204030204" pitchFamily="34" charset="0"/>
                <a:cs typeface="Calibri Light" panose="020F0302020204030204" pitchFamily="34" charset="0"/>
              </a:rPr>
              <a:t>GDPR  - Databeskyttelsesforordningen</a:t>
            </a:r>
          </a:p>
          <a:p>
            <a:pPr marL="0" indent="0">
              <a:buNone/>
            </a:pPr>
            <a:endParaRPr lang="da-DK" sz="2800" b="0"/>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p:cNvSpPr>
          <p:nvPr>
            <p:ph type="title"/>
          </p:nvPr>
        </p:nvSpPr>
        <p:spPr>
          <a:xfrm>
            <a:off x="614363" y="523591"/>
            <a:ext cx="9428134" cy="504826"/>
          </a:xfrm>
          <a:prstGeom prst="rect">
            <a:avLst/>
          </a:prstGeom>
        </p:spPr>
        <p:txBody>
          <a:bodyPr numCol="1"/>
          <a:lstStyle/>
          <a:p>
            <a:r>
              <a:t>Kommunen skal overholde Databeskyttelsesforordningen</a:t>
            </a:r>
          </a:p>
        </p:txBody>
      </p:sp>
      <p:sp>
        <p:nvSpPr>
          <p:cNvPr id="615" name="Shape 615"/>
          <p:cNvSpPr/>
          <p:nvPr/>
        </p:nvSpPr>
        <p:spPr>
          <a:xfrm>
            <a:off x="1218988" y="1361099"/>
            <a:ext cx="4216385" cy="17678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marL="19050" indent="-19050">
              <a:defRPr>
                <a:solidFill>
                  <a:srgbClr val="767171"/>
                </a:solidFill>
              </a:defRPr>
            </a:pPr>
            <a:r>
              <a:t>Databeskyttelsesforordningen anviser seks grundlæggende principper, som altid skal være opfyldt, når kommunen behandler personoplysninger. Som kommune skal </a:t>
            </a:r>
          </a:p>
          <a:p>
            <a:pPr marL="19050" indent="-19050">
              <a:defRPr>
                <a:solidFill>
                  <a:srgbClr val="767171"/>
                </a:solidFill>
              </a:defRPr>
            </a:pPr>
            <a:r>
              <a:t>man kunne påvise, at principperne efterleves.</a:t>
            </a:r>
          </a:p>
        </p:txBody>
      </p:sp>
      <p:pic>
        <p:nvPicPr>
          <p:cNvPr id="616"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617" name="Shape 61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18"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619" name="image20.png"/>
          <p:cNvPicPr>
            <a:picLocks noChangeAspect="1"/>
          </p:cNvPicPr>
          <p:nvPr/>
        </p:nvPicPr>
        <p:blipFill>
          <a:blip r:embed="rId5">
            <a:alphaModFix amt="50000"/>
          </a:blip>
          <a:stretch>
            <a:fillRect/>
          </a:stretch>
        </p:blipFill>
        <p:spPr>
          <a:xfrm>
            <a:off x="8311060" y="310145"/>
            <a:ext cx="1323490" cy="1323490"/>
          </a:xfrm>
          <a:prstGeom prst="rect">
            <a:avLst/>
          </a:prstGeom>
          <a:ln w="12700">
            <a:miter lim="400000"/>
          </a:ln>
        </p:spPr>
      </p:pic>
      <p:sp>
        <p:nvSpPr>
          <p:cNvPr id="620" name="Shape 620"/>
          <p:cNvSpPr/>
          <p:nvPr/>
        </p:nvSpPr>
        <p:spPr>
          <a:xfrm>
            <a:off x="5077519" y="1644488"/>
            <a:ext cx="5506871"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58" y="0"/>
                </a:lnTo>
                <a:lnTo>
                  <a:pt x="20642"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621" name="image32.png"/>
          <p:cNvPicPr>
            <a:picLocks noChangeAspect="1"/>
          </p:cNvPicPr>
          <p:nvPr/>
        </p:nvPicPr>
        <p:blipFill>
          <a:blip r:embed="rId6">
            <a:alphaModFix amt="50000"/>
          </a:blip>
          <a:stretch>
            <a:fillRect/>
          </a:stretch>
        </p:blipFill>
        <p:spPr>
          <a:xfrm>
            <a:off x="5443766" y="724578"/>
            <a:ext cx="1919358" cy="1919359"/>
          </a:xfrm>
          <a:prstGeom prst="rect">
            <a:avLst/>
          </a:prstGeom>
          <a:ln w="12700">
            <a:miter lim="400000"/>
          </a:ln>
        </p:spPr>
      </p:pic>
      <p:sp>
        <p:nvSpPr>
          <p:cNvPr id="622" name="Shape 622"/>
          <p:cNvSpPr/>
          <p:nvPr/>
        </p:nvSpPr>
        <p:spPr>
          <a:xfrm>
            <a:off x="3624373" y="3035422"/>
            <a:ext cx="6798238" cy="2520000"/>
          </a:xfrm>
          <a:prstGeom prst="rect">
            <a:avLst/>
          </a:prstGeom>
          <a:solidFill>
            <a:srgbClr val="F2F2F2"/>
          </a:solidFill>
          <a:ln w="12700">
            <a:miter lim="400000"/>
          </a:ln>
          <a:extLst>
            <a:ext uri="{C572A759-6A51-4108-AA02-DFA0A04FC94B}">
              <ma14:wrappingTextBoxFlag xmlns:ma14="http://schemas.microsoft.com/office/mac/drawingml/2011/main" xmlns="" val="1"/>
            </a:ext>
          </a:extLst>
        </p:spPr>
        <p:txBody>
          <a:bodyPr lIns="89999" tIns="89999" rIns="89999" bIns="89999" numCol="2">
            <a:spAutoFit/>
          </a:bodyPr>
          <a:lstStyle/>
          <a:p>
            <a:pPr marL="285750" indent="-285750">
              <a:lnSpc>
                <a:spcPts val="1400"/>
              </a:lnSpc>
              <a:buSzPct val="100000"/>
              <a:buAutoNum type="arabicParenR"/>
              <a:defRPr sz="1200" b="1">
                <a:solidFill>
                  <a:srgbClr val="767171"/>
                </a:solidFill>
              </a:defRPr>
            </a:pPr>
            <a:r>
              <a:t>Lovlighed, rimelighed og gennemsigtighed</a:t>
            </a:r>
            <a:r>
              <a:rPr b="0"/>
              <a:t>: </a:t>
            </a:r>
            <a:br>
              <a:rPr b="0"/>
            </a:br>
            <a:r>
              <a:rPr b="0"/>
              <a:t>Behandlingen skal overholde databeskyttelses-reglerne og være gennemsigtig.</a:t>
            </a:r>
          </a:p>
          <a:p>
            <a:pPr marL="285750" indent="-285750">
              <a:lnSpc>
                <a:spcPts val="1400"/>
              </a:lnSpc>
              <a:buSzPct val="100000"/>
              <a:buAutoNum type="arabicParenR"/>
              <a:defRPr sz="1200">
                <a:solidFill>
                  <a:srgbClr val="767171"/>
                </a:solidFill>
              </a:defRPr>
            </a:pPr>
            <a:endParaRPr b="0"/>
          </a:p>
          <a:p>
            <a:pPr marL="285750" indent="-285750">
              <a:lnSpc>
                <a:spcPts val="1400"/>
              </a:lnSpc>
              <a:buSzPct val="100000"/>
              <a:buAutoNum type="arabicParenR" startAt="2"/>
              <a:defRPr sz="1200" b="1">
                <a:solidFill>
                  <a:srgbClr val="767171"/>
                </a:solidFill>
              </a:defRPr>
            </a:pPr>
            <a:r>
              <a:t>Formålsbegrænsning</a:t>
            </a:r>
            <a:r>
              <a:rPr b="0"/>
              <a:t>: Ved indsamling skal det være klart, hvilke saglige formål oplysningerne skal anvendes til. Senere behandling må ikke være uforenelig med disse formål.</a:t>
            </a:r>
          </a:p>
          <a:p>
            <a:pPr marL="285750" indent="-285750">
              <a:lnSpc>
                <a:spcPts val="1400"/>
              </a:lnSpc>
              <a:buSzPct val="100000"/>
              <a:buAutoNum type="arabicParenR" startAt="2"/>
              <a:defRPr sz="1200">
                <a:solidFill>
                  <a:srgbClr val="767171"/>
                </a:solidFill>
              </a:defRPr>
            </a:pPr>
            <a:endParaRPr b="0"/>
          </a:p>
          <a:p>
            <a:pPr marL="285750" indent="-285750">
              <a:lnSpc>
                <a:spcPts val="1400"/>
              </a:lnSpc>
              <a:buSzPct val="100000"/>
              <a:buAutoNum type="arabicParenR" startAt="3"/>
              <a:defRPr sz="1200" b="1">
                <a:solidFill>
                  <a:srgbClr val="767171"/>
                </a:solidFill>
              </a:defRPr>
            </a:pPr>
            <a:r>
              <a:t>Dataminimering</a:t>
            </a:r>
            <a:r>
              <a:rPr b="0"/>
              <a:t>: Behandling, herunder opbevaring af oplysninger, skal begrænses til det, der er nødvendigt for at opfylde formålet.</a:t>
            </a:r>
            <a:br>
              <a:rPr b="0"/>
            </a:br>
            <a:endParaRPr b="0"/>
          </a:p>
          <a:p>
            <a:pPr marL="285750" indent="-285750">
              <a:lnSpc>
                <a:spcPts val="1400"/>
              </a:lnSpc>
              <a:buSzPct val="100000"/>
              <a:buAutoNum type="arabicParenR" startAt="3"/>
              <a:defRPr sz="1200" b="1">
                <a:solidFill>
                  <a:srgbClr val="767171"/>
                </a:solidFill>
              </a:defRPr>
            </a:pPr>
            <a:r>
              <a:t>Rigtighed</a:t>
            </a:r>
            <a:r>
              <a:rPr b="0"/>
              <a:t>: Oplysninger skal ajourføres, og urigtige oplysninger skal slettes eller berigtiges.</a:t>
            </a:r>
          </a:p>
          <a:p>
            <a:pPr marL="285750" indent="-285750">
              <a:lnSpc>
                <a:spcPts val="1400"/>
              </a:lnSpc>
              <a:buSzPct val="100000"/>
              <a:buAutoNum type="arabicParenR" startAt="3"/>
              <a:defRPr sz="1200">
                <a:solidFill>
                  <a:srgbClr val="767171"/>
                </a:solidFill>
              </a:defRPr>
            </a:pPr>
            <a:endParaRPr b="0"/>
          </a:p>
          <a:p>
            <a:pPr marL="285750" indent="-285750">
              <a:lnSpc>
                <a:spcPts val="1400"/>
              </a:lnSpc>
              <a:buSzPct val="100000"/>
              <a:buAutoNum type="arabicParenR" startAt="5"/>
              <a:defRPr sz="1200" b="1">
                <a:solidFill>
                  <a:srgbClr val="767171"/>
                </a:solidFill>
              </a:defRPr>
            </a:pPr>
            <a:r>
              <a:t>Opbevaringsbegrænsning</a:t>
            </a:r>
            <a:r>
              <a:rPr b="0"/>
              <a:t>: Når det ikke længere er nødvendigt at behandle oplysningerne, skal de anonymiseres eller slettes.</a:t>
            </a:r>
          </a:p>
          <a:p>
            <a:pPr marL="285750" indent="-285750">
              <a:lnSpc>
                <a:spcPts val="1400"/>
              </a:lnSpc>
              <a:buSzPct val="100000"/>
              <a:buAutoNum type="arabicParenR" startAt="5"/>
              <a:defRPr sz="1200">
                <a:solidFill>
                  <a:srgbClr val="767171"/>
                </a:solidFill>
              </a:defRPr>
            </a:pPr>
            <a:endParaRPr b="0"/>
          </a:p>
          <a:p>
            <a:pPr marL="285750" indent="-285750">
              <a:lnSpc>
                <a:spcPts val="1400"/>
              </a:lnSpc>
              <a:buSzPct val="100000"/>
              <a:buAutoNum type="arabicParenR" startAt="6"/>
              <a:defRPr sz="1200" b="1">
                <a:solidFill>
                  <a:srgbClr val="767171"/>
                </a:solidFill>
              </a:defRPr>
            </a:pPr>
            <a:r>
              <a:t>Integritet og fortrolighed</a:t>
            </a:r>
            <a:r>
              <a:rPr b="0"/>
              <a:t>: Oplysninger må ikke komme til uvedkommendes kendskab, gå tabt eller blive beskadiget.</a:t>
            </a:r>
          </a:p>
        </p:txBody>
      </p:sp>
      <p:pic>
        <p:nvPicPr>
          <p:cNvPr id="623" name="image47.png"/>
          <p:cNvPicPr>
            <a:picLocks noChangeAspect="1"/>
          </p:cNvPicPr>
          <p:nvPr/>
        </p:nvPicPr>
        <p:blipFill>
          <a:blip r:embed="rId7">
            <a:alphaModFix amt="50000"/>
          </a:blip>
          <a:stretch>
            <a:fillRect/>
          </a:stretch>
        </p:blipFill>
        <p:spPr>
          <a:xfrm>
            <a:off x="7306998" y="2213790"/>
            <a:ext cx="2276134" cy="94481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image10.png"/>
          <p:cNvPicPr>
            <a:picLocks noChangeAspect="1"/>
          </p:cNvPicPr>
          <p:nvPr/>
        </p:nvPicPr>
        <p:blipFill>
          <a:blip r:embed="rId2">
            <a:alphaModFix amt="40000"/>
          </a:blip>
          <a:stretch>
            <a:fillRect/>
          </a:stretch>
        </p:blipFill>
        <p:spPr>
          <a:xfrm>
            <a:off x="1546823" y="-3030090"/>
            <a:ext cx="6593535" cy="6743388"/>
          </a:xfrm>
          <a:prstGeom prst="rect">
            <a:avLst/>
          </a:prstGeom>
          <a:ln w="12700">
            <a:miter lim="400000"/>
          </a:ln>
        </p:spPr>
      </p:pic>
      <p:sp>
        <p:nvSpPr>
          <p:cNvPr id="630" name="Shape 630"/>
          <p:cNvSpPr>
            <a:spLocks noGrp="1"/>
          </p:cNvSpPr>
          <p:nvPr>
            <p:ph type="title"/>
          </p:nvPr>
        </p:nvSpPr>
        <p:spPr>
          <a:xfrm>
            <a:off x="614363" y="523591"/>
            <a:ext cx="9428134" cy="504826"/>
          </a:xfrm>
          <a:prstGeom prst="rect">
            <a:avLst/>
          </a:prstGeom>
        </p:spPr>
        <p:txBody>
          <a:bodyPr numCol="1"/>
          <a:lstStyle/>
          <a:p>
            <a:r>
              <a:t>1. Man skal sikre overholdelse af Databeskyttelsesforordningen</a:t>
            </a:r>
          </a:p>
        </p:txBody>
      </p:sp>
      <p:sp>
        <p:nvSpPr>
          <p:cNvPr id="631" name="Shape 631"/>
          <p:cNvSpPr/>
          <p:nvPr/>
        </p:nvSpPr>
        <p:spPr>
          <a:xfrm>
            <a:off x="1218988" y="1373801"/>
            <a:ext cx="4128263"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Behandlingen skal overholde databeskyttelsesreglerne og være gennemsigtig.</a:t>
            </a:r>
          </a:p>
        </p:txBody>
      </p:sp>
      <p:pic>
        <p:nvPicPr>
          <p:cNvPr id="632"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633" name="Shape 633"/>
          <p:cNvSpPr/>
          <p:nvPr/>
        </p:nvSpPr>
        <p:spPr>
          <a:xfrm>
            <a:off x="1213298" y="2440363"/>
            <a:ext cx="5403713" cy="2897203"/>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Som myndighed skal man have en hjemmel til </a:t>
            </a:r>
            <a:br>
              <a:rPr/>
            </a:br>
            <a:r>
              <a:t>at behandle personoplysninger.</a:t>
            </a:r>
          </a:p>
          <a:p>
            <a:pPr>
              <a:lnSpc>
                <a:spcPts val="2200"/>
              </a:lnSpc>
              <a:defRPr sz="1600">
                <a:solidFill>
                  <a:srgbClr val="767171"/>
                </a:solidFill>
              </a:defRPr>
            </a:pPr>
            <a:endParaRPr/>
          </a:p>
          <a:p>
            <a:pPr>
              <a:lnSpc>
                <a:spcPts val="2200"/>
              </a:lnSpc>
              <a:defRPr sz="1600">
                <a:solidFill>
                  <a:srgbClr val="767171"/>
                </a:solidFill>
              </a:defRPr>
            </a:pPr>
            <a:r>
              <a:t>De mest almindelige typer af hjemmel for kommunen er: </a:t>
            </a:r>
          </a:p>
          <a:p>
            <a:pPr marL="285750" indent="-285750">
              <a:lnSpc>
                <a:spcPts val="2200"/>
              </a:lnSpc>
              <a:buClr>
                <a:srgbClr val="767171"/>
              </a:buClr>
              <a:buSzPct val="75000"/>
              <a:buFont typeface="Wingdings" pitchFamily="2" charset="2"/>
              <a:buChar char="§"/>
              <a:defRPr sz="1600">
                <a:solidFill>
                  <a:srgbClr val="767171"/>
                </a:solidFill>
              </a:defRPr>
            </a:pPr>
            <a:r>
              <a:t>Kommunens retslige forpligtelser</a:t>
            </a:r>
          </a:p>
          <a:p>
            <a:pPr marL="285750" indent="-285750">
              <a:lnSpc>
                <a:spcPts val="2200"/>
              </a:lnSpc>
              <a:buClr>
                <a:srgbClr val="767171"/>
              </a:buClr>
              <a:buSzPct val="75000"/>
              <a:buFont typeface="Wingdings" pitchFamily="2" charset="2"/>
              <a:buChar char="§"/>
              <a:defRPr sz="1600">
                <a:solidFill>
                  <a:srgbClr val="767171"/>
                </a:solidFill>
              </a:defRPr>
            </a:pPr>
            <a:r>
              <a:t>Den registreredes samtykke</a:t>
            </a:r>
          </a:p>
          <a:p>
            <a:pPr>
              <a:lnSpc>
                <a:spcPts val="2200"/>
              </a:lnSpc>
              <a:defRPr sz="1600">
                <a:solidFill>
                  <a:srgbClr val="767171"/>
                </a:solidFill>
              </a:defRPr>
            </a:pPr>
            <a:endParaRPr/>
          </a:p>
          <a:p>
            <a:pPr>
              <a:lnSpc>
                <a:spcPts val="2200"/>
              </a:lnSpc>
              <a:defRPr sz="1600">
                <a:solidFill>
                  <a:srgbClr val="767171"/>
                </a:solidFill>
              </a:defRPr>
            </a:pPr>
            <a:r>
              <a:t>Som myndighed bør man altid søge hjemmel i den lovgivning, man forvalter ud fra, og samtykke bør kun anvendes, hvis der ikke er kan opnås hjemmel på anden måde.</a:t>
            </a:r>
          </a:p>
        </p:txBody>
      </p:sp>
      <p:sp>
        <p:nvSpPr>
          <p:cNvPr id="634" name="Shape 63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35" name="image48.png"/>
          <p:cNvPicPr>
            <a:picLocks noChangeAspect="1"/>
          </p:cNvPicPr>
          <p:nvPr/>
        </p:nvPicPr>
        <p:blipFill>
          <a:blip r:embed="rId3">
            <a:alphaModFix amt="50000"/>
          </a:blip>
          <a:stretch>
            <a:fillRect/>
          </a:stretch>
        </p:blipFill>
        <p:spPr>
          <a:xfrm>
            <a:off x="6102739" y="1238202"/>
            <a:ext cx="1834287" cy="2219263"/>
          </a:xfrm>
          <a:prstGeom prst="rect">
            <a:avLst/>
          </a:prstGeom>
          <a:ln w="12700">
            <a:miter lim="400000"/>
          </a:ln>
        </p:spPr>
      </p:pic>
      <p:pic>
        <p:nvPicPr>
          <p:cNvPr id="636" name="image49.png"/>
          <p:cNvPicPr>
            <a:picLocks noChangeAspect="1"/>
          </p:cNvPicPr>
          <p:nvPr/>
        </p:nvPicPr>
        <p:blipFill>
          <a:blip r:embed="rId4">
            <a:alphaModFix amt="50000"/>
          </a:blip>
          <a:stretch>
            <a:fillRect/>
          </a:stretch>
        </p:blipFill>
        <p:spPr>
          <a:xfrm>
            <a:off x="8004385" y="3118840"/>
            <a:ext cx="1575042" cy="1575042"/>
          </a:xfrm>
          <a:prstGeom prst="rect">
            <a:avLst/>
          </a:prstGeom>
          <a:ln w="12700">
            <a:miter lim="400000"/>
          </a:ln>
        </p:spPr>
      </p:pic>
      <p:pic>
        <p:nvPicPr>
          <p:cNvPr id="637"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pic>
        <p:nvPicPr>
          <p:cNvPr id="638" name="image47.png"/>
          <p:cNvPicPr>
            <a:picLocks noChangeAspect="1"/>
          </p:cNvPicPr>
          <p:nvPr/>
        </p:nvPicPr>
        <p:blipFill>
          <a:blip r:embed="rId6">
            <a:alphaModFix amt="50000"/>
          </a:blip>
          <a:stretch>
            <a:fillRect/>
          </a:stretch>
        </p:blipFill>
        <p:spPr>
          <a:xfrm>
            <a:off x="8004385" y="2068015"/>
            <a:ext cx="2276134" cy="94481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image10.png"/>
          <p:cNvPicPr>
            <a:picLocks noChangeAspect="1"/>
          </p:cNvPicPr>
          <p:nvPr/>
        </p:nvPicPr>
        <p:blipFill>
          <a:blip r:embed="rId2">
            <a:alphaModFix amt="40000"/>
          </a:blip>
          <a:stretch>
            <a:fillRect/>
          </a:stretch>
        </p:blipFill>
        <p:spPr>
          <a:xfrm>
            <a:off x="1546823" y="-3030090"/>
            <a:ext cx="6593535" cy="6743388"/>
          </a:xfrm>
          <a:prstGeom prst="rect">
            <a:avLst/>
          </a:prstGeom>
          <a:ln w="12700">
            <a:miter lim="400000"/>
          </a:ln>
        </p:spPr>
      </p:pic>
      <p:sp>
        <p:nvSpPr>
          <p:cNvPr id="643" name="Shape 643"/>
          <p:cNvSpPr>
            <a:spLocks noGrp="1"/>
          </p:cNvSpPr>
          <p:nvPr>
            <p:ph type="title"/>
          </p:nvPr>
        </p:nvSpPr>
        <p:spPr>
          <a:xfrm>
            <a:off x="614363" y="523591"/>
            <a:ext cx="9428134" cy="504826"/>
          </a:xfrm>
          <a:prstGeom prst="rect">
            <a:avLst/>
          </a:prstGeom>
        </p:spPr>
        <p:txBody>
          <a:bodyPr numCol="1"/>
          <a:lstStyle/>
          <a:p>
            <a:r>
              <a:t>2. Formålsbegrænsning</a:t>
            </a:r>
          </a:p>
        </p:txBody>
      </p:sp>
      <p:sp>
        <p:nvSpPr>
          <p:cNvPr id="644" name="Shape 644"/>
          <p:cNvSpPr/>
          <p:nvPr/>
        </p:nvSpPr>
        <p:spPr>
          <a:xfrm>
            <a:off x="1179234" y="1361101"/>
            <a:ext cx="4469693" cy="2047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a:solidFill>
                  <a:srgbClr val="767171"/>
                </a:solidFill>
              </a:defRPr>
            </a:pPr>
            <a:r>
              <a:t>Ved indsamling skal det stå klart, hvilke saglige formål oplysningerne skal anvendes til. Senere behandling må ikke være uforenelig med disse formål.</a:t>
            </a:r>
          </a:p>
          <a:p>
            <a:pPr>
              <a:defRPr>
                <a:solidFill>
                  <a:srgbClr val="767171"/>
                </a:solidFill>
              </a:defRPr>
            </a:pPr>
            <a:endParaRPr/>
          </a:p>
          <a:p>
            <a:pPr>
              <a:defRPr>
                <a:solidFill>
                  <a:srgbClr val="767171"/>
                </a:solidFill>
              </a:defRPr>
            </a:pPr>
            <a:endParaRPr/>
          </a:p>
        </p:txBody>
      </p:sp>
      <p:pic>
        <p:nvPicPr>
          <p:cNvPr id="645"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646" name="Shape 646"/>
          <p:cNvSpPr/>
          <p:nvPr/>
        </p:nvSpPr>
        <p:spPr>
          <a:xfrm>
            <a:off x="1173995" y="2642998"/>
            <a:ext cx="4469693" cy="23253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Man må kun anvende personoplysninger til det formål, som de er indsamlet til. Dvs. det formål, der ligger i den retslige hjemmel, man har, eller den behandling, som den registrerede har givet samtykke til.</a:t>
            </a:r>
          </a:p>
          <a:p>
            <a:pPr>
              <a:lnSpc>
                <a:spcPts val="2200"/>
              </a:lnSpc>
              <a:defRPr sz="1600">
                <a:solidFill>
                  <a:srgbClr val="767171"/>
                </a:solidFill>
              </a:defRPr>
            </a:pPr>
            <a:endParaRPr/>
          </a:p>
          <a:p>
            <a:pPr>
              <a:lnSpc>
                <a:spcPts val="2200"/>
              </a:lnSpc>
              <a:defRPr sz="1600">
                <a:solidFill>
                  <a:srgbClr val="767171"/>
                </a:solidFill>
              </a:defRPr>
            </a:pPr>
            <a:r>
              <a:t>Man må altså ikke bruge oplysningerne i anden sammenhæng, blot fordi man har dem. </a:t>
            </a:r>
          </a:p>
        </p:txBody>
      </p:sp>
      <p:sp>
        <p:nvSpPr>
          <p:cNvPr id="647" name="Shape 64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48" name="image50.png"/>
          <p:cNvPicPr>
            <a:picLocks noChangeAspect="1"/>
          </p:cNvPicPr>
          <p:nvPr/>
        </p:nvPicPr>
        <p:blipFill>
          <a:blip r:embed="rId3">
            <a:alphaModFix amt="50000"/>
          </a:blip>
          <a:stretch>
            <a:fillRect/>
          </a:stretch>
        </p:blipFill>
        <p:spPr>
          <a:xfrm>
            <a:off x="6162373" y="1238203"/>
            <a:ext cx="1834286" cy="2219259"/>
          </a:xfrm>
          <a:prstGeom prst="rect">
            <a:avLst/>
          </a:prstGeom>
          <a:ln w="12700">
            <a:miter lim="400000"/>
          </a:ln>
        </p:spPr>
      </p:pic>
      <p:pic>
        <p:nvPicPr>
          <p:cNvPr id="649" name="image51.png"/>
          <p:cNvPicPr>
            <a:picLocks noChangeAspect="1"/>
          </p:cNvPicPr>
          <p:nvPr/>
        </p:nvPicPr>
        <p:blipFill>
          <a:blip r:embed="rId4">
            <a:alphaModFix amt="50000"/>
          </a:blip>
          <a:stretch>
            <a:fillRect/>
          </a:stretch>
        </p:blipFill>
        <p:spPr>
          <a:xfrm>
            <a:off x="8064020" y="3118840"/>
            <a:ext cx="1575042" cy="1575042"/>
          </a:xfrm>
          <a:prstGeom prst="rect">
            <a:avLst/>
          </a:prstGeom>
          <a:ln w="12700">
            <a:miter lim="400000"/>
          </a:ln>
        </p:spPr>
      </p:pic>
      <p:pic>
        <p:nvPicPr>
          <p:cNvPr id="650" name="image47.png"/>
          <p:cNvPicPr>
            <a:picLocks noChangeAspect="1"/>
          </p:cNvPicPr>
          <p:nvPr/>
        </p:nvPicPr>
        <p:blipFill>
          <a:blip r:embed="rId5">
            <a:alphaModFix amt="50000"/>
          </a:blip>
          <a:stretch>
            <a:fillRect/>
          </a:stretch>
        </p:blipFill>
        <p:spPr>
          <a:xfrm>
            <a:off x="8064020" y="2068015"/>
            <a:ext cx="2276134" cy="944811"/>
          </a:xfrm>
          <a:prstGeom prst="rect">
            <a:avLst/>
          </a:prstGeom>
          <a:ln w="12700">
            <a:miter lim="400000"/>
          </a:ln>
        </p:spPr>
      </p:pic>
      <p:pic>
        <p:nvPicPr>
          <p:cNvPr id="651" name="image8.png"/>
          <p:cNvPicPr>
            <a:picLocks noChangeAspect="1"/>
          </p:cNvPicPr>
          <p:nvPr/>
        </p:nvPicPr>
        <p:blipFill>
          <a:blip r:embed="rId6"/>
          <a:stretch>
            <a:fillRect/>
          </a:stretch>
        </p:blipFill>
        <p:spPr>
          <a:xfrm>
            <a:off x="127408" y="1552637"/>
            <a:ext cx="747047" cy="76402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image10.png"/>
          <p:cNvPicPr>
            <a:picLocks noChangeAspect="1"/>
          </p:cNvPicPr>
          <p:nvPr/>
        </p:nvPicPr>
        <p:blipFill>
          <a:blip r:embed="rId2">
            <a:alphaModFix amt="40000"/>
          </a:blip>
          <a:stretch>
            <a:fillRect/>
          </a:stretch>
        </p:blipFill>
        <p:spPr>
          <a:xfrm>
            <a:off x="1549138" y="-3049310"/>
            <a:ext cx="6593534" cy="6743388"/>
          </a:xfrm>
          <a:prstGeom prst="rect">
            <a:avLst/>
          </a:prstGeom>
          <a:ln w="12700">
            <a:miter lim="400000"/>
          </a:ln>
        </p:spPr>
      </p:pic>
      <p:sp>
        <p:nvSpPr>
          <p:cNvPr id="656" name="Shape 656"/>
          <p:cNvSpPr>
            <a:spLocks noGrp="1"/>
          </p:cNvSpPr>
          <p:nvPr>
            <p:ph type="title"/>
          </p:nvPr>
        </p:nvSpPr>
        <p:spPr>
          <a:xfrm>
            <a:off x="614363" y="523591"/>
            <a:ext cx="9428134" cy="504826"/>
          </a:xfrm>
          <a:prstGeom prst="rect">
            <a:avLst/>
          </a:prstGeom>
        </p:spPr>
        <p:txBody>
          <a:bodyPr numCol="1"/>
          <a:lstStyle/>
          <a:p>
            <a:r>
              <a:t>3. Dataminimering</a:t>
            </a:r>
          </a:p>
        </p:txBody>
      </p:sp>
      <p:sp>
        <p:nvSpPr>
          <p:cNvPr id="657" name="Shape 657"/>
          <p:cNvSpPr/>
          <p:nvPr/>
        </p:nvSpPr>
        <p:spPr>
          <a:xfrm>
            <a:off x="1218987" y="1361101"/>
            <a:ext cx="3945858"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Behandling, herunder opbevaring af oplysninger, skal begrænses til det, der er nødvendigt for at opfylde formålet.</a:t>
            </a:r>
          </a:p>
        </p:txBody>
      </p:sp>
      <p:pic>
        <p:nvPicPr>
          <p:cNvPr id="658"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659" name="Shape 659"/>
          <p:cNvSpPr/>
          <p:nvPr/>
        </p:nvSpPr>
        <p:spPr>
          <a:xfrm>
            <a:off x="1199717" y="2316664"/>
            <a:ext cx="3469932" cy="92833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lnSpc>
                <a:spcPts val="2200"/>
              </a:lnSpc>
              <a:defRPr sz="1600">
                <a:solidFill>
                  <a:srgbClr val="767171"/>
                </a:solidFill>
              </a:defRPr>
            </a:lvl1pPr>
          </a:lstStyle>
          <a:p>
            <a:r>
              <a:t>Der må ikke behandles flere personoplysninger, end hvad der konkret er behov for.</a:t>
            </a:r>
          </a:p>
        </p:txBody>
      </p:sp>
      <p:sp>
        <p:nvSpPr>
          <p:cNvPr id="660" name="Shape 66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61"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662" name="image52.png"/>
          <p:cNvPicPr>
            <a:picLocks noChangeAspect="1"/>
          </p:cNvPicPr>
          <p:nvPr/>
        </p:nvPicPr>
        <p:blipFill>
          <a:blip r:embed="rId4"/>
          <a:stretch>
            <a:fillRect/>
          </a:stretch>
        </p:blipFill>
        <p:spPr>
          <a:xfrm>
            <a:off x="12493011" y="2601360"/>
            <a:ext cx="2377372" cy="2401386"/>
          </a:xfrm>
          <a:prstGeom prst="rect">
            <a:avLst/>
          </a:prstGeom>
          <a:ln w="12700">
            <a:miter lim="400000"/>
          </a:ln>
        </p:spPr>
      </p:pic>
      <p:pic>
        <p:nvPicPr>
          <p:cNvPr id="663" name="image53.png"/>
          <p:cNvPicPr>
            <a:picLocks noChangeAspect="1"/>
          </p:cNvPicPr>
          <p:nvPr/>
        </p:nvPicPr>
        <p:blipFill>
          <a:blip r:embed="rId5">
            <a:alphaModFix amt="50000"/>
          </a:blip>
          <a:stretch>
            <a:fillRect/>
          </a:stretch>
        </p:blipFill>
        <p:spPr>
          <a:xfrm>
            <a:off x="4832320" y="2078123"/>
            <a:ext cx="2840177" cy="2840177"/>
          </a:xfrm>
          <a:prstGeom prst="rect">
            <a:avLst/>
          </a:prstGeom>
          <a:ln w="12700">
            <a:miter lim="400000"/>
          </a:ln>
        </p:spPr>
      </p:pic>
      <p:pic>
        <p:nvPicPr>
          <p:cNvPr id="664" name="image47.png"/>
          <p:cNvPicPr>
            <a:picLocks noChangeAspect="1"/>
          </p:cNvPicPr>
          <p:nvPr/>
        </p:nvPicPr>
        <p:blipFill>
          <a:blip r:embed="rId6">
            <a:alphaModFix amt="50000"/>
          </a:blip>
          <a:stretch>
            <a:fillRect/>
          </a:stretch>
        </p:blipFill>
        <p:spPr>
          <a:xfrm>
            <a:off x="7984507" y="2068015"/>
            <a:ext cx="2276134" cy="94481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image10.png"/>
          <p:cNvPicPr>
            <a:picLocks noChangeAspect="1"/>
          </p:cNvPicPr>
          <p:nvPr/>
        </p:nvPicPr>
        <p:blipFill>
          <a:blip r:embed="rId2">
            <a:alphaModFix amt="40000"/>
          </a:blip>
          <a:stretch>
            <a:fillRect/>
          </a:stretch>
        </p:blipFill>
        <p:spPr>
          <a:xfrm>
            <a:off x="1716676" y="-3371694"/>
            <a:ext cx="6593535" cy="6743388"/>
          </a:xfrm>
          <a:prstGeom prst="rect">
            <a:avLst/>
          </a:prstGeom>
          <a:ln w="12700">
            <a:miter lim="400000"/>
          </a:ln>
        </p:spPr>
      </p:pic>
      <p:sp>
        <p:nvSpPr>
          <p:cNvPr id="669" name="Shape 669"/>
          <p:cNvSpPr>
            <a:spLocks noGrp="1"/>
          </p:cNvSpPr>
          <p:nvPr>
            <p:ph type="title"/>
          </p:nvPr>
        </p:nvSpPr>
        <p:spPr>
          <a:xfrm>
            <a:off x="614363" y="523591"/>
            <a:ext cx="9428134" cy="504826"/>
          </a:xfrm>
          <a:prstGeom prst="rect">
            <a:avLst/>
          </a:prstGeom>
        </p:spPr>
        <p:txBody>
          <a:bodyPr numCol="1"/>
          <a:lstStyle/>
          <a:p>
            <a:r>
              <a:t>4. Rigtighed</a:t>
            </a:r>
          </a:p>
        </p:txBody>
      </p:sp>
      <p:sp>
        <p:nvSpPr>
          <p:cNvPr id="670" name="Shape 670"/>
          <p:cNvSpPr/>
          <p:nvPr/>
        </p:nvSpPr>
        <p:spPr>
          <a:xfrm>
            <a:off x="1212363" y="1361101"/>
            <a:ext cx="4385915"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Oplysninger skal ajourføres, og urigtige oplysninger skal slettes eller berigtiges.</a:t>
            </a:r>
          </a:p>
        </p:txBody>
      </p:sp>
      <p:pic>
        <p:nvPicPr>
          <p:cNvPr id="671"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672" name="Shape 672"/>
          <p:cNvSpPr/>
          <p:nvPr/>
        </p:nvSpPr>
        <p:spPr>
          <a:xfrm>
            <a:off x="1212362" y="2078789"/>
            <a:ext cx="3905627" cy="232533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I har et ansvar for at sikre, at oplysningerne er korrekte, og at de slettes, når de ikke er det. </a:t>
            </a:r>
          </a:p>
          <a:p>
            <a:pPr>
              <a:lnSpc>
                <a:spcPts val="2200"/>
              </a:lnSpc>
              <a:defRPr sz="1600">
                <a:solidFill>
                  <a:srgbClr val="767171"/>
                </a:solidFill>
              </a:defRPr>
            </a:pPr>
            <a:endParaRPr/>
          </a:p>
          <a:p>
            <a:pPr>
              <a:lnSpc>
                <a:spcPts val="2200"/>
              </a:lnSpc>
              <a:defRPr sz="1600">
                <a:solidFill>
                  <a:srgbClr val="767171"/>
                </a:solidFill>
              </a:defRPr>
            </a:pPr>
            <a:r>
              <a:t>Det betyder i praksis, at I bør have </a:t>
            </a:r>
            <a:br>
              <a:rPr/>
            </a:br>
            <a:r>
              <a:t>kontroller, som sikrer, at data er korrekte. F.eks. at sagsbehandleren bekræfter oplysningerne i sin dialog med borgeren.</a:t>
            </a:r>
          </a:p>
        </p:txBody>
      </p:sp>
      <p:sp>
        <p:nvSpPr>
          <p:cNvPr id="673" name="Shape 673"/>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74" name="image54.png"/>
          <p:cNvPicPr>
            <a:picLocks noChangeAspect="1"/>
          </p:cNvPicPr>
          <p:nvPr/>
        </p:nvPicPr>
        <p:blipFill>
          <a:blip r:embed="rId3">
            <a:alphaModFix amt="50000"/>
          </a:blip>
          <a:stretch>
            <a:fillRect/>
          </a:stretch>
        </p:blipFill>
        <p:spPr>
          <a:xfrm>
            <a:off x="5166224" y="2781520"/>
            <a:ext cx="2378175" cy="2402442"/>
          </a:xfrm>
          <a:prstGeom prst="rect">
            <a:avLst/>
          </a:prstGeom>
          <a:ln w="12700">
            <a:miter lim="400000"/>
          </a:ln>
        </p:spPr>
      </p:pic>
      <p:pic>
        <p:nvPicPr>
          <p:cNvPr id="675" name="image55.png"/>
          <p:cNvPicPr>
            <a:picLocks noChangeAspect="1"/>
          </p:cNvPicPr>
          <p:nvPr/>
        </p:nvPicPr>
        <p:blipFill>
          <a:blip r:embed="rId4">
            <a:alphaModFix amt="50000"/>
          </a:blip>
          <a:stretch>
            <a:fillRect/>
          </a:stretch>
        </p:blipFill>
        <p:spPr>
          <a:xfrm>
            <a:off x="5205981" y="2781520"/>
            <a:ext cx="653615" cy="619214"/>
          </a:xfrm>
          <a:prstGeom prst="rect">
            <a:avLst/>
          </a:prstGeom>
          <a:ln w="12700">
            <a:miter lim="400000"/>
          </a:ln>
        </p:spPr>
      </p:pic>
      <p:pic>
        <p:nvPicPr>
          <p:cNvPr id="676"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pic>
        <p:nvPicPr>
          <p:cNvPr id="677" name="image47.png"/>
          <p:cNvPicPr>
            <a:picLocks noChangeAspect="1"/>
          </p:cNvPicPr>
          <p:nvPr/>
        </p:nvPicPr>
        <p:blipFill>
          <a:blip r:embed="rId6">
            <a:alphaModFix amt="50000"/>
          </a:blip>
          <a:stretch>
            <a:fillRect/>
          </a:stretch>
        </p:blipFill>
        <p:spPr>
          <a:xfrm>
            <a:off x="8004385" y="2068015"/>
            <a:ext cx="2276134" cy="944811"/>
          </a:xfrm>
          <a:prstGeom prst="rect">
            <a:avLst/>
          </a:prstGeom>
          <a:ln w="12700">
            <a:miter lim="400000"/>
          </a:ln>
        </p:spPr>
      </p:pic>
      <p:pic>
        <p:nvPicPr>
          <p:cNvPr id="678" name="image30.png"/>
          <p:cNvPicPr>
            <a:picLocks noChangeAspect="1"/>
          </p:cNvPicPr>
          <p:nvPr/>
        </p:nvPicPr>
        <p:blipFill>
          <a:blip r:embed="rId7">
            <a:alphaModFix amt="50000"/>
          </a:blip>
          <a:stretch>
            <a:fillRect/>
          </a:stretch>
        </p:blipFill>
        <p:spPr>
          <a:xfrm>
            <a:off x="8091551" y="3833419"/>
            <a:ext cx="1137593" cy="1354276"/>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683" name="Shape 683"/>
          <p:cNvSpPr>
            <a:spLocks noGrp="1"/>
          </p:cNvSpPr>
          <p:nvPr>
            <p:ph type="title"/>
          </p:nvPr>
        </p:nvSpPr>
        <p:spPr>
          <a:xfrm>
            <a:off x="614363" y="523591"/>
            <a:ext cx="9428134" cy="504826"/>
          </a:xfrm>
          <a:prstGeom prst="rect">
            <a:avLst/>
          </a:prstGeom>
        </p:spPr>
        <p:txBody>
          <a:bodyPr numCol="1"/>
          <a:lstStyle/>
          <a:p>
            <a:r>
              <a:t>5. Opbevaringsbegrænsning</a:t>
            </a:r>
          </a:p>
        </p:txBody>
      </p:sp>
      <p:sp>
        <p:nvSpPr>
          <p:cNvPr id="684" name="Shape 684"/>
          <p:cNvSpPr/>
          <p:nvPr/>
        </p:nvSpPr>
        <p:spPr>
          <a:xfrm>
            <a:off x="1199110" y="1361101"/>
            <a:ext cx="4157369"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Når det ikke længere er nødvendigt at behandle oplysningerne, skal de anonymiseres eller slettes.</a:t>
            </a:r>
          </a:p>
        </p:txBody>
      </p:sp>
      <p:pic>
        <p:nvPicPr>
          <p:cNvPr id="685"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686" name="Shape 686"/>
          <p:cNvSpPr/>
          <p:nvPr/>
        </p:nvSpPr>
        <p:spPr>
          <a:xfrm>
            <a:off x="1199111" y="2382528"/>
            <a:ext cx="4339849" cy="204593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I må kun opbevare persondata så længe, I har et legitimt formål med det, eller der er anden lovgivning, som kræver det - f.eks. arkivloven.</a:t>
            </a:r>
          </a:p>
          <a:p>
            <a:pPr>
              <a:lnSpc>
                <a:spcPts val="2200"/>
              </a:lnSpc>
              <a:defRPr sz="1600">
                <a:solidFill>
                  <a:srgbClr val="767171"/>
                </a:solidFill>
              </a:defRPr>
            </a:pPr>
            <a:endParaRPr/>
          </a:p>
          <a:p>
            <a:pPr>
              <a:lnSpc>
                <a:spcPts val="2200"/>
              </a:lnSpc>
              <a:defRPr sz="1600">
                <a:solidFill>
                  <a:srgbClr val="767171"/>
                </a:solidFill>
              </a:defRPr>
            </a:pPr>
            <a:r>
              <a:t>I har altid mulighed for at gemme data </a:t>
            </a:r>
            <a:br>
              <a:rPr/>
            </a:br>
            <a:r>
              <a:t>til statistikformål, såfremt de anonymiseres.</a:t>
            </a:r>
          </a:p>
        </p:txBody>
      </p:sp>
      <p:sp>
        <p:nvSpPr>
          <p:cNvPr id="687" name="Shape 68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88" name="image50.png"/>
          <p:cNvPicPr>
            <a:picLocks noChangeAspect="1"/>
          </p:cNvPicPr>
          <p:nvPr/>
        </p:nvPicPr>
        <p:blipFill>
          <a:blip r:embed="rId3">
            <a:alphaModFix amt="50000"/>
          </a:blip>
          <a:stretch>
            <a:fillRect/>
          </a:stretch>
        </p:blipFill>
        <p:spPr>
          <a:xfrm>
            <a:off x="7968046" y="4052423"/>
            <a:ext cx="916226" cy="1108519"/>
          </a:xfrm>
          <a:prstGeom prst="rect">
            <a:avLst/>
          </a:prstGeom>
          <a:ln w="12700">
            <a:miter lim="400000"/>
          </a:ln>
        </p:spPr>
      </p:pic>
      <p:pic>
        <p:nvPicPr>
          <p:cNvPr id="689" name="image56.png"/>
          <p:cNvPicPr>
            <a:picLocks noChangeAspect="1"/>
          </p:cNvPicPr>
          <p:nvPr/>
        </p:nvPicPr>
        <p:blipFill>
          <a:blip r:embed="rId4">
            <a:alphaModFix amt="50000"/>
          </a:blip>
          <a:stretch>
            <a:fillRect/>
          </a:stretch>
        </p:blipFill>
        <p:spPr>
          <a:xfrm>
            <a:off x="17558154" y="446753"/>
            <a:ext cx="481362" cy="1136548"/>
          </a:xfrm>
          <a:prstGeom prst="rect">
            <a:avLst/>
          </a:prstGeom>
          <a:ln w="12700">
            <a:miter lim="400000"/>
          </a:ln>
        </p:spPr>
      </p:pic>
      <p:pic>
        <p:nvPicPr>
          <p:cNvPr id="690" name="image57.png"/>
          <p:cNvPicPr>
            <a:picLocks noChangeAspect="1"/>
          </p:cNvPicPr>
          <p:nvPr/>
        </p:nvPicPr>
        <p:blipFill>
          <a:blip r:embed="rId5">
            <a:alphaModFix amt="50000"/>
          </a:blip>
          <a:stretch>
            <a:fillRect/>
          </a:stretch>
        </p:blipFill>
        <p:spPr>
          <a:xfrm>
            <a:off x="14406173" y="1934649"/>
            <a:ext cx="1808657" cy="1808658"/>
          </a:xfrm>
          <a:prstGeom prst="rect">
            <a:avLst/>
          </a:prstGeom>
          <a:ln w="12700">
            <a:miter lim="400000"/>
          </a:ln>
        </p:spPr>
      </p:pic>
      <p:pic>
        <p:nvPicPr>
          <p:cNvPr id="691" name="image56.png"/>
          <p:cNvPicPr>
            <a:picLocks noChangeAspect="1"/>
          </p:cNvPicPr>
          <p:nvPr/>
        </p:nvPicPr>
        <p:blipFill>
          <a:blip r:embed="rId4">
            <a:alphaModFix amt="50000"/>
          </a:blip>
          <a:stretch>
            <a:fillRect/>
          </a:stretch>
        </p:blipFill>
        <p:spPr>
          <a:xfrm>
            <a:off x="17008102" y="446753"/>
            <a:ext cx="481362" cy="1136548"/>
          </a:xfrm>
          <a:prstGeom prst="rect">
            <a:avLst/>
          </a:prstGeom>
          <a:ln w="12700">
            <a:miter lim="400000"/>
          </a:ln>
        </p:spPr>
      </p:pic>
      <p:pic>
        <p:nvPicPr>
          <p:cNvPr id="692" name="image56.png"/>
          <p:cNvPicPr>
            <a:picLocks noChangeAspect="1"/>
          </p:cNvPicPr>
          <p:nvPr/>
        </p:nvPicPr>
        <p:blipFill>
          <a:blip r:embed="rId4">
            <a:alphaModFix amt="50000"/>
          </a:blip>
          <a:stretch>
            <a:fillRect/>
          </a:stretch>
        </p:blipFill>
        <p:spPr>
          <a:xfrm>
            <a:off x="16458051" y="446753"/>
            <a:ext cx="481362" cy="1136548"/>
          </a:xfrm>
          <a:prstGeom prst="rect">
            <a:avLst/>
          </a:prstGeom>
          <a:ln w="12700">
            <a:miter lim="400000"/>
          </a:ln>
        </p:spPr>
      </p:pic>
      <p:pic>
        <p:nvPicPr>
          <p:cNvPr id="693" name="image58.png"/>
          <p:cNvPicPr>
            <a:picLocks noChangeAspect="1"/>
          </p:cNvPicPr>
          <p:nvPr/>
        </p:nvPicPr>
        <p:blipFill>
          <a:blip r:embed="rId6"/>
          <a:stretch>
            <a:fillRect/>
          </a:stretch>
        </p:blipFill>
        <p:spPr>
          <a:xfrm>
            <a:off x="17155549" y="800834"/>
            <a:ext cx="185359" cy="185359"/>
          </a:xfrm>
          <a:prstGeom prst="rect">
            <a:avLst/>
          </a:prstGeom>
          <a:ln w="12700">
            <a:miter lim="400000"/>
          </a:ln>
        </p:spPr>
      </p:pic>
      <p:pic>
        <p:nvPicPr>
          <p:cNvPr id="694" name="image58.png"/>
          <p:cNvPicPr>
            <a:picLocks noChangeAspect="1"/>
          </p:cNvPicPr>
          <p:nvPr/>
        </p:nvPicPr>
        <p:blipFill>
          <a:blip r:embed="rId6"/>
          <a:stretch>
            <a:fillRect/>
          </a:stretch>
        </p:blipFill>
        <p:spPr>
          <a:xfrm>
            <a:off x="16606460" y="800834"/>
            <a:ext cx="185359" cy="185359"/>
          </a:xfrm>
          <a:prstGeom prst="rect">
            <a:avLst/>
          </a:prstGeom>
          <a:ln w="12700">
            <a:miter lim="400000"/>
          </a:ln>
        </p:spPr>
      </p:pic>
      <p:pic>
        <p:nvPicPr>
          <p:cNvPr id="695" name="image58.png"/>
          <p:cNvPicPr>
            <a:picLocks noChangeAspect="1"/>
          </p:cNvPicPr>
          <p:nvPr/>
        </p:nvPicPr>
        <p:blipFill>
          <a:blip r:embed="rId6"/>
          <a:stretch>
            <a:fillRect/>
          </a:stretch>
        </p:blipFill>
        <p:spPr>
          <a:xfrm>
            <a:off x="17704638" y="800834"/>
            <a:ext cx="185359" cy="185359"/>
          </a:xfrm>
          <a:prstGeom prst="rect">
            <a:avLst/>
          </a:prstGeom>
          <a:ln w="12700">
            <a:miter lim="400000"/>
          </a:ln>
        </p:spPr>
      </p:pic>
      <p:pic>
        <p:nvPicPr>
          <p:cNvPr id="696" name="image8.png"/>
          <p:cNvPicPr>
            <a:picLocks noChangeAspect="1"/>
          </p:cNvPicPr>
          <p:nvPr/>
        </p:nvPicPr>
        <p:blipFill>
          <a:blip r:embed="rId7"/>
          <a:stretch>
            <a:fillRect/>
          </a:stretch>
        </p:blipFill>
        <p:spPr>
          <a:xfrm>
            <a:off x="127408" y="1552637"/>
            <a:ext cx="747047" cy="764027"/>
          </a:xfrm>
          <a:prstGeom prst="rect">
            <a:avLst/>
          </a:prstGeom>
          <a:ln w="12700">
            <a:miter lim="400000"/>
          </a:ln>
        </p:spPr>
      </p:pic>
      <p:pic>
        <p:nvPicPr>
          <p:cNvPr id="697" name="image47.png"/>
          <p:cNvPicPr>
            <a:picLocks noChangeAspect="1"/>
          </p:cNvPicPr>
          <p:nvPr/>
        </p:nvPicPr>
        <p:blipFill>
          <a:blip r:embed="rId8">
            <a:alphaModFix amt="50000"/>
          </a:blip>
          <a:stretch>
            <a:fillRect/>
          </a:stretch>
        </p:blipFill>
        <p:spPr>
          <a:xfrm>
            <a:off x="8004385" y="2068015"/>
            <a:ext cx="2276134" cy="944811"/>
          </a:xfrm>
          <a:prstGeom prst="rect">
            <a:avLst/>
          </a:prstGeom>
          <a:ln w="12700">
            <a:miter lim="400000"/>
          </a:ln>
        </p:spPr>
      </p:pic>
      <p:pic>
        <p:nvPicPr>
          <p:cNvPr id="698" name="image53.png"/>
          <p:cNvPicPr>
            <a:picLocks noChangeAspect="1"/>
          </p:cNvPicPr>
          <p:nvPr/>
        </p:nvPicPr>
        <p:blipFill>
          <a:blip r:embed="rId9">
            <a:alphaModFix amt="50000"/>
          </a:blip>
          <a:stretch>
            <a:fillRect/>
          </a:stretch>
        </p:blipFill>
        <p:spPr>
          <a:xfrm>
            <a:off x="8833963" y="4052423"/>
            <a:ext cx="1337641" cy="1337641"/>
          </a:xfrm>
          <a:prstGeom prst="rect">
            <a:avLst/>
          </a:prstGeom>
          <a:ln w="12700">
            <a:miter lim="400000"/>
          </a:ln>
        </p:spPr>
      </p:pic>
      <p:pic>
        <p:nvPicPr>
          <p:cNvPr id="699" name="image59.png"/>
          <p:cNvPicPr>
            <a:picLocks noChangeAspect="1"/>
          </p:cNvPicPr>
          <p:nvPr/>
        </p:nvPicPr>
        <p:blipFill>
          <a:blip r:embed="rId10">
            <a:alphaModFix amt="50000"/>
          </a:blip>
          <a:stretch>
            <a:fillRect/>
          </a:stretch>
        </p:blipFill>
        <p:spPr>
          <a:xfrm>
            <a:off x="12819730" y="3501763"/>
            <a:ext cx="1178640" cy="1553661"/>
          </a:xfrm>
          <a:prstGeom prst="rect">
            <a:avLst/>
          </a:prstGeom>
          <a:ln w="12700">
            <a:miter lim="400000"/>
          </a:ln>
        </p:spPr>
      </p:pic>
      <p:pic>
        <p:nvPicPr>
          <p:cNvPr id="700" name="image60.png"/>
          <p:cNvPicPr>
            <a:picLocks noChangeAspect="1"/>
          </p:cNvPicPr>
          <p:nvPr/>
        </p:nvPicPr>
        <p:blipFill>
          <a:blip r:embed="rId11">
            <a:alphaModFix amt="50000"/>
          </a:blip>
          <a:stretch>
            <a:fillRect/>
          </a:stretch>
        </p:blipFill>
        <p:spPr>
          <a:xfrm>
            <a:off x="5505394" y="2481282"/>
            <a:ext cx="2118376" cy="2655031"/>
          </a:xfrm>
          <a:prstGeom prst="rect">
            <a:avLst/>
          </a:prstGeom>
          <a:ln w="12700">
            <a:miter lim="400000"/>
          </a:ln>
        </p:spPr>
      </p:pic>
      <p:pic>
        <p:nvPicPr>
          <p:cNvPr id="701" name="image61.png"/>
          <p:cNvPicPr>
            <a:picLocks noChangeAspect="1"/>
          </p:cNvPicPr>
          <p:nvPr/>
        </p:nvPicPr>
        <p:blipFill>
          <a:blip r:embed="rId12">
            <a:alphaModFix amt="50000"/>
          </a:blip>
          <a:stretch>
            <a:fillRect/>
          </a:stretch>
        </p:blipFill>
        <p:spPr>
          <a:xfrm>
            <a:off x="5071354" y="446753"/>
            <a:ext cx="1628527" cy="1628527"/>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image10.png"/>
          <p:cNvPicPr>
            <a:picLocks noChangeAspect="1"/>
          </p:cNvPicPr>
          <p:nvPr/>
        </p:nvPicPr>
        <p:blipFill>
          <a:blip r:embed="rId3">
            <a:alphaModFix amt="40000"/>
          </a:blip>
          <a:stretch>
            <a:fillRect/>
          </a:stretch>
        </p:blipFill>
        <p:spPr>
          <a:xfrm>
            <a:off x="1552491" y="-3010655"/>
            <a:ext cx="6593535" cy="6743388"/>
          </a:xfrm>
          <a:prstGeom prst="rect">
            <a:avLst/>
          </a:prstGeom>
          <a:ln w="12700">
            <a:miter lim="400000"/>
          </a:ln>
        </p:spPr>
      </p:pic>
      <p:sp>
        <p:nvSpPr>
          <p:cNvPr id="706" name="Shape 706"/>
          <p:cNvSpPr>
            <a:spLocks noGrp="1"/>
          </p:cNvSpPr>
          <p:nvPr>
            <p:ph type="title"/>
          </p:nvPr>
        </p:nvSpPr>
        <p:spPr>
          <a:xfrm>
            <a:off x="614363" y="523591"/>
            <a:ext cx="9428134" cy="504826"/>
          </a:xfrm>
          <a:prstGeom prst="rect">
            <a:avLst/>
          </a:prstGeom>
        </p:spPr>
        <p:txBody>
          <a:bodyPr numCol="1"/>
          <a:lstStyle/>
          <a:p>
            <a:r>
              <a:t>6. Integritet og fortrolighed</a:t>
            </a:r>
          </a:p>
        </p:txBody>
      </p:sp>
      <p:sp>
        <p:nvSpPr>
          <p:cNvPr id="707" name="Shape 707"/>
          <p:cNvSpPr/>
          <p:nvPr/>
        </p:nvSpPr>
        <p:spPr>
          <a:xfrm>
            <a:off x="1225106" y="1361101"/>
            <a:ext cx="3763905"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Oplysninger må ikke komme til uvedkommendes kendskab, gå tabt eller blive beskadiget.</a:t>
            </a:r>
          </a:p>
        </p:txBody>
      </p:sp>
      <p:pic>
        <p:nvPicPr>
          <p:cNvPr id="708"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709" name="Shape 709"/>
          <p:cNvSpPr/>
          <p:nvPr/>
        </p:nvSpPr>
        <p:spPr>
          <a:xfrm>
            <a:off x="1237318" y="2405822"/>
            <a:ext cx="4118453" cy="26047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t>Dette princip spiller ind i de generelle principper om fortrolighed, integritet og tilgængelighed i informationssikkerhed.</a:t>
            </a:r>
          </a:p>
          <a:p>
            <a:pPr>
              <a:lnSpc>
                <a:spcPts val="2200"/>
              </a:lnSpc>
              <a:defRPr sz="1600">
                <a:solidFill>
                  <a:srgbClr val="767171"/>
                </a:solidFill>
              </a:defRPr>
            </a:pPr>
            <a:endParaRPr/>
          </a:p>
          <a:p>
            <a:pPr>
              <a:lnSpc>
                <a:spcPts val="2200"/>
              </a:lnSpc>
              <a:defRPr sz="1600">
                <a:solidFill>
                  <a:srgbClr val="767171"/>
                </a:solidFill>
              </a:defRPr>
            </a:pPr>
            <a:r>
              <a:t>I skal således sikre jer, at I har en tilstrækkelig sikkerhed i jeres håndtering af data. Det gøres i praksis ved f.eks. at følge ledelsesprincipperne i standarden ISO 27001.</a:t>
            </a:r>
          </a:p>
        </p:txBody>
      </p:sp>
      <p:sp>
        <p:nvSpPr>
          <p:cNvPr id="710" name="Shape 71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11" name="image62.png"/>
          <p:cNvPicPr>
            <a:picLocks noChangeAspect="1"/>
          </p:cNvPicPr>
          <p:nvPr/>
        </p:nvPicPr>
        <p:blipFill>
          <a:blip r:embed="rId4"/>
          <a:stretch>
            <a:fillRect/>
          </a:stretch>
        </p:blipFill>
        <p:spPr>
          <a:xfrm>
            <a:off x="99673" y="1556739"/>
            <a:ext cx="810261" cy="802317"/>
          </a:xfrm>
          <a:prstGeom prst="rect">
            <a:avLst/>
          </a:prstGeom>
          <a:ln w="12700">
            <a:miter lim="400000"/>
          </a:ln>
        </p:spPr>
      </p:pic>
      <p:sp>
        <p:nvSpPr>
          <p:cNvPr id="712" name="Shape 71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13"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pic>
        <p:nvPicPr>
          <p:cNvPr id="714" name="image29.png"/>
          <p:cNvPicPr>
            <a:picLocks noChangeAspect="1"/>
          </p:cNvPicPr>
          <p:nvPr/>
        </p:nvPicPr>
        <p:blipFill>
          <a:blip r:embed="rId6">
            <a:alphaModFix amt="50000"/>
          </a:blip>
          <a:stretch>
            <a:fillRect/>
          </a:stretch>
        </p:blipFill>
        <p:spPr>
          <a:xfrm>
            <a:off x="6325937" y="3163328"/>
            <a:ext cx="2273336" cy="868466"/>
          </a:xfrm>
          <a:prstGeom prst="rect">
            <a:avLst/>
          </a:prstGeom>
          <a:ln w="12700">
            <a:miter lim="400000"/>
          </a:ln>
        </p:spPr>
      </p:pic>
      <p:pic>
        <p:nvPicPr>
          <p:cNvPr id="715" name="image31.png" descr="Et billede, der indeholder tekst, bordservice, service, plade  Automatisk genereret beskrivelse"/>
          <p:cNvPicPr>
            <a:picLocks noChangeAspect="1"/>
          </p:cNvPicPr>
          <p:nvPr/>
        </p:nvPicPr>
        <p:blipFill>
          <a:blip r:embed="rId7">
            <a:alphaModFix amt="50000"/>
          </a:blip>
          <a:stretch>
            <a:fillRect/>
          </a:stretch>
        </p:blipFill>
        <p:spPr>
          <a:xfrm>
            <a:off x="7157064" y="2008182"/>
            <a:ext cx="2965208" cy="93349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C7E7"/>
        </a:solidFill>
        <a:effectLst/>
      </p:bgPr>
    </p:bg>
    <p:spTree>
      <p:nvGrpSpPr>
        <p:cNvPr id="1" name=""/>
        <p:cNvGrpSpPr/>
        <p:nvPr/>
      </p:nvGrpSpPr>
      <p:grpSpPr>
        <a:xfrm>
          <a:off x="0" y="0"/>
          <a:ext cx="0" cy="0"/>
          <a:chOff x="0" y="0"/>
          <a:chExt cx="0" cy="0"/>
        </a:xfrm>
      </p:grpSpPr>
      <p:sp>
        <p:nvSpPr>
          <p:cNvPr id="102" name="Shape 102"/>
          <p:cNvSpPr/>
          <p:nvPr/>
        </p:nvSpPr>
        <p:spPr>
          <a:xfrm>
            <a:off x="574021" y="1312576"/>
            <a:ext cx="10051537" cy="3816429"/>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r>
              <a:rPr lang="da-DK" sz="1600" noProof="1"/>
              <a:t>Dette skal du som minimum gøre, inden du anvender præsentationen:</a:t>
            </a:r>
          </a:p>
          <a:p>
            <a:endParaRPr lang="da-DK" sz="1600" noProof="1"/>
          </a:p>
          <a:p>
            <a:pPr marL="285750" indent="-285750">
              <a:buSzPct val="100000"/>
              <a:buFont typeface="Arial"/>
              <a:buChar char="•"/>
            </a:pPr>
            <a:r>
              <a:rPr lang="da-DK" sz="1600" noProof="1"/>
              <a:t>Afgør, hvilke sektioner du vil anvende, og slet øvrige slides.</a:t>
            </a:r>
          </a:p>
          <a:p>
            <a:pPr marL="285750" indent="-285750">
              <a:buSzPct val="100000"/>
              <a:buFont typeface="Arial"/>
              <a:buChar char="•"/>
            </a:pPr>
            <a:endParaRPr lang="da-DK" sz="1600" noProof="1"/>
          </a:p>
          <a:p>
            <a:pPr marL="285750" indent="-285750">
              <a:buSzPct val="100000"/>
              <a:buFont typeface="Arial"/>
              <a:buChar char="•"/>
            </a:pPr>
            <a:r>
              <a:rPr lang="da-DK" sz="1600" noProof="1"/>
              <a:t>Afgør, hvilke hoved-/underslides/animationer du vil anvende, og slet de øvrige.</a:t>
            </a:r>
          </a:p>
          <a:p>
            <a:pPr marL="285750" indent="-285750">
              <a:buSzPct val="100000"/>
              <a:buFont typeface="Arial"/>
              <a:buChar char="•"/>
            </a:pPr>
            <a:endParaRPr lang="da-DK" sz="1600" noProof="1"/>
          </a:p>
          <a:p>
            <a:pPr marL="285750" indent="-285750">
              <a:buSzPct val="100000"/>
              <a:buFont typeface="Arial"/>
              <a:buChar char="•"/>
            </a:pPr>
            <a:r>
              <a:rPr lang="da-DK" sz="1600" noProof="1"/>
              <a:t>Udfyld sektionen ”Kommunens informationssikkerhed” med de lokale bestemmelser.</a:t>
            </a:r>
          </a:p>
          <a:p>
            <a:pPr marL="285750" indent="-285750">
              <a:buSzPct val="100000"/>
              <a:buFont typeface="Arial"/>
              <a:buChar char="•"/>
            </a:pPr>
            <a:endParaRPr lang="da-DK" sz="1600" noProof="1"/>
          </a:p>
          <a:p>
            <a:pPr marL="285750" indent="-285750">
              <a:buSzPct val="100000"/>
              <a:buFont typeface="Arial"/>
              <a:buChar char="•"/>
            </a:pPr>
            <a:r>
              <a:rPr lang="da-DK" sz="1600" noProof="1"/>
              <a:t>Slet disse indledende instruktionsslides.</a:t>
            </a:r>
          </a:p>
          <a:p>
            <a:pPr marL="285750" indent="-285750">
              <a:buSzPct val="100000"/>
              <a:buFont typeface="Arial"/>
              <a:buChar char="•"/>
            </a:pPr>
            <a:endParaRPr lang="da-DK" sz="1600" noProof="1"/>
          </a:p>
          <a:p>
            <a:pPr marL="285750" indent="-285750">
              <a:buSzPct val="100000"/>
              <a:buFont typeface="Arial"/>
              <a:buChar char="•"/>
            </a:pPr>
            <a:r>
              <a:rPr lang="da-DK" sz="1600" noProof="1"/>
              <a:t>Du bør generelt løbe alle slides igennem - dels for at checke, om det beskrevne er korrekt i din kommune, og dels overveje, om du vil supplere/slette information på de enkelte slides.</a:t>
            </a:r>
          </a:p>
          <a:p>
            <a:pPr marL="285750" indent="-285750">
              <a:buSzPct val="100000"/>
              <a:buFont typeface="Arial"/>
              <a:buChar char="•"/>
            </a:pPr>
            <a:endParaRPr lang="da-DK" sz="1600" noProof="1"/>
          </a:p>
          <a:p>
            <a:pPr marL="285750" indent="-285750">
              <a:buSzPct val="100000"/>
              <a:buFont typeface="Arial"/>
              <a:buChar char="•"/>
            </a:pPr>
            <a:r>
              <a:rPr lang="da-DK" sz="1600" noProof="1"/>
              <a:t>Download de animationsvideoer du vil anvende fra </a:t>
            </a:r>
            <a:r>
              <a:rPr lang="da-DK" sz="1600" dirty="0">
                <a:hlinkClick r:id="rId3"/>
              </a:rPr>
              <a:t>http://videncenter.kl.dk/ledelseafinformationssikkerhed</a:t>
            </a:r>
            <a:r>
              <a:rPr lang="da-DK" sz="1600" dirty="0"/>
              <a:t> </a:t>
            </a:r>
            <a:endParaRPr lang="da-DK" sz="1600" noProof="1"/>
          </a:p>
          <a:p>
            <a:pPr marL="285750" indent="-285750">
              <a:buSzPct val="100000"/>
              <a:buFont typeface="Arial"/>
              <a:buChar char="•"/>
            </a:pPr>
            <a:endParaRPr lang="da-DK" sz="1600" dirty="0"/>
          </a:p>
        </p:txBody>
      </p:sp>
      <p:sp>
        <p:nvSpPr>
          <p:cNvPr id="103" name="Shape 103"/>
          <p:cNvSpPr/>
          <p:nvPr/>
        </p:nvSpPr>
        <p:spPr>
          <a:xfrm>
            <a:off x="574021" y="234283"/>
            <a:ext cx="1438853"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numCol="1">
            <a:spAutoFit/>
          </a:bodyPr>
          <a:lstStyle>
            <a:lvl1pPr>
              <a:defRPr b="1"/>
            </a:lvl1pPr>
          </a:lstStyle>
          <a:p>
            <a:r>
              <a:rPr sz="2400" b="0">
                <a:latin typeface="Calibri Light" panose="020F0302020204030204" pitchFamily="34" charset="0"/>
                <a:cs typeface="Calibri Light" panose="020F0302020204030204" pitchFamily="34" charset="0"/>
              </a:rPr>
              <a:t>Instruktion</a:t>
            </a:r>
          </a:p>
        </p:txBody>
      </p:sp>
      <p:cxnSp>
        <p:nvCxnSpPr>
          <p:cNvPr id="6" name="Lige forbindelse 5">
            <a:extLst>
              <a:ext uri="{FF2B5EF4-FFF2-40B4-BE49-F238E27FC236}">
                <a16:creationId xmlns:a16="http://schemas.microsoft.com/office/drawing/2014/main" id="{453DF26C-A356-4A4A-BBD4-86693F6CBC0D}"/>
              </a:ext>
            </a:extLst>
          </p:cNvPr>
          <p:cNvCxnSpPr/>
          <p:nvPr/>
        </p:nvCxnSpPr>
        <p:spPr>
          <a:xfrm>
            <a:off x="574021" y="783772"/>
            <a:ext cx="9748785" cy="0"/>
          </a:xfrm>
          <a:prstGeom prst="line">
            <a:avLst/>
          </a:prstGeom>
          <a:noFill/>
          <a:ln w="19050" cap="flat">
            <a:solidFill>
              <a:schemeClr val="accent1">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image63.png" descr="Et billede, der indeholder tom, side om side  Automatisk genereret beskrivelse"/>
          <p:cNvPicPr>
            <a:picLocks noChangeAspect="1"/>
          </p:cNvPicPr>
          <p:nvPr/>
        </p:nvPicPr>
        <p:blipFill>
          <a:blip r:embed="rId3"/>
          <a:srcRect b="20427"/>
          <a:stretch>
            <a:fillRect/>
          </a:stretch>
        </p:blipFill>
        <p:spPr>
          <a:xfrm>
            <a:off x="0" y="0"/>
            <a:ext cx="10879139" cy="5775695"/>
          </a:xfrm>
          <a:prstGeom prst="rect">
            <a:avLst/>
          </a:prstGeom>
          <a:ln w="12700">
            <a:miter lim="400000"/>
          </a:ln>
        </p:spPr>
      </p:pic>
      <p:sp>
        <p:nvSpPr>
          <p:cNvPr id="10" name="Pladsholder til tekst 6">
            <a:extLst>
              <a:ext uri="{FF2B5EF4-FFF2-40B4-BE49-F238E27FC236}">
                <a16:creationId xmlns:a16="http://schemas.microsoft.com/office/drawing/2014/main" id="{81280D13-2A94-2B45-951F-FF79E552A5B2}"/>
              </a:ext>
            </a:extLst>
          </p:cNvPr>
          <p:cNvSpPr txBox="1">
            <a:spLocks/>
          </p:cNvSpPr>
          <p:nvPr/>
        </p:nvSpPr>
        <p:spPr>
          <a:xfrm>
            <a:off x="5910472" y="2139367"/>
            <a:ext cx="4964400" cy="1868743"/>
          </a:xfrm>
          <a:prstGeom prst="rect">
            <a:avLst/>
          </a:prstGeom>
          <a:solidFill>
            <a:srgbClr val="D81E00"/>
          </a:solidFill>
        </p:spPr>
        <p:txBody>
          <a:bodyPr vert="horz" lIns="360000" tIns="54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a:solidFill>
                <a:srgbClr val="D81E00"/>
              </a:solidFill>
            </a:endParaRPr>
          </a:p>
          <a:p>
            <a:pPr marL="0" indent="0">
              <a:buFont typeface="Arial" panose="020B0604020202020204" pitchFamily="34" charset="0"/>
              <a:buNone/>
            </a:pPr>
            <a:endParaRPr lang="da-DK" sz="3200" b="0">
              <a:solidFill>
                <a:schemeClr val="bg1"/>
              </a:solidFill>
            </a:endParaRPr>
          </a:p>
          <a:p>
            <a:pPr marL="0" indent="0">
              <a:buNone/>
            </a:pPr>
            <a:r>
              <a:rPr lang="da-DK" sz="3200" b="0">
                <a:solidFill>
                  <a:schemeClr val="bg1"/>
                </a:solidFill>
              </a:rPr>
              <a:t>Kommunens</a:t>
            </a:r>
            <a:br>
              <a:rPr lang="da-DK" sz="3200" b="0">
                <a:solidFill>
                  <a:schemeClr val="bg1"/>
                </a:solidFill>
              </a:rPr>
            </a:br>
            <a:r>
              <a:rPr lang="da-DK" sz="3200" b="0">
                <a:solidFill>
                  <a:schemeClr val="bg1"/>
                </a:solidFill>
              </a:rPr>
              <a:t>informationssikkerhed</a:t>
            </a:r>
          </a:p>
          <a:p>
            <a:pPr marL="0" indent="0">
              <a:buNone/>
            </a:pPr>
            <a:r>
              <a:rPr lang="da-DK" sz="2000" b="0">
                <a:solidFill>
                  <a:schemeClr val="bg1"/>
                </a:solidFill>
                <a:latin typeface="Calibri Light" panose="020F0302020204030204" pitchFamily="34" charset="0"/>
                <a:cs typeface="Calibri Light" panose="020F0302020204030204" pitchFamily="34" charset="0"/>
              </a:rPr>
              <a:t>Status</a:t>
            </a:r>
          </a:p>
          <a:p>
            <a:pPr marL="0" indent="0">
              <a:buNone/>
            </a:pPr>
            <a:endParaRPr lang="da-DK" sz="2800" b="0"/>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731" name="Shape 731"/>
          <p:cNvSpPr>
            <a:spLocks noGrp="1"/>
          </p:cNvSpPr>
          <p:nvPr>
            <p:ph type="title"/>
          </p:nvPr>
        </p:nvSpPr>
        <p:spPr>
          <a:xfrm>
            <a:off x="614363" y="523591"/>
            <a:ext cx="9428134" cy="504826"/>
          </a:xfrm>
          <a:prstGeom prst="rect">
            <a:avLst/>
          </a:prstGeom>
        </p:spPr>
        <p:txBody>
          <a:bodyPr numCol="1"/>
          <a:lstStyle/>
          <a:p>
            <a:r>
              <a:t>Retningslinjer for informationssikkerhed i XX kommune</a:t>
            </a:r>
          </a:p>
        </p:txBody>
      </p:sp>
      <p:sp>
        <p:nvSpPr>
          <p:cNvPr id="732" name="Shape 732"/>
          <p:cNvSpPr/>
          <p:nvPr/>
        </p:nvSpPr>
        <p:spPr>
          <a:xfrm>
            <a:off x="1225106" y="1365468"/>
            <a:ext cx="3763905" cy="289095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a:solidFill>
                  <a:srgbClr val="767171"/>
                </a:solidFill>
              </a:defRPr>
            </a:pPr>
            <a:r>
              <a:t>Politikker og ledelsesrammer</a:t>
            </a:r>
          </a:p>
          <a:p>
            <a:pPr>
              <a:lnSpc>
                <a:spcPts val="2200"/>
              </a:lnSpc>
              <a:defRPr>
                <a:solidFill>
                  <a:srgbClr val="767171"/>
                </a:solidFill>
              </a:defRPr>
            </a:pPr>
            <a:endParaRPr/>
          </a:p>
          <a:p>
            <a:pPr>
              <a:lnSpc>
                <a:spcPts val="2200"/>
              </a:lnSpc>
              <a:defRPr>
                <a:solidFill>
                  <a:srgbClr val="767171"/>
                </a:solidFill>
              </a:defRPr>
            </a:pPr>
            <a:r>
              <a:t>Sikkerhedsorganisation</a:t>
            </a:r>
          </a:p>
          <a:p>
            <a:pPr>
              <a:lnSpc>
                <a:spcPts val="2200"/>
              </a:lnSpc>
              <a:defRPr>
                <a:solidFill>
                  <a:srgbClr val="767171"/>
                </a:solidFill>
              </a:defRPr>
            </a:pPr>
            <a:endParaRPr/>
          </a:p>
          <a:p>
            <a:pPr>
              <a:lnSpc>
                <a:spcPts val="2200"/>
              </a:lnSpc>
              <a:defRPr>
                <a:solidFill>
                  <a:srgbClr val="767171"/>
                </a:solidFill>
              </a:defRPr>
            </a:pPr>
            <a:r>
              <a:t>Kommunens overordnede beskrivelse af informationssikkerhed</a:t>
            </a:r>
          </a:p>
          <a:p>
            <a:pPr>
              <a:lnSpc>
                <a:spcPts val="2200"/>
              </a:lnSpc>
              <a:defRPr>
                <a:solidFill>
                  <a:srgbClr val="767171"/>
                </a:solidFill>
              </a:defRPr>
            </a:pPr>
            <a:endParaRPr/>
          </a:p>
          <a:p>
            <a:pPr>
              <a:lnSpc>
                <a:spcPts val="2200"/>
              </a:lnSpc>
              <a:defRPr>
                <a:solidFill>
                  <a:srgbClr val="767171"/>
                </a:solidFill>
              </a:defRPr>
            </a:pPr>
            <a:r>
              <a:t>Xxx</a:t>
            </a:r>
          </a:p>
          <a:p>
            <a:pPr>
              <a:lnSpc>
                <a:spcPts val="2200"/>
              </a:lnSpc>
              <a:defRPr>
                <a:solidFill>
                  <a:srgbClr val="767171"/>
                </a:solidFill>
              </a:defRPr>
            </a:pPr>
            <a:endParaRPr/>
          </a:p>
          <a:p>
            <a:pPr>
              <a:lnSpc>
                <a:spcPts val="2200"/>
              </a:lnSpc>
              <a:defRPr>
                <a:solidFill>
                  <a:srgbClr val="767171"/>
                </a:solidFill>
              </a:defRPr>
            </a:pPr>
            <a:r>
              <a:t>Xxx</a:t>
            </a:r>
          </a:p>
        </p:txBody>
      </p:sp>
      <p:pic>
        <p:nvPicPr>
          <p:cNvPr id="733"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734" name="Shape 734"/>
          <p:cNvSpPr/>
          <p:nvPr/>
        </p:nvSpPr>
        <p:spPr>
          <a:xfrm>
            <a:off x="5439569" y="1365468"/>
            <a:ext cx="3283340" cy="344975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a:solidFill>
                  <a:srgbClr val="767171"/>
                </a:solidFill>
              </a:defRPr>
            </a:pPr>
            <a:r>
              <a:t>Retningslinjer</a:t>
            </a:r>
          </a:p>
          <a:p>
            <a:pPr>
              <a:lnSpc>
                <a:spcPts val="2200"/>
              </a:lnSpc>
              <a:defRPr>
                <a:solidFill>
                  <a:srgbClr val="767171"/>
                </a:solidFill>
              </a:defRPr>
            </a:pPr>
            <a:endParaRPr/>
          </a:p>
          <a:p>
            <a:pPr>
              <a:lnSpc>
                <a:spcPts val="2200"/>
              </a:lnSpc>
              <a:defRPr>
                <a:solidFill>
                  <a:srgbClr val="767171"/>
                </a:solidFill>
              </a:defRPr>
            </a:pPr>
            <a:r>
              <a:t>It-sikkerhedshåndbog</a:t>
            </a:r>
          </a:p>
          <a:p>
            <a:pPr>
              <a:lnSpc>
                <a:spcPts val="2200"/>
              </a:lnSpc>
              <a:defRPr>
                <a:solidFill>
                  <a:srgbClr val="767171"/>
                </a:solidFill>
              </a:defRPr>
            </a:pPr>
            <a:endParaRPr/>
          </a:p>
          <a:p>
            <a:pPr>
              <a:lnSpc>
                <a:spcPts val="2200"/>
              </a:lnSpc>
              <a:defRPr>
                <a:solidFill>
                  <a:srgbClr val="767171"/>
                </a:solidFill>
              </a:defRPr>
            </a:pPr>
            <a:r>
              <a:t>Retningslinjer for dataansvarlige</a:t>
            </a:r>
          </a:p>
          <a:p>
            <a:pPr>
              <a:lnSpc>
                <a:spcPts val="2200"/>
              </a:lnSpc>
              <a:defRPr>
                <a:solidFill>
                  <a:srgbClr val="767171"/>
                </a:solidFill>
              </a:defRPr>
            </a:pPr>
            <a:endParaRPr/>
          </a:p>
          <a:p>
            <a:pPr>
              <a:lnSpc>
                <a:spcPts val="2200"/>
              </a:lnSpc>
              <a:defRPr>
                <a:solidFill>
                  <a:srgbClr val="767171"/>
                </a:solidFill>
              </a:defRPr>
            </a:pPr>
            <a:r>
              <a:t>Retningslinjer for ledelse af informationssikkerhed</a:t>
            </a:r>
          </a:p>
          <a:p>
            <a:pPr>
              <a:lnSpc>
                <a:spcPts val="2200"/>
              </a:lnSpc>
              <a:defRPr>
                <a:solidFill>
                  <a:srgbClr val="767171"/>
                </a:solidFill>
              </a:defRPr>
            </a:pPr>
            <a:endParaRPr/>
          </a:p>
          <a:p>
            <a:pPr>
              <a:lnSpc>
                <a:spcPts val="2200"/>
              </a:lnSpc>
              <a:defRPr>
                <a:solidFill>
                  <a:srgbClr val="767171"/>
                </a:solidFill>
              </a:defRPr>
            </a:pPr>
            <a:r>
              <a:t>Xx</a:t>
            </a:r>
          </a:p>
          <a:p>
            <a:pPr>
              <a:lnSpc>
                <a:spcPts val="2200"/>
              </a:lnSpc>
              <a:defRPr>
                <a:solidFill>
                  <a:srgbClr val="767171"/>
                </a:solidFill>
              </a:defRPr>
            </a:pPr>
            <a:endParaRPr/>
          </a:p>
          <a:p>
            <a:pPr>
              <a:lnSpc>
                <a:spcPts val="2200"/>
              </a:lnSpc>
              <a:defRPr>
                <a:solidFill>
                  <a:srgbClr val="767171"/>
                </a:solidFill>
              </a:defRPr>
            </a:pPr>
            <a:r>
              <a:t>xx</a:t>
            </a:r>
          </a:p>
        </p:txBody>
      </p:sp>
      <p:sp>
        <p:nvSpPr>
          <p:cNvPr id="735" name="Shape 73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36" name="image62.png"/>
          <p:cNvPicPr>
            <a:picLocks noChangeAspect="1"/>
          </p:cNvPicPr>
          <p:nvPr/>
        </p:nvPicPr>
        <p:blipFill>
          <a:blip r:embed="rId3"/>
          <a:stretch>
            <a:fillRect/>
          </a:stretch>
        </p:blipFill>
        <p:spPr>
          <a:xfrm>
            <a:off x="99673" y="1556739"/>
            <a:ext cx="810261" cy="802317"/>
          </a:xfrm>
          <a:prstGeom prst="rect">
            <a:avLst/>
          </a:prstGeom>
          <a:ln w="12700">
            <a:miter lim="400000"/>
          </a:ln>
        </p:spPr>
      </p:pic>
      <p:sp>
        <p:nvSpPr>
          <p:cNvPr id="737" name="Shape 73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38"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739" name="image47.png"/>
          <p:cNvPicPr>
            <a:picLocks noChangeAspect="1"/>
          </p:cNvPicPr>
          <p:nvPr/>
        </p:nvPicPr>
        <p:blipFill>
          <a:blip r:embed="rId5">
            <a:alphaModFix amt="50000"/>
          </a:blip>
          <a:stretch>
            <a:fillRect/>
          </a:stretch>
        </p:blipFill>
        <p:spPr>
          <a:xfrm>
            <a:off x="16293620" y="1826774"/>
            <a:ext cx="2276134" cy="944811"/>
          </a:xfrm>
          <a:prstGeom prst="rect">
            <a:avLst/>
          </a:prstGeom>
          <a:ln w="12700">
            <a:miter lim="400000"/>
          </a:ln>
        </p:spPr>
      </p:pic>
      <p:pic>
        <p:nvPicPr>
          <p:cNvPr id="740" name="image30.png"/>
          <p:cNvPicPr>
            <a:picLocks noChangeAspect="1"/>
          </p:cNvPicPr>
          <p:nvPr/>
        </p:nvPicPr>
        <p:blipFill>
          <a:blip r:embed="rId6">
            <a:alphaModFix amt="50000"/>
          </a:blip>
          <a:stretch>
            <a:fillRect/>
          </a:stretch>
        </p:blipFill>
        <p:spPr>
          <a:xfrm>
            <a:off x="8419918" y="467264"/>
            <a:ext cx="1137593" cy="1354276"/>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image64.png" descr="Et billede, der indeholder tekst, bærbar computer, person, indendørs  Automatisk genereret beskrivelse"/>
          <p:cNvPicPr>
            <a:picLocks noChangeAspect="1"/>
          </p:cNvPicPr>
          <p:nvPr/>
        </p:nvPicPr>
        <p:blipFill>
          <a:blip r:embed="rId3"/>
          <a:srcRect b="20428"/>
          <a:stretch>
            <a:fillRect/>
          </a:stretch>
        </p:blipFill>
        <p:spPr>
          <a:xfrm>
            <a:off x="0" y="-1"/>
            <a:ext cx="10879136" cy="5775695"/>
          </a:xfrm>
          <a:prstGeom prst="rect">
            <a:avLst/>
          </a:prstGeom>
          <a:ln w="12700">
            <a:miter lim="400000"/>
          </a:ln>
        </p:spPr>
      </p:pic>
      <p:sp>
        <p:nvSpPr>
          <p:cNvPr id="10" name="Pladsholder til tekst 6">
            <a:extLst>
              <a:ext uri="{FF2B5EF4-FFF2-40B4-BE49-F238E27FC236}">
                <a16:creationId xmlns:a16="http://schemas.microsoft.com/office/drawing/2014/main" id="{D19BDDD9-CFE7-C246-94D8-B02A6671D947}"/>
              </a:ext>
            </a:extLst>
          </p:cNvPr>
          <p:cNvSpPr txBox="1">
            <a:spLocks/>
          </p:cNvSpPr>
          <p:nvPr/>
        </p:nvSpPr>
        <p:spPr>
          <a:xfrm>
            <a:off x="5910472" y="2139367"/>
            <a:ext cx="4964400" cy="1868743"/>
          </a:xfrm>
          <a:prstGeom prst="rect">
            <a:avLst/>
          </a:prstGeom>
          <a:solidFill>
            <a:srgbClr val="D81E00"/>
          </a:solidFill>
        </p:spPr>
        <p:txBody>
          <a:bodyPr vert="horz" lIns="360000" tIns="54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a:solidFill>
                <a:srgbClr val="D81E00"/>
              </a:solidFill>
            </a:endParaRPr>
          </a:p>
          <a:p>
            <a:pPr marL="0" indent="0">
              <a:buFont typeface="Arial" panose="020B0604020202020204" pitchFamily="34" charset="0"/>
              <a:buNone/>
            </a:pPr>
            <a:endParaRPr lang="da-DK" sz="3200" b="0">
              <a:solidFill>
                <a:schemeClr val="bg1"/>
              </a:solidFill>
            </a:endParaRPr>
          </a:p>
          <a:p>
            <a:pPr marL="0" indent="0">
              <a:buNone/>
            </a:pPr>
            <a:r>
              <a:rPr lang="da-DK" sz="3200" b="0">
                <a:solidFill>
                  <a:schemeClr val="bg1"/>
                </a:solidFill>
              </a:rPr>
              <a:t>Sådan kontrolleres vi</a:t>
            </a:r>
          </a:p>
          <a:p>
            <a:pPr marL="0" indent="0">
              <a:buNone/>
            </a:pPr>
            <a:r>
              <a:rPr lang="da-DK" sz="2000" b="0">
                <a:solidFill>
                  <a:schemeClr val="bg1"/>
                </a:solidFill>
                <a:latin typeface="Calibri Light" panose="020F0302020204030204" pitchFamily="34" charset="0"/>
                <a:cs typeface="Calibri Light" panose="020F0302020204030204" pitchFamily="34" charset="0"/>
              </a:rPr>
              <a:t>Tilsyn</a:t>
            </a:r>
          </a:p>
          <a:p>
            <a:pPr marL="0" indent="0">
              <a:buNone/>
            </a:pPr>
            <a:endParaRPr lang="da-DK" sz="2800" b="0"/>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 name="image65.png"/>
          <p:cNvPicPr>
            <a:picLocks noChangeAspect="1"/>
          </p:cNvPicPr>
          <p:nvPr/>
        </p:nvPicPr>
        <p:blipFill>
          <a:blip r:embed="rId3"/>
          <a:stretch>
            <a:fillRect/>
          </a:stretch>
        </p:blipFill>
        <p:spPr>
          <a:xfrm>
            <a:off x="3042476" y="4322110"/>
            <a:ext cx="4323551" cy="1451055"/>
          </a:xfrm>
          <a:prstGeom prst="rect">
            <a:avLst/>
          </a:prstGeom>
          <a:ln w="12700">
            <a:miter lim="400000"/>
          </a:ln>
        </p:spPr>
      </p:pic>
      <p:pic>
        <p:nvPicPr>
          <p:cNvPr id="754" name="image10.png"/>
          <p:cNvPicPr>
            <a:picLocks noChangeAspect="1"/>
          </p:cNvPicPr>
          <p:nvPr/>
        </p:nvPicPr>
        <p:blipFill>
          <a:blip r:embed="rId4">
            <a:alphaModFix amt="40000"/>
          </a:blip>
          <a:stretch>
            <a:fillRect/>
          </a:stretch>
        </p:blipFill>
        <p:spPr>
          <a:xfrm>
            <a:off x="1620292" y="-2568748"/>
            <a:ext cx="6593535" cy="6743388"/>
          </a:xfrm>
          <a:prstGeom prst="rect">
            <a:avLst/>
          </a:prstGeom>
          <a:ln w="12700">
            <a:miter lim="400000"/>
          </a:ln>
        </p:spPr>
      </p:pic>
      <p:sp>
        <p:nvSpPr>
          <p:cNvPr id="755" name="Shape 755"/>
          <p:cNvSpPr>
            <a:spLocks noGrp="1"/>
          </p:cNvSpPr>
          <p:nvPr>
            <p:ph type="title"/>
          </p:nvPr>
        </p:nvSpPr>
        <p:spPr>
          <a:xfrm>
            <a:off x="614363" y="523591"/>
            <a:ext cx="9428134" cy="504826"/>
          </a:xfrm>
          <a:prstGeom prst="rect">
            <a:avLst/>
          </a:prstGeom>
        </p:spPr>
        <p:txBody>
          <a:bodyPr numCol="1"/>
          <a:lstStyle/>
          <a:p>
            <a:r>
              <a:t>Datatilsynet</a:t>
            </a:r>
          </a:p>
        </p:txBody>
      </p:sp>
      <p:sp>
        <p:nvSpPr>
          <p:cNvPr id="756" name="Shape 756"/>
          <p:cNvSpPr/>
          <p:nvPr/>
        </p:nvSpPr>
        <p:spPr>
          <a:xfrm>
            <a:off x="1199111" y="1361101"/>
            <a:ext cx="4744490" cy="12090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Datatilsynet er den centrale, uafhængige myndighed, der fører tilsyn med, at reglerne om persondatabeskyttelse bliver overholdt. </a:t>
            </a:r>
          </a:p>
        </p:txBody>
      </p:sp>
      <p:pic>
        <p:nvPicPr>
          <p:cNvPr id="757" name="image10.png"/>
          <p:cNvPicPr>
            <a:picLocks noChangeAspect="1"/>
          </p:cNvPicPr>
          <p:nvPr/>
        </p:nvPicPr>
        <p:blipFill>
          <a:blip r:embed="rId4"/>
          <a:stretch>
            <a:fillRect/>
          </a:stretch>
        </p:blipFill>
        <p:spPr>
          <a:xfrm>
            <a:off x="12186384" y="1117066"/>
            <a:ext cx="613256" cy="627193"/>
          </a:xfrm>
          <a:prstGeom prst="rect">
            <a:avLst/>
          </a:prstGeom>
          <a:ln w="12700">
            <a:miter lim="400000"/>
          </a:ln>
        </p:spPr>
      </p:pic>
      <p:sp>
        <p:nvSpPr>
          <p:cNvPr id="758" name="Shape 758"/>
          <p:cNvSpPr/>
          <p:nvPr/>
        </p:nvSpPr>
        <p:spPr>
          <a:xfrm>
            <a:off x="1199111" y="2377825"/>
            <a:ext cx="4998490" cy="20459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lnSpc>
                <a:spcPts val="2200"/>
              </a:lnSpc>
              <a:defRPr sz="1600">
                <a:solidFill>
                  <a:srgbClr val="767171"/>
                </a:solidFill>
              </a:defRPr>
            </a:pPr>
            <a:r>
              <a:rPr lang="da-DK" noProof="1"/>
              <a:t>Det gør de gennem behandling af klagesager, anmeldelser om brud på persondatasikkerheden og egentlige tilsynsaktiviteter.</a:t>
            </a:r>
          </a:p>
          <a:p>
            <a:pPr>
              <a:lnSpc>
                <a:spcPts val="2200"/>
              </a:lnSpc>
              <a:defRPr sz="1600">
                <a:solidFill>
                  <a:srgbClr val="767171"/>
                </a:solidFill>
              </a:defRPr>
            </a:pPr>
            <a:endParaRPr lang="da-DK" noProof="1"/>
          </a:p>
          <a:p>
            <a:pPr>
              <a:lnSpc>
                <a:spcPts val="2200"/>
              </a:lnSpc>
              <a:defRPr sz="1600">
                <a:solidFill>
                  <a:srgbClr val="767171"/>
                </a:solidFill>
              </a:defRPr>
            </a:pPr>
            <a:r>
              <a:rPr lang="da-DK" sz="1600" noProof="1"/>
              <a:t>Ved brud på databeskyttelsesreglerne kan tilsynet udtale offentlig kritik eller politianmelde kommunen med indstilling om bødestraf. </a:t>
            </a:r>
            <a:endParaRPr lang="da-DK" noProof="1"/>
          </a:p>
        </p:txBody>
      </p:sp>
      <p:sp>
        <p:nvSpPr>
          <p:cNvPr id="759" name="Shape 75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60"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pic>
        <p:nvPicPr>
          <p:cNvPr id="761" name="image66.png"/>
          <p:cNvPicPr>
            <a:picLocks noChangeAspect="1"/>
          </p:cNvPicPr>
          <p:nvPr/>
        </p:nvPicPr>
        <p:blipFill>
          <a:blip r:embed="rId6">
            <a:alphaModFix amt="50000"/>
          </a:blip>
          <a:stretch>
            <a:fillRect/>
          </a:stretch>
        </p:blipFill>
        <p:spPr>
          <a:xfrm>
            <a:off x="7548240" y="1686660"/>
            <a:ext cx="2301291" cy="3630206"/>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766" name="Shape 766"/>
          <p:cNvSpPr>
            <a:spLocks noGrp="1"/>
          </p:cNvSpPr>
          <p:nvPr>
            <p:ph type="title"/>
          </p:nvPr>
        </p:nvSpPr>
        <p:spPr>
          <a:xfrm>
            <a:off x="614363" y="523591"/>
            <a:ext cx="9428134" cy="504826"/>
          </a:xfrm>
          <a:prstGeom prst="rect">
            <a:avLst/>
          </a:prstGeom>
        </p:spPr>
        <p:txBody>
          <a:bodyPr numCol="1"/>
          <a:lstStyle/>
          <a:p>
            <a:r>
              <a:t>Revision</a:t>
            </a:r>
          </a:p>
        </p:txBody>
      </p:sp>
      <p:sp>
        <p:nvSpPr>
          <p:cNvPr id="767" name="Shape 767"/>
          <p:cNvSpPr/>
          <p:nvPr/>
        </p:nvSpPr>
        <p:spPr>
          <a:xfrm>
            <a:off x="1199110" y="1361101"/>
            <a:ext cx="5798503"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Kommunen gennemfører en række kontroller, som forholder sig til informationssikkerheden - f.eks. it-revision og revision af overholdelse af NSIS-standarden.</a:t>
            </a:r>
          </a:p>
        </p:txBody>
      </p:sp>
      <p:pic>
        <p:nvPicPr>
          <p:cNvPr id="768"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769" name="Shape 769"/>
          <p:cNvSpPr/>
          <p:nvPr/>
        </p:nvSpPr>
        <p:spPr>
          <a:xfrm>
            <a:off x="1199110" y="2377825"/>
            <a:ext cx="4645626" cy="14871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lnSpc>
                <a:spcPts val="2200"/>
              </a:lnSpc>
              <a:defRPr sz="1600">
                <a:solidFill>
                  <a:srgbClr val="767171"/>
                </a:solidFill>
              </a:defRPr>
            </a:lvl1pPr>
          </a:lstStyle>
          <a:p>
            <a:r>
              <a:t>Derudover kan kommunen have egen intern revision og evt. tilsyn med informationssikkerheden og almindeligt tilsyn med ledelsessystemerne, herunder ledelse af informationssikkerhed.</a:t>
            </a:r>
          </a:p>
        </p:txBody>
      </p:sp>
      <p:sp>
        <p:nvSpPr>
          <p:cNvPr id="770" name="Shape 77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71"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772" name="image20.png"/>
          <p:cNvPicPr>
            <a:picLocks noChangeAspect="1"/>
          </p:cNvPicPr>
          <p:nvPr/>
        </p:nvPicPr>
        <p:blipFill>
          <a:blip r:embed="rId4">
            <a:alphaModFix amt="50000"/>
          </a:blip>
          <a:stretch>
            <a:fillRect/>
          </a:stretch>
        </p:blipFill>
        <p:spPr>
          <a:xfrm>
            <a:off x="6343813" y="3018580"/>
            <a:ext cx="1323490" cy="1323490"/>
          </a:xfrm>
          <a:prstGeom prst="rect">
            <a:avLst/>
          </a:prstGeom>
          <a:ln w="12700">
            <a:miter lim="400000"/>
          </a:ln>
        </p:spPr>
      </p:pic>
      <p:sp>
        <p:nvSpPr>
          <p:cNvPr id="773" name="Shape 773"/>
          <p:cNvSpPr/>
          <p:nvPr/>
        </p:nvSpPr>
        <p:spPr>
          <a:xfrm>
            <a:off x="3169904" y="4333044"/>
            <a:ext cx="8061313"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55" y="0"/>
                </a:lnTo>
                <a:lnTo>
                  <a:pt x="20945"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774" name="image32.png"/>
          <p:cNvPicPr>
            <a:picLocks noChangeAspect="1"/>
          </p:cNvPicPr>
          <p:nvPr/>
        </p:nvPicPr>
        <p:blipFill>
          <a:blip r:embed="rId5">
            <a:alphaModFix amt="50000"/>
          </a:blip>
          <a:stretch>
            <a:fillRect/>
          </a:stretch>
        </p:blipFill>
        <p:spPr>
          <a:xfrm>
            <a:off x="3476519" y="3413135"/>
            <a:ext cx="1919358" cy="1919358"/>
          </a:xfrm>
          <a:prstGeom prst="rect">
            <a:avLst/>
          </a:prstGeom>
          <a:ln w="12700">
            <a:miter lim="400000"/>
          </a:ln>
        </p:spPr>
      </p:pic>
      <p:pic>
        <p:nvPicPr>
          <p:cNvPr id="775" name="image66.png"/>
          <p:cNvPicPr>
            <a:picLocks noChangeAspect="1"/>
          </p:cNvPicPr>
          <p:nvPr/>
        </p:nvPicPr>
        <p:blipFill>
          <a:blip r:embed="rId6">
            <a:alphaModFix amt="50000"/>
          </a:blip>
          <a:stretch>
            <a:fillRect/>
          </a:stretch>
        </p:blipFill>
        <p:spPr>
          <a:xfrm>
            <a:off x="7571588" y="1686660"/>
            <a:ext cx="2301292" cy="3630206"/>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780" name="Shape 780"/>
          <p:cNvSpPr>
            <a:spLocks noGrp="1"/>
          </p:cNvSpPr>
          <p:nvPr>
            <p:ph type="title"/>
          </p:nvPr>
        </p:nvSpPr>
        <p:spPr>
          <a:xfrm>
            <a:off x="614363" y="523591"/>
            <a:ext cx="9428134" cy="504826"/>
          </a:xfrm>
          <a:prstGeom prst="rect">
            <a:avLst/>
          </a:prstGeom>
        </p:spPr>
        <p:txBody>
          <a:bodyPr numCol="1"/>
          <a:lstStyle/>
          <a:p>
            <a:r>
              <a:t>DPO</a:t>
            </a:r>
          </a:p>
        </p:txBody>
      </p:sp>
      <p:pic>
        <p:nvPicPr>
          <p:cNvPr id="781"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782" name="Shape 78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83"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784" name="image20.png"/>
          <p:cNvPicPr>
            <a:picLocks noChangeAspect="1"/>
          </p:cNvPicPr>
          <p:nvPr/>
        </p:nvPicPr>
        <p:blipFill>
          <a:blip r:embed="rId4">
            <a:alphaModFix amt="50000"/>
          </a:blip>
          <a:stretch>
            <a:fillRect/>
          </a:stretch>
        </p:blipFill>
        <p:spPr>
          <a:xfrm>
            <a:off x="6343813" y="3018580"/>
            <a:ext cx="1323490" cy="1323490"/>
          </a:xfrm>
          <a:prstGeom prst="rect">
            <a:avLst/>
          </a:prstGeom>
          <a:ln w="12700">
            <a:miter lim="400000"/>
          </a:ln>
        </p:spPr>
      </p:pic>
      <p:sp>
        <p:nvSpPr>
          <p:cNvPr id="785" name="Shape 785"/>
          <p:cNvSpPr/>
          <p:nvPr/>
        </p:nvSpPr>
        <p:spPr>
          <a:xfrm>
            <a:off x="3169904" y="4333044"/>
            <a:ext cx="8180583"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45" y="0"/>
                </a:lnTo>
                <a:lnTo>
                  <a:pt x="20955"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786" name="image66.png"/>
          <p:cNvPicPr>
            <a:picLocks noChangeAspect="1"/>
          </p:cNvPicPr>
          <p:nvPr/>
        </p:nvPicPr>
        <p:blipFill>
          <a:blip r:embed="rId5">
            <a:alphaModFix amt="50000"/>
          </a:blip>
          <a:stretch>
            <a:fillRect/>
          </a:stretch>
        </p:blipFill>
        <p:spPr>
          <a:xfrm>
            <a:off x="7571588" y="1686660"/>
            <a:ext cx="2301292" cy="3630206"/>
          </a:xfrm>
          <a:prstGeom prst="rect">
            <a:avLst/>
          </a:prstGeom>
          <a:ln w="12700">
            <a:miter lim="400000"/>
          </a:ln>
        </p:spPr>
      </p:pic>
      <p:pic>
        <p:nvPicPr>
          <p:cNvPr id="787" name="image39.png"/>
          <p:cNvPicPr>
            <a:picLocks noChangeAspect="1"/>
          </p:cNvPicPr>
          <p:nvPr/>
        </p:nvPicPr>
        <p:blipFill>
          <a:blip r:embed="rId6"/>
          <a:stretch>
            <a:fillRect/>
          </a:stretch>
        </p:blipFill>
        <p:spPr>
          <a:xfrm>
            <a:off x="3780866" y="3225651"/>
            <a:ext cx="1699523" cy="2363574"/>
          </a:xfrm>
          <a:prstGeom prst="rect">
            <a:avLst/>
          </a:prstGeom>
          <a:ln w="12700">
            <a:miter lim="400000"/>
          </a:ln>
          <a:effectLst>
            <a:outerShdw blurRad="50800" dist="50800" dir="5400000" rotWithShape="0">
              <a:srgbClr val="AFABAB"/>
            </a:outerShdw>
          </a:effectLst>
        </p:spPr>
      </p:pic>
      <p:sp>
        <p:nvSpPr>
          <p:cNvPr id="788" name="Shape 788"/>
          <p:cNvSpPr/>
          <p:nvPr/>
        </p:nvSpPr>
        <p:spPr>
          <a:xfrm>
            <a:off x="1199110" y="1361101"/>
            <a:ext cx="5798503" cy="12090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Kommunens DPO har en vigtig funktion i forhold til at rapportere til ledelsen og kommunalbestyrelsen om kommunens modenhed og overholdelse af kravene i Databeskyttelsesforordningen.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Shape 792"/>
          <p:cNvSpPr/>
          <p:nvPr/>
        </p:nvSpPr>
        <p:spPr>
          <a:xfrm>
            <a:off x="3169905" y="4333044"/>
            <a:ext cx="8081190"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53" y="0"/>
                </a:lnTo>
                <a:lnTo>
                  <a:pt x="20947"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793" name="image10.png"/>
          <p:cNvPicPr>
            <a:picLocks noChangeAspect="1"/>
          </p:cNvPicPr>
          <p:nvPr/>
        </p:nvPicPr>
        <p:blipFill>
          <a:blip r:embed="rId3">
            <a:alphaModFix amt="40000"/>
          </a:blip>
          <a:stretch>
            <a:fillRect/>
          </a:stretch>
        </p:blipFill>
        <p:spPr>
          <a:xfrm>
            <a:off x="1552491" y="-3010655"/>
            <a:ext cx="6593535" cy="6743388"/>
          </a:xfrm>
          <a:prstGeom prst="rect">
            <a:avLst/>
          </a:prstGeom>
          <a:ln w="12700">
            <a:miter lim="400000"/>
          </a:ln>
        </p:spPr>
      </p:pic>
      <p:sp>
        <p:nvSpPr>
          <p:cNvPr id="794" name="Shape 794"/>
          <p:cNvSpPr>
            <a:spLocks noGrp="1"/>
          </p:cNvSpPr>
          <p:nvPr>
            <p:ph type="title"/>
          </p:nvPr>
        </p:nvSpPr>
        <p:spPr>
          <a:xfrm>
            <a:off x="614363" y="523591"/>
            <a:ext cx="9428134" cy="504826"/>
          </a:xfrm>
          <a:prstGeom prst="rect">
            <a:avLst/>
          </a:prstGeom>
        </p:spPr>
        <p:txBody>
          <a:bodyPr numCol="1"/>
          <a:lstStyle/>
          <a:p>
            <a:r>
              <a:t>Opfølgning</a:t>
            </a:r>
          </a:p>
        </p:txBody>
      </p:sp>
      <p:sp>
        <p:nvSpPr>
          <p:cNvPr id="795" name="Shape 795"/>
          <p:cNvSpPr/>
          <p:nvPr/>
        </p:nvSpPr>
        <p:spPr>
          <a:xfrm>
            <a:off x="1199111" y="1361101"/>
            <a:ext cx="4476008"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Et vigtigt element i ethvert ledelsessystem er, at der sker en løbende selvevaluering. </a:t>
            </a:r>
          </a:p>
        </p:txBody>
      </p:sp>
      <p:pic>
        <p:nvPicPr>
          <p:cNvPr id="796"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797" name="Shape 797"/>
          <p:cNvSpPr/>
          <p:nvPr/>
        </p:nvSpPr>
        <p:spPr>
          <a:xfrm>
            <a:off x="1200615" y="2120002"/>
            <a:ext cx="2117887" cy="2604732"/>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lnSpc>
                <a:spcPts val="2200"/>
              </a:lnSpc>
              <a:defRPr sz="1600">
                <a:solidFill>
                  <a:srgbClr val="767171"/>
                </a:solidFill>
              </a:defRPr>
            </a:lvl1pPr>
          </a:lstStyle>
          <a:p>
            <a:r>
              <a:t>Dette er også en del af ledelsessystemet for informationssikkerhed (ISO 27001), hvor opfølgning på sikkerhedsprocesser og kontroller er en del af det årlige arbejde, som planlægges i årshjulet.</a:t>
            </a:r>
          </a:p>
        </p:txBody>
      </p:sp>
      <p:sp>
        <p:nvSpPr>
          <p:cNvPr id="798" name="Shape 798"/>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99"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800" name="image20.png"/>
          <p:cNvPicPr>
            <a:picLocks noChangeAspect="1"/>
          </p:cNvPicPr>
          <p:nvPr/>
        </p:nvPicPr>
        <p:blipFill>
          <a:blip r:embed="rId5">
            <a:alphaModFix amt="50000"/>
          </a:blip>
          <a:stretch>
            <a:fillRect/>
          </a:stretch>
        </p:blipFill>
        <p:spPr>
          <a:xfrm>
            <a:off x="6343813" y="3018580"/>
            <a:ext cx="1323490" cy="1323490"/>
          </a:xfrm>
          <a:prstGeom prst="rect">
            <a:avLst/>
          </a:prstGeom>
          <a:ln w="12700">
            <a:miter lim="400000"/>
          </a:ln>
        </p:spPr>
      </p:pic>
      <p:pic>
        <p:nvPicPr>
          <p:cNvPr id="801" name="image66.png"/>
          <p:cNvPicPr>
            <a:picLocks noChangeAspect="1"/>
          </p:cNvPicPr>
          <p:nvPr/>
        </p:nvPicPr>
        <p:blipFill>
          <a:blip r:embed="rId6">
            <a:alphaModFix amt="50000"/>
          </a:blip>
          <a:stretch>
            <a:fillRect/>
          </a:stretch>
        </p:blipFill>
        <p:spPr>
          <a:xfrm>
            <a:off x="7571588" y="1686660"/>
            <a:ext cx="2301292" cy="3630206"/>
          </a:xfrm>
          <a:prstGeom prst="rect">
            <a:avLst/>
          </a:prstGeom>
          <a:ln w="12700">
            <a:miter lim="400000"/>
          </a:ln>
        </p:spPr>
      </p:pic>
      <p:pic>
        <p:nvPicPr>
          <p:cNvPr id="802" name="image67.png"/>
          <p:cNvPicPr>
            <a:picLocks noChangeAspect="1"/>
          </p:cNvPicPr>
          <p:nvPr/>
        </p:nvPicPr>
        <p:blipFill>
          <a:blip r:embed="rId7">
            <a:alphaModFix amt="50000"/>
          </a:blip>
          <a:stretch>
            <a:fillRect/>
          </a:stretch>
        </p:blipFill>
        <p:spPr>
          <a:xfrm>
            <a:off x="3597066" y="2745474"/>
            <a:ext cx="1647624" cy="870094"/>
          </a:xfrm>
          <a:prstGeom prst="rect">
            <a:avLst/>
          </a:prstGeom>
          <a:ln w="12700">
            <a:miter lim="400000"/>
          </a:ln>
        </p:spPr>
      </p:pic>
      <p:pic>
        <p:nvPicPr>
          <p:cNvPr id="803" name="image32.png"/>
          <p:cNvPicPr>
            <a:picLocks noChangeAspect="1"/>
          </p:cNvPicPr>
          <p:nvPr/>
        </p:nvPicPr>
        <p:blipFill>
          <a:blip r:embed="rId8">
            <a:alphaModFix amt="50000"/>
          </a:blip>
          <a:stretch>
            <a:fillRect/>
          </a:stretch>
        </p:blipFill>
        <p:spPr>
          <a:xfrm>
            <a:off x="3476519" y="3413135"/>
            <a:ext cx="1919358" cy="191935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5" name="Shape 105"/>
          <p:cNvSpPr/>
          <p:nvPr/>
        </p:nvSpPr>
        <p:spPr>
          <a:xfrm>
            <a:off x="542924" y="5832930"/>
            <a:ext cx="7028665" cy="2565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nchor="ctr">
            <a:spAutoFit/>
          </a:bodyPr>
          <a:lstStyle>
            <a:lvl1pPr>
              <a:defRPr sz="1000">
                <a:solidFill>
                  <a:srgbClr val="DAE3F3"/>
                </a:solidFill>
              </a:defRPr>
            </a:lvl1pPr>
          </a:lstStyle>
          <a:p>
            <a:r>
              <a:t>LEDELSE AF INFORMATIONSSIKKERHED I DE KOMMUNALE DIREKTIONER · AKTUEL AFSENDER SKRIVES HER</a:t>
            </a:r>
          </a:p>
        </p:txBody>
      </p:sp>
      <p:sp>
        <p:nvSpPr>
          <p:cNvPr id="108" name="Shape 108"/>
          <p:cNvSpPr>
            <a:spLocks noGrp="1"/>
          </p:cNvSpPr>
          <p:nvPr>
            <p:ph type="body" sz="quarter" idx="1"/>
          </p:nvPr>
        </p:nvSpPr>
        <p:spPr>
          <a:xfrm>
            <a:off x="0" y="5526740"/>
            <a:ext cx="10879140" cy="592942"/>
          </a:xfrm>
          <a:prstGeom prst="rect">
            <a:avLst/>
          </a:prstGeom>
          <a:solidFill>
            <a:srgbClr val="203864"/>
          </a:solidFill>
        </p:spPr>
        <p:txBody>
          <a:bodyPr lIns="36000" tIns="36000" rIns="360000" bIns="36000" numCol="1">
            <a:normAutofit lnSpcReduction="10000"/>
          </a:bodyPr>
          <a:lstStyle/>
          <a:p>
            <a:pPr marL="0" indent="0" algn="r" defTabSz="554824">
              <a:spcBef>
                <a:spcPts val="500"/>
              </a:spcBef>
              <a:buSzTx/>
              <a:buNone/>
              <a:defRPr sz="1088">
                <a:solidFill>
                  <a:srgbClr val="8FAADC"/>
                </a:solidFill>
              </a:defRPr>
            </a:pPr>
            <a:endParaRPr lang="da-DK" sz="1050">
              <a:solidFill>
                <a:schemeClr val="accent1">
                  <a:lumMod val="60000"/>
                  <a:lumOff val="40000"/>
                </a:schemeClr>
              </a:solidFill>
            </a:endParaRPr>
          </a:p>
          <a:p>
            <a:pPr marL="0" indent="0" algn="r" defTabSz="554824">
              <a:spcBef>
                <a:spcPts val="500"/>
              </a:spcBef>
              <a:buSzTx/>
              <a:buNone/>
              <a:defRPr sz="1088">
                <a:solidFill>
                  <a:srgbClr val="8FAADC"/>
                </a:solidFill>
              </a:defRPr>
            </a:pPr>
            <a:r>
              <a:rPr lang="da-DK" sz="1050">
                <a:solidFill>
                  <a:schemeClr val="accent1">
                    <a:lumMod val="60000"/>
                    <a:lumOff val="40000"/>
                  </a:schemeClr>
                </a:solidFill>
              </a:rPr>
              <a:t>AKTUEL AFSENDER SKRIVES HER I VERSALER OG HOLDER HØJREKANT</a:t>
            </a:r>
            <a:endParaRPr lang="da-DK" sz="900"/>
          </a:p>
          <a:p>
            <a:pPr marL="0" indent="0" algn="r" defTabSz="554824">
              <a:spcBef>
                <a:spcPts val="500"/>
              </a:spcBef>
              <a:buSzTx/>
              <a:buNone/>
              <a:defRPr sz="1088">
                <a:solidFill>
                  <a:srgbClr val="8FAADC"/>
                </a:solidFill>
              </a:defRPr>
            </a:pPr>
            <a:r>
              <a:t>.      </a:t>
            </a:r>
            <a:endParaRPr sz="952"/>
          </a:p>
        </p:txBody>
      </p:sp>
      <p:sp>
        <p:nvSpPr>
          <p:cNvPr id="9" name="Pladsholder til tekst 6">
            <a:extLst>
              <a:ext uri="{FF2B5EF4-FFF2-40B4-BE49-F238E27FC236}">
                <a16:creationId xmlns:a16="http://schemas.microsoft.com/office/drawing/2014/main" id="{318D8C8A-D0F9-F045-AB3A-4FE37D2A1D98}"/>
              </a:ext>
            </a:extLst>
          </p:cNvPr>
          <p:cNvSpPr txBox="1">
            <a:spLocks/>
          </p:cNvSpPr>
          <p:nvPr/>
        </p:nvSpPr>
        <p:spPr>
          <a:xfrm>
            <a:off x="5897220" y="2139367"/>
            <a:ext cx="4964400" cy="1868743"/>
          </a:xfrm>
          <a:prstGeom prst="rect">
            <a:avLst/>
          </a:prstGeom>
          <a:solidFill>
            <a:srgbClr val="D81E00"/>
          </a:solidFill>
        </p:spPr>
        <p:txBody>
          <a:bodyPr vert="horz" lIns="360000" tIns="54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a:solidFill>
                <a:srgbClr val="D81E00"/>
              </a:solidFill>
            </a:endParaRPr>
          </a:p>
          <a:p>
            <a:pPr marL="0" indent="0">
              <a:buFont typeface="Arial" panose="020B0604020202020204" pitchFamily="34" charset="0"/>
              <a:buNone/>
            </a:pPr>
            <a:endParaRPr lang="da-DK" sz="3200" b="0">
              <a:solidFill>
                <a:schemeClr val="bg1"/>
              </a:solidFill>
            </a:endParaRPr>
          </a:p>
          <a:p>
            <a:pPr marL="0" indent="0">
              <a:buFont typeface="Arial" panose="020B0604020202020204" pitchFamily="34" charset="0"/>
              <a:buNone/>
            </a:pPr>
            <a:r>
              <a:rPr lang="da-DK" sz="3200" b="0">
                <a:solidFill>
                  <a:schemeClr val="bg1"/>
                </a:solidFill>
              </a:rPr>
              <a:t>Ledelse af informationssikkerhed</a:t>
            </a:r>
          </a:p>
          <a:p>
            <a:pPr marL="0" indent="0">
              <a:buNone/>
            </a:pPr>
            <a:r>
              <a:rPr lang="da-DK" sz="2000" b="0">
                <a:solidFill>
                  <a:schemeClr val="bg1"/>
                </a:solidFill>
                <a:latin typeface="Calibri Light" panose="020F0302020204030204" pitchFamily="34" charset="0"/>
                <a:cs typeface="Calibri Light" panose="020F0302020204030204" pitchFamily="34" charset="0"/>
              </a:rPr>
              <a:t>Kommunalbestyrelsen</a:t>
            </a:r>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6203091" y="-151882"/>
            <a:ext cx="4676047" cy="5928698"/>
          </a:xfrm>
          <a:prstGeom prst="rect">
            <a:avLst/>
          </a:prstGeom>
          <a:solidFill>
            <a:srgbClr val="B4C7E7"/>
          </a:solidFill>
          <a:ln w="12700">
            <a:miter lim="400000"/>
          </a:ln>
        </p:spPr>
        <p:txBody>
          <a:bodyPr lIns="45719" rIns="45719" numCol="1"/>
          <a:lstStyle/>
          <a:p>
            <a:pPr>
              <a:defRPr sz="1400"/>
            </a:pPr>
            <a:endParaRPr/>
          </a:p>
        </p:txBody>
      </p:sp>
      <p:sp>
        <p:nvSpPr>
          <p:cNvPr id="116" name="Shape 116"/>
          <p:cNvSpPr>
            <a:spLocks noGrp="1"/>
          </p:cNvSpPr>
          <p:nvPr>
            <p:ph type="title"/>
          </p:nvPr>
        </p:nvSpPr>
        <p:spPr>
          <a:xfrm>
            <a:off x="617838" y="523591"/>
            <a:ext cx="7374369" cy="504826"/>
          </a:xfrm>
          <a:prstGeom prst="rect">
            <a:avLst/>
          </a:prstGeom>
        </p:spPr>
        <p:txBody>
          <a:bodyPr numCol="1"/>
          <a:lstStyle/>
          <a:p>
            <a:r>
              <a:rPr err="1"/>
              <a:t>Hvorfor</a:t>
            </a:r>
            <a:r>
              <a:t> </a:t>
            </a:r>
            <a:r>
              <a:rPr err="1"/>
              <a:t>informationssikkerhed</a:t>
            </a:r>
            <a:r>
              <a:t>?</a:t>
            </a:r>
          </a:p>
        </p:txBody>
      </p:sp>
      <p:sp>
        <p:nvSpPr>
          <p:cNvPr id="117" name="Shape 117"/>
          <p:cNvSpPr/>
          <p:nvPr/>
        </p:nvSpPr>
        <p:spPr>
          <a:xfrm>
            <a:off x="614823" y="2663780"/>
            <a:ext cx="4347946" cy="2793072"/>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a:spAutoFit/>
          </a:bodyPr>
          <a:lstStyle/>
          <a:p>
            <a:pPr>
              <a:spcBef>
                <a:spcPts val="600"/>
              </a:spcBef>
              <a:tabLst>
                <a:tab pos="1257300" algn="l"/>
                <a:tab pos="2514600" algn="l"/>
                <a:tab pos="3771900" algn="l"/>
                <a:tab pos="4660900" algn="l"/>
                <a:tab pos="5562600" algn="l"/>
                <a:tab pos="6819900" algn="l"/>
                <a:tab pos="8077200" algn="l"/>
              </a:tabLst>
              <a:defRPr sz="1600" b="1">
                <a:solidFill>
                  <a:srgbClr val="767171"/>
                </a:solidFill>
              </a:defRPr>
            </a:pPr>
            <a:r>
              <a:rPr lang="da-DK" dirty="0"/>
              <a:t>Et stigende problem i Danmark</a:t>
            </a:r>
          </a:p>
          <a:p>
            <a:pPr>
              <a:spcBef>
                <a:spcPts val="900"/>
              </a:spcBef>
              <a:tabLst>
                <a:tab pos="1257300" algn="l"/>
                <a:tab pos="2514600" algn="l"/>
                <a:tab pos="3771900" algn="l"/>
                <a:tab pos="4660900" algn="l"/>
                <a:tab pos="5562600" algn="l"/>
                <a:tab pos="6819900" algn="l"/>
                <a:tab pos="8077200" algn="l"/>
              </a:tabLst>
              <a:defRPr sz="1600">
                <a:solidFill>
                  <a:srgbClr val="767171"/>
                </a:solidFill>
              </a:defRPr>
            </a:pPr>
            <a:r>
              <a:rPr lang="da-DK" dirty="0"/>
              <a:t>Flere myndigheder har oplevet sikkerhedstrusler som f.eks. </a:t>
            </a:r>
            <a:r>
              <a:rPr lang="da-DK" dirty="0" err="1"/>
              <a:t>ransomware</a:t>
            </a:r>
            <a:r>
              <a:rPr lang="da-DK" dirty="0"/>
              <a:t>, der typisk benyttes til afpresning med en række direkte konsekvenser </a:t>
            </a:r>
            <a:br>
              <a:rPr lang="da-DK" dirty="0"/>
            </a:br>
            <a:r>
              <a:rPr lang="da-DK" dirty="0"/>
              <a:t>som f.eks.:</a:t>
            </a:r>
          </a:p>
          <a:p>
            <a:pPr indent="-285750">
              <a:spcBef>
                <a:spcPts val="900"/>
              </a:spcBef>
              <a:buClr>
                <a:srgbClr val="767171"/>
              </a:buClr>
              <a:buSzPct val="75000"/>
              <a:buFont typeface="Wingdings"/>
              <a:buChar char="▪"/>
              <a:tabLst>
                <a:tab pos="1257300" algn="l"/>
                <a:tab pos="2514600" algn="l"/>
                <a:tab pos="3771900" algn="l"/>
                <a:tab pos="4660900" algn="l"/>
                <a:tab pos="5562600" algn="l"/>
                <a:tab pos="6819900" algn="l"/>
                <a:tab pos="8077200" algn="l"/>
              </a:tabLst>
              <a:defRPr sz="1600">
                <a:solidFill>
                  <a:srgbClr val="767171"/>
                </a:solidFill>
              </a:defRPr>
            </a:pPr>
            <a:r>
              <a:rPr lang="da-DK" dirty="0"/>
              <a:t>Tabt arbejdstid </a:t>
            </a:r>
          </a:p>
          <a:p>
            <a:pPr indent="-285750">
              <a:spcBef>
                <a:spcPts val="900"/>
              </a:spcBef>
              <a:buClr>
                <a:srgbClr val="767171"/>
              </a:buClr>
              <a:buSzPct val="75000"/>
              <a:buFont typeface="Wingdings"/>
              <a:buChar char="▪"/>
              <a:tabLst>
                <a:tab pos="1257300" algn="l"/>
                <a:tab pos="2514600" algn="l"/>
                <a:tab pos="3771900" algn="l"/>
                <a:tab pos="4660900" algn="l"/>
                <a:tab pos="5562600" algn="l"/>
                <a:tab pos="6819900" algn="l"/>
                <a:tab pos="8077200" algn="l"/>
              </a:tabLst>
              <a:defRPr sz="1600">
                <a:solidFill>
                  <a:srgbClr val="767171"/>
                </a:solidFill>
              </a:defRPr>
            </a:pPr>
            <a:r>
              <a:rPr lang="da-DK" dirty="0"/>
              <a:t>Tab af data og information</a:t>
            </a:r>
          </a:p>
          <a:p>
            <a:pPr indent="-285750">
              <a:spcBef>
                <a:spcPts val="900"/>
              </a:spcBef>
              <a:buClr>
                <a:srgbClr val="767171"/>
              </a:buClr>
              <a:buSzPct val="75000"/>
              <a:buFont typeface="Wingdings"/>
              <a:buChar char="▪"/>
              <a:tabLst>
                <a:tab pos="1257300" algn="l"/>
                <a:tab pos="2514600" algn="l"/>
                <a:tab pos="3771900" algn="l"/>
                <a:tab pos="4660900" algn="l"/>
                <a:tab pos="5562600" algn="l"/>
                <a:tab pos="6819900" algn="l"/>
                <a:tab pos="8077200" algn="l"/>
              </a:tabLst>
              <a:defRPr sz="1600">
                <a:solidFill>
                  <a:srgbClr val="767171"/>
                </a:solidFill>
              </a:defRPr>
            </a:pPr>
            <a:r>
              <a:rPr lang="da-DK" dirty="0"/>
              <a:t>Økonomisk tab</a:t>
            </a:r>
          </a:p>
          <a:p>
            <a:pPr indent="-285750">
              <a:spcBef>
                <a:spcPts val="900"/>
              </a:spcBef>
              <a:buClr>
                <a:srgbClr val="767171"/>
              </a:buClr>
              <a:buSzPct val="75000"/>
              <a:buFont typeface="Wingdings"/>
              <a:buChar char="▪"/>
              <a:tabLst>
                <a:tab pos="1257300" algn="l"/>
                <a:tab pos="2514600" algn="l"/>
                <a:tab pos="3771900" algn="l"/>
                <a:tab pos="4660900" algn="l"/>
                <a:tab pos="5562600" algn="l"/>
                <a:tab pos="6819900" algn="l"/>
                <a:tab pos="8077200" algn="l"/>
              </a:tabLst>
              <a:defRPr sz="1600">
                <a:solidFill>
                  <a:srgbClr val="767171"/>
                </a:solidFill>
              </a:defRPr>
            </a:pPr>
            <a:r>
              <a:rPr lang="da-DK" dirty="0"/>
              <a:t>Tab af renommé og troværdighed</a:t>
            </a:r>
          </a:p>
        </p:txBody>
      </p:sp>
      <p:grpSp>
        <p:nvGrpSpPr>
          <p:cNvPr id="121" name="Group 121"/>
          <p:cNvGrpSpPr/>
          <p:nvPr/>
        </p:nvGrpSpPr>
        <p:grpSpPr>
          <a:xfrm>
            <a:off x="6516889" y="297940"/>
            <a:ext cx="3747586" cy="2683451"/>
            <a:chOff x="0" y="0"/>
            <a:chExt cx="3747584" cy="2683450"/>
          </a:xfrm>
        </p:grpSpPr>
        <p:sp>
          <p:nvSpPr>
            <p:cNvPr id="118" name="Shape 118"/>
            <p:cNvSpPr/>
            <p:nvPr/>
          </p:nvSpPr>
          <p:spPr>
            <a:xfrm>
              <a:off x="3175" y="3175"/>
              <a:ext cx="3741235" cy="267710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19" name="image4.png"/>
            <p:cNvPicPr>
              <a:picLocks noChangeAspect="1"/>
            </p:cNvPicPr>
            <p:nvPr/>
          </p:nvPicPr>
          <p:blipFill>
            <a:blip r:embed="rId3"/>
            <a:srcRect r="1973" b="4034"/>
            <a:stretch>
              <a:fillRect/>
            </a:stretch>
          </p:blipFill>
          <p:spPr>
            <a:xfrm>
              <a:off x="76989" y="111169"/>
              <a:ext cx="3667421" cy="2569107"/>
            </a:xfrm>
            <a:prstGeom prst="rect">
              <a:avLst/>
            </a:prstGeom>
            <a:ln w="12700" cap="flat">
              <a:noFill/>
              <a:miter lim="400000"/>
            </a:ln>
            <a:effectLst/>
          </p:spPr>
        </p:pic>
        <p:sp>
          <p:nvSpPr>
            <p:cNvPr id="120" name="Shape 120"/>
            <p:cNvSpPr/>
            <p:nvPr/>
          </p:nvSpPr>
          <p:spPr>
            <a:xfrm>
              <a:off x="0" y="0"/>
              <a:ext cx="3747585" cy="2683451"/>
            </a:xfrm>
            <a:prstGeom prst="rect">
              <a:avLst/>
            </a:prstGeom>
            <a:noFill/>
            <a:ln w="6350" cap="flat">
              <a:solidFill>
                <a:srgbClr val="D0CECE"/>
              </a:solidFill>
              <a:prstDash val="solid"/>
              <a:round/>
            </a:ln>
            <a:effectLst/>
          </p:spPr>
          <p:txBody>
            <a:bodyPr wrap="square" lIns="45719" tIns="45719" rIns="45719" bIns="45719" numCol="1" anchor="ctr">
              <a:noAutofit/>
            </a:bodyPr>
            <a:lstStyle/>
            <a:p>
              <a:endParaRPr/>
            </a:p>
          </p:txBody>
        </p:sp>
      </p:grpSp>
      <p:pic>
        <p:nvPicPr>
          <p:cNvPr id="122" name="image5.png"/>
          <p:cNvPicPr>
            <a:picLocks noChangeAspect="1"/>
          </p:cNvPicPr>
          <p:nvPr/>
        </p:nvPicPr>
        <p:blipFill>
          <a:blip r:embed="rId4"/>
          <a:stretch>
            <a:fillRect/>
          </a:stretch>
        </p:blipFill>
        <p:spPr>
          <a:xfrm>
            <a:off x="7314352" y="1605068"/>
            <a:ext cx="3183849" cy="3990060"/>
          </a:xfrm>
          <a:prstGeom prst="rect">
            <a:avLst/>
          </a:prstGeom>
          <a:ln w="6350">
            <a:solidFill>
              <a:srgbClr val="D0CECE"/>
            </a:solidFill>
          </a:ln>
        </p:spPr>
      </p:pic>
      <p:grpSp>
        <p:nvGrpSpPr>
          <p:cNvPr id="126" name="Group 126"/>
          <p:cNvGrpSpPr/>
          <p:nvPr/>
        </p:nvGrpSpPr>
        <p:grpSpPr>
          <a:xfrm>
            <a:off x="5065690" y="2200105"/>
            <a:ext cx="3236365" cy="3566269"/>
            <a:chOff x="0" y="0"/>
            <a:chExt cx="3236364" cy="3566267"/>
          </a:xfrm>
        </p:grpSpPr>
        <p:sp>
          <p:nvSpPr>
            <p:cNvPr id="123" name="Shape 123"/>
            <p:cNvSpPr/>
            <p:nvPr/>
          </p:nvSpPr>
          <p:spPr>
            <a:xfrm>
              <a:off x="3175" y="3175"/>
              <a:ext cx="3230015" cy="355991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24" name="image6.png"/>
            <p:cNvPicPr>
              <a:picLocks noChangeAspect="1"/>
            </p:cNvPicPr>
            <p:nvPr/>
          </p:nvPicPr>
          <p:blipFill>
            <a:blip r:embed="rId5"/>
            <a:srcRect b="2247"/>
            <a:stretch>
              <a:fillRect/>
            </a:stretch>
          </p:blipFill>
          <p:spPr>
            <a:xfrm>
              <a:off x="3175" y="83166"/>
              <a:ext cx="3230015" cy="3479927"/>
            </a:xfrm>
            <a:prstGeom prst="rect">
              <a:avLst/>
            </a:prstGeom>
            <a:ln w="12700" cap="flat">
              <a:noFill/>
              <a:miter lim="400000"/>
            </a:ln>
            <a:effectLst/>
          </p:spPr>
        </p:pic>
        <p:sp>
          <p:nvSpPr>
            <p:cNvPr id="125" name="Shape 125"/>
            <p:cNvSpPr/>
            <p:nvPr/>
          </p:nvSpPr>
          <p:spPr>
            <a:xfrm>
              <a:off x="0" y="0"/>
              <a:ext cx="3236365" cy="3566268"/>
            </a:xfrm>
            <a:prstGeom prst="rect">
              <a:avLst/>
            </a:prstGeom>
            <a:noFill/>
            <a:ln w="6350" cap="flat">
              <a:solidFill>
                <a:srgbClr val="D0CECE"/>
              </a:solidFill>
              <a:prstDash val="solid"/>
              <a:round/>
            </a:ln>
            <a:effectLst/>
          </p:spPr>
          <p:txBody>
            <a:bodyPr wrap="square" lIns="45719" tIns="45719" rIns="45719" bIns="45719" numCol="1" anchor="ctr">
              <a:noAutofit/>
            </a:bodyPr>
            <a:lstStyle/>
            <a:p>
              <a:endParaRPr/>
            </a:p>
          </p:txBody>
        </p:sp>
      </p:grpSp>
      <p:sp>
        <p:nvSpPr>
          <p:cNvPr id="127" name="Shape 127"/>
          <p:cNvSpPr/>
          <p:nvPr/>
        </p:nvSpPr>
        <p:spPr>
          <a:xfrm>
            <a:off x="546513" y="1291233"/>
            <a:ext cx="5181933" cy="12090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spcBef>
                <a:spcPts val="600"/>
              </a:spcBef>
              <a:defRPr>
                <a:solidFill>
                  <a:srgbClr val="767171"/>
                </a:solidFill>
              </a:defRPr>
            </a:pPr>
            <a:r>
              <a:t>Generelt har borgere og virksomheder i Danmark stor tillid til kommunerne. Men hvis kritiske informationer går tabt eller bliver uhensigtsmæssigt spredt, </a:t>
            </a:r>
            <a:br>
              <a:rPr/>
            </a:br>
            <a:r>
              <a:t>vil tilliden blive brudt.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7.jpg"/>
          <p:cNvPicPr>
            <a:picLocks noChangeAspect="1"/>
          </p:cNvPicPr>
          <p:nvPr/>
        </p:nvPicPr>
        <p:blipFill>
          <a:blip r:embed="rId3"/>
          <a:stretch>
            <a:fillRect/>
          </a:stretch>
        </p:blipFill>
        <p:spPr>
          <a:xfrm>
            <a:off x="0" y="-40342"/>
            <a:ext cx="10879137" cy="5822578"/>
          </a:xfrm>
          <a:prstGeom prst="rect">
            <a:avLst/>
          </a:prstGeom>
          <a:ln w="12700">
            <a:miter lim="400000"/>
          </a:ln>
        </p:spPr>
      </p:pic>
      <p:sp>
        <p:nvSpPr>
          <p:cNvPr id="9" name="Pladsholder til tekst 6">
            <a:extLst>
              <a:ext uri="{FF2B5EF4-FFF2-40B4-BE49-F238E27FC236}">
                <a16:creationId xmlns:a16="http://schemas.microsoft.com/office/drawing/2014/main" id="{80D87486-A212-2E4A-8960-294249CE194E}"/>
              </a:ext>
            </a:extLst>
          </p:cNvPr>
          <p:cNvSpPr txBox="1">
            <a:spLocks/>
          </p:cNvSpPr>
          <p:nvPr/>
        </p:nvSpPr>
        <p:spPr>
          <a:xfrm>
            <a:off x="5915770" y="2154598"/>
            <a:ext cx="4963367" cy="1853512"/>
          </a:xfrm>
          <a:prstGeom prst="rect">
            <a:avLst/>
          </a:prstGeom>
          <a:solidFill>
            <a:srgbClr val="D81E00"/>
          </a:solidFill>
        </p:spPr>
        <p:txBody>
          <a:bodyPr vert="horz" lIns="360000" tIns="54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a:solidFill>
                <a:srgbClr val="D81E00"/>
              </a:solidFill>
            </a:endParaRPr>
          </a:p>
          <a:p>
            <a:pPr marL="0" indent="0">
              <a:buFont typeface="Arial" panose="020B0604020202020204" pitchFamily="34" charset="0"/>
              <a:buNone/>
            </a:pPr>
            <a:endParaRPr lang="da-DK" sz="3600" b="0">
              <a:solidFill>
                <a:srgbClr val="D81E00"/>
              </a:solidFill>
            </a:endParaRPr>
          </a:p>
          <a:p>
            <a:pPr marL="0" indent="0">
              <a:buFont typeface="Arial" panose="020B0604020202020204" pitchFamily="34" charset="0"/>
              <a:buNone/>
            </a:pPr>
            <a:r>
              <a:rPr lang="da-DK" sz="3600" b="0">
                <a:solidFill>
                  <a:schemeClr val="bg1"/>
                </a:solidFill>
              </a:rPr>
              <a:t>Informationssikkerhed</a:t>
            </a:r>
          </a:p>
          <a:p>
            <a:pPr marL="0" indent="0">
              <a:buFont typeface="Arial" panose="020B0604020202020204" pitchFamily="34" charset="0"/>
              <a:buNone/>
            </a:pPr>
            <a:r>
              <a:rPr lang="da-DK" sz="2000" b="0">
                <a:solidFill>
                  <a:schemeClr val="bg1"/>
                </a:solidFill>
                <a:latin typeface="Calibri Light" panose="020F0302020204030204" pitchFamily="34" charset="0"/>
                <a:cs typeface="Calibri Light" panose="020F0302020204030204" pitchFamily="34" charset="0"/>
              </a:rPr>
              <a:t>Hvad er det?</a:t>
            </a:r>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a:p>
            <a:pPr marL="0" indent="0">
              <a:buFont typeface="Arial" panose="020B0604020202020204" pitchFamily="34" charset="0"/>
              <a:buNone/>
            </a:pPr>
            <a:endParaRPr lang="da-DK" sz="2800" b="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26788" y="2781517"/>
            <a:ext cx="3509073" cy="1353860"/>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143" name="Shape 143"/>
          <p:cNvSpPr>
            <a:spLocks noGrp="1"/>
          </p:cNvSpPr>
          <p:nvPr>
            <p:ph type="title"/>
          </p:nvPr>
        </p:nvSpPr>
        <p:spPr>
          <a:xfrm>
            <a:off x="614363" y="523591"/>
            <a:ext cx="9428134" cy="504826"/>
          </a:xfrm>
          <a:prstGeom prst="rect">
            <a:avLst/>
          </a:prstGeom>
        </p:spPr>
        <p:txBody>
          <a:bodyPr numCol="1"/>
          <a:lstStyle/>
          <a:p>
            <a:r>
              <a:t>Informationssikkerhed handler om at beskytte informationer</a:t>
            </a:r>
          </a:p>
        </p:txBody>
      </p:sp>
      <p:sp>
        <p:nvSpPr>
          <p:cNvPr id="144" name="Shape 144"/>
          <p:cNvSpPr/>
          <p:nvPr/>
        </p:nvSpPr>
        <p:spPr>
          <a:xfrm>
            <a:off x="1194505" y="1426095"/>
            <a:ext cx="3310125"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Vi skal beskytte information fysisk, digitalt og gennem vores adfærd.</a:t>
            </a:r>
          </a:p>
        </p:txBody>
      </p:sp>
      <p:sp>
        <p:nvSpPr>
          <p:cNvPr id="145" name="Shape 14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146"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147" name="Shape 147"/>
          <p:cNvSpPr/>
          <p:nvPr/>
        </p:nvSpPr>
        <p:spPr>
          <a:xfrm>
            <a:off x="4390933" y="1234228"/>
            <a:ext cx="7170421" cy="4200120"/>
          </a:xfrm>
          <a:prstGeom prst="ellipse">
            <a:avLst/>
          </a:prstGeom>
          <a:gradFill>
            <a:gsLst>
              <a:gs pos="0">
                <a:srgbClr val="FBFBFB"/>
              </a:gs>
              <a:gs pos="74000">
                <a:srgbClr val="D7D7D7">
                  <a:alpha val="50000"/>
                </a:srgbClr>
              </a:gs>
              <a:gs pos="100000">
                <a:srgbClr val="E4E4E4"/>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sp>
        <p:nvSpPr>
          <p:cNvPr id="148" name="Shape 148"/>
          <p:cNvSpPr/>
          <p:nvPr/>
        </p:nvSpPr>
        <p:spPr>
          <a:xfrm>
            <a:off x="5721653" y="1489006"/>
            <a:ext cx="4861652" cy="2889868"/>
          </a:xfrm>
          <a:prstGeom prst="ellipse">
            <a:avLst/>
          </a:prstGeom>
          <a:gradFill>
            <a:gsLst>
              <a:gs pos="0">
                <a:srgbClr val="F6F8FC"/>
              </a:gs>
              <a:gs pos="74000">
                <a:srgbClr val="ABC0E4">
                  <a:alpha val="50000"/>
                </a:srgbClr>
              </a:gs>
              <a:gs pos="100000">
                <a:srgbClr val="C7D5ED"/>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sp>
        <p:nvSpPr>
          <p:cNvPr id="149" name="Shape 149"/>
          <p:cNvSpPr/>
          <p:nvPr/>
        </p:nvSpPr>
        <p:spPr>
          <a:xfrm>
            <a:off x="7030614" y="1940344"/>
            <a:ext cx="2644041" cy="1654571"/>
          </a:xfrm>
          <a:prstGeom prst="ellipse">
            <a:avLst/>
          </a:prstGeom>
          <a:solidFill>
            <a:srgbClr val="FFFFFF"/>
          </a:solidFill>
          <a:ln w="12700">
            <a:miter lim="400000"/>
          </a:ln>
        </p:spPr>
        <p:txBody>
          <a:bodyPr lIns="45719" rIns="45719" numCol="1" anchor="ctr"/>
          <a:lstStyle/>
          <a:p>
            <a:pPr algn="ctr">
              <a:defRPr sz="1400" b="1">
                <a:solidFill>
                  <a:srgbClr val="44546A"/>
                </a:solidFill>
              </a:defRPr>
            </a:pPr>
            <a:endParaRPr/>
          </a:p>
        </p:txBody>
      </p:sp>
      <p:sp>
        <p:nvSpPr>
          <p:cNvPr id="150" name="Shape 150"/>
          <p:cNvSpPr/>
          <p:nvPr/>
        </p:nvSpPr>
        <p:spPr>
          <a:xfrm>
            <a:off x="7962943" y="2909546"/>
            <a:ext cx="838176"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numCol="1">
            <a:spAutoFit/>
          </a:bodyPr>
          <a:lstStyle/>
          <a:p>
            <a:pPr algn="ctr">
              <a:defRPr sz="2400"/>
            </a:pPr>
            <a:r>
              <a:t>Fysisk</a:t>
            </a:r>
            <a:r>
              <a:rPr sz="1800"/>
              <a:t> </a:t>
            </a:r>
          </a:p>
        </p:txBody>
      </p:sp>
      <p:sp>
        <p:nvSpPr>
          <p:cNvPr id="151" name="Shape 151"/>
          <p:cNvSpPr/>
          <p:nvPr/>
        </p:nvSpPr>
        <p:spPr>
          <a:xfrm>
            <a:off x="7932024" y="3804067"/>
            <a:ext cx="900014" cy="368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numCol="1">
            <a:spAutoFit/>
          </a:bodyPr>
          <a:lstStyle>
            <a:lvl1pPr algn="ctr">
              <a:defRPr sz="2400"/>
            </a:lvl1pPr>
          </a:lstStyle>
          <a:p>
            <a:r>
              <a:t>Digitalt</a:t>
            </a:r>
          </a:p>
        </p:txBody>
      </p:sp>
      <p:sp>
        <p:nvSpPr>
          <p:cNvPr id="152" name="Shape 152"/>
          <p:cNvSpPr/>
          <p:nvPr/>
        </p:nvSpPr>
        <p:spPr>
          <a:xfrm>
            <a:off x="7914982" y="4598348"/>
            <a:ext cx="934096" cy="368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numCol="1">
            <a:spAutoFit/>
          </a:bodyPr>
          <a:lstStyle>
            <a:lvl1pPr algn="ctr">
              <a:defRPr sz="2400"/>
            </a:lvl1pPr>
          </a:lstStyle>
          <a:p>
            <a:r>
              <a:t>Adfærd</a:t>
            </a:r>
          </a:p>
        </p:txBody>
      </p:sp>
      <p:sp>
        <p:nvSpPr>
          <p:cNvPr id="153" name="Shape 153"/>
          <p:cNvSpPr/>
          <p:nvPr/>
        </p:nvSpPr>
        <p:spPr>
          <a:xfrm>
            <a:off x="546012" y="2963834"/>
            <a:ext cx="2858256" cy="1077218"/>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Information, som skal beskyttes: </a:t>
            </a:r>
            <a:br>
              <a:rPr/>
            </a:br>
            <a:endParaRPr/>
          </a:p>
          <a:p>
            <a:pPr marL="285750" indent="-285750">
              <a:buSzPct val="75000"/>
              <a:buFont typeface="Wingdings" pitchFamily="2" charset="2"/>
              <a:buChar char="§"/>
              <a:defRPr sz="1600">
                <a:solidFill>
                  <a:srgbClr val="767171"/>
                </a:solidFill>
              </a:defRPr>
            </a:pPr>
            <a:r>
              <a:t>Digitale og fysiske data</a:t>
            </a:r>
          </a:p>
          <a:p>
            <a:pPr marL="285750" indent="-285750">
              <a:buSzPct val="75000"/>
              <a:buFont typeface="Wingdings" pitchFamily="2" charset="2"/>
              <a:buChar char="§"/>
              <a:defRPr sz="1600">
                <a:solidFill>
                  <a:srgbClr val="767171"/>
                </a:solidFill>
              </a:defRPr>
            </a:pPr>
            <a:r>
              <a:t>Information og viden</a:t>
            </a:r>
          </a:p>
        </p:txBody>
      </p:sp>
      <p:pic>
        <p:nvPicPr>
          <p:cNvPr id="154" name="image9.png"/>
          <p:cNvPicPr>
            <a:picLocks noChangeAspect="1"/>
          </p:cNvPicPr>
          <p:nvPr/>
        </p:nvPicPr>
        <p:blipFill>
          <a:blip r:embed="rId4"/>
          <a:stretch>
            <a:fillRect/>
          </a:stretch>
        </p:blipFill>
        <p:spPr>
          <a:xfrm>
            <a:off x="8925863" y="3095654"/>
            <a:ext cx="1045390" cy="647688"/>
          </a:xfrm>
          <a:prstGeom prst="rect">
            <a:avLst/>
          </a:prstGeom>
          <a:ln w="12700">
            <a:miter lim="400000"/>
          </a:ln>
        </p:spPr>
      </p:pic>
      <p:pic>
        <p:nvPicPr>
          <p:cNvPr id="156" name="image11.png"/>
          <p:cNvPicPr>
            <a:picLocks noChangeAspect="1"/>
          </p:cNvPicPr>
          <p:nvPr/>
        </p:nvPicPr>
        <p:blipFill>
          <a:blip r:embed="rId5"/>
          <a:stretch>
            <a:fillRect/>
          </a:stretch>
        </p:blipFill>
        <p:spPr>
          <a:xfrm>
            <a:off x="6524921" y="2828544"/>
            <a:ext cx="917664" cy="917664"/>
          </a:xfrm>
          <a:prstGeom prst="rect">
            <a:avLst/>
          </a:prstGeom>
          <a:ln w="12700">
            <a:miter lim="400000"/>
          </a:ln>
        </p:spPr>
      </p:pic>
      <p:pic>
        <p:nvPicPr>
          <p:cNvPr id="157" name="image12.png"/>
          <p:cNvPicPr>
            <a:picLocks noChangeAspect="1"/>
          </p:cNvPicPr>
          <p:nvPr/>
        </p:nvPicPr>
        <p:blipFill>
          <a:blip r:embed="rId6"/>
          <a:stretch>
            <a:fillRect/>
          </a:stretch>
        </p:blipFill>
        <p:spPr>
          <a:xfrm>
            <a:off x="5984576" y="1992795"/>
            <a:ext cx="524976" cy="916750"/>
          </a:xfrm>
          <a:prstGeom prst="rect">
            <a:avLst/>
          </a:prstGeom>
          <a:ln w="12700">
            <a:miter lim="400000"/>
          </a:ln>
        </p:spPr>
      </p:pic>
      <p:pic>
        <p:nvPicPr>
          <p:cNvPr id="158" name="image13.png"/>
          <p:cNvPicPr>
            <a:picLocks noChangeAspect="1"/>
          </p:cNvPicPr>
          <p:nvPr/>
        </p:nvPicPr>
        <p:blipFill>
          <a:blip r:embed="rId7"/>
          <a:stretch>
            <a:fillRect/>
          </a:stretch>
        </p:blipFill>
        <p:spPr>
          <a:xfrm>
            <a:off x="9405204" y="2070985"/>
            <a:ext cx="830618" cy="815517"/>
          </a:xfrm>
          <a:prstGeom prst="rect">
            <a:avLst/>
          </a:prstGeom>
          <a:ln w="12700">
            <a:miter lim="400000"/>
          </a:ln>
        </p:spPr>
      </p:pic>
      <p:pic>
        <p:nvPicPr>
          <p:cNvPr id="159" name="image14.png"/>
          <p:cNvPicPr>
            <a:picLocks noChangeAspect="1"/>
          </p:cNvPicPr>
          <p:nvPr/>
        </p:nvPicPr>
        <p:blipFill>
          <a:blip r:embed="rId8"/>
          <a:stretch>
            <a:fillRect/>
          </a:stretch>
        </p:blipFill>
        <p:spPr>
          <a:xfrm>
            <a:off x="5863766" y="3948827"/>
            <a:ext cx="863731" cy="863731"/>
          </a:xfrm>
          <a:prstGeom prst="rect">
            <a:avLst/>
          </a:prstGeom>
          <a:ln w="12700">
            <a:miter lim="400000"/>
          </a:ln>
        </p:spPr>
      </p:pic>
      <p:pic>
        <p:nvPicPr>
          <p:cNvPr id="160" name="image15.png"/>
          <p:cNvPicPr>
            <a:picLocks noChangeAspect="1"/>
          </p:cNvPicPr>
          <p:nvPr/>
        </p:nvPicPr>
        <p:blipFill>
          <a:blip r:embed="rId9"/>
          <a:stretch>
            <a:fillRect/>
          </a:stretch>
        </p:blipFill>
        <p:spPr>
          <a:xfrm flipH="1">
            <a:off x="4382318" y="3217299"/>
            <a:ext cx="1277864" cy="918077"/>
          </a:xfrm>
          <a:prstGeom prst="rect">
            <a:avLst/>
          </a:prstGeom>
          <a:ln w="12700">
            <a:miter lim="400000"/>
          </a:ln>
        </p:spPr>
      </p:pic>
      <p:pic>
        <p:nvPicPr>
          <p:cNvPr id="161" name="image16.png"/>
          <p:cNvPicPr>
            <a:picLocks noChangeAspect="1"/>
          </p:cNvPicPr>
          <p:nvPr/>
        </p:nvPicPr>
        <p:blipFill>
          <a:blip r:embed="rId10"/>
          <a:stretch>
            <a:fillRect/>
          </a:stretch>
        </p:blipFill>
        <p:spPr>
          <a:xfrm>
            <a:off x="4613993" y="1696754"/>
            <a:ext cx="1069966" cy="1224660"/>
          </a:xfrm>
          <a:prstGeom prst="rect">
            <a:avLst/>
          </a:prstGeom>
          <a:ln w="12700">
            <a:miter lim="400000"/>
          </a:ln>
        </p:spPr>
      </p:pic>
      <p:pic>
        <p:nvPicPr>
          <p:cNvPr id="162" name="image17.png"/>
          <p:cNvPicPr>
            <a:picLocks noChangeAspect="1"/>
          </p:cNvPicPr>
          <p:nvPr/>
        </p:nvPicPr>
        <p:blipFill>
          <a:blip r:embed="rId11"/>
          <a:stretch>
            <a:fillRect/>
          </a:stretch>
        </p:blipFill>
        <p:spPr>
          <a:xfrm>
            <a:off x="7090361" y="4135375"/>
            <a:ext cx="524976" cy="874959"/>
          </a:xfrm>
          <a:prstGeom prst="rect">
            <a:avLst/>
          </a:prstGeom>
          <a:ln w="12700">
            <a:miter lim="400000"/>
          </a:ln>
        </p:spPr>
      </p:pic>
      <p:pic>
        <p:nvPicPr>
          <p:cNvPr id="163" name="image18.png"/>
          <p:cNvPicPr>
            <a:picLocks noChangeAspect="1"/>
          </p:cNvPicPr>
          <p:nvPr/>
        </p:nvPicPr>
        <p:blipFill>
          <a:blip r:embed="rId12"/>
          <a:stretch>
            <a:fillRect/>
          </a:stretch>
        </p:blipFill>
        <p:spPr>
          <a:xfrm>
            <a:off x="9014593" y="3992390"/>
            <a:ext cx="867931" cy="1017945"/>
          </a:xfrm>
          <a:prstGeom prst="rect">
            <a:avLst/>
          </a:prstGeom>
          <a:ln w="12700">
            <a:miter lim="400000"/>
          </a:ln>
        </p:spPr>
      </p:pic>
      <p:pic>
        <p:nvPicPr>
          <p:cNvPr id="164" name="image19.png"/>
          <p:cNvPicPr>
            <a:picLocks noChangeAspect="1"/>
          </p:cNvPicPr>
          <p:nvPr/>
        </p:nvPicPr>
        <p:blipFill>
          <a:blip r:embed="rId13"/>
          <a:stretch>
            <a:fillRect/>
          </a:stretch>
        </p:blipFill>
        <p:spPr>
          <a:xfrm>
            <a:off x="7644258" y="1352715"/>
            <a:ext cx="1374539" cy="1374539"/>
          </a:xfrm>
          <a:prstGeom prst="rect">
            <a:avLst/>
          </a:prstGeom>
          <a:ln w="12700">
            <a:miter lim="400000"/>
          </a:ln>
        </p:spPr>
      </p:pic>
      <p:sp>
        <p:nvSpPr>
          <p:cNvPr id="165" name="Shape 165"/>
          <p:cNvSpPr/>
          <p:nvPr/>
        </p:nvSpPr>
        <p:spPr>
          <a:xfrm>
            <a:off x="10891995" y="1"/>
            <a:ext cx="778722" cy="5819482"/>
          </a:xfrm>
          <a:prstGeom prst="rect">
            <a:avLst/>
          </a:prstGeom>
          <a:solidFill>
            <a:srgbClr val="FFFFFF"/>
          </a:solidFill>
          <a:ln w="12700">
            <a:miter lim="400000"/>
          </a:ln>
        </p:spPr>
        <p:txBody>
          <a:bodyPr lIns="45719" rIns="45719" numCol="1" anchor="ctr"/>
          <a:lstStyle/>
          <a:p>
            <a:pPr algn="ctr">
              <a:defRPr>
                <a:solidFill>
                  <a:srgbClr val="FFFFFF"/>
                </a:solidFil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xfrm>
            <a:off x="614363" y="523591"/>
            <a:ext cx="9428134" cy="504826"/>
          </a:xfrm>
          <a:prstGeom prst="rect">
            <a:avLst/>
          </a:prstGeom>
        </p:spPr>
        <p:txBody>
          <a:bodyPr numCol="1"/>
          <a:lstStyle/>
          <a:p>
            <a:r>
              <a:t>Den fysiske beskyttelse</a:t>
            </a:r>
          </a:p>
        </p:txBody>
      </p:sp>
      <p:sp>
        <p:nvSpPr>
          <p:cNvPr id="172" name="Shape 172"/>
          <p:cNvSpPr/>
          <p:nvPr/>
        </p:nvSpPr>
        <p:spPr>
          <a:xfrm>
            <a:off x="1254160" y="1479022"/>
            <a:ext cx="4412918"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rPr lang="da-DK"/>
              <a:t>Den fysiske beskyttelse handler om at sikre bygninger og it-udstyr.</a:t>
            </a:r>
            <a:endParaRPr/>
          </a:p>
        </p:txBody>
      </p:sp>
      <p:sp>
        <p:nvSpPr>
          <p:cNvPr id="173" name="Shape 173"/>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174" name="image8.png"/>
          <p:cNvPicPr>
            <a:picLocks noChangeAspect="1"/>
          </p:cNvPicPr>
          <p:nvPr/>
        </p:nvPicPr>
        <p:blipFill>
          <a:blip r:embed="rId2"/>
          <a:stretch>
            <a:fillRect/>
          </a:stretch>
        </p:blipFill>
        <p:spPr>
          <a:xfrm>
            <a:off x="127408" y="1552637"/>
            <a:ext cx="747047" cy="764027"/>
          </a:xfrm>
          <a:prstGeom prst="rect">
            <a:avLst/>
          </a:prstGeom>
          <a:ln w="12700">
            <a:miter lim="400000"/>
          </a:ln>
        </p:spPr>
      </p:pic>
      <p:sp>
        <p:nvSpPr>
          <p:cNvPr id="175" name="Shape 175"/>
          <p:cNvSpPr/>
          <p:nvPr/>
        </p:nvSpPr>
        <p:spPr>
          <a:xfrm>
            <a:off x="7030614" y="1940344"/>
            <a:ext cx="2644041" cy="1654571"/>
          </a:xfrm>
          <a:prstGeom prst="ellipse">
            <a:avLst/>
          </a:prstGeom>
          <a:solidFill>
            <a:srgbClr val="FFFFFF"/>
          </a:solidFill>
          <a:ln w="12700">
            <a:miter lim="400000"/>
          </a:ln>
        </p:spPr>
        <p:txBody>
          <a:bodyPr lIns="45719" rIns="45719" numCol="1" anchor="ctr"/>
          <a:lstStyle/>
          <a:p>
            <a:pPr algn="ctr">
              <a:defRPr sz="1400" b="1">
                <a:solidFill>
                  <a:srgbClr val="44546A"/>
                </a:solidFill>
              </a:defRPr>
            </a:pPr>
            <a:endParaRPr/>
          </a:p>
        </p:txBody>
      </p:sp>
      <p:pic>
        <p:nvPicPr>
          <p:cNvPr id="176"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pic>
        <p:nvPicPr>
          <p:cNvPr id="177" name="image20.png"/>
          <p:cNvPicPr>
            <a:picLocks noChangeAspect="1"/>
          </p:cNvPicPr>
          <p:nvPr/>
        </p:nvPicPr>
        <p:blipFill>
          <a:blip r:embed="rId4">
            <a:alphaModFix amt="50000"/>
          </a:blip>
          <a:stretch>
            <a:fillRect/>
          </a:stretch>
        </p:blipFill>
        <p:spPr>
          <a:xfrm>
            <a:off x="6745295" y="570397"/>
            <a:ext cx="2889865" cy="2889864"/>
          </a:xfrm>
          <a:prstGeom prst="rect">
            <a:avLst/>
          </a:prstGeom>
          <a:ln w="12700">
            <a:miter lim="400000"/>
          </a:ln>
        </p:spPr>
      </p:pic>
      <p:sp>
        <p:nvSpPr>
          <p:cNvPr id="178" name="Shape 178"/>
          <p:cNvSpPr/>
          <p:nvPr/>
        </p:nvSpPr>
        <p:spPr>
          <a:xfrm>
            <a:off x="6310522" y="3563661"/>
            <a:ext cx="3808782" cy="20391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891" y="0"/>
                </a:lnTo>
                <a:lnTo>
                  <a:pt x="18709"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179" name="Shape 179"/>
          <p:cNvSpPr/>
          <p:nvPr/>
        </p:nvSpPr>
        <p:spPr>
          <a:xfrm>
            <a:off x="1206680" y="2216014"/>
            <a:ext cx="4507878" cy="3293209"/>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rPr lang="da-DK" dirty="0"/>
              <a:t>F.eks. er kommunens it-infrastruktur sikret mod strømudfald, brand, vandindtrængning og tyveri.</a:t>
            </a:r>
          </a:p>
          <a:p>
            <a:pPr>
              <a:defRPr sz="1600">
                <a:solidFill>
                  <a:srgbClr val="767171"/>
                </a:solidFill>
              </a:defRPr>
            </a:pPr>
            <a:endParaRPr lang="da-DK" dirty="0"/>
          </a:p>
          <a:p>
            <a:pPr>
              <a:defRPr sz="1600">
                <a:solidFill>
                  <a:srgbClr val="767171"/>
                </a:solidFill>
              </a:defRPr>
            </a:pPr>
            <a:r>
              <a:rPr lang="da-DK" dirty="0"/>
              <a:t>Der er fysisk adgangskontrol til alt centralt udstyr, og det kræver autorisation at få adgang.</a:t>
            </a:r>
          </a:p>
          <a:p>
            <a:pPr>
              <a:defRPr sz="1600">
                <a:solidFill>
                  <a:srgbClr val="767171"/>
                </a:solidFill>
              </a:defRPr>
            </a:pPr>
            <a:endParaRPr lang="da-DK" dirty="0"/>
          </a:p>
          <a:p>
            <a:pPr>
              <a:defRPr sz="1600">
                <a:solidFill>
                  <a:srgbClr val="767171"/>
                </a:solidFill>
              </a:defRPr>
            </a:pPr>
            <a:r>
              <a:rPr lang="da-DK" dirty="0"/>
              <a:t>Kommunens papirarkiver er sikret, og man har ikke adgang til arkivalierne uden tilladelse.</a:t>
            </a:r>
          </a:p>
          <a:p>
            <a:pPr>
              <a:defRPr sz="1600">
                <a:solidFill>
                  <a:srgbClr val="767171"/>
                </a:solidFill>
              </a:defRPr>
            </a:pPr>
            <a:endParaRPr lang="da-DK" dirty="0"/>
          </a:p>
          <a:p>
            <a:pPr>
              <a:defRPr sz="1600">
                <a:solidFill>
                  <a:srgbClr val="767171"/>
                </a:solidFill>
              </a:defRPr>
            </a:pPr>
            <a:r>
              <a:rPr lang="da-DK" dirty="0"/>
              <a:t>Men det handler også om sikre, at borgere, brugere, og andre, der opholder sig i de kommunale bygninger, ikke har fysisk adgang til udstyr og </a:t>
            </a:r>
            <a:br>
              <a:rPr lang="da-DK" dirty="0"/>
            </a:br>
            <a:r>
              <a:rPr lang="da-DK" dirty="0"/>
              <a:t>papirer, som skal beskyttes.</a:t>
            </a:r>
          </a:p>
        </p:txBody>
      </p:sp>
      <p:pic>
        <p:nvPicPr>
          <p:cNvPr id="180" name="image18.png"/>
          <p:cNvPicPr>
            <a:picLocks noChangeAspect="1"/>
          </p:cNvPicPr>
          <p:nvPr/>
        </p:nvPicPr>
        <p:blipFill>
          <a:blip r:embed="rId5">
            <a:alphaModFix amt="50000"/>
          </a:blip>
          <a:stretch>
            <a:fillRect/>
          </a:stretch>
        </p:blipFill>
        <p:spPr>
          <a:xfrm>
            <a:off x="8867544" y="3698314"/>
            <a:ext cx="1353803" cy="1587793"/>
          </a:xfrm>
          <a:prstGeom prst="rect">
            <a:avLst/>
          </a:prstGeom>
          <a:ln w="12700">
            <a:miter lim="400000"/>
          </a:ln>
        </p:spPr>
      </p:pic>
      <p:pic>
        <p:nvPicPr>
          <p:cNvPr id="181" name="image21.png"/>
          <p:cNvPicPr>
            <a:picLocks noChangeAspect="1"/>
          </p:cNvPicPr>
          <p:nvPr/>
        </p:nvPicPr>
        <p:blipFill>
          <a:blip r:embed="rId6"/>
          <a:stretch>
            <a:fillRect/>
          </a:stretch>
        </p:blipFill>
        <p:spPr>
          <a:xfrm>
            <a:off x="6323469" y="2797779"/>
            <a:ext cx="965201" cy="12065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267</TotalTime>
  <Words>4848</Words>
  <Application>Microsoft Macintosh PowerPoint</Application>
  <PresentationFormat>Brugerdefineret</PresentationFormat>
  <Paragraphs>506</Paragraphs>
  <Slides>46</Slides>
  <Notes>28</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46</vt:i4>
      </vt:variant>
    </vt:vector>
  </HeadingPairs>
  <TitlesOfParts>
    <vt:vector size="53" baseType="lpstr">
      <vt:lpstr>Arial</vt:lpstr>
      <vt:lpstr>Calibri</vt:lpstr>
      <vt:lpstr>Calibri Light</vt:lpstr>
      <vt:lpstr>Helvetica</vt:lpstr>
      <vt:lpstr>Wingdings</vt:lpstr>
      <vt:lpstr>Work Sans</vt:lpstr>
      <vt:lpstr>Office-tema</vt:lpstr>
      <vt:lpstr>PowerPoint-præsentation</vt:lpstr>
      <vt:lpstr>PowerPoint-præsentation</vt:lpstr>
      <vt:lpstr>PowerPoint-præsentation</vt:lpstr>
      <vt:lpstr>PowerPoint-præsentation</vt:lpstr>
      <vt:lpstr>PowerPoint-præsentation</vt:lpstr>
      <vt:lpstr>Hvorfor informationssikkerhed?</vt:lpstr>
      <vt:lpstr>PowerPoint-præsentation</vt:lpstr>
      <vt:lpstr>Informationssikkerhed handler om at beskytte informationer</vt:lpstr>
      <vt:lpstr>Den fysiske beskyttelse</vt:lpstr>
      <vt:lpstr>Digital beskyttelse</vt:lpstr>
      <vt:lpstr>Adfærd</vt:lpstr>
      <vt:lpstr>Informationssikkerhed for kommunalbestyrelsen</vt:lpstr>
      <vt:lpstr>PowerPoint-præsentation</vt:lpstr>
      <vt:lpstr>Forpligtende rammer for kommunens ledelse af informationssikkerheden</vt:lpstr>
      <vt:lpstr>Kommunalbestyrelsens rolle i sikkerhedsarbejdet</vt:lpstr>
      <vt:lpstr>ISO 27001 er svaret på, hvordan man skal lede informationssikkerhed.</vt:lpstr>
      <vt:lpstr>Både ISO 27001 og Databeskyttelsesforordningen (GDPR) anviser, at informationssikkerheden skal tilrettelægges ud fra en risikobaseret tilgang.</vt:lpstr>
      <vt:lpstr>Informationssikkerheden skal være FIT</vt:lpstr>
      <vt:lpstr>Fortrolighed</vt:lpstr>
      <vt:lpstr>Integritet</vt:lpstr>
      <vt:lpstr>Tilgængelighed</vt:lpstr>
      <vt:lpstr>Specifikke roller i kommunen</vt:lpstr>
      <vt:lpstr>Informationssikkerhedsudvalget </vt:lpstr>
      <vt:lpstr>Informationssikkerhedskoordinatoren</vt:lpstr>
      <vt:lpstr>Mellemlederne</vt:lpstr>
      <vt:lpstr>Andre roller</vt:lpstr>
      <vt:lpstr>Fastsættelse af sikkerhedsniveauet</vt:lpstr>
      <vt:lpstr>Aktiver</vt:lpstr>
      <vt:lpstr>Risikovurdering</vt:lpstr>
      <vt:lpstr>Kontroller</vt:lpstr>
      <vt:lpstr>Opfølgning</vt:lpstr>
      <vt:lpstr>PowerPoint-præsentation</vt:lpstr>
      <vt:lpstr>Kommunen skal overholde Databeskyttelsesforordningen</vt:lpstr>
      <vt:lpstr>1. Man skal sikre overholdelse af Databeskyttelsesforordningen</vt:lpstr>
      <vt:lpstr>2. Formålsbegrænsning</vt:lpstr>
      <vt:lpstr>3. Dataminimering</vt:lpstr>
      <vt:lpstr>4. Rigtighed</vt:lpstr>
      <vt:lpstr>5. Opbevaringsbegrænsning</vt:lpstr>
      <vt:lpstr>6. Integritet og fortrolighed</vt:lpstr>
      <vt:lpstr>PowerPoint-præsentation</vt:lpstr>
      <vt:lpstr>Retningslinjer for informationssikkerhed i XX kommune</vt:lpstr>
      <vt:lpstr>PowerPoint-præsentation</vt:lpstr>
      <vt:lpstr>Datatilsynet</vt:lpstr>
      <vt:lpstr>Revision</vt:lpstr>
      <vt:lpstr>DPO</vt:lpstr>
      <vt:lpstr>Opfølgning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cp:lastModifiedBy>Flemming Engstrøm</cp:lastModifiedBy>
  <cp:revision>40</cp:revision>
  <dcterms:modified xsi:type="dcterms:W3CDTF">2021-12-01T17:29:03Z</dcterms:modified>
</cp:coreProperties>
</file>