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7" r:id="rId3"/>
    <p:sldId id="271" r:id="rId4"/>
    <p:sldId id="272" r:id="rId5"/>
    <p:sldId id="273" r:id="rId6"/>
    <p:sldId id="278" r:id="rId7"/>
    <p:sldId id="265" r:id="rId8"/>
    <p:sldId id="274" r:id="rId9"/>
    <p:sldId id="276" r:id="rId10"/>
    <p:sldId id="279" r:id="rId11"/>
    <p:sldId id="277" r:id="rId12"/>
    <p:sldId id="266"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6518"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835D1-E46D-4B36-8F6E-59D2315075F5}" type="datetimeFigureOut">
              <a:rPr lang="da-DK" smtClean="0"/>
              <a:t>25-10-2021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35BA1-1CA3-4684-83CD-E5CC070CB4A3}" type="slidenum">
              <a:rPr lang="da-DK" smtClean="0"/>
              <a:t>‹nr.›</a:t>
            </a:fld>
            <a:endParaRPr lang="da-DK"/>
          </a:p>
        </p:txBody>
      </p:sp>
    </p:spTree>
    <p:extLst>
      <p:ext uri="{BB962C8B-B14F-4D97-AF65-F5344CB8AC3E}">
        <p14:creationId xmlns:p14="http://schemas.microsoft.com/office/powerpoint/2010/main" val="140576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2F608-5542-47E1-832C-4650600A0FC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47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11</a:t>
            </a:fld>
            <a:endParaRPr lang="da-DK"/>
          </a:p>
        </p:txBody>
      </p:sp>
    </p:spTree>
    <p:extLst>
      <p:ext uri="{BB962C8B-B14F-4D97-AF65-F5344CB8AC3E}">
        <p14:creationId xmlns:p14="http://schemas.microsoft.com/office/powerpoint/2010/main" val="3026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12</a:t>
            </a:fld>
            <a:endParaRPr lang="da-DK"/>
          </a:p>
        </p:txBody>
      </p:sp>
    </p:spTree>
    <p:extLst>
      <p:ext uri="{BB962C8B-B14F-4D97-AF65-F5344CB8AC3E}">
        <p14:creationId xmlns:p14="http://schemas.microsoft.com/office/powerpoint/2010/main" val="408033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2F608-5542-47E1-832C-4650600A0FC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5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3</a:t>
            </a:fld>
            <a:endParaRPr lang="da-DK"/>
          </a:p>
        </p:txBody>
      </p:sp>
    </p:spTree>
    <p:extLst>
      <p:ext uri="{BB962C8B-B14F-4D97-AF65-F5344CB8AC3E}">
        <p14:creationId xmlns:p14="http://schemas.microsoft.com/office/powerpoint/2010/main" val="7782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4</a:t>
            </a:fld>
            <a:endParaRPr lang="da-DK"/>
          </a:p>
        </p:txBody>
      </p:sp>
    </p:spTree>
    <p:extLst>
      <p:ext uri="{BB962C8B-B14F-4D97-AF65-F5344CB8AC3E}">
        <p14:creationId xmlns:p14="http://schemas.microsoft.com/office/powerpoint/2010/main" val="98366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5</a:t>
            </a:fld>
            <a:endParaRPr lang="da-DK"/>
          </a:p>
        </p:txBody>
      </p:sp>
    </p:spTree>
    <p:extLst>
      <p:ext uri="{BB962C8B-B14F-4D97-AF65-F5344CB8AC3E}">
        <p14:creationId xmlns:p14="http://schemas.microsoft.com/office/powerpoint/2010/main" val="100000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6</a:t>
            </a:fld>
            <a:endParaRPr lang="da-DK"/>
          </a:p>
        </p:txBody>
      </p:sp>
    </p:spTree>
    <p:extLst>
      <p:ext uri="{BB962C8B-B14F-4D97-AF65-F5344CB8AC3E}">
        <p14:creationId xmlns:p14="http://schemas.microsoft.com/office/powerpoint/2010/main" val="358470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2F608-5542-47E1-832C-4650600A0FC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85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8</a:t>
            </a:fld>
            <a:endParaRPr lang="da-DK"/>
          </a:p>
        </p:txBody>
      </p:sp>
    </p:spTree>
    <p:extLst>
      <p:ext uri="{BB962C8B-B14F-4D97-AF65-F5344CB8AC3E}">
        <p14:creationId xmlns:p14="http://schemas.microsoft.com/office/powerpoint/2010/main" val="201368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A835BA1-1CA3-4684-83CD-E5CC070CB4A3}" type="slidenum">
              <a:rPr lang="da-DK" smtClean="0"/>
              <a:t>9</a:t>
            </a:fld>
            <a:endParaRPr lang="da-DK"/>
          </a:p>
        </p:txBody>
      </p:sp>
    </p:spTree>
    <p:extLst>
      <p:ext uri="{BB962C8B-B14F-4D97-AF65-F5344CB8AC3E}">
        <p14:creationId xmlns:p14="http://schemas.microsoft.com/office/powerpoint/2010/main" val="277259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FD691-D98F-4823-BA27-092997DC180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8F765BB-3786-47B0-9C70-37C006E41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83D6F1C-EEBE-40EE-8225-D879B63E59A2}"/>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450CC0CA-C67A-43D9-93C9-DBE75DA85F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D535091-99BB-426B-9E08-D99F8B5AAD86}"/>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148025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F6EDE-2F12-416B-ABC6-C5DCA767B68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D9441E-AF98-48BB-8808-6DBB3732952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72DB98-8487-4047-B9D8-6F8B273FF1D9}"/>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2FCEFC82-6398-475E-9887-81C3DD8A86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734842E-238A-4CA6-8DF4-797654807EAE}"/>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346513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5362461-64F3-4ABB-80A5-A248C892C9C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DF5967A-E9A8-4949-B76A-DB1FD326681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45778D9-275F-4192-B6B9-1D66ABBD4383}"/>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826986AB-7597-4C64-9B2F-82CDEA11B5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7699138-5B9F-4994-9982-2C5A46C64BB5}"/>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101838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C706A-1FCF-4D89-96D6-80CD97F60F8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48E139F-132E-4DE2-8EFC-CF787BA5694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BEB9B5-B6F5-4146-ABE5-895DE8DB40F6}"/>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2D5ED571-2B63-4818-AB11-043217E31C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F08B60-2964-49B1-B488-CC27093DF580}"/>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149399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8C59C-F9E2-4750-BBD8-2B2857391E3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64DA59E-CE48-457A-BE7F-AB4B06403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FA14D76-3CAB-463A-A263-D755B4CBCFE4}"/>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52CA2C22-5CF9-4AE5-8CC8-C2573DD619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C7E3C97-90CD-4681-8B7B-FDB96063FB5C}"/>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116997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8B9-4321-4EB8-9555-6020DB5406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260A32A-9459-4DEA-B8B9-7B976157AEF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7850BE2-2E49-49CE-AFA7-409069A79DC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D801AE1-3328-471A-8075-DFB584311A78}"/>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6" name="Pladsholder til sidefod 5">
            <a:extLst>
              <a:ext uri="{FF2B5EF4-FFF2-40B4-BE49-F238E27FC236}">
                <a16:creationId xmlns:a16="http://schemas.microsoft.com/office/drawing/2014/main" id="{22B829E9-EF1A-4E41-A47F-09D3F24E69B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EB5EAD4-EBC3-4075-9FBB-DEF4BDAB9A25}"/>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245684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37A5F-F2D2-47AD-97B8-D25A1C1B0B3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4221705-114B-4EC2-B060-57F30BF5A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B0515CD-3BD6-4085-AD1E-9DA496C8E7B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16D992A-3908-4FBE-AF64-1BED58E9C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4A61EC-8439-4D76-B087-90B1134F1D2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BF89AB0-BF54-46B9-A466-05F0692B92C6}"/>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8" name="Pladsholder til sidefod 7">
            <a:extLst>
              <a:ext uri="{FF2B5EF4-FFF2-40B4-BE49-F238E27FC236}">
                <a16:creationId xmlns:a16="http://schemas.microsoft.com/office/drawing/2014/main" id="{EC8E7A0B-1F87-4718-9202-28755242F98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78BA773-44D2-4890-8E3E-F8BF25081F39}"/>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99878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464F0-805F-469B-A1E8-B5E0ED2BD76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D3212F6-316A-41DA-ABB1-50D76971E7C7}"/>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4" name="Pladsholder til sidefod 3">
            <a:extLst>
              <a:ext uri="{FF2B5EF4-FFF2-40B4-BE49-F238E27FC236}">
                <a16:creationId xmlns:a16="http://schemas.microsoft.com/office/drawing/2014/main" id="{F0DDAE47-928F-43FB-A124-5CC6C5D9A6E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63469FA-3A42-4A79-BC9C-733BA7763EEF}"/>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143073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B78FD70-266E-41B8-8D2F-7C255B2B0A08}"/>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3" name="Pladsholder til sidefod 2">
            <a:extLst>
              <a:ext uri="{FF2B5EF4-FFF2-40B4-BE49-F238E27FC236}">
                <a16:creationId xmlns:a16="http://schemas.microsoft.com/office/drawing/2014/main" id="{1EDADB9F-2F18-496F-ACA7-490C081811A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AEBA137-0EFB-44D9-BE46-F7E3FB956580}"/>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291937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CD83E-C8AB-43AF-B432-8080B5AA358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237B6BA-D24A-4A6D-9F4B-580654A3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DCA8DF0-373E-4316-99EA-FDC942CCD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1C86A1-0BD2-4AE0-BFCF-DC1581F3C3F4}"/>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6" name="Pladsholder til sidefod 5">
            <a:extLst>
              <a:ext uri="{FF2B5EF4-FFF2-40B4-BE49-F238E27FC236}">
                <a16:creationId xmlns:a16="http://schemas.microsoft.com/office/drawing/2014/main" id="{7D72AAD7-3643-469D-BFBA-7B482026FC3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22C6D0-711F-4885-9A16-C80DF6BCB411}"/>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215512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889CD-DE40-4B31-B7E9-68F486A712F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B11D75F-86A9-47E3-AA97-914748A14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2219E27-2AEF-4C81-B8A0-117D1FA74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A90A855-5BB0-4689-88B4-408B246AA32F}"/>
              </a:ext>
            </a:extLst>
          </p:cNvPr>
          <p:cNvSpPr>
            <a:spLocks noGrp="1"/>
          </p:cNvSpPr>
          <p:nvPr>
            <p:ph type="dt" sz="half" idx="10"/>
          </p:nvPr>
        </p:nvSpPr>
        <p:spPr/>
        <p:txBody>
          <a:bodyPr/>
          <a:lstStyle/>
          <a:p>
            <a:fld id="{B895ABC1-948E-4C60-A2D1-912E6E90B2D3}" type="datetimeFigureOut">
              <a:rPr lang="da-DK" smtClean="0"/>
              <a:t>25-10-2021</a:t>
            </a:fld>
            <a:endParaRPr lang="da-DK"/>
          </a:p>
        </p:txBody>
      </p:sp>
      <p:sp>
        <p:nvSpPr>
          <p:cNvPr id="6" name="Pladsholder til sidefod 5">
            <a:extLst>
              <a:ext uri="{FF2B5EF4-FFF2-40B4-BE49-F238E27FC236}">
                <a16:creationId xmlns:a16="http://schemas.microsoft.com/office/drawing/2014/main" id="{AE7E3CE1-F9F3-4E24-87D5-75271D85F9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1BA6282-58F9-43F3-B3CF-989B997411C3}"/>
              </a:ext>
            </a:extLst>
          </p:cNvPr>
          <p:cNvSpPr>
            <a:spLocks noGrp="1"/>
          </p:cNvSpPr>
          <p:nvPr>
            <p:ph type="sldNum" sz="quarter" idx="12"/>
          </p:nvPr>
        </p:nvSpPr>
        <p:spPr/>
        <p:txBody>
          <a:bodyPr/>
          <a:lstStyle/>
          <a:p>
            <a:fld id="{CA005882-0137-4B3D-9768-6E1388B6CEBD}" type="slidenum">
              <a:rPr lang="da-DK" smtClean="0"/>
              <a:t>‹nr.›</a:t>
            </a:fld>
            <a:endParaRPr lang="da-DK"/>
          </a:p>
        </p:txBody>
      </p:sp>
    </p:spTree>
    <p:extLst>
      <p:ext uri="{BB962C8B-B14F-4D97-AF65-F5344CB8AC3E}">
        <p14:creationId xmlns:p14="http://schemas.microsoft.com/office/powerpoint/2010/main" val="238498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580F2D8-BC31-4BF7-86FE-8F6229461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FC75A52-F890-4E61-ADF8-9D68E7CFE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67799E1-EA5F-4BBC-A87E-9EA93D867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5ABC1-948E-4C60-A2D1-912E6E90B2D3}" type="datetimeFigureOut">
              <a:rPr lang="da-DK" smtClean="0"/>
              <a:t>25-10-2021</a:t>
            </a:fld>
            <a:endParaRPr lang="da-DK"/>
          </a:p>
        </p:txBody>
      </p:sp>
      <p:sp>
        <p:nvSpPr>
          <p:cNvPr id="5" name="Pladsholder til sidefod 4">
            <a:extLst>
              <a:ext uri="{FF2B5EF4-FFF2-40B4-BE49-F238E27FC236}">
                <a16:creationId xmlns:a16="http://schemas.microsoft.com/office/drawing/2014/main" id="{010F8D4C-C646-40F7-86CD-1DC67DD7D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408591A-A4A2-4156-89E9-638152FF0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05882-0137-4B3D-9768-6E1388B6CEBD}" type="slidenum">
              <a:rPr lang="da-DK" smtClean="0"/>
              <a:t>‹nr.›</a:t>
            </a:fld>
            <a:endParaRPr lang="da-DK"/>
          </a:p>
        </p:txBody>
      </p:sp>
    </p:spTree>
    <p:extLst>
      <p:ext uri="{BB962C8B-B14F-4D97-AF65-F5344CB8AC3E}">
        <p14:creationId xmlns:p14="http://schemas.microsoft.com/office/powerpoint/2010/main" val="326751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ndustry-of-things.de/programm-der-embedded-vision-europe-2017-steht-a-63774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84F26355-1C1E-48AD-B163-710088C71314}"/>
              </a:ext>
            </a:extLst>
          </p:cNvPr>
          <p:cNvPicPr>
            <a:picLocks noChangeAspect="1"/>
          </p:cNvPicPr>
          <p:nvPr/>
        </p:nvPicPr>
        <p:blipFill rotWithShape="1">
          <a:blip r:embed="rId3"/>
          <a:srcRect t="18517" b="26358"/>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3AAF291-A571-49DA-A50E-05D57F5DFAE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kumimoji="0" lang="da-DK" sz="4800" b="1" i="0" u="none" strike="noStrike" kern="1200" cap="all" spc="0" normalizeH="0" baseline="0" noProof="0" dirty="0">
                <a:ln>
                  <a:noFill/>
                </a:ln>
                <a:solidFill>
                  <a:prstClr val="black"/>
                </a:solidFill>
                <a:effectLst/>
                <a:uLnTx/>
                <a:uFillTx/>
                <a:latin typeface="Tw Cen MT" panose="020B0602020104020603"/>
                <a:ea typeface="+mj-ea"/>
                <a:cs typeface="+mj-cs"/>
              </a:rPr>
              <a:t>Seneste nyt fra FGU</a:t>
            </a:r>
            <a:endParaRPr lang="da-DK" sz="5200" dirty="0">
              <a:solidFill>
                <a:srgbClr val="FFFFFF"/>
              </a:solidFill>
            </a:endParaRPr>
          </a:p>
        </p:txBody>
      </p:sp>
      <p:sp>
        <p:nvSpPr>
          <p:cNvPr id="3" name="Undertitel 2">
            <a:extLst>
              <a:ext uri="{FF2B5EF4-FFF2-40B4-BE49-F238E27FC236}">
                <a16:creationId xmlns:a16="http://schemas.microsoft.com/office/drawing/2014/main" id="{4F886000-70BD-499F-BF8C-E339E291F47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a-DK" dirty="0">
                <a:solidFill>
                  <a:srgbClr val="FFFFFF"/>
                </a:solidFill>
              </a:rPr>
              <a:t>Oplæg for KKR den 15. oktober 2021</a:t>
            </a:r>
          </a:p>
          <a:p>
            <a:r>
              <a:rPr lang="da-DK" dirty="0">
                <a:solidFill>
                  <a:srgbClr val="FFFFFF"/>
                </a:solidFill>
              </a:rPr>
              <a:t>Ved Hanne Fischer, formand for Direktør- og Rektorkollegiet i FGU Danmark samt direktør på FGU Vestegnen</a:t>
            </a:r>
          </a:p>
        </p:txBody>
      </p:sp>
      <p:pic>
        <p:nvPicPr>
          <p:cNvPr id="5" name="Billede 4">
            <a:extLst>
              <a:ext uri="{FF2B5EF4-FFF2-40B4-BE49-F238E27FC236}">
                <a16:creationId xmlns:a16="http://schemas.microsoft.com/office/drawing/2014/main" id="{1ADDBE87-5B61-43AE-99E6-FAC757B9ACD5}"/>
              </a:ext>
            </a:extLst>
          </p:cNvPr>
          <p:cNvPicPr>
            <a:picLocks noChangeAspect="1"/>
          </p:cNvPicPr>
          <p:nvPr/>
        </p:nvPicPr>
        <p:blipFill>
          <a:blip r:embed="rId4"/>
          <a:stretch>
            <a:fillRect/>
          </a:stretch>
        </p:blipFill>
        <p:spPr>
          <a:xfrm>
            <a:off x="9057527" y="512807"/>
            <a:ext cx="1463167" cy="975445"/>
          </a:xfrm>
          <a:prstGeom prst="rect">
            <a:avLst/>
          </a:prstGeom>
        </p:spPr>
      </p:pic>
    </p:spTree>
    <p:extLst>
      <p:ext uri="{BB962C8B-B14F-4D97-AF65-F5344CB8AC3E}">
        <p14:creationId xmlns:p14="http://schemas.microsoft.com/office/powerpoint/2010/main" val="226969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9BB8-6C25-49FC-B6C6-3AD95E514961}"/>
              </a:ext>
            </a:extLst>
          </p:cNvPr>
          <p:cNvSpPr>
            <a:spLocks noGrp="1"/>
          </p:cNvSpPr>
          <p:nvPr>
            <p:ph type="title"/>
          </p:nvPr>
        </p:nvSpPr>
        <p:spPr/>
        <p:txBody>
          <a:bodyPr/>
          <a:lstStyle/>
          <a:p>
            <a:r>
              <a:rPr lang="da-DK" dirty="0"/>
              <a:t>Historier fra FGU Vestegnen</a:t>
            </a:r>
          </a:p>
        </p:txBody>
      </p:sp>
      <p:pic>
        <p:nvPicPr>
          <p:cNvPr id="6" name="Billede 5" descr="Et billede, der indeholder tekst, indendørs, pattedyr, gnaver&#10;&#10;Automatisk genereret beskrivelse">
            <a:extLst>
              <a:ext uri="{FF2B5EF4-FFF2-40B4-BE49-F238E27FC236}">
                <a16:creationId xmlns:a16="http://schemas.microsoft.com/office/drawing/2014/main" id="{B33D0B61-4E1B-48EF-B39C-452A4AE3F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7538">
            <a:off x="8704934" y="2492343"/>
            <a:ext cx="2962275" cy="3981450"/>
          </a:xfrm>
          <a:prstGeom prst="rect">
            <a:avLst/>
          </a:prstGeom>
        </p:spPr>
      </p:pic>
      <p:pic>
        <p:nvPicPr>
          <p:cNvPr id="10" name="Billede 9" descr="Et billede, der indeholder tekst&#10;&#10;Automatisk genereret beskrivelse">
            <a:extLst>
              <a:ext uri="{FF2B5EF4-FFF2-40B4-BE49-F238E27FC236}">
                <a16:creationId xmlns:a16="http://schemas.microsoft.com/office/drawing/2014/main" id="{9D274799-6EFD-4086-9166-988A7F997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445" y="1868763"/>
            <a:ext cx="4309110" cy="4669155"/>
          </a:xfrm>
          <a:prstGeom prst="rect">
            <a:avLst/>
          </a:prstGeom>
        </p:spPr>
      </p:pic>
      <p:pic>
        <p:nvPicPr>
          <p:cNvPr id="12" name="Billede 11" descr="Et billede, der indeholder tekst&#10;&#10;Automatisk genereret beskrivelse">
            <a:extLst>
              <a:ext uri="{FF2B5EF4-FFF2-40B4-BE49-F238E27FC236}">
                <a16:creationId xmlns:a16="http://schemas.microsoft.com/office/drawing/2014/main" id="{77D64B07-8228-4834-898B-6DEFC4DA8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86796">
            <a:off x="561812" y="2411177"/>
            <a:ext cx="3014663" cy="3857625"/>
          </a:xfrm>
          <a:prstGeom prst="rect">
            <a:avLst/>
          </a:prstGeom>
        </p:spPr>
      </p:pic>
    </p:spTree>
    <p:extLst>
      <p:ext uri="{BB962C8B-B14F-4D97-AF65-F5344CB8AC3E}">
        <p14:creationId xmlns:p14="http://schemas.microsoft.com/office/powerpoint/2010/main" val="116999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0213-9580-488F-8165-51688F3C7BD7}"/>
              </a:ext>
            </a:extLst>
          </p:cNvPr>
          <p:cNvSpPr>
            <a:spLocks noGrp="1"/>
          </p:cNvSpPr>
          <p:nvPr>
            <p:ph type="title"/>
          </p:nvPr>
        </p:nvSpPr>
        <p:spPr>
          <a:xfrm>
            <a:off x="838200" y="365125"/>
            <a:ext cx="10515600" cy="473861"/>
          </a:xfrm>
        </p:spPr>
        <p:txBody>
          <a:bodyPr>
            <a:normAutofit fontScale="90000"/>
          </a:bodyPr>
          <a:lstStyle/>
          <a:p>
            <a:r>
              <a:rPr lang="da-DK" dirty="0"/>
              <a:t>FGU fortalt i et billede</a:t>
            </a:r>
          </a:p>
        </p:txBody>
      </p:sp>
      <p:pic>
        <p:nvPicPr>
          <p:cNvPr id="5" name="Pladsholder til indhold 4">
            <a:extLst>
              <a:ext uri="{FF2B5EF4-FFF2-40B4-BE49-F238E27FC236}">
                <a16:creationId xmlns:a16="http://schemas.microsoft.com/office/drawing/2014/main" id="{F21A20F2-7805-4B38-A21A-7F5F2A3E229E}"/>
              </a:ext>
            </a:extLst>
          </p:cNvPr>
          <p:cNvPicPr>
            <a:picLocks noGrp="1" noChangeAspect="1"/>
          </p:cNvPicPr>
          <p:nvPr>
            <p:ph idx="1"/>
          </p:nvPr>
        </p:nvPicPr>
        <p:blipFill>
          <a:blip r:embed="rId3"/>
          <a:stretch>
            <a:fillRect/>
          </a:stretch>
        </p:blipFill>
        <p:spPr>
          <a:xfrm>
            <a:off x="1225485" y="960931"/>
            <a:ext cx="9549351" cy="5216032"/>
          </a:xfrm>
          <a:prstGeom prst="rect">
            <a:avLst/>
          </a:prstGeom>
        </p:spPr>
      </p:pic>
      <p:pic>
        <p:nvPicPr>
          <p:cNvPr id="6" name="Billede 5">
            <a:extLst>
              <a:ext uri="{FF2B5EF4-FFF2-40B4-BE49-F238E27FC236}">
                <a16:creationId xmlns:a16="http://schemas.microsoft.com/office/drawing/2014/main" id="{D425EA94-20C2-417E-A3B5-6275E2665FC8}"/>
              </a:ext>
            </a:extLst>
          </p:cNvPr>
          <p:cNvPicPr>
            <a:picLocks noChangeAspect="1"/>
          </p:cNvPicPr>
          <p:nvPr/>
        </p:nvPicPr>
        <p:blipFill>
          <a:blip r:embed="rId4"/>
          <a:stretch>
            <a:fillRect/>
          </a:stretch>
        </p:blipFill>
        <p:spPr>
          <a:xfrm>
            <a:off x="10234931" y="193314"/>
            <a:ext cx="1463167" cy="975445"/>
          </a:xfrm>
          <a:prstGeom prst="rect">
            <a:avLst/>
          </a:prstGeom>
        </p:spPr>
      </p:pic>
    </p:spTree>
    <p:extLst>
      <p:ext uri="{BB962C8B-B14F-4D97-AF65-F5344CB8AC3E}">
        <p14:creationId xmlns:p14="http://schemas.microsoft.com/office/powerpoint/2010/main" val="196119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ladsholder til indhold 3">
            <a:extLst>
              <a:ext uri="{FF2B5EF4-FFF2-40B4-BE49-F238E27FC236}">
                <a16:creationId xmlns:a16="http://schemas.microsoft.com/office/drawing/2014/main" id="{D4DE1EBE-59E8-40EF-BFE7-1BC34E5D2013}"/>
              </a:ext>
            </a:extLst>
          </p:cNvPr>
          <p:cNvPicPr>
            <a:picLocks noChangeAspect="1"/>
          </p:cNvPicPr>
          <p:nvPr/>
        </p:nvPicPr>
        <p:blipFill rotWithShape="1">
          <a:blip r:embed="rId3"/>
          <a:srcRect t="14868" r="9091" b="18065"/>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8FDE767-0381-42F6-B4CC-3F549B5A2ADD}"/>
              </a:ext>
            </a:extLst>
          </p:cNvPr>
          <p:cNvSpPr>
            <a:spLocks noGrp="1"/>
          </p:cNvSpPr>
          <p:nvPr>
            <p:ph type="title"/>
          </p:nvPr>
        </p:nvSpPr>
        <p:spPr>
          <a:xfrm>
            <a:off x="371094" y="1161288"/>
            <a:ext cx="3438144" cy="1124712"/>
          </a:xfrm>
        </p:spPr>
        <p:txBody>
          <a:bodyPr anchor="b">
            <a:normAutofit/>
          </a:bodyPr>
          <a:lstStyle/>
          <a:p>
            <a:r>
              <a:rPr lang="da-DK" sz="2800" dirty="0"/>
              <a:t>Tak for ordet, spørgsmål?</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43A75F16-3A9E-47D1-BC61-7AA3295D394D}"/>
              </a:ext>
            </a:extLst>
          </p:cNvPr>
          <p:cNvSpPr>
            <a:spLocks noGrp="1"/>
          </p:cNvSpPr>
          <p:nvPr>
            <p:ph idx="1"/>
          </p:nvPr>
        </p:nvSpPr>
        <p:spPr>
          <a:xfrm>
            <a:off x="359283" y="2718054"/>
            <a:ext cx="3438906" cy="3207258"/>
          </a:xfrm>
        </p:spPr>
        <p:txBody>
          <a:bodyPr anchor="t">
            <a:normAutofit/>
          </a:bodyPr>
          <a:lstStyle/>
          <a:p>
            <a:pPr marL="0" indent="0">
              <a:buNone/>
            </a:pPr>
            <a:endParaRPr lang="en-US" sz="1700" dirty="0"/>
          </a:p>
          <a:p>
            <a:pPr marL="0" indent="0">
              <a:buNone/>
            </a:pPr>
            <a:endParaRPr lang="en-US" sz="1700" dirty="0"/>
          </a:p>
          <a:p>
            <a:pPr marL="0" indent="0">
              <a:buNone/>
            </a:pPr>
            <a:endParaRPr lang="en-US" sz="1700" dirty="0"/>
          </a:p>
        </p:txBody>
      </p:sp>
      <p:pic>
        <p:nvPicPr>
          <p:cNvPr id="5" name="Billede 4">
            <a:extLst>
              <a:ext uri="{FF2B5EF4-FFF2-40B4-BE49-F238E27FC236}">
                <a16:creationId xmlns:a16="http://schemas.microsoft.com/office/drawing/2014/main" id="{1F766FFF-19E7-4816-A8C1-424531B5FC06}"/>
              </a:ext>
            </a:extLst>
          </p:cNvPr>
          <p:cNvPicPr>
            <a:picLocks noChangeAspect="1"/>
          </p:cNvPicPr>
          <p:nvPr/>
        </p:nvPicPr>
        <p:blipFill>
          <a:blip r:embed="rId4"/>
          <a:stretch>
            <a:fillRect/>
          </a:stretch>
        </p:blipFill>
        <p:spPr>
          <a:xfrm>
            <a:off x="10090596" y="1080414"/>
            <a:ext cx="1811046" cy="1205586"/>
          </a:xfrm>
          <a:prstGeom prst="rect">
            <a:avLst/>
          </a:prstGeom>
        </p:spPr>
      </p:pic>
      <p:pic>
        <p:nvPicPr>
          <p:cNvPr id="3" name="Billede 2">
            <a:extLst>
              <a:ext uri="{FF2B5EF4-FFF2-40B4-BE49-F238E27FC236}">
                <a16:creationId xmlns:a16="http://schemas.microsoft.com/office/drawing/2014/main" id="{24C94F2F-27FD-4654-ABCB-0BDE77377BB8}"/>
              </a:ext>
            </a:extLst>
          </p:cNvPr>
          <p:cNvPicPr>
            <a:picLocks noChangeAspect="1"/>
          </p:cNvPicPr>
          <p:nvPr/>
        </p:nvPicPr>
        <p:blipFill>
          <a:blip r:embed="rId5"/>
          <a:stretch>
            <a:fillRect/>
          </a:stretch>
        </p:blipFill>
        <p:spPr>
          <a:xfrm>
            <a:off x="882525" y="2896789"/>
            <a:ext cx="2306970" cy="2849787"/>
          </a:xfrm>
          <a:prstGeom prst="rect">
            <a:avLst/>
          </a:prstGeom>
        </p:spPr>
      </p:pic>
    </p:spTree>
    <p:extLst>
      <p:ext uri="{BB962C8B-B14F-4D97-AF65-F5344CB8AC3E}">
        <p14:creationId xmlns:p14="http://schemas.microsoft.com/office/powerpoint/2010/main" val="68173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BC15DE-510D-45E6-B181-8CE2AA746FF7}"/>
              </a:ext>
            </a:extLst>
          </p:cNvPr>
          <p:cNvSpPr>
            <a:spLocks noGrp="1"/>
          </p:cNvSpPr>
          <p:nvPr>
            <p:ph type="title"/>
          </p:nvPr>
        </p:nvSpPr>
        <p:spPr>
          <a:xfrm>
            <a:off x="640080" y="325369"/>
            <a:ext cx="4368602" cy="1956841"/>
          </a:xfrm>
        </p:spPr>
        <p:txBody>
          <a:bodyPr anchor="b">
            <a:normAutofit/>
          </a:bodyPr>
          <a:lstStyle/>
          <a:p>
            <a:r>
              <a:rPr kumimoji="0" lang="da-DK" sz="3200" i="0" u="none" strike="noStrike" kern="1200" cap="all" spc="0" normalizeH="0" baseline="0" noProof="0" dirty="0">
                <a:ln>
                  <a:noFill/>
                </a:ln>
                <a:solidFill>
                  <a:schemeClr val="tx1">
                    <a:lumMod val="95000"/>
                    <a:lumOff val="5000"/>
                  </a:schemeClr>
                </a:solidFill>
                <a:effectLst/>
                <a:uLnTx/>
                <a:uFillTx/>
                <a:latin typeface="Tw Cen MT" panose="020B0602020104020603"/>
                <a:ea typeface="+mj-ea"/>
                <a:cs typeface="+mj-cs"/>
              </a:rPr>
              <a:t>FGU – en sektor med sammenhold tæt på de unge</a:t>
            </a:r>
            <a:endParaRPr lang="da-DK" sz="5400" dirty="0">
              <a:solidFill>
                <a:schemeClr val="tx1">
                  <a:lumMod val="95000"/>
                  <a:lumOff val="5000"/>
                </a:schemeClr>
              </a:solidFill>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8275423-458F-45A4-95E1-FA7651BD251C}"/>
              </a:ext>
            </a:extLst>
          </p:cNvPr>
          <p:cNvSpPr>
            <a:spLocks noGrp="1"/>
          </p:cNvSpPr>
          <p:nvPr>
            <p:ph idx="1"/>
          </p:nvPr>
        </p:nvSpPr>
        <p:spPr>
          <a:xfrm>
            <a:off x="640080" y="2872899"/>
            <a:ext cx="4243589" cy="3320668"/>
          </a:xfrm>
        </p:spPr>
        <p:txBody>
          <a:bodyPr>
            <a:normAutofit/>
          </a:bodyPr>
          <a:lstStyle/>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da-DK" sz="1900" b="1" dirty="0">
                <a:latin typeface="Calibri" panose="020F0502020204030204"/>
              </a:rPr>
              <a:t>Nærhedsprincippet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da-DK" sz="1900" dirty="0">
                <a:latin typeface="Calibri" panose="020F0502020204030204"/>
              </a:rPr>
              <a:t>27 institutioner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da-DK" sz="1900" dirty="0">
                <a:latin typeface="Calibri" panose="020F0502020204030204"/>
              </a:rPr>
              <a:t>84 Skoler</a:t>
            </a:r>
          </a:p>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da-DK" sz="1900" b="1" dirty="0">
                <a:latin typeface="Calibri" panose="020F0502020204030204"/>
              </a:rPr>
              <a:t>Ingen konkurrence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da-DK" sz="1900" dirty="0">
                <a:latin typeface="Calibri" panose="020F0502020204030204"/>
              </a:rPr>
              <a:t>Fast dækningsområde</a:t>
            </a:r>
          </a:p>
          <a:p>
            <a:pPr marL="0" indent="0">
              <a:buNone/>
            </a:pPr>
            <a:endParaRPr lang="da-DK" sz="2200" dirty="0"/>
          </a:p>
        </p:txBody>
      </p:sp>
      <p:pic>
        <p:nvPicPr>
          <p:cNvPr id="4" name="Billede 3">
            <a:extLst>
              <a:ext uri="{FF2B5EF4-FFF2-40B4-BE49-F238E27FC236}">
                <a16:creationId xmlns:a16="http://schemas.microsoft.com/office/drawing/2014/main" id="{6819BFE5-E35B-48DC-A28A-1AE9FD44A5BB}"/>
              </a:ext>
            </a:extLst>
          </p:cNvPr>
          <p:cNvPicPr>
            <a:picLocks noChangeAspect="1"/>
          </p:cNvPicPr>
          <p:nvPr/>
        </p:nvPicPr>
        <p:blipFill rotWithShape="1">
          <a:blip r:embed="rId3"/>
          <a:srcRect r="1" b="70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a:extLst>
              <a:ext uri="{FF2B5EF4-FFF2-40B4-BE49-F238E27FC236}">
                <a16:creationId xmlns:a16="http://schemas.microsoft.com/office/drawing/2014/main" id="{0BE68E23-83AE-483A-9884-D5053D7DE979}"/>
              </a:ext>
            </a:extLst>
          </p:cNvPr>
          <p:cNvPicPr>
            <a:picLocks noChangeAspect="1"/>
          </p:cNvPicPr>
          <p:nvPr/>
        </p:nvPicPr>
        <p:blipFill>
          <a:blip r:embed="rId4"/>
          <a:stretch>
            <a:fillRect/>
          </a:stretch>
        </p:blipFill>
        <p:spPr>
          <a:xfrm>
            <a:off x="271421" y="5793346"/>
            <a:ext cx="1463167" cy="975445"/>
          </a:xfrm>
          <a:prstGeom prst="rect">
            <a:avLst/>
          </a:prstGeom>
        </p:spPr>
      </p:pic>
    </p:spTree>
    <p:extLst>
      <p:ext uri="{BB962C8B-B14F-4D97-AF65-F5344CB8AC3E}">
        <p14:creationId xmlns:p14="http://schemas.microsoft.com/office/powerpoint/2010/main" val="60508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830C33-BA2B-40DB-94BC-4831D5989CF5}"/>
              </a:ext>
            </a:extLst>
          </p:cNvPr>
          <p:cNvSpPr>
            <a:spLocks noGrp="1"/>
          </p:cNvSpPr>
          <p:nvPr>
            <p:ph type="title"/>
          </p:nvPr>
        </p:nvSpPr>
        <p:spPr>
          <a:xfrm>
            <a:off x="5297762" y="329184"/>
            <a:ext cx="6251110" cy="1783080"/>
          </a:xfrm>
        </p:spPr>
        <p:txBody>
          <a:bodyPr anchor="b">
            <a:normAutofit/>
          </a:bodyPr>
          <a:lstStyle/>
          <a:p>
            <a:r>
              <a:rPr kumimoji="0" lang="da-DK" sz="5400" b="0" i="0" u="none" strike="noStrike" kern="1200" cap="none" spc="0" normalizeH="0" baseline="0" noProof="0" dirty="0">
                <a:ln>
                  <a:noFill/>
                </a:ln>
                <a:effectLst/>
                <a:uLnTx/>
                <a:uFillTx/>
                <a:latin typeface="Calibri Light" panose="020F0302020204030204"/>
                <a:ea typeface="+mj-ea"/>
                <a:cs typeface="+mj-cs"/>
              </a:rPr>
              <a:t>Det politiske arbejde i FGU DK</a:t>
            </a:r>
            <a:endParaRPr lang="da-DK" sz="5400" dirty="0"/>
          </a:p>
        </p:txBody>
      </p:sp>
      <p:pic>
        <p:nvPicPr>
          <p:cNvPr id="10" name="Billede 9" descr="Et billede, der indeholder motor&#10;&#10;Automatisk genereret beskrivelse">
            <a:extLst>
              <a:ext uri="{FF2B5EF4-FFF2-40B4-BE49-F238E27FC236}">
                <a16:creationId xmlns:a16="http://schemas.microsoft.com/office/drawing/2014/main" id="{D54ACE2D-FC19-4CAF-A343-BE227076592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272" r="331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dsholder til indhold 6">
            <a:extLst>
              <a:ext uri="{FF2B5EF4-FFF2-40B4-BE49-F238E27FC236}">
                <a16:creationId xmlns:a16="http://schemas.microsoft.com/office/drawing/2014/main" id="{395BD509-C6D9-44D2-BDAC-CC4A72447006}"/>
              </a:ext>
            </a:extLst>
          </p:cNvPr>
          <p:cNvSpPr>
            <a:spLocks noGrp="1"/>
          </p:cNvSpPr>
          <p:nvPr>
            <p:ph idx="1"/>
          </p:nvPr>
        </p:nvSpPr>
        <p:spPr>
          <a:xfrm>
            <a:off x="5297762" y="2706624"/>
            <a:ext cx="6251110" cy="3483864"/>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Vision: </a:t>
            </a:r>
          </a:p>
          <a:p>
            <a:pPr marL="685800" marR="0" lvl="1"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Konstruktive forslag og fokus på velbegrundede økonomiske ønsker. </a:t>
            </a:r>
          </a:p>
          <a:p>
            <a:pPr marL="685800" marR="0" lvl="1"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Skabe ro omkring reformen og bæredygtige løsninger.</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da-DK" sz="1700" b="0" i="0" u="none" strike="noStrike" kern="1200" cap="none" spc="0" normalizeH="0" baseline="0" noProof="0">
                <a:ln>
                  <a:noFill/>
                </a:ln>
                <a:effectLst/>
                <a:uLnTx/>
                <a:uFillTx/>
                <a:latin typeface="Calibri" panose="020F0502020204030204"/>
                <a:ea typeface="+mn-ea"/>
                <a:cs typeface="+mn-cs"/>
              </a:rPr>
              <a:t>Sådan arbejder vi i FGU Danmark: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Stort fokus på at skabe dialog med aftalekreds og ordførerne generelt.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Kommer med konkrete løsningsforslag og byder altid ind med, hvad vi selv kan bidrage med for at løse udfordringer.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a-DK" sz="1700" b="0" i="0" u="none" strike="noStrike" kern="1200" cap="none" spc="0" normalizeH="0" baseline="0" noProof="0">
                <a:ln>
                  <a:noFill/>
                </a:ln>
                <a:effectLst/>
                <a:uLnTx/>
                <a:uFillTx/>
                <a:latin typeface="Calibri" panose="020F0502020204030204"/>
                <a:ea typeface="+mn-ea"/>
                <a:cs typeface="+mn-cs"/>
              </a:rPr>
              <a:t>Nedsætter udvalg og arbejdsgrupper, som kan understøtte arbejdet. </a:t>
            </a:r>
          </a:p>
          <a:p>
            <a:endParaRPr lang="da-DK" sz="1700"/>
          </a:p>
        </p:txBody>
      </p:sp>
      <p:pic>
        <p:nvPicPr>
          <p:cNvPr id="8" name="Billede 7">
            <a:extLst>
              <a:ext uri="{FF2B5EF4-FFF2-40B4-BE49-F238E27FC236}">
                <a16:creationId xmlns:a16="http://schemas.microsoft.com/office/drawing/2014/main" id="{D56A157D-574B-4B5F-B65F-DB6DED773BDA}"/>
              </a:ext>
            </a:extLst>
          </p:cNvPr>
          <p:cNvPicPr>
            <a:picLocks noChangeAspect="1"/>
          </p:cNvPicPr>
          <p:nvPr/>
        </p:nvPicPr>
        <p:blipFill>
          <a:blip r:embed="rId5"/>
          <a:stretch>
            <a:fillRect/>
          </a:stretch>
        </p:blipFill>
        <p:spPr>
          <a:xfrm>
            <a:off x="10603169" y="5809403"/>
            <a:ext cx="1463167" cy="975445"/>
          </a:xfrm>
          <a:prstGeom prst="rect">
            <a:avLst/>
          </a:prstGeom>
        </p:spPr>
      </p:pic>
    </p:spTree>
    <p:extLst>
      <p:ext uri="{BB962C8B-B14F-4D97-AF65-F5344CB8AC3E}">
        <p14:creationId xmlns:p14="http://schemas.microsoft.com/office/powerpoint/2010/main" val="130931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3ADF84-D508-4346-9082-958FE0EADA66}"/>
              </a:ext>
            </a:extLst>
          </p:cNvPr>
          <p:cNvSpPr>
            <a:spLocks noGrp="1"/>
          </p:cNvSpPr>
          <p:nvPr>
            <p:ph type="title"/>
          </p:nvPr>
        </p:nvSpPr>
        <p:spPr>
          <a:xfrm>
            <a:off x="572493" y="238539"/>
            <a:ext cx="11018520" cy="1434415"/>
          </a:xfrm>
        </p:spPr>
        <p:txBody>
          <a:bodyPr anchor="b">
            <a:normAutofit/>
          </a:bodyPr>
          <a:lstStyle/>
          <a:p>
            <a:r>
              <a:rPr lang="da-DK" sz="5400"/>
              <a:t>Data, hvad ved vi nu?</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0D9E6BA-112A-4AA0-97A1-F1673EDC8B39}"/>
              </a:ext>
            </a:extLst>
          </p:cNvPr>
          <p:cNvSpPr>
            <a:spLocks noGrp="1"/>
          </p:cNvSpPr>
          <p:nvPr>
            <p:ph idx="1"/>
          </p:nvPr>
        </p:nvSpPr>
        <p:spPr>
          <a:xfrm>
            <a:off x="282804" y="2071316"/>
            <a:ext cx="7136091" cy="4119172"/>
          </a:xfrm>
        </p:spPr>
        <p:txBody>
          <a:bodyPr anchor="t">
            <a:normAutofit/>
          </a:bodyPr>
          <a:lstStyle/>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Antal elever: </a:t>
            </a:r>
            <a:r>
              <a:rPr lang="da-DK" sz="2000" dirty="0">
                <a:latin typeface="Calibri" panose="020F0502020204030204"/>
              </a:rPr>
              <a:t>tilgang i alt 9.193 elever (3. og 4. kvartal 2020 og 1. og 2. kvartal 2021)</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Antal årselever på FGU</a:t>
            </a:r>
            <a:r>
              <a:rPr lang="da-DK" sz="2000" dirty="0">
                <a:latin typeface="Calibri" panose="020F0502020204030204"/>
              </a:rPr>
              <a:t>: 12.600 årselever</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Fordeling af tilgang på køn: </a:t>
            </a:r>
            <a:r>
              <a:rPr lang="da-DK" sz="2000" dirty="0">
                <a:latin typeface="Calibri" panose="020F0502020204030204"/>
              </a:rPr>
              <a:t>57 pct. mænd og 43 pct. kvinder</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Tilgang august 2021: </a:t>
            </a:r>
            <a:r>
              <a:rPr lang="da-DK" sz="2000" dirty="0">
                <a:latin typeface="Calibri" panose="020F0502020204030204"/>
              </a:rPr>
              <a:t>den er ca. 1500 elever mindre end sidste år</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Udslusede elever 2021:  </a:t>
            </a:r>
            <a:r>
              <a:rPr lang="da-DK" sz="2000" dirty="0">
                <a:latin typeface="Calibri" panose="020F0502020204030204"/>
              </a:rPr>
              <a:t>3.594</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Trivsel: </a:t>
            </a:r>
            <a:r>
              <a:rPr lang="da-DK" sz="2000" dirty="0">
                <a:latin typeface="Calibri" panose="020F0502020204030204"/>
              </a:rPr>
              <a:t>91, 9 Pct. (andel med højeste trivsel)</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Fravær: </a:t>
            </a:r>
            <a:r>
              <a:rPr lang="da-DK" sz="2000" dirty="0">
                <a:latin typeface="Calibri" panose="020F0502020204030204"/>
              </a:rPr>
              <a:t>17, 2 pct. </a:t>
            </a:r>
          </a:p>
          <a:p>
            <a:pPr marL="228600" marR="0" lvl="0" indent="-228600" defTabSz="914400" rtl="0" eaLnBrk="1" fontAlgn="auto" latinLnBrk="0" hangingPunct="1">
              <a:spcBef>
                <a:spcPts val="1000"/>
              </a:spcBef>
              <a:spcAft>
                <a:spcPts val="0"/>
              </a:spcAft>
              <a:buClr>
                <a:prstClr val="black"/>
              </a:buClr>
              <a:buSzTx/>
              <a:buFont typeface="Arial" panose="020B0604020202020204" pitchFamily="34" charset="0"/>
              <a:buChar char="•"/>
              <a:tabLst/>
              <a:defRPr/>
            </a:pPr>
            <a:r>
              <a:rPr lang="da-DK" sz="2000" b="1" dirty="0">
                <a:latin typeface="Calibri" panose="020F0502020204030204"/>
              </a:rPr>
              <a:t>Frafald mv</a:t>
            </a:r>
            <a:r>
              <a:rPr lang="da-DK" sz="2000" dirty="0">
                <a:latin typeface="Calibri" panose="020F0502020204030204"/>
              </a:rPr>
              <a:t>. – vi afventer fortsat data</a:t>
            </a:r>
          </a:p>
        </p:txBody>
      </p:sp>
      <p:pic>
        <p:nvPicPr>
          <p:cNvPr id="4" name="Billede 3">
            <a:extLst>
              <a:ext uri="{FF2B5EF4-FFF2-40B4-BE49-F238E27FC236}">
                <a16:creationId xmlns:a16="http://schemas.microsoft.com/office/drawing/2014/main" id="{9FCE2EB3-A2E6-473A-A9C3-58483049CAE5}"/>
              </a:ext>
            </a:extLst>
          </p:cNvPr>
          <p:cNvPicPr>
            <a:picLocks noChangeAspect="1"/>
          </p:cNvPicPr>
          <p:nvPr/>
        </p:nvPicPr>
        <p:blipFill rotWithShape="1">
          <a:blip r:embed="rId3"/>
          <a:srcRect l="2241" r="10211" b="-1"/>
          <a:stretch/>
        </p:blipFill>
        <p:spPr>
          <a:xfrm>
            <a:off x="7675658" y="2093976"/>
            <a:ext cx="3941064" cy="4096512"/>
          </a:xfrm>
          <a:prstGeom prst="rect">
            <a:avLst/>
          </a:prstGeom>
        </p:spPr>
      </p:pic>
      <p:pic>
        <p:nvPicPr>
          <p:cNvPr id="5" name="Billede 4">
            <a:extLst>
              <a:ext uri="{FF2B5EF4-FFF2-40B4-BE49-F238E27FC236}">
                <a16:creationId xmlns:a16="http://schemas.microsoft.com/office/drawing/2014/main" id="{D8F4270D-5A16-4516-8CB4-CE7B46F6F800}"/>
              </a:ext>
            </a:extLst>
          </p:cNvPr>
          <p:cNvPicPr>
            <a:picLocks noChangeAspect="1"/>
          </p:cNvPicPr>
          <p:nvPr/>
        </p:nvPicPr>
        <p:blipFill>
          <a:blip r:embed="rId4"/>
          <a:stretch>
            <a:fillRect/>
          </a:stretch>
        </p:blipFill>
        <p:spPr>
          <a:xfrm>
            <a:off x="10011831" y="311955"/>
            <a:ext cx="1463167" cy="975445"/>
          </a:xfrm>
          <a:prstGeom prst="rect">
            <a:avLst/>
          </a:prstGeom>
        </p:spPr>
      </p:pic>
    </p:spTree>
    <p:extLst>
      <p:ext uri="{BB962C8B-B14F-4D97-AF65-F5344CB8AC3E}">
        <p14:creationId xmlns:p14="http://schemas.microsoft.com/office/powerpoint/2010/main" val="277640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8A91AF-955B-489E-AD97-7FA68DB9FABB}"/>
              </a:ext>
            </a:extLst>
          </p:cNvPr>
          <p:cNvSpPr>
            <a:spLocks noGrp="1"/>
          </p:cNvSpPr>
          <p:nvPr>
            <p:ph type="title"/>
          </p:nvPr>
        </p:nvSpPr>
        <p:spPr>
          <a:xfrm>
            <a:off x="572493" y="238539"/>
            <a:ext cx="11018520" cy="1434415"/>
          </a:xfrm>
        </p:spPr>
        <p:txBody>
          <a:bodyPr anchor="b">
            <a:normAutofit/>
          </a:bodyPr>
          <a:lstStyle/>
          <a:p>
            <a:r>
              <a:rPr lang="da-DK" sz="5400" dirty="0"/>
              <a:t>Status på FGU – det spirer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99F230B2-B659-4256-84C3-ADFF2FD8433B}"/>
              </a:ext>
            </a:extLst>
          </p:cNvPr>
          <p:cNvSpPr>
            <a:spLocks noGrp="1"/>
          </p:cNvSpPr>
          <p:nvPr>
            <p:ph idx="1"/>
          </p:nvPr>
        </p:nvSpPr>
        <p:spPr>
          <a:xfrm>
            <a:off x="572493" y="2071316"/>
            <a:ext cx="6713552" cy="4119172"/>
          </a:xfrm>
        </p:spPr>
        <p:txBody>
          <a:bodyPr anchor="t">
            <a:normAutofit fontScale="70000" lnSpcReduction="20000"/>
          </a:bodyPr>
          <a:lstStyle/>
          <a:p>
            <a:pPr>
              <a:defRPr/>
            </a:pPr>
            <a:r>
              <a:rPr lang="en-US" dirty="0">
                <a:latin typeface="Calibri" panose="020F0502020204030204"/>
              </a:rPr>
              <a:t>Vi </a:t>
            </a:r>
            <a:r>
              <a:rPr lang="da-DK" dirty="0">
                <a:latin typeface="Calibri" panose="020F0502020204030204"/>
              </a:rPr>
              <a:t>har</a:t>
            </a:r>
            <a:r>
              <a:rPr lang="en-US" dirty="0">
                <a:latin typeface="Calibri" panose="020F0502020204030204"/>
              </a:rPr>
              <a:t> </a:t>
            </a:r>
            <a:r>
              <a:rPr lang="da-DK" dirty="0">
                <a:latin typeface="Calibri" panose="020F0502020204030204"/>
              </a:rPr>
              <a:t>endnu</a:t>
            </a:r>
            <a:r>
              <a:rPr lang="en-US" dirty="0">
                <a:latin typeface="Calibri" panose="020F0502020204030204"/>
              </a:rPr>
              <a:t> </a:t>
            </a:r>
            <a:r>
              <a:rPr lang="da-DK" dirty="0">
                <a:latin typeface="Calibri" panose="020F0502020204030204"/>
              </a:rPr>
              <a:t>ikke</a:t>
            </a:r>
            <a:r>
              <a:rPr lang="en-US" dirty="0">
                <a:latin typeface="Calibri" panose="020F0502020204030204"/>
              </a:rPr>
              <a:t> haft et </a:t>
            </a:r>
            <a:r>
              <a:rPr lang="da-DK" dirty="0">
                <a:latin typeface="Calibri" panose="020F0502020204030204"/>
              </a:rPr>
              <a:t>helt</a:t>
            </a:r>
            <a:r>
              <a:rPr lang="en-US" dirty="0">
                <a:latin typeface="Calibri" panose="020F0502020204030204"/>
              </a:rPr>
              <a:t> </a:t>
            </a:r>
            <a:r>
              <a:rPr lang="da-DK" dirty="0">
                <a:latin typeface="Calibri" panose="020F0502020204030204"/>
              </a:rPr>
              <a:t>skoleår med alm. drift</a:t>
            </a:r>
          </a:p>
          <a:p>
            <a:pPr lvl="1">
              <a:defRPr/>
            </a:pPr>
            <a:r>
              <a:rPr lang="da-DK" sz="2000" dirty="0">
                <a:latin typeface="Calibri" panose="020F0502020204030204"/>
              </a:rPr>
              <a:t>Vanskelig</a:t>
            </a:r>
            <a:r>
              <a:rPr lang="en-US" sz="2000" dirty="0">
                <a:latin typeface="Calibri" panose="020F0502020204030204"/>
              </a:rPr>
              <a:t> </a:t>
            </a:r>
            <a:r>
              <a:rPr lang="da-DK" sz="2000" dirty="0">
                <a:latin typeface="Calibri" panose="020F0502020204030204"/>
              </a:rPr>
              <a:t>opstart</a:t>
            </a:r>
          </a:p>
          <a:p>
            <a:pPr lvl="1">
              <a:defRPr/>
            </a:pPr>
            <a:r>
              <a:rPr lang="da-DK" sz="2000" dirty="0">
                <a:latin typeface="Calibri" panose="020F0502020204030204"/>
              </a:rPr>
              <a:t>Corona</a:t>
            </a:r>
          </a:p>
          <a:p>
            <a:pPr lvl="1">
              <a:defRPr/>
            </a:pPr>
            <a:r>
              <a:rPr lang="da-DK" sz="2000" dirty="0">
                <a:latin typeface="Calibri" panose="020F0502020204030204"/>
              </a:rPr>
              <a:t>Økonomiske udfordringer</a:t>
            </a:r>
          </a:p>
          <a:p>
            <a:pPr lvl="1">
              <a:defRPr/>
            </a:pPr>
            <a:r>
              <a:rPr lang="da-DK" sz="2000" dirty="0">
                <a:latin typeface="Calibri" panose="020F0502020204030204"/>
              </a:rPr>
              <a:t>Ambitiøs plan for kompetenceudvikling</a:t>
            </a:r>
          </a:p>
          <a:p>
            <a:pPr lvl="1">
              <a:defRPr/>
            </a:pPr>
            <a:r>
              <a:rPr lang="da-DK" sz="2000" dirty="0">
                <a:latin typeface="Calibri" panose="020F0502020204030204"/>
              </a:rPr>
              <a:t>Stort behov for tilpasninger</a:t>
            </a:r>
          </a:p>
          <a:p>
            <a:pPr>
              <a:defRPr/>
            </a:pPr>
            <a:endParaRPr lang="da-DK" dirty="0">
              <a:latin typeface="Calibri" panose="020F0502020204030204"/>
            </a:endParaRPr>
          </a:p>
          <a:p>
            <a:pPr>
              <a:defRPr/>
            </a:pPr>
            <a:r>
              <a:rPr lang="en-US" dirty="0" err="1">
                <a:latin typeface="Calibri" panose="020F0502020204030204"/>
              </a:rPr>
              <a:t>På</a:t>
            </a:r>
            <a:r>
              <a:rPr lang="en-US" dirty="0">
                <a:latin typeface="Calibri" panose="020F0502020204030204"/>
              </a:rPr>
              <a:t> </a:t>
            </a:r>
            <a:r>
              <a:rPr lang="en-US" dirty="0" err="1">
                <a:latin typeface="Calibri" panose="020F0502020204030204"/>
              </a:rPr>
              <a:t>trods</a:t>
            </a:r>
            <a:r>
              <a:rPr lang="en-US" dirty="0">
                <a:latin typeface="Calibri" panose="020F0502020204030204"/>
              </a:rPr>
              <a:t> - ser vi </a:t>
            </a:r>
            <a:r>
              <a:rPr lang="da-DK" dirty="0">
                <a:latin typeface="Calibri" panose="020F0502020204030204"/>
              </a:rPr>
              <a:t>didaktik</a:t>
            </a:r>
            <a:r>
              <a:rPr lang="en-US" dirty="0">
                <a:latin typeface="Calibri" panose="020F0502020204030204"/>
              </a:rPr>
              <a:t>, </a:t>
            </a:r>
            <a:r>
              <a:rPr lang="da-DK" dirty="0">
                <a:latin typeface="Calibri" panose="020F0502020204030204"/>
              </a:rPr>
              <a:t>pædagogik</a:t>
            </a:r>
            <a:r>
              <a:rPr lang="en-US" dirty="0">
                <a:latin typeface="Calibri" panose="020F0502020204030204"/>
              </a:rPr>
              <a:t> </a:t>
            </a:r>
            <a:r>
              <a:rPr lang="da-DK" dirty="0">
                <a:latin typeface="Calibri" panose="020F0502020204030204"/>
              </a:rPr>
              <a:t>spire</a:t>
            </a:r>
            <a:r>
              <a:rPr lang="en-US" dirty="0">
                <a:latin typeface="Calibri" panose="020F0502020204030204"/>
              </a:rPr>
              <a:t> </a:t>
            </a:r>
            <a:r>
              <a:rPr lang="da-DK" dirty="0">
                <a:latin typeface="Calibri" panose="020F0502020204030204"/>
              </a:rPr>
              <a:t>på</a:t>
            </a:r>
            <a:r>
              <a:rPr lang="en-US" dirty="0">
                <a:latin typeface="Calibri" panose="020F0502020204030204"/>
              </a:rPr>
              <a:t> </a:t>
            </a:r>
            <a:r>
              <a:rPr lang="da-DK" dirty="0">
                <a:latin typeface="Calibri" panose="020F0502020204030204"/>
              </a:rPr>
              <a:t>institutionerne. </a:t>
            </a:r>
          </a:p>
          <a:p>
            <a:pPr>
              <a:defRPr/>
            </a:pPr>
            <a:r>
              <a:rPr lang="da-DK" dirty="0">
                <a:latin typeface="Calibri" panose="020F0502020204030204"/>
              </a:rPr>
              <a:t>Årsagen til at vi lykkes er: </a:t>
            </a:r>
          </a:p>
          <a:p>
            <a:pPr lvl="1">
              <a:defRPr/>
            </a:pPr>
            <a:r>
              <a:rPr lang="da-DK" dirty="0">
                <a:latin typeface="Calibri" panose="020F0502020204030204"/>
              </a:rPr>
              <a:t>Tæt på de unge. </a:t>
            </a:r>
          </a:p>
          <a:p>
            <a:pPr lvl="1">
              <a:defRPr/>
            </a:pPr>
            <a:r>
              <a:rPr lang="da-DK" dirty="0">
                <a:latin typeface="Calibri" panose="020F0502020204030204"/>
              </a:rPr>
              <a:t>Små hold</a:t>
            </a:r>
          </a:p>
          <a:p>
            <a:pPr lvl="1">
              <a:defRPr/>
            </a:pPr>
            <a:r>
              <a:rPr lang="da-DK" dirty="0">
                <a:latin typeface="Calibri" panose="020F0502020204030204"/>
              </a:rPr>
              <a:t>Ordblindeundervisning</a:t>
            </a:r>
          </a:p>
          <a:p>
            <a:pPr lvl="1">
              <a:defRPr/>
            </a:pPr>
            <a:r>
              <a:rPr lang="da-DK" dirty="0">
                <a:latin typeface="Calibri" panose="020F0502020204030204"/>
              </a:rPr>
              <a:t>Vejledning</a:t>
            </a:r>
          </a:p>
          <a:p>
            <a:pPr lvl="1">
              <a:defRPr/>
            </a:pPr>
            <a:r>
              <a:rPr lang="da-DK" dirty="0">
                <a:latin typeface="Calibri" panose="020F0502020204030204"/>
              </a:rPr>
              <a:t>Inkluderende læringsmiljø</a:t>
            </a:r>
          </a:p>
          <a:p>
            <a:pPr marL="0" indent="0">
              <a:buNone/>
              <a:defRPr/>
            </a:pPr>
            <a:endParaRPr lang="da-DK" dirty="0">
              <a:latin typeface="Calibri" panose="020F0502020204030204"/>
            </a:endParaRPr>
          </a:p>
          <a:p>
            <a:endParaRPr lang="da-DK" sz="2200" dirty="0"/>
          </a:p>
        </p:txBody>
      </p:sp>
      <p:pic>
        <p:nvPicPr>
          <p:cNvPr id="4" name="Billede 3">
            <a:extLst>
              <a:ext uri="{FF2B5EF4-FFF2-40B4-BE49-F238E27FC236}">
                <a16:creationId xmlns:a16="http://schemas.microsoft.com/office/drawing/2014/main" id="{22408C65-4CEE-44E8-9CA7-907CD686A597}"/>
              </a:ext>
            </a:extLst>
          </p:cNvPr>
          <p:cNvPicPr>
            <a:picLocks noChangeAspect="1"/>
          </p:cNvPicPr>
          <p:nvPr/>
        </p:nvPicPr>
        <p:blipFill rotWithShape="1">
          <a:blip r:embed="rId3"/>
          <a:srcRect t="7426" r="-1" b="30727"/>
          <a:stretch/>
        </p:blipFill>
        <p:spPr>
          <a:xfrm>
            <a:off x="7675658" y="2093976"/>
            <a:ext cx="3941064" cy="4096512"/>
          </a:xfrm>
          <a:prstGeom prst="rect">
            <a:avLst/>
          </a:prstGeom>
        </p:spPr>
      </p:pic>
      <p:pic>
        <p:nvPicPr>
          <p:cNvPr id="5" name="Billede 4">
            <a:extLst>
              <a:ext uri="{FF2B5EF4-FFF2-40B4-BE49-F238E27FC236}">
                <a16:creationId xmlns:a16="http://schemas.microsoft.com/office/drawing/2014/main" id="{4696361F-8F7C-47EC-AF3D-7454C52A1524}"/>
              </a:ext>
            </a:extLst>
          </p:cNvPr>
          <p:cNvPicPr>
            <a:picLocks noChangeAspect="1"/>
          </p:cNvPicPr>
          <p:nvPr/>
        </p:nvPicPr>
        <p:blipFill>
          <a:blip r:embed="rId4"/>
          <a:stretch>
            <a:fillRect/>
          </a:stretch>
        </p:blipFill>
        <p:spPr>
          <a:xfrm>
            <a:off x="10002404" y="238539"/>
            <a:ext cx="1463167" cy="975445"/>
          </a:xfrm>
          <a:prstGeom prst="rect">
            <a:avLst/>
          </a:prstGeom>
        </p:spPr>
      </p:pic>
    </p:spTree>
    <p:extLst>
      <p:ext uri="{BB962C8B-B14F-4D97-AF65-F5344CB8AC3E}">
        <p14:creationId xmlns:p14="http://schemas.microsoft.com/office/powerpoint/2010/main" val="64931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8A91AF-955B-489E-AD97-7FA68DB9FABB}"/>
              </a:ext>
            </a:extLst>
          </p:cNvPr>
          <p:cNvSpPr>
            <a:spLocks noGrp="1"/>
          </p:cNvSpPr>
          <p:nvPr>
            <p:ph type="title"/>
          </p:nvPr>
        </p:nvSpPr>
        <p:spPr>
          <a:xfrm>
            <a:off x="572493" y="238539"/>
            <a:ext cx="11018520" cy="1434415"/>
          </a:xfrm>
        </p:spPr>
        <p:txBody>
          <a:bodyPr anchor="b">
            <a:normAutofit fontScale="90000"/>
          </a:bodyPr>
          <a:lstStyle/>
          <a:p>
            <a:r>
              <a:rPr lang="en-US" sz="5400" kern="1200" dirty="0">
                <a:solidFill>
                  <a:schemeClr val="tx1"/>
                </a:solidFill>
                <a:latin typeface="+mj-lt"/>
                <a:ea typeface="+mj-ea"/>
                <a:cs typeface="+mj-cs"/>
              </a:rPr>
              <a:t>FGU </a:t>
            </a:r>
            <a:r>
              <a:rPr lang="da-DK" sz="5400" kern="1200" dirty="0">
                <a:solidFill>
                  <a:schemeClr val="tx1"/>
                </a:solidFill>
                <a:latin typeface="+mj-lt"/>
                <a:ea typeface="+mj-ea"/>
                <a:cs typeface="+mj-cs"/>
              </a:rPr>
              <a:t>sektorens økonomiske situation</a:t>
            </a:r>
            <a:br>
              <a:rPr lang="da-DK" sz="5400" kern="1200" dirty="0">
                <a:solidFill>
                  <a:schemeClr val="tx1"/>
                </a:solidFill>
                <a:latin typeface="+mj-lt"/>
                <a:ea typeface="+mj-ea"/>
                <a:cs typeface="+mj-cs"/>
              </a:rPr>
            </a:br>
            <a:r>
              <a:rPr lang="da-DK" sz="5400" kern="1200" dirty="0">
                <a:solidFill>
                  <a:schemeClr val="tx1"/>
                </a:solidFill>
                <a:latin typeface="+mj-lt"/>
                <a:ea typeface="+mj-ea"/>
                <a:cs typeface="+mj-cs"/>
              </a:rPr>
              <a:t>- underskud på driften</a:t>
            </a:r>
            <a:endParaRPr lang="da-DK" sz="5400"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4696361F-8F7C-47EC-AF3D-7454C52A1524}"/>
              </a:ext>
            </a:extLst>
          </p:cNvPr>
          <p:cNvPicPr>
            <a:picLocks noChangeAspect="1"/>
          </p:cNvPicPr>
          <p:nvPr/>
        </p:nvPicPr>
        <p:blipFill>
          <a:blip r:embed="rId3"/>
          <a:stretch>
            <a:fillRect/>
          </a:stretch>
        </p:blipFill>
        <p:spPr>
          <a:xfrm>
            <a:off x="10002404" y="238539"/>
            <a:ext cx="1463167" cy="975445"/>
          </a:xfrm>
          <a:prstGeom prst="rect">
            <a:avLst/>
          </a:prstGeom>
        </p:spPr>
      </p:pic>
      <p:pic>
        <p:nvPicPr>
          <p:cNvPr id="8" name="Billede 7">
            <a:extLst>
              <a:ext uri="{FF2B5EF4-FFF2-40B4-BE49-F238E27FC236}">
                <a16:creationId xmlns:a16="http://schemas.microsoft.com/office/drawing/2014/main" id="{CD99D946-69AE-452F-98EC-369492DF18D8}"/>
              </a:ext>
            </a:extLst>
          </p:cNvPr>
          <p:cNvPicPr>
            <a:picLocks noChangeAspect="1"/>
          </p:cNvPicPr>
          <p:nvPr/>
        </p:nvPicPr>
        <p:blipFill>
          <a:blip r:embed="rId4"/>
          <a:stretch>
            <a:fillRect/>
          </a:stretch>
        </p:blipFill>
        <p:spPr>
          <a:xfrm>
            <a:off x="668077" y="2375898"/>
            <a:ext cx="10171243" cy="3843927"/>
          </a:xfrm>
          <a:prstGeom prst="rect">
            <a:avLst/>
          </a:prstGeom>
        </p:spPr>
      </p:pic>
    </p:spTree>
    <p:extLst>
      <p:ext uri="{BB962C8B-B14F-4D97-AF65-F5344CB8AC3E}">
        <p14:creationId xmlns:p14="http://schemas.microsoft.com/office/powerpoint/2010/main" val="120036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7834A8-776B-4B25-810E-85E7417C270B}"/>
              </a:ext>
            </a:extLst>
          </p:cNvPr>
          <p:cNvSpPr>
            <a:spLocks noGrp="1"/>
          </p:cNvSpPr>
          <p:nvPr>
            <p:ph type="title"/>
          </p:nvPr>
        </p:nvSpPr>
        <p:spPr>
          <a:xfrm>
            <a:off x="572493" y="238539"/>
            <a:ext cx="11018520" cy="1434415"/>
          </a:xfrm>
        </p:spPr>
        <p:txBody>
          <a:bodyPr anchor="b">
            <a:normAutofit/>
          </a:bodyPr>
          <a:lstStyle/>
          <a:p>
            <a:r>
              <a:rPr lang="da-DK" sz="5400"/>
              <a:t>Følgeforskningen	</a:t>
            </a:r>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E193238-6723-4041-B6EB-7A4D28E75E21}"/>
              </a:ext>
            </a:extLst>
          </p:cNvPr>
          <p:cNvSpPr>
            <a:spLocks noGrp="1"/>
          </p:cNvSpPr>
          <p:nvPr>
            <p:ph idx="1"/>
          </p:nvPr>
        </p:nvSpPr>
        <p:spPr>
          <a:xfrm>
            <a:off x="572493" y="2071316"/>
            <a:ext cx="6713552" cy="4119172"/>
          </a:xfrm>
        </p:spPr>
        <p:txBody>
          <a:bodyPr anchor="t">
            <a:normAutofit/>
          </a:bodyPr>
          <a:lstStyle/>
          <a:p>
            <a:r>
              <a:rPr lang="da-DK" sz="1700"/>
              <a:t>Danmarks Evalueringsinstitut forestår følgeforskningen på FGU-reformen. </a:t>
            </a:r>
          </a:p>
          <a:p>
            <a:r>
              <a:rPr lang="da-DK" sz="1700"/>
              <a:t>Spørgsmålene, som følgeforskningen skal besvare er: </a:t>
            </a:r>
          </a:p>
          <a:p>
            <a:pPr lvl="1"/>
            <a:r>
              <a:rPr lang="da-DK" sz="1700"/>
              <a:t>Elever: Hvilke unge påbegynder? </a:t>
            </a:r>
          </a:p>
          <a:p>
            <a:pPr lvl="1"/>
            <a:r>
              <a:rPr lang="da-DK" sz="1700"/>
              <a:t>Fremdrift og implementering: I hvilken grad og hvordan implementeres FGU, og hvordan arbejder institutionerne med at styrke faglighed og trivslen samt sænke fraværet blandt eleverne?</a:t>
            </a:r>
          </a:p>
          <a:p>
            <a:pPr lvl="1"/>
            <a:r>
              <a:rPr lang="da-DK" sz="1700"/>
              <a:t>Effekt: Hvilken effekt har FGU, sammenlignet med tidligere tilbud til målgruppen af unge, på elevers overgang til ungdomsuddannelse og beskæftigelse? </a:t>
            </a:r>
          </a:p>
          <a:p>
            <a:pPr marL="228600" lvl="1">
              <a:spcBef>
                <a:spcPts val="1000"/>
              </a:spcBef>
            </a:pPr>
            <a:r>
              <a:rPr lang="da-DK" sz="1700"/>
              <a:t>Den første rapport, som besvarer det første spørgsmål er klar ultimo 2021. Rapporten vil bero på en kvantitativ undersøgelse af karakteristika ved unge, der målgruppevurderes samt en kortlægning og analyse af kommunernes målgruppevurderingspraksis. </a:t>
            </a:r>
          </a:p>
          <a:p>
            <a:pPr marL="457200" lvl="1" indent="0">
              <a:buNone/>
            </a:pPr>
            <a:endParaRPr lang="da-DK" sz="1700"/>
          </a:p>
        </p:txBody>
      </p:sp>
      <p:pic>
        <p:nvPicPr>
          <p:cNvPr id="5" name="Billede 4">
            <a:extLst>
              <a:ext uri="{FF2B5EF4-FFF2-40B4-BE49-F238E27FC236}">
                <a16:creationId xmlns:a16="http://schemas.microsoft.com/office/drawing/2014/main" id="{DF17BE56-BFD3-4FB2-BC5C-70B0031F43DE}"/>
              </a:ext>
            </a:extLst>
          </p:cNvPr>
          <p:cNvPicPr>
            <a:picLocks noChangeAspect="1"/>
          </p:cNvPicPr>
          <p:nvPr/>
        </p:nvPicPr>
        <p:blipFill rotWithShape="1">
          <a:blip r:embed="rId3"/>
          <a:srcRect t="3072" r="1" b="1"/>
          <a:stretch/>
        </p:blipFill>
        <p:spPr>
          <a:xfrm>
            <a:off x="7675658" y="2093976"/>
            <a:ext cx="3941064" cy="4096512"/>
          </a:xfrm>
          <a:prstGeom prst="rect">
            <a:avLst/>
          </a:prstGeom>
        </p:spPr>
      </p:pic>
      <p:pic>
        <p:nvPicPr>
          <p:cNvPr id="4" name="Billede 3">
            <a:extLst>
              <a:ext uri="{FF2B5EF4-FFF2-40B4-BE49-F238E27FC236}">
                <a16:creationId xmlns:a16="http://schemas.microsoft.com/office/drawing/2014/main" id="{D060344D-E39C-4D29-BBF3-4A4E5FF934F8}"/>
              </a:ext>
            </a:extLst>
          </p:cNvPr>
          <p:cNvPicPr>
            <a:picLocks noChangeAspect="1"/>
          </p:cNvPicPr>
          <p:nvPr/>
        </p:nvPicPr>
        <p:blipFill>
          <a:blip r:embed="rId4"/>
          <a:stretch>
            <a:fillRect/>
          </a:stretch>
        </p:blipFill>
        <p:spPr>
          <a:xfrm>
            <a:off x="10127846" y="311955"/>
            <a:ext cx="1463167" cy="975445"/>
          </a:xfrm>
          <a:prstGeom prst="rect">
            <a:avLst/>
          </a:prstGeom>
        </p:spPr>
      </p:pic>
    </p:spTree>
    <p:extLst>
      <p:ext uri="{BB962C8B-B14F-4D97-AF65-F5344CB8AC3E}">
        <p14:creationId xmlns:p14="http://schemas.microsoft.com/office/powerpoint/2010/main" val="118153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D1C44-6C90-450F-A905-58F7C5F65B39}"/>
              </a:ext>
            </a:extLst>
          </p:cNvPr>
          <p:cNvSpPr>
            <a:spLocks noGrp="1"/>
          </p:cNvSpPr>
          <p:nvPr>
            <p:ph type="title"/>
          </p:nvPr>
        </p:nvSpPr>
        <p:spPr>
          <a:xfrm>
            <a:off x="4965430" y="629268"/>
            <a:ext cx="6586491" cy="1286160"/>
          </a:xfrm>
        </p:spPr>
        <p:txBody>
          <a:bodyPr anchor="b">
            <a:normAutofit/>
          </a:bodyPr>
          <a:lstStyle/>
          <a:p>
            <a:br>
              <a:rPr lang="da-DK" sz="3100" dirty="0"/>
            </a:br>
            <a:r>
              <a:rPr lang="da-DK" sz="3100" dirty="0"/>
              <a:t>Er der paradokser/dilemmaer på FGU?</a:t>
            </a:r>
          </a:p>
        </p:txBody>
      </p:sp>
      <p:sp>
        <p:nvSpPr>
          <p:cNvPr id="3" name="Pladsholder til indhold 2">
            <a:extLst>
              <a:ext uri="{FF2B5EF4-FFF2-40B4-BE49-F238E27FC236}">
                <a16:creationId xmlns:a16="http://schemas.microsoft.com/office/drawing/2014/main" id="{F4AB9952-47A2-4837-93F7-9E472C6F100E}"/>
              </a:ext>
            </a:extLst>
          </p:cNvPr>
          <p:cNvSpPr>
            <a:spLocks noGrp="1"/>
          </p:cNvSpPr>
          <p:nvPr>
            <p:ph idx="1"/>
          </p:nvPr>
        </p:nvSpPr>
        <p:spPr>
          <a:xfrm>
            <a:off x="4965431" y="2438400"/>
            <a:ext cx="6586489" cy="3785419"/>
          </a:xfrm>
        </p:spPr>
        <p:txBody>
          <a:bodyPr>
            <a:normAutofit/>
          </a:bodyPr>
          <a:lstStyle/>
          <a:p>
            <a:endParaRPr lang="da-DK" sz="1400" dirty="0">
              <a:effectLst/>
            </a:endParaRPr>
          </a:p>
          <a:p>
            <a:pPr marL="457200" lvl="1" indent="0">
              <a:buNone/>
            </a:pPr>
            <a:r>
              <a:rPr lang="da-DK" sz="1400" dirty="0">
                <a:latin typeface="Calibri" panose="020F0502020204030204" pitchFamily="34" charset="0"/>
                <a:ea typeface="Times New Roman" panose="02020603050405020304" pitchFamily="18" charset="0"/>
              </a:rPr>
              <a:t>1. 	En elev skal være klar til FGU </a:t>
            </a:r>
            <a:r>
              <a:rPr lang="da-DK" sz="1400" b="1" dirty="0">
                <a:latin typeface="Calibri" panose="020F0502020204030204" pitchFamily="34" charset="0"/>
                <a:ea typeface="Times New Roman" panose="02020603050405020304" pitchFamily="18" charset="0"/>
                <a:sym typeface="Wingdings" panose="05000000000000000000" pitchFamily="2" charset="2"/>
              </a:rPr>
              <a:t></a:t>
            </a:r>
            <a:r>
              <a:rPr lang="da-DK" sz="1400" dirty="0">
                <a:latin typeface="Calibri" panose="020F0502020204030204" pitchFamily="34" charset="0"/>
                <a:ea typeface="Times New Roman" panose="02020603050405020304" pitchFamily="18" charset="0"/>
                <a:sym typeface="Wingdings" panose="05000000000000000000" pitchFamily="2" charset="2"/>
              </a:rPr>
              <a:t> </a:t>
            </a:r>
            <a:r>
              <a:rPr lang="da-DK" sz="1400" dirty="0">
                <a:latin typeface="Calibri" panose="020F0502020204030204" pitchFamily="34" charset="0"/>
                <a:ea typeface="Times New Roman" panose="02020603050405020304" pitchFamily="18" charset="0"/>
              </a:rPr>
              <a:t>Hvor skal de ellers være? </a:t>
            </a:r>
          </a:p>
          <a:p>
            <a:pPr marL="742950" lvl="1" indent="-285750">
              <a:buFont typeface="Courier New" panose="02070309020205020404" pitchFamily="49" charset="0"/>
              <a:buChar char="o"/>
            </a:pPr>
            <a:endParaRPr lang="da-DK" sz="1400" dirty="0">
              <a:effectLst/>
              <a:latin typeface="Calibri" panose="020F0502020204030204" pitchFamily="34" charset="0"/>
              <a:ea typeface="Calibri" panose="020F0502020204030204" pitchFamily="34" charset="0"/>
            </a:endParaRPr>
          </a:p>
          <a:p>
            <a:pPr marL="914400" lvl="1" indent="-457200">
              <a:buAutoNum type="arabicPeriod" startAt="2"/>
            </a:pPr>
            <a:r>
              <a:rPr lang="da-DK" sz="1400" dirty="0">
                <a:effectLst/>
                <a:latin typeface="Calibri" panose="020F0502020204030204" pitchFamily="34" charset="0"/>
                <a:ea typeface="Times New Roman" panose="02020603050405020304" pitchFamily="18" charset="0"/>
              </a:rPr>
              <a:t>Hvor er de 45.000-50.000 elever, som regeringen taler om? </a:t>
            </a:r>
            <a:r>
              <a:rPr lang="da-DK" sz="1400" dirty="0">
                <a:effectLst/>
                <a:latin typeface="Calibri" panose="020F0502020204030204" pitchFamily="34" charset="0"/>
                <a:ea typeface="Times New Roman" panose="02020603050405020304" pitchFamily="18" charset="0"/>
                <a:sym typeface="Wingdings" panose="05000000000000000000" pitchFamily="2" charset="2"/>
              </a:rPr>
              <a:t> FGU mangler elever!</a:t>
            </a:r>
            <a:r>
              <a:rPr lang="da-DK" sz="1400" dirty="0">
                <a:effectLst/>
                <a:latin typeface="Calibri" panose="020F0502020204030204" pitchFamily="34" charset="0"/>
                <a:ea typeface="Times New Roman" panose="02020603050405020304" pitchFamily="18" charset="0"/>
              </a:rPr>
              <a:t> </a:t>
            </a:r>
          </a:p>
          <a:p>
            <a:pPr marL="742950" lvl="1" indent="-285750">
              <a:buFont typeface="Courier New" panose="02070309020205020404" pitchFamily="49" charset="0"/>
              <a:buChar char="o"/>
            </a:pPr>
            <a:endParaRPr lang="da-DK" sz="1400" dirty="0">
              <a:latin typeface="Calibri" panose="020F0502020204030204" pitchFamily="34" charset="0"/>
              <a:ea typeface="Times New Roman" panose="02020603050405020304" pitchFamily="18" charset="0"/>
            </a:endParaRPr>
          </a:p>
          <a:p>
            <a:pPr marL="914400" lvl="1" indent="-457200">
              <a:buAutoNum type="arabicPeriod" startAt="3"/>
            </a:pPr>
            <a:r>
              <a:rPr lang="da-DK" sz="1400" dirty="0">
                <a:effectLst/>
                <a:latin typeface="Calibri" panose="020F0502020204030204" pitchFamily="34" charset="0"/>
                <a:ea typeface="Times New Roman" panose="02020603050405020304" pitchFamily="18" charset="0"/>
              </a:rPr>
              <a:t>FGU skal være en del af normalsystemet og er </a:t>
            </a:r>
            <a:r>
              <a:rPr lang="da-DK" sz="1400" dirty="0">
                <a:latin typeface="Calibri" panose="020F0502020204030204" pitchFamily="34" charset="0"/>
                <a:ea typeface="Times New Roman" panose="02020603050405020304" pitchFamily="18" charset="0"/>
              </a:rPr>
              <a:t>ikke en specialskole </a:t>
            </a:r>
            <a:r>
              <a:rPr lang="da-DK" sz="1400" b="1" dirty="0">
                <a:latin typeface="Calibri" panose="020F0502020204030204" pitchFamily="34" charset="0"/>
                <a:ea typeface="Times New Roman" panose="02020603050405020304" pitchFamily="18" charset="0"/>
                <a:sym typeface="Wingdings" panose="05000000000000000000" pitchFamily="2" charset="2"/>
              </a:rPr>
              <a:t></a:t>
            </a:r>
            <a:r>
              <a:rPr lang="da-DK" sz="1400" dirty="0">
                <a:latin typeface="Calibri" panose="020F0502020204030204" pitchFamily="34" charset="0"/>
                <a:ea typeface="Times New Roman" panose="02020603050405020304" pitchFamily="18" charset="0"/>
                <a:sym typeface="Wingdings" panose="05000000000000000000" pitchFamily="2" charset="2"/>
              </a:rPr>
              <a:t> Man kan ikke modtage SPS støttetimer på FGU</a:t>
            </a:r>
          </a:p>
          <a:p>
            <a:pPr marL="742950" lvl="1" indent="-285750">
              <a:buFont typeface="Courier New" panose="02070309020205020404" pitchFamily="49" charset="0"/>
              <a:buChar char="o"/>
            </a:pPr>
            <a:endParaRPr lang="da-DK" sz="1400" dirty="0">
              <a:effectLst/>
              <a:latin typeface="Calibri" panose="020F0502020204030204" pitchFamily="34" charset="0"/>
              <a:ea typeface="Calibri" panose="020F0502020204030204" pitchFamily="34" charset="0"/>
            </a:endParaRPr>
          </a:p>
          <a:p>
            <a:pPr marL="914400" lvl="1" indent="-457200">
              <a:buAutoNum type="arabicPeriod" startAt="4"/>
            </a:pPr>
            <a:r>
              <a:rPr lang="da-DK" sz="1400" dirty="0">
                <a:effectLst/>
                <a:latin typeface="Calibri" panose="020F0502020204030204" pitchFamily="34" charset="0"/>
                <a:ea typeface="Times New Roman" panose="02020603050405020304" pitchFamily="18" charset="0"/>
              </a:rPr>
              <a:t>EUD og erhvervslivet vil gerne have eleverne klar, mødestabile mv.</a:t>
            </a:r>
            <a:r>
              <a:rPr lang="da-DK" sz="1400" b="1" dirty="0">
                <a:effectLst/>
                <a:latin typeface="Calibri" panose="020F0502020204030204" pitchFamily="34" charset="0"/>
                <a:ea typeface="Times New Roman" panose="02020603050405020304" pitchFamily="18" charset="0"/>
                <a:sym typeface="Wingdings" panose="05000000000000000000" pitchFamily="2" charset="2"/>
              </a:rPr>
              <a:t></a:t>
            </a:r>
            <a:r>
              <a:rPr lang="da-DK" sz="1400" dirty="0">
                <a:effectLst/>
                <a:latin typeface="Calibri" panose="020F0502020204030204" pitchFamily="34" charset="0"/>
                <a:ea typeface="Times New Roman" panose="02020603050405020304" pitchFamily="18" charset="0"/>
                <a:sym typeface="Wingdings" panose="05000000000000000000" pitchFamily="2" charset="2"/>
              </a:rPr>
              <a:t> </a:t>
            </a:r>
            <a:r>
              <a:rPr lang="da-DK" sz="1400" dirty="0">
                <a:latin typeface="Calibri" panose="020F0502020204030204" pitchFamily="34" charset="0"/>
                <a:ea typeface="Times New Roman" panose="02020603050405020304" pitchFamily="18" charset="0"/>
                <a:sym typeface="Wingdings" panose="05000000000000000000" pitchFamily="2" charset="2"/>
              </a:rPr>
              <a:t>K</a:t>
            </a:r>
            <a:r>
              <a:rPr lang="da-DK" sz="1400" dirty="0">
                <a:effectLst/>
                <a:latin typeface="Calibri" panose="020F0502020204030204" pitchFamily="34" charset="0"/>
                <a:ea typeface="Times New Roman" panose="02020603050405020304" pitchFamily="18" charset="0"/>
                <a:sym typeface="Wingdings" panose="05000000000000000000" pitchFamily="2" charset="2"/>
              </a:rPr>
              <a:t>ommunerne ser helst eleverne hurtigst muligt videre</a:t>
            </a:r>
            <a:r>
              <a:rPr lang="da-DK" sz="1400" dirty="0">
                <a:effectLst/>
                <a:latin typeface="Calibri" panose="020F0502020204030204" pitchFamily="34" charset="0"/>
                <a:ea typeface="Times New Roman" panose="02020603050405020304" pitchFamily="18" charset="0"/>
              </a:rPr>
              <a:t>.</a:t>
            </a:r>
          </a:p>
          <a:p>
            <a:pPr marL="914400" lvl="1" indent="-457200">
              <a:buAutoNum type="arabicPeriod" startAt="5"/>
            </a:pPr>
            <a:endParaRPr lang="da-DK" sz="1400" dirty="0">
              <a:effectLst/>
              <a:latin typeface="Calibri" panose="020F0502020204030204" pitchFamily="34" charset="0"/>
              <a:ea typeface="Times New Roman" panose="02020603050405020304" pitchFamily="18" charset="0"/>
            </a:endParaRPr>
          </a:p>
          <a:p>
            <a:pPr marL="914400" lvl="1" indent="-457200">
              <a:buAutoNum type="arabicPeriod" startAt="5"/>
            </a:pPr>
            <a:r>
              <a:rPr lang="da-DK" sz="1400" dirty="0">
                <a:effectLst/>
                <a:latin typeface="Calibri" panose="020F0502020204030204" pitchFamily="34" charset="0"/>
                <a:ea typeface="Times New Roman" panose="02020603050405020304" pitchFamily="18" charset="0"/>
              </a:rPr>
              <a:t>Kommunerne vil gerne kunne bestille et </a:t>
            </a:r>
            <a:r>
              <a:rPr lang="da-DK" sz="1400" dirty="0" err="1">
                <a:effectLst/>
                <a:latin typeface="Calibri" panose="020F0502020204030204" pitchFamily="34" charset="0"/>
                <a:ea typeface="Times New Roman" panose="02020603050405020304" pitchFamily="18" charset="0"/>
              </a:rPr>
              <a:t>to-tal</a:t>
            </a:r>
            <a:r>
              <a:rPr lang="da-DK" sz="1400" dirty="0">
                <a:effectLst/>
                <a:latin typeface="Calibri" panose="020F0502020204030204" pitchFamily="34" charset="0"/>
                <a:ea typeface="Times New Roman" panose="02020603050405020304" pitchFamily="18" charset="0"/>
              </a:rPr>
              <a:t> i dansk og matematik </a:t>
            </a:r>
            <a:r>
              <a:rPr lang="da-DK" sz="1400" b="1" dirty="0">
                <a:latin typeface="Calibri" panose="020F0502020204030204" pitchFamily="34" charset="0"/>
                <a:ea typeface="Times New Roman" panose="02020603050405020304" pitchFamily="18" charset="0"/>
                <a:sym typeface="Wingdings" panose="05000000000000000000" pitchFamily="2" charset="2"/>
              </a:rPr>
              <a:t></a:t>
            </a:r>
            <a:r>
              <a:rPr lang="da-DK" sz="1400" dirty="0">
                <a:latin typeface="Calibri" panose="020F0502020204030204" pitchFamily="34" charset="0"/>
                <a:ea typeface="Times New Roman" panose="02020603050405020304" pitchFamily="18" charset="0"/>
                <a:sym typeface="Wingdings" panose="05000000000000000000" pitchFamily="2" charset="2"/>
              </a:rPr>
              <a:t> </a:t>
            </a:r>
            <a:r>
              <a:rPr lang="da-DK" sz="1400" dirty="0">
                <a:latin typeface="Calibri" panose="020F0502020204030204" pitchFamily="34" charset="0"/>
              </a:rPr>
              <a:t>Enkeltfagsundervisning er ikke mulig på FGU, jf. loven. </a:t>
            </a:r>
          </a:p>
          <a:p>
            <a:endParaRPr lang="da-DK" sz="1400" dirty="0"/>
          </a:p>
        </p:txBody>
      </p:sp>
      <p:pic>
        <p:nvPicPr>
          <p:cNvPr id="5" name="Billede 4" descr="Pile, der peger mod forskellige retninger">
            <a:extLst>
              <a:ext uri="{FF2B5EF4-FFF2-40B4-BE49-F238E27FC236}">
                <a16:creationId xmlns:a16="http://schemas.microsoft.com/office/drawing/2014/main" id="{3FDD3F06-04ED-4B8E-87D8-C58F924CEA93}"/>
              </a:ext>
            </a:extLst>
          </p:cNvPr>
          <p:cNvPicPr>
            <a:picLocks noChangeAspect="1"/>
          </p:cNvPicPr>
          <p:nvPr/>
        </p:nvPicPr>
        <p:blipFill rotWithShape="1">
          <a:blip r:embed="rId3">
            <a:extLst>
              <a:ext uri="{28A0092B-C50C-407E-A947-70E740481C1C}">
                <a14:useLocalDpi xmlns:a14="http://schemas.microsoft.com/office/drawing/2010/main" val="0"/>
              </a:ext>
            </a:extLst>
          </a:blip>
          <a:srcRect l="33668" r="28311"/>
          <a:stretch/>
        </p:blipFill>
        <p:spPr>
          <a:xfrm>
            <a:off x="20" y="10"/>
            <a:ext cx="4635571" cy="6857990"/>
          </a:xfrm>
          <a:prstGeom prst="rect">
            <a:avLst/>
          </a:prstGeom>
          <a:effectLst/>
        </p:spPr>
      </p:pic>
      <p:cxnSp>
        <p:nvCxnSpPr>
          <p:cNvPr id="38" name="Straight Connector 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392A2"/>
            </a:solidFill>
          </a:ln>
        </p:spPr>
        <p:style>
          <a:lnRef idx="1">
            <a:schemeClr val="accent1"/>
          </a:lnRef>
          <a:fillRef idx="0">
            <a:schemeClr val="accent1"/>
          </a:fillRef>
          <a:effectRef idx="0">
            <a:schemeClr val="accent1"/>
          </a:effectRef>
          <a:fontRef idx="minor">
            <a:schemeClr val="tx1"/>
          </a:fontRef>
        </p:style>
      </p:cxnSp>
      <p:pic>
        <p:nvPicPr>
          <p:cNvPr id="6" name="Billede 5">
            <a:extLst>
              <a:ext uri="{FF2B5EF4-FFF2-40B4-BE49-F238E27FC236}">
                <a16:creationId xmlns:a16="http://schemas.microsoft.com/office/drawing/2014/main" id="{5D4F7E40-81FF-48FA-A586-8C26D0B69578}"/>
              </a:ext>
            </a:extLst>
          </p:cNvPr>
          <p:cNvPicPr>
            <a:picLocks noChangeAspect="1"/>
          </p:cNvPicPr>
          <p:nvPr/>
        </p:nvPicPr>
        <p:blipFill>
          <a:blip r:embed="rId4"/>
          <a:stretch>
            <a:fillRect/>
          </a:stretch>
        </p:blipFill>
        <p:spPr>
          <a:xfrm>
            <a:off x="10700339" y="71543"/>
            <a:ext cx="1463167" cy="975445"/>
          </a:xfrm>
          <a:prstGeom prst="rect">
            <a:avLst/>
          </a:prstGeom>
        </p:spPr>
      </p:pic>
    </p:spTree>
    <p:extLst>
      <p:ext uri="{BB962C8B-B14F-4D97-AF65-F5344CB8AC3E}">
        <p14:creationId xmlns:p14="http://schemas.microsoft.com/office/powerpoint/2010/main" val="99726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F5FFFB-8995-48B1-93FB-FE41295A0361}"/>
              </a:ext>
            </a:extLst>
          </p:cNvPr>
          <p:cNvSpPr>
            <a:spLocks noGrp="1"/>
          </p:cNvSpPr>
          <p:nvPr>
            <p:ph type="title"/>
          </p:nvPr>
        </p:nvSpPr>
        <p:spPr>
          <a:xfrm>
            <a:off x="630936" y="640080"/>
            <a:ext cx="4818888" cy="1481328"/>
          </a:xfrm>
        </p:spPr>
        <p:txBody>
          <a:bodyPr anchor="b">
            <a:normAutofit/>
          </a:bodyPr>
          <a:lstStyle/>
          <a:p>
            <a:r>
              <a:rPr lang="da-DK" sz="4200"/>
              <a:t>Fremsyn i lyset af reformkommissionen</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8E0AF54-BEFD-4811-B63D-45F6585DA07E}"/>
              </a:ext>
            </a:extLst>
          </p:cNvPr>
          <p:cNvSpPr>
            <a:spLocks noGrp="1"/>
          </p:cNvSpPr>
          <p:nvPr>
            <p:ph idx="1"/>
          </p:nvPr>
        </p:nvSpPr>
        <p:spPr>
          <a:xfrm>
            <a:off x="630936" y="2660904"/>
            <a:ext cx="4818888" cy="3547872"/>
          </a:xfrm>
        </p:spPr>
        <p:txBody>
          <a:bodyPr anchor="t">
            <a:normAutofit lnSpcReduction="10000"/>
          </a:bodyPr>
          <a:lstStyle/>
          <a:p>
            <a:pPr marL="0" indent="0">
              <a:buNone/>
            </a:pPr>
            <a:r>
              <a:rPr lang="da-DK" sz="2200" b="1" dirty="0"/>
              <a:t>Vi er på FGU optaget af: </a:t>
            </a:r>
          </a:p>
          <a:p>
            <a:r>
              <a:rPr lang="da-DK" sz="2200" dirty="0"/>
              <a:t>Samarbejdet med KUI.</a:t>
            </a:r>
          </a:p>
          <a:p>
            <a:r>
              <a:rPr lang="da-DK" sz="2200" dirty="0"/>
              <a:t>Overgangene til ungdomsuddannelse og job.</a:t>
            </a:r>
          </a:p>
          <a:p>
            <a:r>
              <a:rPr lang="da-DK" sz="2200" dirty="0"/>
              <a:t>Være hovedvejen og være det tilbud for de unge, som løfter dem videre.  </a:t>
            </a:r>
          </a:p>
          <a:p>
            <a:r>
              <a:rPr lang="da-DK" sz="2200" dirty="0"/>
              <a:t>Fastholde kompleksiteten hos de professionelle og ikke den unge.</a:t>
            </a:r>
          </a:p>
          <a:p>
            <a:r>
              <a:rPr lang="da-DK" sz="2200" dirty="0"/>
              <a:t>Sammenhængende indsats omkring de unge</a:t>
            </a:r>
          </a:p>
        </p:txBody>
      </p:sp>
      <p:pic>
        <p:nvPicPr>
          <p:cNvPr id="6" name="Billede 5">
            <a:extLst>
              <a:ext uri="{FF2B5EF4-FFF2-40B4-BE49-F238E27FC236}">
                <a16:creationId xmlns:a16="http://schemas.microsoft.com/office/drawing/2014/main" id="{03F95971-7947-4FDE-9C3C-98D2C47D0323}"/>
              </a:ext>
            </a:extLst>
          </p:cNvPr>
          <p:cNvPicPr>
            <a:picLocks noChangeAspect="1"/>
          </p:cNvPicPr>
          <p:nvPr/>
        </p:nvPicPr>
        <p:blipFill>
          <a:blip r:embed="rId3"/>
          <a:stretch>
            <a:fillRect/>
          </a:stretch>
        </p:blipFill>
        <p:spPr>
          <a:xfrm>
            <a:off x="6099048" y="1893665"/>
            <a:ext cx="5458968" cy="3070670"/>
          </a:xfrm>
          <a:prstGeom prst="rect">
            <a:avLst/>
          </a:prstGeom>
        </p:spPr>
      </p:pic>
      <p:pic>
        <p:nvPicPr>
          <p:cNvPr id="7" name="Billede 6">
            <a:extLst>
              <a:ext uri="{FF2B5EF4-FFF2-40B4-BE49-F238E27FC236}">
                <a16:creationId xmlns:a16="http://schemas.microsoft.com/office/drawing/2014/main" id="{76CF21F1-75F8-471B-B77A-CADBFD03683E}"/>
              </a:ext>
            </a:extLst>
          </p:cNvPr>
          <p:cNvPicPr>
            <a:picLocks noChangeAspect="1"/>
          </p:cNvPicPr>
          <p:nvPr/>
        </p:nvPicPr>
        <p:blipFill>
          <a:blip r:embed="rId4"/>
          <a:stretch>
            <a:fillRect/>
          </a:stretch>
        </p:blipFill>
        <p:spPr>
          <a:xfrm>
            <a:off x="10417183" y="152357"/>
            <a:ext cx="1463167" cy="975445"/>
          </a:xfrm>
          <a:prstGeom prst="rect">
            <a:avLst/>
          </a:prstGeom>
        </p:spPr>
      </p:pic>
    </p:spTree>
    <p:extLst>
      <p:ext uri="{BB962C8B-B14F-4D97-AF65-F5344CB8AC3E}">
        <p14:creationId xmlns:p14="http://schemas.microsoft.com/office/powerpoint/2010/main" val="1863895582"/>
      </p:ext>
    </p:extLst>
  </p:cSld>
  <p:clrMapOvr>
    <a:masterClrMapping/>
  </p:clrMapOvr>
</p:sld>
</file>

<file path=ppt/theme/theme1.xml><?xml version="1.0" encoding="utf-8"?>
<a:theme xmlns:a="http://schemas.openxmlformats.org/drawingml/2006/main" name="1_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591</Words>
  <Application>Microsoft Office PowerPoint</Application>
  <PresentationFormat>Widescreen</PresentationFormat>
  <Paragraphs>82</Paragraphs>
  <Slides>12</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Calibri</vt:lpstr>
      <vt:lpstr>Calibri Light</vt:lpstr>
      <vt:lpstr>Courier New</vt:lpstr>
      <vt:lpstr>Tw Cen MT</vt:lpstr>
      <vt:lpstr>1_Office-tema</vt:lpstr>
      <vt:lpstr>Seneste nyt fra FGU</vt:lpstr>
      <vt:lpstr>FGU – en sektor med sammenhold tæt på de unge</vt:lpstr>
      <vt:lpstr>Det politiske arbejde i FGU DK</vt:lpstr>
      <vt:lpstr>Data, hvad ved vi nu?</vt:lpstr>
      <vt:lpstr>Status på FGU – det spirer </vt:lpstr>
      <vt:lpstr>FGU sektorens økonomiske situation - underskud på driften</vt:lpstr>
      <vt:lpstr>Følgeforskningen </vt:lpstr>
      <vt:lpstr> Er der paradokser/dilemmaer på FGU?</vt:lpstr>
      <vt:lpstr>Fremsyn i lyset af reformkommissionen</vt:lpstr>
      <vt:lpstr>Historier fra FGU Vestegnen</vt:lpstr>
      <vt:lpstr>FGU fortalt i et billede</vt:lpstr>
      <vt:lpstr>Tak for ordet, 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Seneste nyt fra FGU</dc:title>
  <dc:creator>Lisa Goth</dc:creator>
  <cp:lastModifiedBy>Pia Rasmussen</cp:lastModifiedBy>
  <cp:revision>5</cp:revision>
  <dcterms:created xsi:type="dcterms:W3CDTF">2021-10-08T06:38:50Z</dcterms:created>
  <dcterms:modified xsi:type="dcterms:W3CDTF">2021-10-25T11:51:29Z</dcterms:modified>
</cp:coreProperties>
</file>