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0" r:id="rId2"/>
    <p:sldId id="312" r:id="rId3"/>
    <p:sldId id="321" r:id="rId4"/>
    <p:sldId id="316" r:id="rId5"/>
    <p:sldId id="318" r:id="rId6"/>
    <p:sldId id="317" r:id="rId7"/>
  </p:sldIdLst>
  <p:sldSz cx="12192000" cy="6858000"/>
  <p:notesSz cx="7099300" cy="10234613"/>
  <p:defaultTextStyle>
    <a:defPPr>
      <a:defRPr lang="en-GB"/>
    </a:defPPr>
    <a:lvl1pPr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0">
          <p15:clr>
            <a:srgbClr val="A4A3A4"/>
          </p15:clr>
        </p15:guide>
        <p15:guide id="2" orient="horz" pos="309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orient="horz" pos="3996">
          <p15:clr>
            <a:srgbClr val="A4A3A4"/>
          </p15:clr>
        </p15:guide>
        <p15:guide id="5" orient="horz" pos="114">
          <p15:clr>
            <a:srgbClr val="A4A3A4"/>
          </p15:clr>
        </p15:guide>
        <p15:guide id="6" orient="horz" pos="4207">
          <p15:clr>
            <a:srgbClr val="A4A3A4"/>
          </p15:clr>
        </p15:guide>
        <p15:guide id="7" pos="441">
          <p15:clr>
            <a:srgbClr val="A4A3A4"/>
          </p15:clr>
        </p15:guide>
        <p15:guide id="8" pos="7237">
          <p15:clr>
            <a:srgbClr val="A4A3A4"/>
          </p15:clr>
        </p15:guide>
        <p15:guide id="10" pos="7564">
          <p15:clr>
            <a:srgbClr val="A4A3A4"/>
          </p15:clr>
        </p15:guide>
        <p15:guide id="11" pos="3663">
          <p15:clr>
            <a:srgbClr val="A4A3A4"/>
          </p15:clr>
        </p15:guide>
        <p15:guide id="12" pos="4017">
          <p15:clr>
            <a:srgbClr val="A4A3A4"/>
          </p15:clr>
        </p15:guide>
        <p15:guide id="1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027"/>
    <a:srgbClr val="031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308" autoAdjust="0"/>
  </p:normalViewPr>
  <p:slideViewPr>
    <p:cSldViewPr snapToObjects="1">
      <p:cViewPr varScale="1">
        <p:scale>
          <a:sx n="101" d="100"/>
          <a:sy n="101" d="100"/>
        </p:scale>
        <p:origin x="624" y="114"/>
      </p:cViewPr>
      <p:guideLst>
        <p:guide orient="horz" pos="920"/>
        <p:guide orient="horz" pos="309"/>
        <p:guide orient="horz" pos="3719"/>
        <p:guide orient="horz" pos="3996"/>
        <p:guide orient="horz" pos="114"/>
        <p:guide orient="horz" pos="4207"/>
        <p:guide pos="441"/>
        <p:guide pos="7237"/>
        <p:guide pos="7564"/>
        <p:guide pos="3663"/>
        <p:guide pos="401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7BDCB627-C57F-4AEF-9AD3-12F7BE6D30D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704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27848E65-9E75-41AE-BC80-13A10C6B059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50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9D471-EBB2-45BC-BCF0-03BD88EB7F45}" type="slidenum">
              <a:rPr lang="da-DK"/>
              <a:pPr/>
              <a:t>1</a:t>
            </a:fld>
            <a:endParaRPr lang="da-DK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85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9D471-EBB2-45BC-BCF0-03BD88EB7F45}" type="slidenum">
              <a:rPr lang="da-DK"/>
              <a:pPr/>
              <a:t>5</a:t>
            </a:fld>
            <a:endParaRPr lang="da-DK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320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80974"/>
            <a:ext cx="11828462" cy="6497025"/>
          </a:xfrm>
          <a:noFill/>
        </p:spPr>
        <p:txBody>
          <a:bodyPr tIns="936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80000"/>
            <a:ext cx="5436000" cy="2988000"/>
          </a:xfrm>
          <a:solidFill>
            <a:schemeClr val="tx2">
              <a:alpha val="80000"/>
            </a:schemeClr>
          </a:solidFill>
        </p:spPr>
        <p:txBody>
          <a:bodyPr lIns="241200" bIns="234000" anchor="b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Måned og år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6" y="1296563"/>
            <a:ext cx="4967738" cy="1080892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 i maksimalt to linjer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651488" y="2723166"/>
            <a:ext cx="2495549" cy="525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1958975" y="180974"/>
            <a:ext cx="1871662" cy="12668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buFontTx/>
              <a:buNone/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91812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4860000" tIns="1188000" rIns="4860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84132" y="180974"/>
            <a:ext cx="4438412" cy="6496051"/>
          </a:xfrm>
          <a:solidFill>
            <a:schemeClr val="tx2"/>
          </a:solidFill>
        </p:spPr>
        <p:txBody>
          <a:bodyPr lIns="241200" tIns="234000" rIns="241200" bIns="234000" anchor="t" anchorCtr="0"/>
          <a:lstStyle>
            <a:lvl1pPr marL="0" indent="0">
              <a:lnSpc>
                <a:spcPct val="88000"/>
              </a:lnSpc>
              <a:spcBef>
                <a:spcPts val="0"/>
              </a:spcBef>
              <a:buNone/>
              <a:defRPr sz="3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550034" y="1458913"/>
            <a:ext cx="3941166" cy="37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Logo hvid"/>
          <p:cNvSpPr>
            <a:spLocks noGrp="1"/>
          </p:cNvSpPr>
          <p:nvPr>
            <p:ph type="body" sz="quarter" idx="16" hasCustomPrompt="1"/>
          </p:nvPr>
        </p:nvSpPr>
        <p:spPr>
          <a:xfrm>
            <a:off x="9428400" y="60516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99148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2668" y="942591"/>
            <a:ext cx="10784481" cy="1741531"/>
          </a:xfrm>
          <a:solidFill>
            <a:srgbClr val="FFFFFF">
              <a:alpha val="70000"/>
            </a:srgbClr>
          </a:solidFill>
        </p:spPr>
        <p:txBody>
          <a:bodyPr wrap="square" lIns="378000" tIns="396000" rIns="378000" bIns="396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8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432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Logo hvid"/>
          <p:cNvSpPr>
            <a:spLocks noGrp="1"/>
          </p:cNvSpPr>
          <p:nvPr>
            <p:ph type="body" sz="quarter" idx="20" hasCustomPrompt="1"/>
          </p:nvPr>
        </p:nvSpPr>
        <p:spPr>
          <a:xfrm>
            <a:off x="9428400" y="60516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1910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1042388"/>
            <a:ext cx="10785475" cy="1186140"/>
          </a:xfrm>
          <a:solidFill>
            <a:srgbClr val="FFFFFF">
              <a:alpha val="70000"/>
            </a:srgbClr>
          </a:solidFill>
        </p:spPr>
        <p:txBody>
          <a:bodyPr wrap="square" lIns="378000" tIns="324000" rIns="378000" bIns="324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36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432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Logo hvid"/>
          <p:cNvSpPr>
            <a:spLocks noGrp="1"/>
          </p:cNvSpPr>
          <p:nvPr>
            <p:ph type="body" sz="quarter" idx="20" hasCustomPrompt="1"/>
          </p:nvPr>
        </p:nvSpPr>
        <p:spPr>
          <a:xfrm>
            <a:off x="9428400" y="60516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0588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95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D5F2DD1-FF2E-4A6A-A9E9-8BE1BCFC17F4}" type="datetime1">
              <a:rPr lang="da-DK" smtClean="0"/>
              <a:pPr/>
              <a:t>18-10-2018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Baggrund"/>
          <p:cNvSpPr/>
          <p:nvPr userDrawn="1"/>
        </p:nvSpPr>
        <p:spPr bwMode="auto">
          <a:xfrm>
            <a:off x="1838" y="0"/>
            <a:ext cx="1219016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tIns="936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779149"/>
            <a:ext cx="11255000" cy="1897875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88000"/>
              </a:lnSpc>
              <a:spcBef>
                <a:spcPts val="0"/>
              </a:spcBef>
              <a:buNone/>
              <a:defRPr sz="3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651488" y="2723166"/>
            <a:ext cx="2495549" cy="525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1958975" y="180974"/>
            <a:ext cx="1871662" cy="12668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buFontTx/>
              <a:buNone/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0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14032" y="6138000"/>
            <a:ext cx="324000" cy="32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en-GB" dirty="0"/>
          </a:p>
        </p:txBody>
      </p:sp>
      <p:sp>
        <p:nvSpPr>
          <p:cNvPr id="23" name="Pladsholder til tekst 2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119895" y="6138000"/>
            <a:ext cx="324000" cy="324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en-GB" dirty="0"/>
          </a:p>
        </p:txBody>
      </p:sp>
      <p:sp>
        <p:nvSpPr>
          <p:cNvPr id="13" name="Logo hvid"/>
          <p:cNvSpPr>
            <a:spLocks noGrp="1"/>
          </p:cNvSpPr>
          <p:nvPr>
            <p:ph type="body" sz="quarter" idx="16" hasCustomPrompt="1"/>
          </p:nvPr>
        </p:nvSpPr>
        <p:spPr>
          <a:xfrm>
            <a:off x="9428400" y="6051600"/>
            <a:ext cx="2062800" cy="406800"/>
          </a:xfrm>
          <a:blipFill>
            <a:blip r:embed="rId4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6164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35567" y="538162"/>
            <a:ext cx="10318800" cy="9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 sz="2600" b="1" cap="none">
                <a:solidFill>
                  <a:srgbClr val="031D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935567" y="6686550"/>
            <a:ext cx="2844800" cy="1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8000"/>
              </a:lnSpc>
              <a:spcBef>
                <a:spcPts val="918"/>
              </a:spcBef>
              <a:spcAft>
                <a:spcPts val="0"/>
              </a:spcAft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8000"/>
              </a:lnSpc>
              <a:spcBef>
                <a:spcPts val="918"/>
              </a:spcBef>
              <a:spcAft>
                <a:spcPts val="0"/>
              </a:spcAft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8000"/>
              </a:lnSpc>
              <a:spcBef>
                <a:spcPts val="918"/>
              </a:spcBef>
              <a:spcAft>
                <a:spcPts val="0"/>
              </a:spcAft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8000"/>
              </a:lnSpc>
              <a:spcBef>
                <a:spcPts val="918"/>
              </a:spcBef>
              <a:spcAft>
                <a:spcPts val="0"/>
              </a:spcAft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371600" y="6320701"/>
            <a:ext cx="5058800" cy="3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8000"/>
              </a:lnSpc>
              <a:spcBef>
                <a:spcPts val="918"/>
              </a:spcBef>
              <a:spcAft>
                <a:spcPts val="0"/>
              </a:spcAft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8000"/>
              </a:lnSpc>
              <a:spcBef>
                <a:spcPts val="918"/>
              </a:spcBef>
              <a:spcAft>
                <a:spcPts val="0"/>
              </a:spcAft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8000"/>
              </a:lnSpc>
              <a:spcBef>
                <a:spcPts val="918"/>
              </a:spcBef>
              <a:spcAft>
                <a:spcPts val="0"/>
              </a:spcAft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8000"/>
              </a:lnSpc>
              <a:spcBef>
                <a:spcPts val="918"/>
              </a:spcBef>
              <a:spcAft>
                <a:spcPts val="0"/>
              </a:spcAft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936891" y="6323876"/>
            <a:ext cx="373200" cy="171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da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a"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17807" y="3985305"/>
            <a:ext cx="1769600" cy="7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-844796" y="3985305"/>
            <a:ext cx="705200" cy="207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-1159777" y="4220694"/>
            <a:ext cx="753600" cy="423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-2832100" y="4725144"/>
            <a:ext cx="2688000" cy="69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"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Skift til blå baggrund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1. Vælg ’Design’ i top menuen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2. Højre klik på </a:t>
            </a:r>
            <a:br>
              <a:rPr lang="da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a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‘Blank blå’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Vælg ’Applicér på valgte dias</a:t>
            </a:r>
          </a:p>
        </p:txBody>
      </p:sp>
    </p:spTree>
    <p:extLst>
      <p:ext uri="{BB962C8B-B14F-4D97-AF65-F5344CB8AC3E}">
        <p14:creationId xmlns:p14="http://schemas.microsoft.com/office/powerpoint/2010/main" val="1111107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67" y="538163"/>
            <a:ext cx="10318751" cy="92075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568" y="1458913"/>
            <a:ext cx="4830233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6201" y="1458913"/>
            <a:ext cx="4828116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BA09D-F4DB-4A1B-8C44-6CAEFFA39821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086164" y="1511301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807" y="3985306"/>
            <a:ext cx="1769697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>
          <a:xfrm>
            <a:off x="-844796" y="3985307"/>
            <a:ext cx="70539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1159778" y="4220694"/>
            <a:ext cx="753529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2832100" y="4725145"/>
            <a:ext cx="268816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388760" y="1455600"/>
            <a:ext cx="2244827" cy="119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413" y="2232706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451613" y="2232707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33" y="2971005"/>
            <a:ext cx="58420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436033" y="2971005"/>
            <a:ext cx="292100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721986" y="2973579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50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214560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9057438" y="179387"/>
            <a:ext cx="2952000" cy="6497638"/>
          </a:xfrm>
        </p:spPr>
        <p:txBody>
          <a:bodyPr lIns="0" tIns="72000" rIns="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en-GB" dirty="0" err="1"/>
              <a:t>Klik</a:t>
            </a:r>
            <a:r>
              <a:rPr lang="en-GB" dirty="0"/>
              <a:t> her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 via </a:t>
            </a:r>
            <a:r>
              <a:rPr lang="en-GB" dirty="0" err="1"/>
              <a:t>Vælg</a:t>
            </a:r>
            <a:r>
              <a:rPr lang="en-GB" dirty="0"/>
              <a:t> </a:t>
            </a:r>
            <a:r>
              <a:rPr lang="en-GB" dirty="0" err="1"/>
              <a:t>billeder</a:t>
            </a:r>
            <a:r>
              <a:rPr lang="en-GB" dirty="0"/>
              <a:t>-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Rediger-knappen</a:t>
            </a:r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491027"/>
            <a:ext cx="8075418" cy="96947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7" y="1460499"/>
            <a:ext cx="8074675" cy="4443414"/>
          </a:xfrm>
        </p:spPr>
        <p:txBody>
          <a:bodyPr rIns="214560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343069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Logo hvid"/>
          <p:cNvSpPr>
            <a:spLocks noGrp="1"/>
          </p:cNvSpPr>
          <p:nvPr>
            <p:ph type="body" sz="quarter" idx="16" hasCustomPrompt="1"/>
          </p:nvPr>
        </p:nvSpPr>
        <p:spPr>
          <a:xfrm>
            <a:off x="9428400" y="60516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3929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79387"/>
            <a:ext cx="3941838" cy="6497638"/>
          </a:xfrm>
        </p:spPr>
        <p:txBody>
          <a:bodyPr lIns="0" tIns="72000" rIns="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en-GB" dirty="0" err="1"/>
              <a:t>Klik</a:t>
            </a:r>
            <a:r>
              <a:rPr lang="en-GB" dirty="0"/>
              <a:t> her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 via </a:t>
            </a:r>
            <a:r>
              <a:rPr lang="en-GB" dirty="0" err="1"/>
              <a:t>Vælg</a:t>
            </a:r>
            <a:r>
              <a:rPr lang="en-GB" dirty="0"/>
              <a:t> </a:t>
            </a:r>
            <a:r>
              <a:rPr lang="en-GB" dirty="0" err="1"/>
              <a:t>billeder</a:t>
            </a:r>
            <a:r>
              <a:rPr lang="en-GB" dirty="0"/>
              <a:t>-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Rediger-knappen</a:t>
            </a:r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491027"/>
            <a:ext cx="7084462" cy="96947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8" y="1460499"/>
            <a:ext cx="7084710" cy="4443414"/>
          </a:xfrm>
        </p:spPr>
        <p:txBody>
          <a:bodyPr rIns="214560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343069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Logo hvid"/>
          <p:cNvSpPr>
            <a:spLocks noGrp="1"/>
          </p:cNvSpPr>
          <p:nvPr>
            <p:ph type="body" sz="quarter" idx="16" hasCustomPrompt="1"/>
          </p:nvPr>
        </p:nvSpPr>
        <p:spPr>
          <a:xfrm>
            <a:off x="9428400" y="60516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0441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5" y="1458913"/>
            <a:ext cx="5113337" cy="4443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458913"/>
            <a:ext cx="5112000" cy="4443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86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999" y="1457999"/>
            <a:ext cx="5113013" cy="378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458912"/>
            <a:ext cx="5111550" cy="37808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Line 5"/>
          <p:cNvSpPr>
            <a:spLocks noChangeShapeType="1"/>
          </p:cNvSpPr>
          <p:nvPr userDrawn="1"/>
        </p:nvSpPr>
        <p:spPr bwMode="auto">
          <a:xfrm>
            <a:off x="6096000" y="1511302"/>
            <a:ext cx="0" cy="3728458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04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01675" y="1458913"/>
            <a:ext cx="5113337" cy="4443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599" y="1458913"/>
            <a:ext cx="5112000" cy="37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31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940027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5" y="1371058"/>
            <a:ext cx="10785475" cy="4532856"/>
          </a:xfrm>
        </p:spPr>
        <p:txBody>
          <a:bodyPr/>
          <a:lstStyle>
            <a:lvl1pPr algn="ctr">
              <a:lnSpc>
                <a:spcPct val="88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702668" y="6343069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7343" y="6052865"/>
            <a:ext cx="2063857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>
            <a:spLocks noChangeArrowheads="1"/>
          </p:cNvSpPr>
          <p:nvPr userDrawn="1"/>
        </p:nvSpPr>
        <p:spPr bwMode="auto">
          <a:xfrm>
            <a:off x="239184" y="180975"/>
            <a:ext cx="11717867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1366499"/>
            <a:ext cx="10784481" cy="453582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Slide Number Placeholder 5 (FAST)"/>
          <p:cNvSpPr txBox="1">
            <a:spLocks/>
          </p:cNvSpPr>
          <p:nvPr userDrawn="1"/>
        </p:nvSpPr>
        <p:spPr>
          <a:xfrm>
            <a:off x="702668" y="6343069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7343" y="6052865"/>
            <a:ext cx="2063857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7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 descr="U:\Moderniseringsstyrelsen\Jobs\3589_Koncernfaelles skabelonloesning i FM styrelser\Received\Work\DIGST_Logo.e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040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491027"/>
            <a:ext cx="10785475" cy="96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67" y="1460499"/>
            <a:ext cx="10784483" cy="444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2400944" y="6015004"/>
            <a:ext cx="2282411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</a:p>
          <a:p>
            <a:pPr algn="r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i top menuen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Sidehoved og Sidefod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Anvend på alle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29600" y="6343069"/>
            <a:ext cx="3794400" cy="33395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5 (FAST)"/>
          <p:cNvSpPr txBox="1">
            <a:spLocks/>
          </p:cNvSpPr>
          <p:nvPr/>
        </p:nvSpPr>
        <p:spPr>
          <a:xfrm>
            <a:off x="702668" y="6343069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noFill/>
              </a:defRPr>
            </a:lvl1pPr>
          </a:lstStyle>
          <a:p>
            <a:fld id="{80AE25ED-097C-4BDC-A7CE-FA97BD9CA3B5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738" r:id="rId3"/>
    <p:sldLayoutId id="2147483739" r:id="rId4"/>
    <p:sldLayoutId id="2147483658" r:id="rId5"/>
    <p:sldLayoutId id="2147483729" r:id="rId6"/>
    <p:sldLayoutId id="2147483730" r:id="rId7"/>
    <p:sldLayoutId id="2147483720" r:id="rId8"/>
    <p:sldLayoutId id="2147483691" r:id="rId9"/>
    <p:sldLayoutId id="2147483737" r:id="rId10"/>
    <p:sldLayoutId id="2147483732" r:id="rId11"/>
    <p:sldLayoutId id="2147483735" r:id="rId12"/>
    <p:sldLayoutId id="2147483661" r:id="rId13"/>
    <p:sldLayoutId id="2147483727" r:id="rId14"/>
    <p:sldLayoutId id="2147483736" r:id="rId15"/>
    <p:sldLayoutId id="2147483740" r:id="rId16"/>
    <p:sldLayoutId id="2147483741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16000" indent="-2160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8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800">
          <a:solidFill>
            <a:schemeClr val="tx1"/>
          </a:solidFill>
          <a:latin typeface="+mn-lt"/>
        </a:defRPr>
      </a:lvl2pPr>
      <a:lvl3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2" userDrawn="1">
          <p15:clr>
            <a:srgbClr val="F26B43"/>
          </p15:clr>
        </p15:guide>
        <p15:guide id="2" pos="7236" userDrawn="1">
          <p15:clr>
            <a:srgbClr val="F26B43"/>
          </p15:clr>
        </p15:guide>
        <p15:guide id="3" orient="horz" pos="339" userDrawn="1">
          <p15:clr>
            <a:srgbClr val="F26B43"/>
          </p15:clr>
        </p15:guide>
        <p15:guide id="4" orient="horz" pos="919" userDrawn="1">
          <p15:clr>
            <a:srgbClr val="F26B43"/>
          </p15:clr>
        </p15:guide>
        <p15:guide id="5" orient="horz" pos="3718" userDrawn="1">
          <p15:clr>
            <a:srgbClr val="F26B43"/>
          </p15:clr>
        </p15:guide>
        <p15:guide id="6" pos="113" userDrawn="1">
          <p15:clr>
            <a:srgbClr val="A4A3A4"/>
          </p15:clr>
        </p15:guide>
        <p15:guide id="7" orient="horz" pos="113" userDrawn="1">
          <p15:clr>
            <a:srgbClr val="A4A3A4"/>
          </p15:clr>
        </p15:guide>
        <p15:guide id="8" pos="7565" userDrawn="1">
          <p15:clr>
            <a:srgbClr val="A4A3A4"/>
          </p15:clr>
        </p15:guide>
        <p15:guide id="9" orient="horz" pos="420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>
            <a:fillRect/>
          </a:stretch>
        </p:blipFill>
        <p:spPr/>
      </p:pic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December 2017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8.1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373063" cy="171450"/>
          </a:xfrm>
        </p:spPr>
        <p:txBody>
          <a:bodyPr/>
          <a:lstStyle/>
          <a:p>
            <a:fld id="{1E80101F-5742-4645-B1C0-D6AFABF6C92F}" type="slidenum">
              <a:rPr lang="da-DK" smtClean="0"/>
              <a:pPr/>
              <a:t>1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Konturer for 2018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2667" y="1460499"/>
            <a:ext cx="4853273" cy="4443414"/>
          </a:xfrm>
        </p:spPr>
        <p:txBody>
          <a:bodyPr rIns="0"/>
          <a:lstStyle/>
          <a:p>
            <a:r>
              <a:rPr lang="da-DK" sz="1400" b="1" dirty="0" smtClean="0"/>
              <a:t>FDA konference 2018 </a:t>
            </a:r>
            <a:r>
              <a:rPr lang="da-DK" sz="1400" dirty="0" smtClean="0"/>
              <a:t>(forventet ultimo april)</a:t>
            </a:r>
          </a:p>
          <a:p>
            <a:r>
              <a:rPr lang="da-DK" sz="1400" b="1" dirty="0"/>
              <a:t>Fællesoffentlig rammearkitektur </a:t>
            </a:r>
            <a:r>
              <a:rPr lang="da-DK" sz="1400" dirty="0"/>
              <a:t>(fortsættes fra 2017, version 1.0 marts 2018)</a:t>
            </a:r>
          </a:p>
          <a:p>
            <a:r>
              <a:rPr lang="da-DK" sz="1400" b="1" dirty="0" smtClean="0"/>
              <a:t>Referencearkitektur for deling af data og dokumenter</a:t>
            </a:r>
            <a:r>
              <a:rPr lang="da-DK" sz="1400" dirty="0" smtClean="0"/>
              <a:t>, herunder integrationsmønstre med fokus på forsendelse og udstilling af data (fortsættes fra 2017, version 1.0 forelæggelse marts 2018)</a:t>
            </a:r>
          </a:p>
          <a:p>
            <a:r>
              <a:rPr lang="da-DK" sz="1400" b="1" dirty="0"/>
              <a:t>Informationssikkerhedsarkitektur</a:t>
            </a:r>
            <a:r>
              <a:rPr lang="da-DK" sz="1400" dirty="0"/>
              <a:t> (vejledning i fællesoffentlig informationssikkerhedsarkitektur samt fokus på sikkerhed i dataudveksling, fx samtykke og fuldmagt – 2. halvår 2018)</a:t>
            </a:r>
          </a:p>
          <a:p>
            <a:r>
              <a:rPr lang="da-DK" sz="1400" b="1" dirty="0" err="1"/>
              <a:t>Datasætkatalog</a:t>
            </a:r>
            <a:r>
              <a:rPr lang="da-DK" sz="1400" dirty="0"/>
              <a:t> (fortsættes fra 2017, udvikling og idriftsættelse 2018) </a:t>
            </a:r>
          </a:p>
          <a:p>
            <a:r>
              <a:rPr lang="da-DK" sz="1400" b="1" dirty="0"/>
              <a:t>Myndighedsfortegnelse</a:t>
            </a:r>
            <a:r>
              <a:rPr lang="da-DK" sz="1400" dirty="0"/>
              <a:t> (1. halvår 2018 </a:t>
            </a:r>
            <a:r>
              <a:rPr lang="da-DK" sz="1400" dirty="0" err="1"/>
              <a:t>proof</a:t>
            </a:r>
            <a:r>
              <a:rPr lang="da-DK" sz="1400" dirty="0"/>
              <a:t>-of-</a:t>
            </a:r>
            <a:r>
              <a:rPr lang="da-DK" sz="1400" dirty="0" err="1"/>
              <a:t>value</a:t>
            </a:r>
            <a:r>
              <a:rPr lang="da-DK" sz="1400" dirty="0"/>
              <a:t> – fokus på behovsafklaring, fremtidssikret model og smal teknisk afprøvning)</a:t>
            </a:r>
          </a:p>
          <a:p>
            <a:r>
              <a:rPr lang="da-DK" sz="1400" b="1" dirty="0" err="1" smtClean="0"/>
              <a:t>eDelivery</a:t>
            </a:r>
            <a:r>
              <a:rPr lang="da-DK" sz="1400" dirty="0" smtClean="0"/>
              <a:t> (1. halvår 2018 analysefase </a:t>
            </a:r>
            <a:r>
              <a:rPr lang="da-DK" sz="1400" dirty="0" err="1" smtClean="0"/>
              <a:t>mhp</a:t>
            </a:r>
            <a:r>
              <a:rPr lang="da-DK" sz="1400" dirty="0" smtClean="0"/>
              <a:t>. igangsættelse af implementeringsprojekt sep. 2018)</a:t>
            </a:r>
          </a:p>
          <a:p>
            <a:pPr marL="0" indent="0">
              <a:buNone/>
            </a:pPr>
            <a:endParaRPr lang="da-DK" sz="1400" dirty="0" smtClean="0"/>
          </a:p>
          <a:p>
            <a:endParaRPr lang="da-DK" sz="14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5879976" y="1460499"/>
            <a:ext cx="4824536" cy="444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b="1" dirty="0" smtClean="0"/>
              <a:t>Kravkatalog</a:t>
            </a:r>
            <a:r>
              <a:rPr lang="da-DK" sz="1400" dirty="0" smtClean="0"/>
              <a:t> (hjælp til at blive konkrete og operationelle, evt. juridisk forankring, 2. halvår 2018)</a:t>
            </a:r>
            <a:endParaRPr lang="da-DK" sz="1400" dirty="0"/>
          </a:p>
          <a:p>
            <a:r>
              <a:rPr lang="da-DK" sz="1400" b="1" kern="0" dirty="0" smtClean="0"/>
              <a:t>Modellering</a:t>
            </a:r>
            <a:r>
              <a:rPr lang="da-DK" sz="1400" kern="0" dirty="0" smtClean="0"/>
              <a:t> (understøttelse af modelregler, forankring)</a:t>
            </a:r>
          </a:p>
          <a:p>
            <a:r>
              <a:rPr lang="da-DK" sz="1400" b="1" kern="0" dirty="0" smtClean="0"/>
              <a:t>Værktøjsunderstøttelse</a:t>
            </a:r>
            <a:r>
              <a:rPr lang="da-DK" sz="1400" kern="0" dirty="0" smtClean="0"/>
              <a:t> (understøttelse af modelregler, forankring, sammenhæng mellem arkitektur- og semantisk modellering)</a:t>
            </a:r>
          </a:p>
          <a:p>
            <a:r>
              <a:rPr lang="da-DK" sz="1400" b="1" kern="0" dirty="0" smtClean="0"/>
              <a:t>Dansk profilering af internationale standarder </a:t>
            </a:r>
            <a:r>
              <a:rPr lang="da-DK" sz="1400" kern="0" dirty="0" smtClean="0"/>
              <a:t>(forsat projekt fra 2017, forventes afrapporteret 1. halvår 2018)</a:t>
            </a:r>
          </a:p>
          <a:p>
            <a:r>
              <a:rPr lang="da-DK" sz="1400" b="1" kern="0" dirty="0" smtClean="0"/>
              <a:t>Afprøvning </a:t>
            </a:r>
            <a:r>
              <a:rPr lang="da-DK" sz="1400" b="1" kern="0" dirty="0"/>
              <a:t>af klassifikationsservice på </a:t>
            </a:r>
            <a:r>
              <a:rPr lang="da-DK" sz="1400" b="1" kern="0" dirty="0" smtClean="0"/>
              <a:t>datafordeleren </a:t>
            </a:r>
            <a:r>
              <a:rPr lang="da-DK" sz="1400" kern="0" dirty="0" smtClean="0"/>
              <a:t>(fortsættelse af projekt fra 2017</a:t>
            </a:r>
            <a:r>
              <a:rPr lang="da-DK" sz="1400" kern="0" dirty="0"/>
              <a:t>, forventes afrapporteret 1. halvår </a:t>
            </a:r>
            <a:r>
              <a:rPr lang="da-DK" sz="1400" kern="0" dirty="0" smtClean="0"/>
              <a:t>2018)</a:t>
            </a:r>
          </a:p>
          <a:p>
            <a:r>
              <a:rPr lang="da-DK" sz="1400" b="1" kern="0" dirty="0"/>
              <a:t>Retningslinjer for webservices </a:t>
            </a:r>
            <a:r>
              <a:rPr lang="da-DK" sz="1400" kern="0" dirty="0"/>
              <a:t>(fortsættelse af projekt fra 2017, forventes afrapporteret 1. halvår 2018)</a:t>
            </a:r>
            <a:endParaRPr lang="da-DK" sz="1400" kern="0" dirty="0" smtClean="0"/>
          </a:p>
          <a:p>
            <a:endParaRPr lang="da-DK" sz="1400" kern="0" dirty="0" smtClean="0"/>
          </a:p>
          <a:p>
            <a:pPr marL="0" indent="0">
              <a:buNone/>
            </a:pPr>
            <a:r>
              <a:rPr lang="da-DK" sz="1400" kern="0" dirty="0" smtClean="0"/>
              <a:t>DRIFT</a:t>
            </a:r>
          </a:p>
          <a:p>
            <a:r>
              <a:rPr lang="da-DK" sz="1400" kern="0" dirty="0" smtClean="0"/>
              <a:t>Rådgivning</a:t>
            </a:r>
          </a:p>
          <a:p>
            <a:r>
              <a:rPr lang="da-DK" sz="1400" kern="0" dirty="0" err="1" smtClean="0"/>
              <a:t>Reviews</a:t>
            </a:r>
            <a:endParaRPr lang="da-DK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34715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FDA &amp; EIRA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FDA bygger videre på OIO EA</a:t>
            </a:r>
          </a:p>
          <a:p>
            <a:r>
              <a:rPr lang="da-DK" dirty="0" smtClean="0"/>
              <a:t>FDA understøtter hvidbogens 8 principper via 8 hovedperspektiver</a:t>
            </a:r>
          </a:p>
          <a:p>
            <a:r>
              <a:rPr lang="da-DK" dirty="0" smtClean="0"/>
              <a:t>FDA understøtter EIF via </a:t>
            </a:r>
            <a:r>
              <a:rPr lang="da-DK" dirty="0" err="1" smtClean="0"/>
              <a:t>mapning</a:t>
            </a:r>
            <a:r>
              <a:rPr lang="da-DK" dirty="0" smtClean="0"/>
              <a:t> til </a:t>
            </a:r>
            <a:r>
              <a:rPr lang="da-DK" dirty="0" err="1" smtClean="0"/>
              <a:t>EIRAs</a:t>
            </a:r>
            <a:r>
              <a:rPr lang="da-DK" dirty="0" smtClean="0"/>
              <a:t> konceptuelle model</a:t>
            </a:r>
          </a:p>
          <a:p>
            <a:r>
              <a:rPr lang="da-DK" dirty="0" smtClean="0"/>
              <a:t>FDA understøtter EIRA via genbrug af </a:t>
            </a:r>
            <a:r>
              <a:rPr lang="da-DK" dirty="0" err="1" smtClean="0"/>
              <a:t>EIRAs</a:t>
            </a:r>
            <a:r>
              <a:rPr lang="da-DK" dirty="0" smtClean="0"/>
              <a:t> 4 basis </a:t>
            </a:r>
            <a:r>
              <a:rPr lang="da-DK" dirty="0" err="1" smtClean="0"/>
              <a:t>views</a:t>
            </a:r>
            <a:r>
              <a:rPr lang="da-DK" dirty="0" smtClean="0"/>
              <a:t> og to supplerende </a:t>
            </a:r>
            <a:r>
              <a:rPr lang="da-DK" dirty="0" err="1" smtClean="0"/>
              <a:t>view</a:t>
            </a:r>
            <a:r>
              <a:rPr lang="da-DK" dirty="0" smtClean="0"/>
              <a:t>-points</a:t>
            </a:r>
          </a:p>
          <a:p>
            <a:r>
              <a:rPr lang="da-DK" dirty="0" smtClean="0"/>
              <a:t>FDA anvender EIRA-byggeblokke som baseline</a:t>
            </a:r>
          </a:p>
          <a:p>
            <a:r>
              <a:rPr lang="da-DK" dirty="0" smtClean="0"/>
              <a:t>Projekter skal mappe egne arkitektur- og løsningsbyggeblokke til FDA (og dermed EIRA) i egen dokumentation efter fælles retningslinjer</a:t>
            </a:r>
          </a:p>
          <a:p>
            <a:r>
              <a:rPr lang="da-DK" dirty="0" err="1" smtClean="0"/>
              <a:t>Archimate</a:t>
            </a:r>
            <a:r>
              <a:rPr lang="da-DK" dirty="0" smtClean="0"/>
              <a:t> som fælles notation </a:t>
            </a:r>
            <a:r>
              <a:rPr lang="da-DK" dirty="0" err="1" smtClean="0"/>
              <a:t>mht</a:t>
            </a:r>
            <a:r>
              <a:rPr lang="da-DK" dirty="0" smtClean="0"/>
              <a:t> overbliksskabende arkitekturmodeller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36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EIF-begrebsmodel og FDA perspektiver</a:t>
            </a:r>
            <a:endParaRPr lang="da-DK" dirty="0"/>
          </a:p>
        </p:txBody>
      </p:sp>
      <p:pic>
        <p:nvPicPr>
          <p:cNvPr id="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11180" y="1344894"/>
            <a:ext cx="7380820" cy="40626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2" y="2168860"/>
            <a:ext cx="4064136" cy="273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øjre-venstrepil 2"/>
          <p:cNvSpPr/>
          <p:nvPr/>
        </p:nvSpPr>
        <p:spPr bwMode="auto">
          <a:xfrm>
            <a:off x="4187788" y="3376196"/>
            <a:ext cx="648072" cy="340833"/>
          </a:xfrm>
          <a:prstGeom prst="leftRightArrow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675" y="188640"/>
            <a:ext cx="10785475" cy="969473"/>
          </a:xfrm>
        </p:spPr>
        <p:txBody>
          <a:bodyPr/>
          <a:lstStyle/>
          <a:p>
            <a:r>
              <a:rPr lang="da-DK" dirty="0" smtClean="0"/>
              <a:t>FDA-perspektiver i arkitekturdokumentation</a:t>
            </a:r>
            <a:endParaRPr lang="da-DK" dirty="0"/>
          </a:p>
        </p:txBody>
      </p:sp>
      <p:pic>
        <p:nvPicPr>
          <p:cNvPr id="2" name="Pladsholder til indhol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" y="692696"/>
            <a:ext cx="10073515" cy="6012668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7561-E9F2-450E-B987-54028901DE57}" type="slidenum">
              <a:rPr lang="da-DK"/>
              <a:pPr/>
              <a:t>5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 rot="1019113">
            <a:off x="9271341" y="342844"/>
            <a:ext cx="2877711" cy="6462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UDKAST 0.5</a:t>
            </a:r>
            <a:endParaRPr lang="da-DK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9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Retningslinjer for Arkitekturdokumentation i digitaliseringsprojekter - STATUS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9" y="1792854"/>
            <a:ext cx="3792279" cy="3580362"/>
          </a:xfrm>
        </p:spPr>
      </p:pic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6426201" y="1792854"/>
            <a:ext cx="4828116" cy="40844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Retningslinjer</a:t>
            </a:r>
          </a:p>
          <a:p>
            <a:pPr marL="5593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Version 0.5 (Beta)</a:t>
            </a:r>
          </a:p>
          <a:p>
            <a:pPr marL="5593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Vejledning </a:t>
            </a:r>
            <a:r>
              <a:rPr lang="da-DK" dirty="0"/>
              <a:t>for udfærdigelse af arkitekturdokumentation </a:t>
            </a:r>
            <a:r>
              <a:rPr lang="da-DK" dirty="0" smtClean="0"/>
              <a:t>(v0.2)</a:t>
            </a:r>
          </a:p>
          <a:p>
            <a:pPr marL="5593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Endelig </a:t>
            </a:r>
            <a:r>
              <a:rPr lang="da-DK" dirty="0"/>
              <a:t>version medio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Afprøves i review af FODS-projekter frem til januar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Kursus i Fællesoffentlig Digital Arkitektur rammearkitektur</a:t>
            </a:r>
          </a:p>
          <a:p>
            <a:pPr marL="5593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pilot for arbejdsgruppe og interne i december 2017</a:t>
            </a:r>
          </a:p>
          <a:p>
            <a:pPr marL="5593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Yderligere kurser primo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E14-DE6A-47DB-A2E9-53D91F6F3E38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01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igitaliseringsstyrelsen">
      <a:dk1>
        <a:srgbClr val="000000"/>
      </a:dk1>
      <a:lt1>
        <a:srgbClr val="FFFFFF"/>
      </a:lt1>
      <a:dk2>
        <a:srgbClr val="940027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 Digitaliseringsstyrelsen 16-9 skabelon DK.potx" id="{95A6A196-88A9-444F-8911-C813F0B89E4F}" vid="{C2B3391B-109E-44AA-8A90-98F704A1995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</TotalTime>
  <Words>364</Words>
  <Application>Microsoft Office PowerPoint</Application>
  <PresentationFormat>Widescreen</PresentationFormat>
  <Paragraphs>47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8" baseType="lpstr">
      <vt:lpstr>Arial</vt:lpstr>
      <vt:lpstr>Blank</vt:lpstr>
      <vt:lpstr>8.1</vt:lpstr>
      <vt:lpstr>Konturer for 2018</vt:lpstr>
      <vt:lpstr>FDA &amp; EIRA</vt:lpstr>
      <vt:lpstr>EIF-begrebsmodel og FDA perspektiver</vt:lpstr>
      <vt:lpstr>FDA-perspektiver i arkitekturdokumentation</vt:lpstr>
      <vt:lpstr>Retningslinjer for Arkitekturdokumentation i digitaliseringsprojekter - STATUS  </vt:lpstr>
    </vt:vector>
  </TitlesOfParts>
  <Company>Finansministeriet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Finansministeriet</dc:creator>
  <cp:lastModifiedBy>Thilde Krog</cp:lastModifiedBy>
  <cp:revision>99</cp:revision>
  <dcterms:created xsi:type="dcterms:W3CDTF">2015-09-09T14:30:20Z</dcterms:created>
  <dcterms:modified xsi:type="dcterms:W3CDTF">2018-10-18T06:39:56Z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</Properties>
</file>