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notesSlides/notesSlide18.xml" ContentType="application/vnd.openxmlformats-officedocument.presentationml.notesSlide+xml"/>
  <Override PartName="/ppt/tags/tag22.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2"/>
  </p:notesMasterIdLst>
  <p:handoutMasterIdLst>
    <p:handoutMasterId r:id="rId23"/>
  </p:handoutMasterIdLst>
  <p:sldIdLst>
    <p:sldId id="315" r:id="rId2"/>
    <p:sldId id="322" r:id="rId3"/>
    <p:sldId id="323" r:id="rId4"/>
    <p:sldId id="324" r:id="rId5"/>
    <p:sldId id="317" r:id="rId6"/>
    <p:sldId id="328" r:id="rId7"/>
    <p:sldId id="325" r:id="rId8"/>
    <p:sldId id="302" r:id="rId9"/>
    <p:sldId id="303" r:id="rId10"/>
    <p:sldId id="304" r:id="rId11"/>
    <p:sldId id="306" r:id="rId12"/>
    <p:sldId id="307" r:id="rId13"/>
    <p:sldId id="308" r:id="rId14"/>
    <p:sldId id="309" r:id="rId15"/>
    <p:sldId id="316" r:id="rId16"/>
    <p:sldId id="310" r:id="rId17"/>
    <p:sldId id="314" r:id="rId18"/>
    <p:sldId id="311" r:id="rId19"/>
    <p:sldId id="312" r:id="rId20"/>
    <p:sldId id="313" r:id="rId21"/>
  </p:sldIdLst>
  <p:sldSz cx="9144000" cy="6858000" type="screen4x3"/>
  <p:notesSz cx="7102475" cy="10233025"/>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
          <p15:clr>
            <a:srgbClr val="A4A3A4"/>
          </p15:clr>
        </p15:guide>
        <p15:guide id="2" orient="horz" pos="436">
          <p15:clr>
            <a:srgbClr val="A4A3A4"/>
          </p15:clr>
        </p15:guide>
        <p15:guide id="3" orient="horz" pos="4179">
          <p15:clr>
            <a:srgbClr val="A4A3A4"/>
          </p15:clr>
        </p15:guide>
        <p15:guide id="4" orient="horz" pos="3888">
          <p15:clr>
            <a:srgbClr val="A4A3A4"/>
          </p15:clr>
        </p15:guide>
        <p15:guide id="5" orient="horz" pos="3984">
          <p15:clr>
            <a:srgbClr val="A4A3A4"/>
          </p15:clr>
        </p15:guide>
        <p15:guide id="6" orient="horz" pos="1104">
          <p15:clr>
            <a:srgbClr val="A4A3A4"/>
          </p15:clr>
        </p15:guide>
        <p15:guide id="7" orient="horz" pos="1008">
          <p15:clr>
            <a:srgbClr val="A4A3A4"/>
          </p15:clr>
        </p15:guide>
        <p15:guide id="8" orient="horz" pos="2448">
          <p15:clr>
            <a:srgbClr val="A4A3A4"/>
          </p15:clr>
        </p15:guide>
        <p15:guide id="9" orient="horz" pos="2544">
          <p15:clr>
            <a:srgbClr val="A4A3A4"/>
          </p15:clr>
        </p15:guide>
        <p15:guide id="10" orient="horz" pos="336">
          <p15:clr>
            <a:srgbClr val="A4A3A4"/>
          </p15:clr>
        </p15:guide>
        <p15:guide id="11" pos="2832">
          <p15:clr>
            <a:srgbClr val="A4A3A4"/>
          </p15:clr>
        </p15:guide>
        <p15:guide id="12" pos="336">
          <p15:clr>
            <a:srgbClr val="A4A3A4"/>
          </p15:clr>
        </p15:guide>
        <p15:guide id="13" pos="5424">
          <p15:clr>
            <a:srgbClr val="A4A3A4"/>
          </p15:clr>
        </p15:guide>
        <p15:guide id="14" pos="2928">
          <p15:clr>
            <a:srgbClr val="A4A3A4"/>
          </p15:clr>
        </p15:guide>
        <p15:guide id="15" pos="1968">
          <p15:clr>
            <a:srgbClr val="A4A3A4"/>
          </p15:clr>
        </p15:guide>
        <p15:guide id="16" pos="2070">
          <p15:clr>
            <a:srgbClr val="A4A3A4"/>
          </p15:clr>
        </p15:guide>
        <p15:guide id="17" pos="3792">
          <p15:clr>
            <a:srgbClr val="A4A3A4"/>
          </p15:clr>
        </p15:guide>
        <p15:guide id="18" pos="1104">
          <p15:clr>
            <a:srgbClr val="A4A3A4"/>
          </p15:clr>
        </p15:guide>
        <p15:guide id="19" pos="4656">
          <p15:clr>
            <a:srgbClr val="A4A3A4"/>
          </p15:clr>
        </p15:guide>
        <p15:guide id="20" pos="4560">
          <p15:clr>
            <a:srgbClr val="A4A3A4"/>
          </p15:clr>
        </p15:guide>
        <p15:guide id="21" pos="3696">
          <p15:clr>
            <a:srgbClr val="A4A3A4"/>
          </p15:clr>
        </p15:guide>
        <p15:guide id="22" pos="120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 id="1" name="DKEST" initials="EST" lastIdx="20" clrIdx="1">
    <p:extLst>
      <p:ext uri="{19B8F6BF-5375-455C-9EA6-DF929625EA0E}">
        <p15:presenceInfo xmlns:p15="http://schemas.microsoft.com/office/powerpoint/2012/main" userId="DKEST" providerId="None"/>
      </p:ext>
    </p:extLst>
  </p:cmAuthor>
  <p:cmAuthor id="2" name="DKMBT" initials="MBT" lastIdx="14" clrIdx="2">
    <p:extLst>
      <p:ext uri="{19B8F6BF-5375-455C-9EA6-DF929625EA0E}">
        <p15:presenceInfo xmlns:p15="http://schemas.microsoft.com/office/powerpoint/2012/main" userId="DKMB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D073F8-1565-44D7-B386-08B59EADF2EE}">
  <a:tblStyle styleId="{69D073F8-1565-44D7-B386-08B59EADF2EE}" styleName="PwC Table">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i="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892" autoAdjust="0"/>
  </p:normalViewPr>
  <p:slideViewPr>
    <p:cSldViewPr>
      <p:cViewPr varScale="1">
        <p:scale>
          <a:sx n="103" d="100"/>
          <a:sy n="103" d="100"/>
        </p:scale>
        <p:origin x="1278" y="108"/>
      </p:cViewPr>
      <p:guideLst>
        <p:guide orient="horz" pos="144"/>
        <p:guide orient="horz" pos="436"/>
        <p:guide orient="horz" pos="4179"/>
        <p:guide orient="horz" pos="3888"/>
        <p:guide orient="horz" pos="3984"/>
        <p:guide orient="horz" pos="1104"/>
        <p:guide orient="horz" pos="1008"/>
        <p:guide orient="horz" pos="2448"/>
        <p:guide orient="horz" pos="2544"/>
        <p:guide orient="horz" pos="336"/>
        <p:guide pos="2832"/>
        <p:guide pos="336"/>
        <p:guide pos="5424"/>
        <p:guide pos="2928"/>
        <p:guide pos="1968"/>
        <p:guide pos="2070"/>
        <p:guide pos="3792"/>
        <p:guide pos="1104"/>
        <p:guide pos="4656"/>
        <p:guide pos="4560"/>
        <p:guide pos="3696"/>
        <p:guide pos="120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64" y="-114"/>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511651"/>
          </a:xfrm>
          <a:prstGeom prst="rect">
            <a:avLst/>
          </a:prstGeom>
        </p:spPr>
        <p:txBody>
          <a:bodyPr vert="horz" lIns="99048" tIns="49524" rIns="99048" bIns="49524" rtlCol="0"/>
          <a:lstStyle>
            <a:lvl1pPr algn="l">
              <a:defRPr sz="1300"/>
            </a:lvl1pPr>
          </a:lstStyle>
          <a:p>
            <a:endParaRPr lang="da-DK" dirty="0">
              <a:latin typeface="Arial" pitchFamily="34" charset="0"/>
              <a:cs typeface="Arial" pitchFamily="34" charset="0"/>
            </a:endParaRPr>
          </a:p>
        </p:txBody>
      </p:sp>
      <p:sp>
        <p:nvSpPr>
          <p:cNvPr id="3" name="Date Placeholder 2"/>
          <p:cNvSpPr>
            <a:spLocks noGrp="1"/>
          </p:cNvSpPr>
          <p:nvPr>
            <p:ph type="dt" sz="quarter" idx="1"/>
          </p:nvPr>
        </p:nvSpPr>
        <p:spPr>
          <a:xfrm>
            <a:off x="4023093" y="0"/>
            <a:ext cx="3077739" cy="511651"/>
          </a:xfrm>
          <a:prstGeom prst="rect">
            <a:avLst/>
          </a:prstGeom>
        </p:spPr>
        <p:txBody>
          <a:bodyPr vert="horz" lIns="99048" tIns="49524" rIns="99048" bIns="49524" rtlCol="0"/>
          <a:lstStyle>
            <a:lvl1pPr algn="r">
              <a:defRPr sz="1300"/>
            </a:lvl1pPr>
          </a:lstStyle>
          <a:p>
            <a:fld id="{35F05CFF-548C-4E04-B325-CF1209D66BDC}" type="datetimeFigureOut">
              <a:rPr lang="da-DK" smtClean="0">
                <a:latin typeface="Arial" pitchFamily="34" charset="0"/>
                <a:cs typeface="Arial" pitchFamily="34" charset="0"/>
              </a:rPr>
              <a:pPr/>
              <a:t>18-10-2018</a:t>
            </a:fld>
            <a:endParaRPr lang="da-DK" dirty="0">
              <a:latin typeface="Arial" pitchFamily="34" charset="0"/>
              <a:cs typeface="Arial" pitchFamily="34" charset="0"/>
            </a:endParaRPr>
          </a:p>
        </p:txBody>
      </p:sp>
      <p:sp>
        <p:nvSpPr>
          <p:cNvPr id="4" name="Footer Placeholder 3"/>
          <p:cNvSpPr>
            <a:spLocks noGrp="1"/>
          </p:cNvSpPr>
          <p:nvPr>
            <p:ph type="ftr" sz="quarter" idx="2"/>
          </p:nvPr>
        </p:nvSpPr>
        <p:spPr>
          <a:xfrm>
            <a:off x="1" y="9719599"/>
            <a:ext cx="3077739" cy="511651"/>
          </a:xfrm>
          <a:prstGeom prst="rect">
            <a:avLst/>
          </a:prstGeom>
        </p:spPr>
        <p:txBody>
          <a:bodyPr vert="horz" lIns="99048" tIns="49524" rIns="99048" bIns="49524" rtlCol="0" anchor="b"/>
          <a:lstStyle>
            <a:lvl1pPr algn="l">
              <a:defRPr sz="1300"/>
            </a:lvl1pPr>
          </a:lstStyle>
          <a:p>
            <a:endParaRPr lang="da-DK" dirty="0">
              <a:latin typeface="Arial" pitchFamily="34" charset="0"/>
              <a:cs typeface="Arial" pitchFamily="34" charset="0"/>
            </a:endParaRPr>
          </a:p>
        </p:txBody>
      </p:sp>
      <p:sp>
        <p:nvSpPr>
          <p:cNvPr id="5" name="Slide Number Placeholder 4"/>
          <p:cNvSpPr>
            <a:spLocks noGrp="1"/>
          </p:cNvSpPr>
          <p:nvPr>
            <p:ph type="sldNum" sz="quarter" idx="3"/>
          </p:nvPr>
        </p:nvSpPr>
        <p:spPr>
          <a:xfrm>
            <a:off x="4023093" y="9719599"/>
            <a:ext cx="3077739" cy="511651"/>
          </a:xfrm>
          <a:prstGeom prst="rect">
            <a:avLst/>
          </a:prstGeom>
        </p:spPr>
        <p:txBody>
          <a:bodyPr vert="horz" lIns="99048" tIns="49524" rIns="99048" bIns="49524" rtlCol="0" anchor="b"/>
          <a:lstStyle>
            <a:lvl1pPr algn="r">
              <a:defRPr sz="1300"/>
            </a:lvl1pPr>
          </a:lstStyle>
          <a:p>
            <a:fld id="{4EE90EF7-3E10-491C-87C2-59674BB3AAF6}" type="slidenum">
              <a:rPr lang="da-DK" smtClean="0">
                <a:latin typeface="Arial" pitchFamily="34" charset="0"/>
                <a:cs typeface="Arial" pitchFamily="34" charset="0"/>
              </a:rPr>
              <a:pPr/>
              <a:t>‹nr.›</a:t>
            </a:fld>
            <a:endParaRPr lang="da-DK" dirty="0">
              <a:latin typeface="Arial" pitchFamily="34" charset="0"/>
              <a:cs typeface="Arial" pitchFamily="34" charset="0"/>
            </a:endParaRPr>
          </a:p>
        </p:txBody>
      </p:sp>
    </p:spTree>
    <p:extLst>
      <p:ext uri="{BB962C8B-B14F-4D97-AF65-F5344CB8AC3E}">
        <p14:creationId xmlns:p14="http://schemas.microsoft.com/office/powerpoint/2010/main" val="23375995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511651"/>
          </a:xfrm>
          <a:prstGeom prst="rect">
            <a:avLst/>
          </a:prstGeom>
        </p:spPr>
        <p:txBody>
          <a:bodyPr vert="horz" lIns="99048" tIns="49524" rIns="99048" bIns="49524" rtlCol="0"/>
          <a:lstStyle>
            <a:lvl1pPr algn="l">
              <a:defRPr sz="1300">
                <a:latin typeface="Arial" pitchFamily="34" charset="0"/>
                <a:cs typeface="Arial" pitchFamily="34" charset="0"/>
              </a:defRPr>
            </a:lvl1pPr>
          </a:lstStyle>
          <a:p>
            <a:endParaRPr lang="da-DK" dirty="0"/>
          </a:p>
        </p:txBody>
      </p:sp>
      <p:sp>
        <p:nvSpPr>
          <p:cNvPr id="3" name="Date Placeholder 2"/>
          <p:cNvSpPr>
            <a:spLocks noGrp="1"/>
          </p:cNvSpPr>
          <p:nvPr>
            <p:ph type="dt" idx="1"/>
          </p:nvPr>
        </p:nvSpPr>
        <p:spPr>
          <a:xfrm>
            <a:off x="4023093" y="0"/>
            <a:ext cx="3077739" cy="511651"/>
          </a:xfrm>
          <a:prstGeom prst="rect">
            <a:avLst/>
          </a:prstGeom>
        </p:spPr>
        <p:txBody>
          <a:bodyPr vert="horz" lIns="99048" tIns="49524" rIns="99048" bIns="49524" rtlCol="0"/>
          <a:lstStyle>
            <a:lvl1pPr algn="r">
              <a:defRPr sz="1300">
                <a:latin typeface="Arial" pitchFamily="34" charset="0"/>
                <a:cs typeface="Arial" pitchFamily="34" charset="0"/>
              </a:defRPr>
            </a:lvl1pPr>
          </a:lstStyle>
          <a:p>
            <a:fld id="{5EFB8DA3-BCA9-4B7D-B50D-14F47506B614}" type="datetimeFigureOut">
              <a:rPr lang="da-DK" smtClean="0"/>
              <a:pPr/>
              <a:t>18-10-2018</a:t>
            </a:fld>
            <a:endParaRPr lang="da-DK" dirty="0"/>
          </a:p>
        </p:txBody>
      </p:sp>
      <p:sp>
        <p:nvSpPr>
          <p:cNvPr id="4" name="Slide Image Placeholder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9048" tIns="49524" rIns="99048" bIns="49524" rtlCol="0" anchor="ctr"/>
          <a:lstStyle/>
          <a:p>
            <a:endParaRPr lang="en-GB" dirty="0"/>
          </a:p>
        </p:txBody>
      </p:sp>
      <p:sp>
        <p:nvSpPr>
          <p:cNvPr id="5" name="Notes Placeholder 4"/>
          <p:cNvSpPr>
            <a:spLocks noGrp="1"/>
          </p:cNvSpPr>
          <p:nvPr>
            <p:ph type="body" sz="quarter" idx="3"/>
          </p:nvPr>
        </p:nvSpPr>
        <p:spPr>
          <a:xfrm>
            <a:off x="710248" y="4860688"/>
            <a:ext cx="5681980" cy="4604861"/>
          </a:xfrm>
          <a:prstGeom prst="rect">
            <a:avLst/>
          </a:prstGeom>
        </p:spPr>
        <p:txBody>
          <a:bodyPr vert="horz" lIns="99048" tIns="49524" rIns="99048" bIns="49524" rtlCol="0">
            <a:normAutofit/>
          </a:bodyPr>
          <a:lstStyle/>
          <a:p>
            <a:pPr lvl="0"/>
            <a:r>
              <a:rPr lang="da-DK" dirty="0" err="1" smtClean="0"/>
              <a:t>Click</a:t>
            </a:r>
            <a:r>
              <a:rPr lang="da-DK" dirty="0" smtClean="0"/>
              <a:t> to </a:t>
            </a:r>
            <a:r>
              <a:rPr lang="da-DK" dirty="0" err="1" smtClean="0"/>
              <a:t>edit</a:t>
            </a:r>
            <a:r>
              <a:rPr lang="da-DK" dirty="0" smtClean="0"/>
              <a:t> Master </a:t>
            </a:r>
            <a:r>
              <a:rPr lang="da-DK" dirty="0" err="1" smtClean="0"/>
              <a:t>text</a:t>
            </a:r>
            <a:r>
              <a:rPr lang="da-DK" dirty="0" smtClean="0"/>
              <a:t> </a:t>
            </a:r>
            <a:r>
              <a:rPr lang="da-DK" dirty="0" err="1" smtClean="0"/>
              <a:t>styles</a:t>
            </a:r>
            <a:endParaRPr lang="da-DK" dirty="0" smtClean="0"/>
          </a:p>
          <a:p>
            <a:pPr lvl="1"/>
            <a:r>
              <a:rPr lang="da-DK" dirty="0" smtClean="0"/>
              <a:t>Second </a:t>
            </a:r>
            <a:r>
              <a:rPr lang="da-DK" dirty="0" err="1" smtClean="0"/>
              <a:t>level</a:t>
            </a:r>
            <a:endParaRPr lang="da-DK" dirty="0" smtClean="0"/>
          </a:p>
          <a:p>
            <a:pPr lvl="2"/>
            <a:r>
              <a:rPr lang="da-DK" dirty="0" smtClean="0"/>
              <a:t>Third </a:t>
            </a:r>
            <a:r>
              <a:rPr lang="da-DK" dirty="0" err="1" smtClean="0"/>
              <a:t>level</a:t>
            </a:r>
            <a:endParaRPr lang="da-DK" dirty="0" smtClean="0"/>
          </a:p>
          <a:p>
            <a:pPr lvl="3"/>
            <a:r>
              <a:rPr lang="da-DK" dirty="0" err="1" smtClean="0"/>
              <a:t>Fourth</a:t>
            </a:r>
            <a:r>
              <a:rPr lang="da-DK" dirty="0" smtClean="0"/>
              <a:t> </a:t>
            </a:r>
            <a:r>
              <a:rPr lang="da-DK" dirty="0" err="1" smtClean="0"/>
              <a:t>level</a:t>
            </a:r>
            <a:endParaRPr lang="da-DK" dirty="0" smtClean="0"/>
          </a:p>
          <a:p>
            <a:pPr lvl="4"/>
            <a:r>
              <a:rPr lang="da-DK" dirty="0" smtClean="0"/>
              <a:t>Fifth </a:t>
            </a:r>
            <a:r>
              <a:rPr lang="da-DK" dirty="0" err="1" smtClean="0"/>
              <a:t>level</a:t>
            </a:r>
            <a:endParaRPr lang="da-DK" dirty="0"/>
          </a:p>
        </p:txBody>
      </p:sp>
      <p:sp>
        <p:nvSpPr>
          <p:cNvPr id="6" name="Footer Placeholder 5"/>
          <p:cNvSpPr>
            <a:spLocks noGrp="1"/>
          </p:cNvSpPr>
          <p:nvPr>
            <p:ph type="ftr" sz="quarter" idx="4"/>
          </p:nvPr>
        </p:nvSpPr>
        <p:spPr>
          <a:xfrm>
            <a:off x="1" y="9719599"/>
            <a:ext cx="3077739" cy="511651"/>
          </a:xfrm>
          <a:prstGeom prst="rect">
            <a:avLst/>
          </a:prstGeom>
        </p:spPr>
        <p:txBody>
          <a:bodyPr vert="horz" lIns="99048" tIns="49524" rIns="99048" bIns="49524" rtlCol="0" anchor="b"/>
          <a:lstStyle>
            <a:lvl1pPr algn="l">
              <a:defRPr sz="1300">
                <a:latin typeface="Arial" pitchFamily="34" charset="0"/>
                <a:cs typeface="Arial" pitchFamily="34" charset="0"/>
              </a:defRPr>
            </a:lvl1pPr>
          </a:lstStyle>
          <a:p>
            <a:endParaRPr lang="da-DK" dirty="0"/>
          </a:p>
        </p:txBody>
      </p:sp>
      <p:sp>
        <p:nvSpPr>
          <p:cNvPr id="7" name="Slide Number Placeholder 6"/>
          <p:cNvSpPr>
            <a:spLocks noGrp="1"/>
          </p:cNvSpPr>
          <p:nvPr>
            <p:ph type="sldNum" sz="quarter" idx="5"/>
          </p:nvPr>
        </p:nvSpPr>
        <p:spPr>
          <a:xfrm>
            <a:off x="4023093" y="9719599"/>
            <a:ext cx="3077739" cy="511651"/>
          </a:xfrm>
          <a:prstGeom prst="rect">
            <a:avLst/>
          </a:prstGeom>
        </p:spPr>
        <p:txBody>
          <a:bodyPr vert="horz" lIns="99048" tIns="49524" rIns="99048" bIns="49524" rtlCol="0" anchor="b"/>
          <a:lstStyle>
            <a:lvl1pPr algn="r">
              <a:defRPr sz="1300">
                <a:latin typeface="Arial" pitchFamily="34" charset="0"/>
                <a:cs typeface="Arial" pitchFamily="34" charset="0"/>
              </a:defRPr>
            </a:lvl1pPr>
          </a:lstStyle>
          <a:p>
            <a:fld id="{F07B8F03-BC93-4120-96CA-A36DF640BE24}" type="slidenum">
              <a:rPr lang="da-DK" smtClean="0"/>
              <a:pPr/>
              <a:t>‹nr.›</a:t>
            </a:fld>
            <a:endParaRPr lang="da-DK" dirty="0"/>
          </a:p>
        </p:txBody>
      </p:sp>
    </p:spTree>
    <p:extLst>
      <p:ext uri="{BB962C8B-B14F-4D97-AF65-F5344CB8AC3E}">
        <p14:creationId xmlns:p14="http://schemas.microsoft.com/office/powerpoint/2010/main" val="242598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1</a:t>
            </a:fld>
            <a:endParaRPr lang="da-DK" dirty="0"/>
          </a:p>
        </p:txBody>
      </p:sp>
    </p:spTree>
    <p:extLst>
      <p:ext uri="{BB962C8B-B14F-4D97-AF65-F5344CB8AC3E}">
        <p14:creationId xmlns:p14="http://schemas.microsoft.com/office/powerpoint/2010/main" val="3441407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11</a:t>
            </a:fld>
            <a:endParaRPr lang="da-DK" dirty="0"/>
          </a:p>
        </p:txBody>
      </p:sp>
    </p:spTree>
    <p:extLst>
      <p:ext uri="{BB962C8B-B14F-4D97-AF65-F5344CB8AC3E}">
        <p14:creationId xmlns:p14="http://schemas.microsoft.com/office/powerpoint/2010/main" val="2191647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12</a:t>
            </a:fld>
            <a:endParaRPr lang="da-DK" dirty="0"/>
          </a:p>
        </p:txBody>
      </p:sp>
    </p:spTree>
    <p:extLst>
      <p:ext uri="{BB962C8B-B14F-4D97-AF65-F5344CB8AC3E}">
        <p14:creationId xmlns:p14="http://schemas.microsoft.com/office/powerpoint/2010/main" val="3739921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13</a:t>
            </a:fld>
            <a:endParaRPr lang="da-DK" dirty="0"/>
          </a:p>
        </p:txBody>
      </p:sp>
    </p:spTree>
    <p:extLst>
      <p:ext uri="{BB962C8B-B14F-4D97-AF65-F5344CB8AC3E}">
        <p14:creationId xmlns:p14="http://schemas.microsoft.com/office/powerpoint/2010/main" val="2437104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baseline="0" dirty="0" smtClean="0"/>
          </a:p>
        </p:txBody>
      </p:sp>
      <p:sp>
        <p:nvSpPr>
          <p:cNvPr id="4" name="Slide Number Placeholder 3"/>
          <p:cNvSpPr>
            <a:spLocks noGrp="1"/>
          </p:cNvSpPr>
          <p:nvPr>
            <p:ph type="sldNum" sz="quarter" idx="10"/>
          </p:nvPr>
        </p:nvSpPr>
        <p:spPr/>
        <p:txBody>
          <a:bodyPr/>
          <a:lstStyle/>
          <a:p>
            <a:fld id="{F07B8F03-BC93-4120-96CA-A36DF640BE24}" type="slidenum">
              <a:rPr lang="da-DK" smtClean="0"/>
              <a:pPr/>
              <a:t>14</a:t>
            </a:fld>
            <a:endParaRPr lang="da-DK" dirty="0"/>
          </a:p>
        </p:txBody>
      </p:sp>
    </p:spTree>
    <p:extLst>
      <p:ext uri="{BB962C8B-B14F-4D97-AF65-F5344CB8AC3E}">
        <p14:creationId xmlns:p14="http://schemas.microsoft.com/office/powerpoint/2010/main" val="3227436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baseline="0" dirty="0" smtClean="0"/>
          </a:p>
        </p:txBody>
      </p:sp>
      <p:sp>
        <p:nvSpPr>
          <p:cNvPr id="4" name="Slide Number Placeholder 3"/>
          <p:cNvSpPr>
            <a:spLocks noGrp="1"/>
          </p:cNvSpPr>
          <p:nvPr>
            <p:ph type="sldNum" sz="quarter" idx="10"/>
          </p:nvPr>
        </p:nvSpPr>
        <p:spPr/>
        <p:txBody>
          <a:bodyPr/>
          <a:lstStyle/>
          <a:p>
            <a:fld id="{F07B8F03-BC93-4120-96CA-A36DF640BE24}" type="slidenum">
              <a:rPr lang="da-DK" smtClean="0"/>
              <a:pPr/>
              <a:t>15</a:t>
            </a:fld>
            <a:endParaRPr lang="da-DK" dirty="0"/>
          </a:p>
        </p:txBody>
      </p:sp>
    </p:spTree>
    <p:extLst>
      <p:ext uri="{BB962C8B-B14F-4D97-AF65-F5344CB8AC3E}">
        <p14:creationId xmlns:p14="http://schemas.microsoft.com/office/powerpoint/2010/main" val="3379025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311"/>
              </a:spcAft>
            </a:pPr>
            <a:endParaRPr lang="da-DK" dirty="0">
              <a:solidFill>
                <a:srgbClr val="00B050"/>
              </a:solidFill>
              <a:latin typeface="Georgia" pitchFamily="18" charset="0"/>
            </a:endParaRPr>
          </a:p>
        </p:txBody>
      </p:sp>
      <p:sp>
        <p:nvSpPr>
          <p:cNvPr id="4" name="Slide Number Placeholder 3"/>
          <p:cNvSpPr>
            <a:spLocks noGrp="1"/>
          </p:cNvSpPr>
          <p:nvPr>
            <p:ph type="sldNum" sz="quarter" idx="10"/>
          </p:nvPr>
        </p:nvSpPr>
        <p:spPr/>
        <p:txBody>
          <a:bodyPr/>
          <a:lstStyle/>
          <a:p>
            <a:fld id="{F07B8F03-BC93-4120-96CA-A36DF640BE24}" type="slidenum">
              <a:rPr lang="da-DK" smtClean="0"/>
              <a:pPr/>
              <a:t>16</a:t>
            </a:fld>
            <a:endParaRPr lang="da-DK" dirty="0"/>
          </a:p>
        </p:txBody>
      </p:sp>
    </p:spTree>
    <p:extLst>
      <p:ext uri="{BB962C8B-B14F-4D97-AF65-F5344CB8AC3E}">
        <p14:creationId xmlns:p14="http://schemas.microsoft.com/office/powerpoint/2010/main" val="2711687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311"/>
              </a:spcAft>
            </a:pPr>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17</a:t>
            </a:fld>
            <a:endParaRPr lang="da-DK" dirty="0"/>
          </a:p>
        </p:txBody>
      </p:sp>
    </p:spTree>
    <p:extLst>
      <p:ext uri="{BB962C8B-B14F-4D97-AF65-F5344CB8AC3E}">
        <p14:creationId xmlns:p14="http://schemas.microsoft.com/office/powerpoint/2010/main" val="34590966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baseline="0" dirty="0" smtClean="0"/>
          </a:p>
        </p:txBody>
      </p:sp>
      <p:sp>
        <p:nvSpPr>
          <p:cNvPr id="4" name="Slide Number Placeholder 3"/>
          <p:cNvSpPr>
            <a:spLocks noGrp="1"/>
          </p:cNvSpPr>
          <p:nvPr>
            <p:ph type="sldNum" sz="quarter" idx="10"/>
          </p:nvPr>
        </p:nvSpPr>
        <p:spPr/>
        <p:txBody>
          <a:bodyPr/>
          <a:lstStyle/>
          <a:p>
            <a:fld id="{F07B8F03-BC93-4120-96CA-A36DF640BE24}" type="slidenum">
              <a:rPr lang="da-DK" smtClean="0"/>
              <a:pPr/>
              <a:t>18</a:t>
            </a:fld>
            <a:endParaRPr lang="da-DK" dirty="0"/>
          </a:p>
        </p:txBody>
      </p:sp>
    </p:spTree>
    <p:extLst>
      <p:ext uri="{BB962C8B-B14F-4D97-AF65-F5344CB8AC3E}">
        <p14:creationId xmlns:p14="http://schemas.microsoft.com/office/powerpoint/2010/main" val="25002623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19</a:t>
            </a:fld>
            <a:endParaRPr lang="da-DK" dirty="0"/>
          </a:p>
        </p:txBody>
      </p:sp>
    </p:spTree>
    <p:extLst>
      <p:ext uri="{BB962C8B-B14F-4D97-AF65-F5344CB8AC3E}">
        <p14:creationId xmlns:p14="http://schemas.microsoft.com/office/powerpoint/2010/main" val="4102317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20</a:t>
            </a:fld>
            <a:endParaRPr lang="da-DK" dirty="0"/>
          </a:p>
        </p:txBody>
      </p:sp>
    </p:spTree>
    <p:extLst>
      <p:ext uri="{BB962C8B-B14F-4D97-AF65-F5344CB8AC3E}">
        <p14:creationId xmlns:p14="http://schemas.microsoft.com/office/powerpoint/2010/main" val="2531299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2</a:t>
            </a:fld>
            <a:endParaRPr lang="da-DK" dirty="0"/>
          </a:p>
        </p:txBody>
      </p:sp>
    </p:spTree>
    <p:extLst>
      <p:ext uri="{BB962C8B-B14F-4D97-AF65-F5344CB8AC3E}">
        <p14:creationId xmlns:p14="http://schemas.microsoft.com/office/powerpoint/2010/main" val="1502557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3</a:t>
            </a:fld>
            <a:endParaRPr lang="da-DK" dirty="0"/>
          </a:p>
        </p:txBody>
      </p:sp>
    </p:spTree>
    <p:extLst>
      <p:ext uri="{BB962C8B-B14F-4D97-AF65-F5344CB8AC3E}">
        <p14:creationId xmlns:p14="http://schemas.microsoft.com/office/powerpoint/2010/main" val="2544592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4</a:t>
            </a:fld>
            <a:endParaRPr lang="da-DK" dirty="0"/>
          </a:p>
        </p:txBody>
      </p:sp>
    </p:spTree>
    <p:extLst>
      <p:ext uri="{BB962C8B-B14F-4D97-AF65-F5344CB8AC3E}">
        <p14:creationId xmlns:p14="http://schemas.microsoft.com/office/powerpoint/2010/main" val="266771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smtClean="0"/>
              <a:t>Fokus på entydigheden</a:t>
            </a:r>
            <a:r>
              <a:rPr lang="da-DK" baseline="0" dirty="0" smtClean="0"/>
              <a:t> – altså i hvor høj grad, mener I, at målepunktet forklarer effektmålet?</a:t>
            </a:r>
          </a:p>
          <a:p>
            <a:r>
              <a:rPr lang="da-DK" baseline="0" dirty="0" smtClean="0"/>
              <a:t>Konkret input til formulering osv. må meget gerne eftersendes per mail. </a:t>
            </a:r>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5</a:t>
            </a:fld>
            <a:endParaRPr lang="da-DK" dirty="0"/>
          </a:p>
        </p:txBody>
      </p:sp>
    </p:spTree>
    <p:extLst>
      <p:ext uri="{BB962C8B-B14F-4D97-AF65-F5344CB8AC3E}">
        <p14:creationId xmlns:p14="http://schemas.microsoft.com/office/powerpoint/2010/main" val="4232766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6</a:t>
            </a:fld>
            <a:endParaRPr lang="da-DK" dirty="0"/>
          </a:p>
        </p:txBody>
      </p:sp>
    </p:spTree>
    <p:extLst>
      <p:ext uri="{BB962C8B-B14F-4D97-AF65-F5344CB8AC3E}">
        <p14:creationId xmlns:p14="http://schemas.microsoft.com/office/powerpoint/2010/main" val="2897243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8</a:t>
            </a:fld>
            <a:endParaRPr lang="da-DK" dirty="0"/>
          </a:p>
        </p:txBody>
      </p:sp>
    </p:spTree>
    <p:extLst>
      <p:ext uri="{BB962C8B-B14F-4D97-AF65-F5344CB8AC3E}">
        <p14:creationId xmlns:p14="http://schemas.microsoft.com/office/powerpoint/2010/main" val="4028921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9</a:t>
            </a:fld>
            <a:endParaRPr lang="da-DK" dirty="0"/>
          </a:p>
        </p:txBody>
      </p:sp>
    </p:spTree>
    <p:extLst>
      <p:ext uri="{BB962C8B-B14F-4D97-AF65-F5344CB8AC3E}">
        <p14:creationId xmlns:p14="http://schemas.microsoft.com/office/powerpoint/2010/main" val="1831962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F07B8F03-BC93-4120-96CA-A36DF640BE24}" type="slidenum">
              <a:rPr lang="da-DK" smtClean="0"/>
              <a:pPr/>
              <a:t>10</a:t>
            </a:fld>
            <a:endParaRPr lang="da-DK" dirty="0"/>
          </a:p>
        </p:txBody>
      </p:sp>
    </p:spTree>
    <p:extLst>
      <p:ext uri="{BB962C8B-B14F-4D97-AF65-F5344CB8AC3E}">
        <p14:creationId xmlns:p14="http://schemas.microsoft.com/office/powerpoint/2010/main" val="994868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da-DK" noProof="0" dirty="0" err="1" smtClean="0"/>
              <a:t>Click</a:t>
            </a:r>
            <a:r>
              <a:rPr lang="da-DK" noProof="0" dirty="0" smtClean="0"/>
              <a:t> to </a:t>
            </a:r>
            <a:r>
              <a:rPr lang="da-DK" noProof="0" dirty="0" err="1" smtClean="0"/>
              <a:t>add</a:t>
            </a:r>
            <a:r>
              <a:rPr lang="da-DK" noProof="0" dirty="0" smtClean="0"/>
              <a:t> the </a:t>
            </a:r>
            <a:r>
              <a:rPr lang="da-DK" noProof="0" dirty="0" err="1" smtClean="0"/>
              <a:t>presentation’s</a:t>
            </a:r>
            <a:r>
              <a:rPr lang="da-DK" noProof="0" dirty="0" smtClean="0"/>
              <a:t> </a:t>
            </a:r>
            <a:r>
              <a:rPr lang="da-DK" noProof="0" dirty="0" err="1" smtClean="0"/>
              <a:t>main</a:t>
            </a:r>
            <a:r>
              <a:rPr lang="da-DK" noProof="0" dirty="0" smtClean="0"/>
              <a:t> </a:t>
            </a:r>
            <a:r>
              <a:rPr lang="da-DK" noProof="0" dirty="0" err="1" smtClean="0"/>
              <a:t>title</a:t>
            </a:r>
            <a:endParaRPr lang="da-DK"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da-DK" noProof="0" dirty="0" err="1" smtClean="0"/>
              <a:t>Subtitle</a:t>
            </a:r>
            <a:r>
              <a:rPr lang="da-DK" noProof="0" dirty="0" smtClean="0"/>
              <a:t> and date (</a:t>
            </a:r>
            <a:r>
              <a:rPr lang="da-DK" noProof="0" dirty="0" err="1" smtClean="0"/>
              <a:t>move</a:t>
            </a:r>
            <a:r>
              <a:rPr lang="da-DK" noProof="0" dirty="0" smtClean="0"/>
              <a:t> </a:t>
            </a:r>
            <a:r>
              <a:rPr lang="da-DK" noProof="0" dirty="0" err="1" smtClean="0"/>
              <a:t>higher</a:t>
            </a:r>
            <a:r>
              <a:rPr lang="da-DK" noProof="0" dirty="0" smtClean="0"/>
              <a:t> if </a:t>
            </a:r>
            <a:r>
              <a:rPr lang="da-DK" noProof="0" dirty="0" err="1" smtClean="0"/>
              <a:t>title</a:t>
            </a:r>
            <a:r>
              <a:rPr lang="da-DK" noProof="0" dirty="0" smtClean="0"/>
              <a:t> is </a:t>
            </a:r>
            <a:r>
              <a:rPr lang="da-DK" noProof="0" dirty="0" err="1" smtClean="0"/>
              <a:t>only</a:t>
            </a:r>
            <a:r>
              <a:rPr lang="da-DK" noProof="0" dirty="0" smtClean="0"/>
              <a:t> </a:t>
            </a:r>
            <a:r>
              <a:rPr lang="da-DK" noProof="0" dirty="0" err="1" smtClean="0"/>
              <a:t>one</a:t>
            </a:r>
            <a:r>
              <a:rPr lang="da-DK" noProof="0" dirty="0" smtClean="0"/>
              <a:t> line)</a:t>
            </a:r>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da-DK" noProof="0" dirty="0" smtClean="0"/>
              <a:t>www.pwc.dk</a:t>
            </a:r>
            <a:endParaRPr lang="da-DK" noProof="0" dirty="0"/>
          </a:p>
        </p:txBody>
      </p:sp>
      <p:grpSp>
        <p:nvGrpSpPr>
          <p:cNvPr id="16"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
        <p:nvSpPr>
          <p:cNvPr id="22" name="TextBox 21"/>
          <p:cNvSpPr txBox="1"/>
          <p:nvPr userDrawn="1"/>
        </p:nvSpPr>
        <p:spPr>
          <a:xfrm>
            <a:off x="5562600" y="6400800"/>
            <a:ext cx="3276600" cy="304800"/>
          </a:xfrm>
          <a:prstGeom prst="rect">
            <a:avLst/>
          </a:prstGeom>
          <a:noFill/>
        </p:spPr>
        <p:txBody>
          <a:bodyPr wrap="square" lIns="0" tIns="0" rIns="0" bIns="0" rtlCol="0">
            <a:noAutofit/>
          </a:bodyPr>
          <a:lstStyle/>
          <a:p>
            <a:pPr indent="-274320" algn="r">
              <a:spcAft>
                <a:spcPts val="900"/>
              </a:spcAft>
            </a:pPr>
            <a:r>
              <a:rPr lang="da-DK" sz="1600" i="1" dirty="0" smtClean="0">
                <a:latin typeface="Georgia" pitchFamily="18" charset="0"/>
              </a:rPr>
              <a:t>Revision. Skat. Rådgivning.</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mpty no Footer">
    <p:spTree>
      <p:nvGrpSpPr>
        <p:cNvPr id="1" name=""/>
        <p:cNvGrpSpPr/>
        <p:nvPr/>
      </p:nvGrpSpPr>
      <p:grpSpPr>
        <a:xfrm>
          <a:off x="0" y="0"/>
          <a:ext cx="0" cy="0"/>
          <a:chOff x="0" y="0"/>
          <a:chExt cx="0" cy="0"/>
        </a:xfrm>
      </p:grpSpPr>
      <p:sp>
        <p:nvSpPr>
          <p:cNvPr id="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da-DK" noProof="0" dirty="0" smtClean="0"/>
              <a:t>www.pwc.dk</a:t>
            </a:r>
            <a:endParaRPr lang="da-DK" noProof="0" dirty="0"/>
          </a:p>
        </p:txBody>
      </p:sp>
      <p:sp>
        <p:nvSpPr>
          <p:cNvPr id="3" name="TextBox 2"/>
          <p:cNvSpPr txBox="1"/>
          <p:nvPr userDrawn="1"/>
        </p:nvSpPr>
        <p:spPr>
          <a:xfrm>
            <a:off x="5562600" y="6400800"/>
            <a:ext cx="3276600" cy="304800"/>
          </a:xfrm>
          <a:prstGeom prst="rect">
            <a:avLst/>
          </a:prstGeom>
          <a:noFill/>
        </p:spPr>
        <p:txBody>
          <a:bodyPr wrap="square" lIns="0" tIns="0" rIns="0" bIns="0" rtlCol="0">
            <a:noAutofit/>
          </a:bodyPr>
          <a:lstStyle/>
          <a:p>
            <a:pPr indent="-274320" algn="r">
              <a:spcAft>
                <a:spcPts val="900"/>
              </a:spcAft>
            </a:pPr>
            <a:r>
              <a:rPr lang="da-DK" sz="1600" i="1" dirty="0" smtClean="0">
                <a:latin typeface="Georgia" pitchFamily="18" charset="0"/>
              </a:rPr>
              <a:t>Revision. Skat. Rådgivning.</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0" name="Date Placeholder 9"/>
          <p:cNvSpPr>
            <a:spLocks noGrp="1"/>
          </p:cNvSpPr>
          <p:nvPr>
            <p:ph type="dt" sz="half" idx="10"/>
          </p:nvPr>
        </p:nvSpPr>
        <p:spPr/>
        <p:txBody>
          <a:bodyPr/>
          <a:lstStyle/>
          <a:p>
            <a:r>
              <a:rPr lang="da-DK" dirty="0" smtClean="0"/>
              <a:t>juni 2017</a:t>
            </a:r>
            <a:endParaRPr lang="da-DK" dirty="0"/>
          </a:p>
        </p:txBody>
      </p:sp>
      <p:sp>
        <p:nvSpPr>
          <p:cNvPr id="11" name="Footer Placeholder 10"/>
          <p:cNvSpPr>
            <a:spLocks noGrp="1"/>
          </p:cNvSpPr>
          <p:nvPr>
            <p:ph type="ftr" sz="quarter" idx="11"/>
          </p:nvPr>
        </p:nvSpPr>
        <p:spPr/>
        <p:txBody>
          <a:bodyPr/>
          <a:lstStyle/>
          <a:p>
            <a:r>
              <a:rPr lang="da-DK" dirty="0" smtClean="0"/>
              <a:t>Kvalitative målepunkter</a:t>
            </a:r>
            <a:endParaRPr lang="da-DK" dirty="0"/>
          </a:p>
        </p:txBody>
      </p:sp>
      <p:sp>
        <p:nvSpPr>
          <p:cNvPr id="12" name="Slide Number Placeholder 11"/>
          <p:cNvSpPr>
            <a:spLocks noGrp="1"/>
          </p:cNvSpPr>
          <p:nvPr>
            <p:ph type="sldNum" sz="quarter" idx="12"/>
          </p:nvPr>
        </p:nvSpPr>
        <p:spPr/>
        <p:txBody>
          <a:bodyPr/>
          <a:lstStyle/>
          <a:p>
            <a:fld id="{12D98E05-8285-4F45-A300-3EF71B02E986}" type="slidenum">
              <a:rPr lang="da-DK" smtClean="0"/>
              <a:pPr/>
              <a:t>‹nr.›</a:t>
            </a:fld>
            <a:endParaRPr lang="da-DK" dirty="0"/>
          </a:p>
        </p:txBody>
      </p:sp>
      <p:sp>
        <p:nvSpPr>
          <p:cNvPr id="13"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12" name="Date Placeholder 11"/>
          <p:cNvSpPr>
            <a:spLocks noGrp="1"/>
          </p:cNvSpPr>
          <p:nvPr>
            <p:ph type="dt" sz="half" idx="16"/>
          </p:nvPr>
        </p:nvSpPr>
        <p:spPr/>
        <p:txBody>
          <a:bodyPr/>
          <a:lstStyle/>
          <a:p>
            <a:r>
              <a:rPr lang="da-DK" dirty="0" smtClean="0"/>
              <a:t>juni 2017</a:t>
            </a:r>
            <a:endParaRPr lang="da-DK" dirty="0"/>
          </a:p>
        </p:txBody>
      </p:sp>
      <p:sp>
        <p:nvSpPr>
          <p:cNvPr id="13" name="Footer Placeholder 12"/>
          <p:cNvSpPr>
            <a:spLocks noGrp="1"/>
          </p:cNvSpPr>
          <p:nvPr>
            <p:ph type="ftr" sz="quarter" idx="17"/>
          </p:nvPr>
        </p:nvSpPr>
        <p:spPr/>
        <p:txBody>
          <a:bodyPr/>
          <a:lstStyle/>
          <a:p>
            <a:r>
              <a:rPr lang="da-DK" dirty="0" smtClean="0"/>
              <a:t>Kvalitative målepunkter</a:t>
            </a:r>
            <a:endParaRPr lang="da-DK" dirty="0"/>
          </a:p>
        </p:txBody>
      </p:sp>
      <p:sp>
        <p:nvSpPr>
          <p:cNvPr id="14" name="Slide Number Placeholder 13"/>
          <p:cNvSpPr>
            <a:spLocks noGrp="1"/>
          </p:cNvSpPr>
          <p:nvPr>
            <p:ph type="sldNum" sz="quarter" idx="18"/>
          </p:nvPr>
        </p:nvSpPr>
        <p:spPr/>
        <p:txBody>
          <a:bodyPr/>
          <a:lstStyle/>
          <a:p>
            <a:fld id="{E4D7E4E3-7C95-4749-BC1F-AA8CD9D1F300}" type="slidenum">
              <a:rPr lang="da-DK" smtClean="0"/>
              <a:pPr/>
              <a:t>‹nr.›</a:t>
            </a:fld>
            <a:endParaRPr lang="da-DK" dirty="0"/>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lt1"/>
                </a:solidFill>
              </a:defRPr>
            </a:lvl1pPr>
          </a:lstStyle>
          <a:p>
            <a:r>
              <a:rPr lang="da-DK" dirty="0" smtClean="0"/>
              <a:t>juni 2017</a:t>
            </a:r>
            <a:endParaRPr lang="da-DK" dirty="0"/>
          </a:p>
        </p:txBody>
      </p:sp>
      <p:sp>
        <p:nvSpPr>
          <p:cNvPr id="14" name="Footer Placeholder 13"/>
          <p:cNvSpPr>
            <a:spLocks noGrp="1"/>
          </p:cNvSpPr>
          <p:nvPr>
            <p:ph type="ftr" sz="quarter" idx="11"/>
          </p:nvPr>
        </p:nvSpPr>
        <p:spPr/>
        <p:txBody>
          <a:bodyPr/>
          <a:lstStyle>
            <a:lvl1pPr>
              <a:defRPr>
                <a:solidFill>
                  <a:schemeClr val="lt1"/>
                </a:solidFill>
              </a:defRPr>
            </a:lvl1pPr>
          </a:lstStyle>
          <a:p>
            <a:r>
              <a:rPr lang="da-DK" dirty="0" smtClean="0"/>
              <a:t>Kvalitative målepunkter</a:t>
            </a:r>
            <a:endParaRPr lang="da-DK" dirty="0"/>
          </a:p>
        </p:txBody>
      </p:sp>
      <p:sp>
        <p:nvSpPr>
          <p:cNvPr id="15" name="Slide Number Placeholder 14"/>
          <p:cNvSpPr>
            <a:spLocks noGrp="1"/>
          </p:cNvSpPr>
          <p:nvPr>
            <p:ph type="sldNum" sz="quarter" idx="12"/>
          </p:nvPr>
        </p:nvSpPr>
        <p:spPr/>
        <p:txBody>
          <a:bodyPr/>
          <a:lstStyle>
            <a:lvl1pPr>
              <a:defRPr>
                <a:solidFill>
                  <a:schemeClr val="lt1"/>
                </a:solidFill>
              </a:defRPr>
            </a:lvl1pPr>
          </a:lstStyle>
          <a:p>
            <a:fld id="{07019C33-2BD0-4847-8F07-0B00EFA33ED4}" type="slidenum">
              <a:rPr lang="da-DK" smtClean="0"/>
              <a:pPr/>
              <a:t>‹nr.›</a:t>
            </a:fld>
            <a:endParaRPr lang="da-DK" dirty="0"/>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solidFill>
                  <a:schemeClr val="lt1"/>
                </a:solidFill>
                <a:latin typeface="Arial" panose="020B0604020202020204" pitchFamily="34" charset="0"/>
              </a:rPr>
              <a:t>PwC</a:t>
            </a:r>
            <a:endParaRPr kumimoji="0" lang="da-DK" sz="1000" b="0" i="0" u="none" baseline="0" dirty="0" smtClean="0">
              <a:solidFill>
                <a:schemeClr val="lt1"/>
              </a:solidFill>
              <a:latin typeface="Arial" panose="020B0604020202020204" pitchFamily="34" charset="0"/>
            </a:endParaRPr>
          </a:p>
        </p:txBody>
      </p:sp>
    </p:spTree>
  </p:cSld>
  <p:clrMapOvr>
    <a:masterClrMapping/>
  </p:clrMapOvr>
  <p:timing>
    <p:tnLst>
      <p:par>
        <p:cTn id="1" dur="indefinite" restart="never" nodeType="tmRoot"/>
      </p:par>
    </p:tnLst>
  </p:timing>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smtClean="0"/>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subtitle</a:t>
            </a:r>
            <a:r>
              <a:rPr lang="da-DK" noProof="0" dirty="0" smtClean="0"/>
              <a:t> </a:t>
            </a:r>
            <a:r>
              <a:rPr lang="da-DK" noProof="0" dirty="0" err="1" smtClean="0"/>
              <a:t>style</a:t>
            </a:r>
            <a:endParaRPr lang="da-DK" noProof="0" dirty="0" smtClean="0"/>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0"/>
          </p:nvPr>
        </p:nvSpPr>
        <p:spPr/>
        <p:txBody>
          <a:bodyPr/>
          <a:lstStyle/>
          <a:p>
            <a:r>
              <a:rPr lang="da-DK" dirty="0" smtClean="0"/>
              <a:t>juni 2017</a:t>
            </a:r>
            <a:endParaRPr lang="da-DK" dirty="0"/>
          </a:p>
        </p:txBody>
      </p:sp>
      <p:sp>
        <p:nvSpPr>
          <p:cNvPr id="11" name="Footer Placeholder 10"/>
          <p:cNvSpPr>
            <a:spLocks noGrp="1"/>
          </p:cNvSpPr>
          <p:nvPr>
            <p:ph type="ftr" sz="quarter" idx="11"/>
          </p:nvPr>
        </p:nvSpPr>
        <p:spPr/>
        <p:txBody>
          <a:bodyPr/>
          <a:lstStyle/>
          <a:p>
            <a:r>
              <a:rPr lang="da-DK" dirty="0" smtClean="0"/>
              <a:t>Kvalitative målepunkter</a:t>
            </a:r>
            <a:endParaRPr lang="da-DK" dirty="0"/>
          </a:p>
        </p:txBody>
      </p:sp>
      <p:sp>
        <p:nvSpPr>
          <p:cNvPr id="13" name="Slide Number Placeholder 12"/>
          <p:cNvSpPr>
            <a:spLocks noGrp="1"/>
          </p:cNvSpPr>
          <p:nvPr>
            <p:ph type="sldNum" sz="quarter" idx="12"/>
          </p:nvPr>
        </p:nvSpPr>
        <p:spPr/>
        <p:txBody>
          <a:bodyPr/>
          <a:lstStyle/>
          <a:p>
            <a:fld id="{C30BCCAC-E41F-4A0E-BEAD-96A84E5E22A5}" type="slidenum">
              <a:rPr lang="da-DK" smtClean="0"/>
              <a:pPr/>
              <a:t>‹nr.›</a:t>
            </a:fld>
            <a:endParaRPr lang="da-DK" dirty="0"/>
          </a:p>
        </p:txBody>
      </p:sp>
      <p:sp>
        <p:nvSpPr>
          <p:cNvPr id="14"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subtitle</a:t>
            </a:r>
            <a:r>
              <a:rPr lang="da-DK" noProof="0" dirty="0" smtClean="0"/>
              <a:t> </a:t>
            </a:r>
            <a:r>
              <a:rPr lang="da-DK" noProof="0" dirty="0" err="1" smtClean="0"/>
              <a:t>style</a:t>
            </a:r>
            <a:endParaRPr lang="da-DK" noProof="0" dirty="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0"/>
          </p:nvPr>
        </p:nvSpPr>
        <p:spPr/>
        <p:txBody>
          <a:bodyPr/>
          <a:lstStyle>
            <a:lvl1pPr>
              <a:defRPr>
                <a:solidFill>
                  <a:schemeClr val="lt1"/>
                </a:solidFill>
              </a:defRPr>
            </a:lvl1pPr>
          </a:lstStyle>
          <a:p>
            <a:r>
              <a:rPr lang="da-DK" dirty="0" smtClean="0"/>
              <a:t>juni 2017</a:t>
            </a:r>
            <a:endParaRPr lang="da-DK" dirty="0"/>
          </a:p>
        </p:txBody>
      </p:sp>
      <p:sp>
        <p:nvSpPr>
          <p:cNvPr id="12" name="Footer Placeholder 11"/>
          <p:cNvSpPr>
            <a:spLocks noGrp="1"/>
          </p:cNvSpPr>
          <p:nvPr>
            <p:ph type="ftr" sz="quarter" idx="11"/>
          </p:nvPr>
        </p:nvSpPr>
        <p:spPr/>
        <p:txBody>
          <a:bodyPr/>
          <a:lstStyle>
            <a:lvl1pPr>
              <a:defRPr>
                <a:solidFill>
                  <a:schemeClr val="lt1"/>
                </a:solidFill>
              </a:defRPr>
            </a:lvl1pPr>
          </a:lstStyle>
          <a:p>
            <a:r>
              <a:rPr lang="da-DK" dirty="0" smtClean="0"/>
              <a:t>Kvalitative målepunkter</a:t>
            </a:r>
            <a:endParaRPr lang="da-DK" dirty="0"/>
          </a:p>
        </p:txBody>
      </p:sp>
      <p:sp>
        <p:nvSpPr>
          <p:cNvPr id="13" name="Slide Number Placeholder 12"/>
          <p:cNvSpPr>
            <a:spLocks noGrp="1"/>
          </p:cNvSpPr>
          <p:nvPr>
            <p:ph type="sldNum" sz="quarter" idx="12"/>
          </p:nvPr>
        </p:nvSpPr>
        <p:spPr/>
        <p:txBody>
          <a:bodyPr/>
          <a:lstStyle>
            <a:lvl1pPr>
              <a:defRPr>
                <a:solidFill>
                  <a:schemeClr val="lt1"/>
                </a:solidFill>
              </a:defRPr>
            </a:lvl1pPr>
          </a:lstStyle>
          <a:p>
            <a:fld id="{CD23BE68-71F5-4195-99CE-53CFFBAEC80D}" type="slidenum">
              <a:rPr lang="da-DK" smtClean="0"/>
              <a:pPr/>
              <a:t>‹nr.›</a:t>
            </a:fld>
            <a:endParaRPr lang="da-DK" dirty="0"/>
          </a:p>
        </p:txBody>
      </p:sp>
      <p:sp>
        <p:nvSpPr>
          <p:cNvPr id="14"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solidFill>
                  <a:schemeClr val="lt1"/>
                </a:solidFill>
                <a:latin typeface="Arial" panose="020B0604020202020204" pitchFamily="34" charset="0"/>
              </a:rPr>
              <a:t>PwC</a:t>
            </a:r>
            <a:endParaRPr kumimoji="0" lang="da-DK" sz="1000" b="0" i="0" u="none" baseline="0" dirty="0" smtClean="0">
              <a:solidFill>
                <a:schemeClr val="lt1"/>
              </a:solidFill>
              <a:latin typeface="Arial" panose="020B0604020202020204" pitchFamily="34" charset="0"/>
            </a:endParaRPr>
          </a:p>
        </p:txBody>
      </p:sp>
    </p:spTree>
  </p:cSld>
  <p:clrMapOvr>
    <a:masterClrMapping/>
  </p:clrMapOvr>
  <p:timing>
    <p:tnLst>
      <p:par>
        <p:cTn id="1" dur="indefinite" restart="never" nodeType="tmRoot"/>
      </p:par>
    </p:tnLst>
  </p:timing>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4000" baseline="0">
                <a:solidFill>
                  <a:schemeClr val="bg1"/>
                </a:solidFill>
              </a:defRPr>
            </a:lvl1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22" name="Subtitle 2"/>
          <p:cNvSpPr>
            <a:spLocks noGrp="1"/>
          </p:cNvSpPr>
          <p:nvPr>
            <p:ph type="subTitle" idx="1"/>
          </p:nvPr>
        </p:nvSpPr>
        <p:spPr bwMode="black">
          <a:xfrm>
            <a:off x="533400" y="1905000"/>
            <a:ext cx="8077200" cy="4267200"/>
          </a:xfrm>
        </p:spPr>
        <p:txBody>
          <a:bodyPr anchor="b">
            <a:noAutofit/>
          </a:bodyPr>
          <a:lstStyle>
            <a:lvl1pPr marL="0" indent="0" algn="r">
              <a:lnSpc>
                <a:spcPct val="90000"/>
              </a:lnSpc>
              <a:buNone/>
              <a:defRPr sz="344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subtitle</a:t>
            </a:r>
            <a:r>
              <a:rPr lang="da-DK" noProof="0" dirty="0" smtClean="0"/>
              <a:t> </a:t>
            </a:r>
            <a:r>
              <a:rPr lang="da-DK" noProof="0" dirty="0" err="1" smtClean="0"/>
              <a:t>style</a:t>
            </a:r>
            <a:endParaRPr lang="da-DK" noProof="0" dirty="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0"/>
          </p:nvPr>
        </p:nvSpPr>
        <p:spPr/>
        <p:txBody>
          <a:bodyPr/>
          <a:lstStyle>
            <a:lvl1pPr>
              <a:defRPr>
                <a:solidFill>
                  <a:schemeClr val="lt1"/>
                </a:solidFill>
              </a:defRPr>
            </a:lvl1pPr>
          </a:lstStyle>
          <a:p>
            <a:r>
              <a:rPr lang="da-DK" dirty="0" smtClean="0"/>
              <a:t>juni 2017</a:t>
            </a:r>
            <a:endParaRPr lang="da-DK" dirty="0"/>
          </a:p>
        </p:txBody>
      </p:sp>
      <p:sp>
        <p:nvSpPr>
          <p:cNvPr id="12" name="Footer Placeholder 11"/>
          <p:cNvSpPr>
            <a:spLocks noGrp="1"/>
          </p:cNvSpPr>
          <p:nvPr>
            <p:ph type="ftr" sz="quarter" idx="11"/>
          </p:nvPr>
        </p:nvSpPr>
        <p:spPr/>
        <p:txBody>
          <a:bodyPr/>
          <a:lstStyle>
            <a:lvl1pPr>
              <a:defRPr>
                <a:solidFill>
                  <a:schemeClr val="lt1"/>
                </a:solidFill>
              </a:defRPr>
            </a:lvl1pPr>
          </a:lstStyle>
          <a:p>
            <a:r>
              <a:rPr lang="da-DK" dirty="0" smtClean="0"/>
              <a:t>Kvalitative målepunkter</a:t>
            </a:r>
            <a:endParaRPr lang="da-DK" dirty="0"/>
          </a:p>
        </p:txBody>
      </p:sp>
      <p:sp>
        <p:nvSpPr>
          <p:cNvPr id="13" name="Slide Number Placeholder 12"/>
          <p:cNvSpPr>
            <a:spLocks noGrp="1"/>
          </p:cNvSpPr>
          <p:nvPr>
            <p:ph type="sldNum" sz="quarter" idx="12"/>
          </p:nvPr>
        </p:nvSpPr>
        <p:spPr/>
        <p:txBody>
          <a:bodyPr/>
          <a:lstStyle>
            <a:lvl1pPr>
              <a:defRPr>
                <a:solidFill>
                  <a:schemeClr val="lt1"/>
                </a:solidFill>
              </a:defRPr>
            </a:lvl1pPr>
          </a:lstStyle>
          <a:p>
            <a:fld id="{46EEF4D6-4654-4208-9101-B502C0C7CF14}" type="slidenum">
              <a:rPr lang="da-DK" smtClean="0"/>
              <a:pPr/>
              <a:t>‹nr.›</a:t>
            </a:fld>
            <a:endParaRPr lang="da-DK" dirty="0"/>
          </a:p>
        </p:txBody>
      </p:sp>
      <p:sp>
        <p:nvSpPr>
          <p:cNvPr id="14"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solidFill>
                  <a:schemeClr val="lt1"/>
                </a:solidFill>
                <a:latin typeface="Arial" panose="020B0604020202020204" pitchFamily="34" charset="0"/>
              </a:rPr>
              <a:t>PwC</a:t>
            </a:r>
            <a:endParaRPr kumimoji="0" lang="da-DK" sz="1000" b="0" i="0" u="none" baseline="0" dirty="0" smtClean="0">
              <a:solidFill>
                <a:schemeClr val="lt1"/>
              </a:solidFill>
              <a:latin typeface="Arial" panose="020B0604020202020204" pitchFamily="34" charset="0"/>
            </a:endParaRPr>
          </a:p>
        </p:txBody>
      </p:sp>
    </p:spTree>
    <p:extLst>
      <p:ext uri="{BB962C8B-B14F-4D97-AF65-F5344CB8AC3E}">
        <p14:creationId xmlns:p14="http://schemas.microsoft.com/office/powerpoint/2010/main" val="1804602916"/>
      </p:ext>
    </p:extLst>
  </p:cSld>
  <p:clrMapOvr>
    <a:masterClrMapping/>
  </p:clrMapOvr>
  <p:timing>
    <p:tnLst>
      <p:par>
        <p:cTn id="1" dur="indefinite" restart="never" nodeType="tmRoot"/>
      </p:par>
    </p:tnLst>
  </p:timing>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smtClean="0"/>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smtClean="0"/>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subtitle</a:t>
            </a:r>
            <a:r>
              <a:rPr lang="da-DK" noProof="0" dirty="0" smtClean="0"/>
              <a:t> </a:t>
            </a:r>
            <a:r>
              <a:rPr lang="da-DK" noProof="0" dirty="0" err="1" smtClean="0"/>
              <a:t>style</a:t>
            </a:r>
            <a:endParaRPr lang="da-DK" noProof="0" dirty="0" smtClean="0"/>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4"/>
          </p:nvPr>
        </p:nvSpPr>
        <p:spPr/>
        <p:txBody>
          <a:bodyPr/>
          <a:lstStyle>
            <a:lvl1pPr>
              <a:defRPr>
                <a:solidFill>
                  <a:schemeClr val="lt1"/>
                </a:solidFill>
              </a:defRPr>
            </a:lvl1pPr>
          </a:lstStyle>
          <a:p>
            <a:r>
              <a:rPr lang="da-DK" dirty="0" smtClean="0"/>
              <a:t>juni 2017</a:t>
            </a:r>
            <a:endParaRPr lang="da-DK" dirty="0"/>
          </a:p>
        </p:txBody>
      </p:sp>
      <p:sp>
        <p:nvSpPr>
          <p:cNvPr id="11" name="Footer Placeholder 10"/>
          <p:cNvSpPr>
            <a:spLocks noGrp="1"/>
          </p:cNvSpPr>
          <p:nvPr>
            <p:ph type="ftr" sz="quarter" idx="15"/>
          </p:nvPr>
        </p:nvSpPr>
        <p:spPr/>
        <p:txBody>
          <a:bodyPr/>
          <a:lstStyle>
            <a:lvl1pPr>
              <a:defRPr>
                <a:solidFill>
                  <a:schemeClr val="lt1"/>
                </a:solidFill>
              </a:defRPr>
            </a:lvl1pPr>
          </a:lstStyle>
          <a:p>
            <a:r>
              <a:rPr lang="da-DK" dirty="0" smtClean="0"/>
              <a:t>Kvalitative målepunkter</a:t>
            </a:r>
            <a:endParaRPr lang="da-DK" dirty="0"/>
          </a:p>
        </p:txBody>
      </p:sp>
      <p:sp>
        <p:nvSpPr>
          <p:cNvPr id="13" name="Slide Number Placeholder 12"/>
          <p:cNvSpPr>
            <a:spLocks noGrp="1"/>
          </p:cNvSpPr>
          <p:nvPr>
            <p:ph type="sldNum" sz="quarter" idx="16"/>
          </p:nvPr>
        </p:nvSpPr>
        <p:spPr/>
        <p:txBody>
          <a:bodyPr/>
          <a:lstStyle>
            <a:lvl1pPr>
              <a:defRPr>
                <a:solidFill>
                  <a:schemeClr val="lt1"/>
                </a:solidFill>
              </a:defRPr>
            </a:lvl1pPr>
          </a:lstStyle>
          <a:p>
            <a:fld id="{6A15A23B-4084-46CD-A18E-3F565ABB6AD4}" type="slidenum">
              <a:rPr lang="da-DK" smtClean="0"/>
              <a:pPr/>
              <a:t>‹nr.›</a:t>
            </a:fld>
            <a:endParaRPr lang="da-DK" dirty="0"/>
          </a:p>
        </p:txBody>
      </p:sp>
      <p:sp>
        <p:nvSpPr>
          <p:cNvPr id="14"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solidFill>
                  <a:schemeClr val="lt1"/>
                </a:solidFill>
                <a:latin typeface="Arial" panose="020B0604020202020204" pitchFamily="34" charset="0"/>
              </a:rPr>
              <a:t>PwC</a:t>
            </a:r>
            <a:endParaRPr kumimoji="0" lang="da-DK" sz="1000" b="0" i="0" u="none" baseline="0" dirty="0" smtClean="0">
              <a:solidFill>
                <a:schemeClr val="lt1"/>
              </a:solidFill>
              <a:latin typeface="Arial" panose="020B0604020202020204" pitchFamily="34" charset="0"/>
            </a:endParaRPr>
          </a:p>
        </p:txBody>
      </p:sp>
    </p:spTree>
  </p:cSld>
  <p:clrMapOvr>
    <a:masterClrMapping/>
  </p:clrMapOvr>
  <p:timing>
    <p:tnLst>
      <p:par>
        <p:cTn id="1" dur="indefinite" restart="never" nodeType="tmRoot"/>
      </p:par>
    </p:tnLst>
  </p:timing>
  <p:hf hd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da-DK" noProof="0" dirty="0" err="1" smtClean="0"/>
              <a:t>Click</a:t>
            </a:r>
            <a:r>
              <a:rPr lang="da-DK" noProof="0" dirty="0" smtClean="0"/>
              <a:t> to </a:t>
            </a:r>
            <a:r>
              <a:rPr lang="da-DK" noProof="0" dirty="0" err="1" smtClean="0"/>
              <a:t>add</a:t>
            </a:r>
            <a:r>
              <a:rPr lang="da-DK" noProof="0" dirty="0" smtClean="0"/>
              <a:t> the </a:t>
            </a:r>
            <a:r>
              <a:rPr lang="da-DK" noProof="0" dirty="0" err="1" smtClean="0"/>
              <a:t>presentation’s</a:t>
            </a:r>
            <a:r>
              <a:rPr lang="da-DK" noProof="0" dirty="0" smtClean="0"/>
              <a:t> </a:t>
            </a:r>
            <a:r>
              <a:rPr lang="da-DK" noProof="0" dirty="0" err="1" smtClean="0"/>
              <a:t>main</a:t>
            </a:r>
            <a:r>
              <a:rPr lang="da-DK" noProof="0" dirty="0" smtClean="0"/>
              <a:t> </a:t>
            </a:r>
            <a:r>
              <a:rPr lang="da-DK" noProof="0" dirty="0" err="1" smtClean="0"/>
              <a:t>title</a:t>
            </a:r>
            <a:endParaRPr lang="da-DK"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da-DK" noProof="0" dirty="0" err="1" smtClean="0"/>
              <a:t>Subtitle</a:t>
            </a:r>
            <a:r>
              <a:rPr lang="da-DK" noProof="0" dirty="0" smtClean="0"/>
              <a:t> and date (</a:t>
            </a:r>
            <a:r>
              <a:rPr lang="da-DK" noProof="0" dirty="0" err="1" smtClean="0"/>
              <a:t>move</a:t>
            </a:r>
            <a:r>
              <a:rPr lang="da-DK" noProof="0" dirty="0" smtClean="0"/>
              <a:t> </a:t>
            </a:r>
            <a:r>
              <a:rPr lang="da-DK" noProof="0" dirty="0" err="1" smtClean="0"/>
              <a:t>higher</a:t>
            </a:r>
            <a:r>
              <a:rPr lang="da-DK" noProof="0" dirty="0" smtClean="0"/>
              <a:t> if </a:t>
            </a:r>
            <a:r>
              <a:rPr lang="da-DK" noProof="0" dirty="0" err="1" smtClean="0"/>
              <a:t>title</a:t>
            </a:r>
            <a:r>
              <a:rPr lang="da-DK" noProof="0" dirty="0" smtClean="0"/>
              <a:t> is </a:t>
            </a:r>
            <a:r>
              <a:rPr lang="da-DK" noProof="0" dirty="0" err="1" smtClean="0"/>
              <a:t>only</a:t>
            </a:r>
            <a:r>
              <a:rPr lang="da-DK" noProof="0" dirty="0" smtClean="0"/>
              <a:t> </a:t>
            </a:r>
            <a:r>
              <a:rPr lang="da-DK" noProof="0" dirty="0" err="1" smtClean="0"/>
              <a:t>one</a:t>
            </a:r>
            <a:r>
              <a:rPr lang="da-DK" noProof="0" dirty="0" smtClean="0"/>
              <a:t> line)</a:t>
            </a:r>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da-DK" noProof="0" dirty="0" smtClean="0"/>
              <a:t>www.pwc.dk</a:t>
            </a:r>
            <a:endParaRPr lang="da-DK" noProof="0" dirty="0"/>
          </a:p>
        </p:txBody>
      </p:sp>
      <p:grpSp>
        <p:nvGrpSpPr>
          <p:cNvPr id="102" name="Group 101"/>
          <p:cNvGrpSpPr>
            <a:grpSpLocks noChangeAspect="1"/>
          </p:cNvGrpSpPr>
          <p:nvPr userDrawn="1"/>
        </p:nvGrpSpPr>
        <p:grpSpPr>
          <a:xfrm>
            <a:off x="968592" y="5768681"/>
            <a:ext cx="1232283"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sp>
        <p:nvSpPr>
          <p:cNvPr id="35" name="TextBox 34"/>
          <p:cNvSpPr txBox="1"/>
          <p:nvPr userDrawn="1"/>
        </p:nvSpPr>
        <p:spPr>
          <a:xfrm>
            <a:off x="5562600" y="6400800"/>
            <a:ext cx="3276600" cy="304800"/>
          </a:xfrm>
          <a:prstGeom prst="rect">
            <a:avLst/>
          </a:prstGeom>
          <a:noFill/>
        </p:spPr>
        <p:txBody>
          <a:bodyPr wrap="square" lIns="0" tIns="0" rIns="0" bIns="0" rtlCol="0">
            <a:noAutofit/>
          </a:bodyPr>
          <a:lstStyle/>
          <a:p>
            <a:pPr indent="-274320" algn="r">
              <a:spcAft>
                <a:spcPts val="900"/>
              </a:spcAft>
            </a:pPr>
            <a:r>
              <a:rPr lang="da-DK" sz="1600" i="1" dirty="0" smtClean="0">
                <a:latin typeface="Georgia" pitchFamily="18" charset="0"/>
              </a:rPr>
              <a:t>Revision. Skat. Rådgivning.</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da-DK" noProof="0" dirty="0" smtClean="0"/>
              <a:t>Click icon to add picture</a:t>
            </a:r>
            <a:endParaRPr lang="da-DK" noProof="0" dirty="0"/>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da-DK" noProof="0" dirty="0" err="1" smtClean="0"/>
              <a:t>Click</a:t>
            </a:r>
            <a:r>
              <a:rPr lang="da-DK" noProof="0" dirty="0" smtClean="0"/>
              <a:t> to </a:t>
            </a:r>
            <a:r>
              <a:rPr lang="da-DK" noProof="0" dirty="0" err="1" smtClean="0"/>
              <a:t>add</a:t>
            </a:r>
            <a:r>
              <a:rPr lang="da-DK" noProof="0" dirty="0" smtClean="0"/>
              <a:t> the </a:t>
            </a:r>
            <a:r>
              <a:rPr lang="da-DK" noProof="0" dirty="0" err="1" smtClean="0"/>
              <a:t>presentation’s</a:t>
            </a:r>
            <a:r>
              <a:rPr lang="da-DK" noProof="0" dirty="0" smtClean="0"/>
              <a:t> </a:t>
            </a:r>
            <a:r>
              <a:rPr lang="da-DK" noProof="0" dirty="0" err="1" smtClean="0"/>
              <a:t>main</a:t>
            </a:r>
            <a:r>
              <a:rPr lang="da-DK" noProof="0" dirty="0" smtClean="0"/>
              <a:t> </a:t>
            </a:r>
            <a:r>
              <a:rPr lang="da-DK" noProof="0" dirty="0" err="1" smtClean="0"/>
              <a:t>title</a:t>
            </a:r>
            <a:endParaRPr lang="da-DK" noProof="0" dirty="0"/>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da-DK" noProof="0" dirty="0" err="1" smtClean="0"/>
              <a:t>Subtitle</a:t>
            </a:r>
            <a:r>
              <a:rPr lang="da-DK" noProof="0" dirty="0" smtClean="0"/>
              <a:t> and date (</a:t>
            </a:r>
            <a:r>
              <a:rPr lang="da-DK" noProof="0" dirty="0" err="1" smtClean="0"/>
              <a:t>move</a:t>
            </a:r>
            <a:r>
              <a:rPr lang="da-DK" noProof="0" dirty="0" smtClean="0"/>
              <a:t> </a:t>
            </a:r>
            <a:r>
              <a:rPr lang="da-DK" noProof="0" dirty="0" err="1" smtClean="0"/>
              <a:t>higher</a:t>
            </a:r>
            <a:r>
              <a:rPr lang="da-DK" noProof="0" dirty="0" smtClean="0"/>
              <a:t> if </a:t>
            </a:r>
            <a:r>
              <a:rPr lang="da-DK" noProof="0" dirty="0" err="1" smtClean="0"/>
              <a:t>title</a:t>
            </a:r>
            <a:r>
              <a:rPr lang="da-DK" noProof="0" dirty="0" smtClean="0"/>
              <a:t> is </a:t>
            </a:r>
            <a:r>
              <a:rPr lang="da-DK" noProof="0" dirty="0" err="1" smtClean="0"/>
              <a:t>only</a:t>
            </a:r>
            <a:r>
              <a:rPr lang="da-DK" noProof="0" dirty="0" smtClean="0"/>
              <a:t> </a:t>
            </a:r>
            <a:r>
              <a:rPr lang="da-DK" noProof="0" dirty="0" err="1" smtClean="0"/>
              <a:t>one</a:t>
            </a:r>
            <a:r>
              <a:rPr lang="da-DK" noProof="0" dirty="0" smtClean="0"/>
              <a:t> line)</a:t>
            </a:r>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da-DK" noProof="0" dirty="0" smtClean="0"/>
              <a:t>www.pwc.dk</a:t>
            </a:r>
            <a:endParaRPr lang="da-DK" noProof="0" dirty="0"/>
          </a:p>
        </p:txBody>
      </p:sp>
      <p:grpSp>
        <p:nvGrpSpPr>
          <p:cNvPr id="96"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
        <p:nvSpPr>
          <p:cNvPr id="24" name="TextBox 23"/>
          <p:cNvSpPr txBox="1"/>
          <p:nvPr userDrawn="1"/>
        </p:nvSpPr>
        <p:spPr>
          <a:xfrm>
            <a:off x="5562600" y="6400800"/>
            <a:ext cx="3276600" cy="304800"/>
          </a:xfrm>
          <a:prstGeom prst="rect">
            <a:avLst/>
          </a:prstGeom>
          <a:noFill/>
        </p:spPr>
        <p:txBody>
          <a:bodyPr wrap="square" lIns="0" tIns="0" rIns="0" bIns="0" rtlCol="0">
            <a:noAutofit/>
          </a:bodyPr>
          <a:lstStyle/>
          <a:p>
            <a:pPr indent="-274320" algn="r">
              <a:spcAft>
                <a:spcPts val="900"/>
              </a:spcAft>
            </a:pPr>
            <a:r>
              <a:rPr lang="da-DK" sz="1600" i="1" dirty="0" smtClean="0">
                <a:latin typeface="Georgia" pitchFamily="18" charset="0"/>
              </a:rPr>
              <a:t>Revision. Skat. Rådgivning.</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833878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72" name="think-cell Slide" r:id="rId4" imgW="216" imgH="216" progId="TCLayout.ActiveDocument.1">
                  <p:embed/>
                </p:oleObj>
              </mc:Choice>
              <mc:Fallback>
                <p:oleObj name="think-cell Slide" r:id="rId4" imgW="216" imgH="216"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533400" y="685800"/>
            <a:ext cx="8077200" cy="914400"/>
          </a:xfrm>
        </p:spPr>
        <p:txBody>
          <a:bodyPr/>
          <a:lstStyle>
            <a:lvl1pPr>
              <a:defRPr/>
            </a:lvl1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6"/>
          </p:nvPr>
        </p:nvSpPr>
        <p:spPr/>
        <p:txBody>
          <a:bodyPr/>
          <a:lstStyle/>
          <a:p>
            <a:r>
              <a:rPr lang="da-DK" dirty="0" smtClean="0"/>
              <a:t>juni 2017</a:t>
            </a:r>
            <a:endParaRPr lang="da-DK" dirty="0"/>
          </a:p>
        </p:txBody>
      </p:sp>
      <p:sp>
        <p:nvSpPr>
          <p:cNvPr id="13" name="Footer Placeholder 12"/>
          <p:cNvSpPr>
            <a:spLocks noGrp="1"/>
          </p:cNvSpPr>
          <p:nvPr>
            <p:ph type="ftr" sz="quarter" idx="17"/>
          </p:nvPr>
        </p:nvSpPr>
        <p:spPr/>
        <p:txBody>
          <a:bodyPr/>
          <a:lstStyle/>
          <a:p>
            <a:r>
              <a:rPr lang="da-DK" dirty="0" smtClean="0"/>
              <a:t>Kvalitative målepunkter</a:t>
            </a:r>
            <a:endParaRPr lang="da-DK" dirty="0"/>
          </a:p>
        </p:txBody>
      </p:sp>
      <p:sp>
        <p:nvSpPr>
          <p:cNvPr id="14" name="Slide Number Placeholder 13"/>
          <p:cNvSpPr>
            <a:spLocks noGrp="1"/>
          </p:cNvSpPr>
          <p:nvPr>
            <p:ph type="sldNum" sz="quarter" idx="18"/>
          </p:nvPr>
        </p:nvSpPr>
        <p:spPr/>
        <p:txBody>
          <a:bodyPr/>
          <a:lstStyle/>
          <a:p>
            <a:fld id="{33AAB474-FBF0-4DDD-96D1-CC0F7C7D43EF}" type="slidenum">
              <a:rPr lang="da-DK" smtClean="0"/>
              <a:pPr/>
              <a:t>‹nr.›</a:t>
            </a:fld>
            <a:endParaRPr lang="da-DK" dirty="0"/>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da-DK" noProof="0" dirty="0" err="1" smtClean="0"/>
              <a:t>Click</a:t>
            </a:r>
            <a:r>
              <a:rPr lang="da-DK" noProof="0" dirty="0" smtClean="0"/>
              <a:t> to </a:t>
            </a:r>
            <a:r>
              <a:rPr lang="da-DK" noProof="0" dirty="0" err="1" smtClean="0"/>
              <a:t>add</a:t>
            </a:r>
            <a:r>
              <a:rPr lang="da-DK" noProof="0" dirty="0" smtClean="0"/>
              <a:t> the </a:t>
            </a:r>
            <a:r>
              <a:rPr lang="da-DK" noProof="0" dirty="0" err="1" smtClean="0"/>
              <a:t>presentation’s</a:t>
            </a:r>
            <a:r>
              <a:rPr lang="da-DK" noProof="0" dirty="0" smtClean="0"/>
              <a:t> </a:t>
            </a:r>
            <a:r>
              <a:rPr lang="da-DK" noProof="0" dirty="0" err="1" smtClean="0"/>
              <a:t>main</a:t>
            </a:r>
            <a:r>
              <a:rPr lang="da-DK" noProof="0" dirty="0" smtClean="0"/>
              <a:t> </a:t>
            </a:r>
            <a:r>
              <a:rPr lang="da-DK" noProof="0" dirty="0" err="1" smtClean="0"/>
              <a:t>title</a:t>
            </a:r>
            <a:endParaRPr lang="da-DK"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da-DK" noProof="0" dirty="0" err="1" smtClean="0"/>
              <a:t>Subtitle</a:t>
            </a:r>
            <a:r>
              <a:rPr lang="da-DK" noProof="0" dirty="0" smtClean="0"/>
              <a:t> and date (</a:t>
            </a:r>
            <a:r>
              <a:rPr lang="da-DK" noProof="0" dirty="0" err="1" smtClean="0"/>
              <a:t>move</a:t>
            </a:r>
            <a:r>
              <a:rPr lang="da-DK" noProof="0" dirty="0" smtClean="0"/>
              <a:t> </a:t>
            </a:r>
            <a:r>
              <a:rPr lang="da-DK" noProof="0" dirty="0" err="1" smtClean="0"/>
              <a:t>higher</a:t>
            </a:r>
            <a:r>
              <a:rPr lang="da-DK" noProof="0" dirty="0" smtClean="0"/>
              <a:t> if </a:t>
            </a:r>
            <a:r>
              <a:rPr lang="da-DK" noProof="0" dirty="0" err="1" smtClean="0"/>
              <a:t>title</a:t>
            </a:r>
            <a:r>
              <a:rPr lang="da-DK" noProof="0" dirty="0" smtClean="0"/>
              <a:t> is </a:t>
            </a:r>
            <a:r>
              <a:rPr lang="da-DK" noProof="0" dirty="0" err="1" smtClean="0"/>
              <a:t>only</a:t>
            </a:r>
            <a:r>
              <a:rPr lang="da-DK" noProof="0" dirty="0" smtClean="0"/>
              <a:t> </a:t>
            </a:r>
            <a:r>
              <a:rPr lang="da-DK" noProof="0" dirty="0" err="1" smtClean="0"/>
              <a:t>one</a:t>
            </a:r>
            <a:r>
              <a:rPr lang="da-DK" noProof="0" dirty="0" smtClean="0"/>
              <a:t> line)</a:t>
            </a:r>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da-DK" noProof="0" dirty="0" smtClean="0"/>
              <a:t>www.pwc.dk</a:t>
            </a:r>
            <a:endParaRPr lang="da-DK" noProof="0" dirty="0"/>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da-DK" noProof="0" dirty="0" smtClean="0"/>
              <a:t>Click icon to add picture</a:t>
            </a:r>
            <a:endParaRPr lang="da-DK" noProof="0" dirty="0"/>
          </a:p>
        </p:txBody>
      </p:sp>
      <p:grpSp>
        <p:nvGrpSpPr>
          <p:cNvPr id="18"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
        <p:nvSpPr>
          <p:cNvPr id="22" name="TextBox 21"/>
          <p:cNvSpPr txBox="1"/>
          <p:nvPr userDrawn="1"/>
        </p:nvSpPr>
        <p:spPr>
          <a:xfrm>
            <a:off x="5562600" y="6400800"/>
            <a:ext cx="3276600" cy="304800"/>
          </a:xfrm>
          <a:prstGeom prst="rect">
            <a:avLst/>
          </a:prstGeom>
          <a:noFill/>
        </p:spPr>
        <p:txBody>
          <a:bodyPr wrap="square" lIns="0" tIns="0" rIns="0" bIns="0" rtlCol="0">
            <a:noAutofit/>
          </a:bodyPr>
          <a:lstStyle/>
          <a:p>
            <a:pPr indent="-274320" algn="r">
              <a:spcAft>
                <a:spcPts val="900"/>
              </a:spcAft>
            </a:pPr>
            <a:r>
              <a:rPr lang="da-DK" sz="1600" i="1" dirty="0" smtClean="0">
                <a:latin typeface="Georgia" pitchFamily="18" charset="0"/>
              </a:rPr>
              <a:t>Revision. Skat. Rådgivning.</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da-DK" noProof="0" dirty="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da-DK" noProof="0" dirty="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da-DK" noProof="0" dirty="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da-DK" noProof="0" dirty="0" err="1" smtClean="0"/>
              <a:t>Click</a:t>
            </a:r>
            <a:r>
              <a:rPr lang="da-DK" noProof="0" dirty="0" smtClean="0"/>
              <a:t> to </a:t>
            </a:r>
            <a:r>
              <a:rPr lang="da-DK" noProof="0" dirty="0" err="1" smtClean="0"/>
              <a:t>add</a:t>
            </a:r>
            <a:r>
              <a:rPr lang="da-DK" noProof="0" dirty="0" smtClean="0"/>
              <a:t> the </a:t>
            </a:r>
            <a:r>
              <a:rPr lang="da-DK" noProof="0" dirty="0" err="1" smtClean="0"/>
              <a:t>presentation’s</a:t>
            </a:r>
            <a:r>
              <a:rPr lang="da-DK" noProof="0" dirty="0" smtClean="0"/>
              <a:t> </a:t>
            </a:r>
            <a:r>
              <a:rPr lang="da-DK" noProof="0" dirty="0" err="1" smtClean="0"/>
              <a:t>main</a:t>
            </a:r>
            <a:r>
              <a:rPr lang="da-DK" noProof="0" dirty="0" smtClean="0"/>
              <a:t> </a:t>
            </a:r>
            <a:r>
              <a:rPr lang="da-DK" noProof="0" dirty="0" err="1" smtClean="0"/>
              <a:t>title</a:t>
            </a:r>
            <a:endParaRPr lang="da-DK"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da-DK" noProof="0" dirty="0" err="1" smtClean="0"/>
              <a:t>Subtitle</a:t>
            </a:r>
            <a:r>
              <a:rPr lang="da-DK" noProof="0" dirty="0" smtClean="0"/>
              <a:t> and date (</a:t>
            </a:r>
            <a:r>
              <a:rPr lang="da-DK" noProof="0" dirty="0" err="1" smtClean="0"/>
              <a:t>move</a:t>
            </a:r>
            <a:r>
              <a:rPr lang="da-DK" noProof="0" dirty="0" smtClean="0"/>
              <a:t> </a:t>
            </a:r>
            <a:r>
              <a:rPr lang="da-DK" noProof="0" dirty="0" err="1" smtClean="0"/>
              <a:t>higher</a:t>
            </a:r>
            <a:r>
              <a:rPr lang="da-DK" noProof="0" dirty="0" smtClean="0"/>
              <a:t> if </a:t>
            </a:r>
            <a:r>
              <a:rPr lang="da-DK" noProof="0" dirty="0" err="1" smtClean="0"/>
              <a:t>title</a:t>
            </a:r>
            <a:r>
              <a:rPr lang="da-DK" noProof="0" dirty="0" smtClean="0"/>
              <a:t> is </a:t>
            </a:r>
            <a:r>
              <a:rPr lang="da-DK" noProof="0" dirty="0" err="1" smtClean="0"/>
              <a:t>only</a:t>
            </a:r>
            <a:r>
              <a:rPr lang="da-DK" noProof="0" dirty="0" smtClean="0"/>
              <a:t> </a:t>
            </a:r>
            <a:r>
              <a:rPr lang="da-DK" noProof="0" dirty="0" err="1" smtClean="0"/>
              <a:t>one</a:t>
            </a:r>
            <a:r>
              <a:rPr lang="da-DK" noProof="0" dirty="0" smtClean="0"/>
              <a:t> line)</a:t>
            </a:r>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da-DK" noProof="0" dirty="0" smtClean="0"/>
              <a:t>www.pwc.dk</a:t>
            </a:r>
            <a:endParaRPr lang="da-DK" noProof="0" dirty="0"/>
          </a:p>
        </p:txBody>
      </p:sp>
      <p:grpSp>
        <p:nvGrpSpPr>
          <p:cNvPr id="11"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
        <p:nvSpPr>
          <p:cNvPr id="14" name="TextBox 13"/>
          <p:cNvSpPr txBox="1"/>
          <p:nvPr userDrawn="1"/>
        </p:nvSpPr>
        <p:spPr>
          <a:xfrm>
            <a:off x="5562600" y="6400800"/>
            <a:ext cx="3276600" cy="304800"/>
          </a:xfrm>
          <a:prstGeom prst="rect">
            <a:avLst/>
          </a:prstGeom>
          <a:noFill/>
        </p:spPr>
        <p:txBody>
          <a:bodyPr wrap="square" lIns="0" tIns="0" rIns="0" bIns="0" rtlCol="0">
            <a:noAutofit/>
          </a:bodyPr>
          <a:lstStyle/>
          <a:p>
            <a:pPr indent="-274320" algn="r">
              <a:spcAft>
                <a:spcPts val="900"/>
              </a:spcAft>
            </a:pPr>
            <a:r>
              <a:rPr lang="da-DK" sz="1600" i="1" dirty="0" smtClean="0">
                <a:latin typeface="Georgia" pitchFamily="18" charset="0"/>
              </a:rPr>
              <a:t>Revision. Skat. Rådgivning.</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da-DK" noProof="0" dirty="0" err="1" smtClean="0"/>
              <a:t>Add</a:t>
            </a:r>
            <a:r>
              <a:rPr lang="da-DK" noProof="0" dirty="0" smtClean="0"/>
              <a:t> legal and copyright </a:t>
            </a:r>
            <a:r>
              <a:rPr lang="da-DK" noProof="0" dirty="0" err="1" smtClean="0"/>
              <a:t>disclaimers</a:t>
            </a:r>
            <a:r>
              <a:rPr lang="da-DK" noProof="0" dirty="0" smtClean="0"/>
              <a:t> </a:t>
            </a:r>
            <a:r>
              <a:rPr lang="da-DK" noProof="0" dirty="0" err="1" smtClean="0"/>
              <a:t>here</a:t>
            </a:r>
            <a:r>
              <a:rPr lang="da-DK" noProof="0" dirty="0" smtClean="0"/>
              <a:t>.</a:t>
            </a:r>
            <a:endParaRPr lang="da-DK" noProof="0" dirty="0"/>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28" name="Content Placeholder 26"/>
          <p:cNvSpPr>
            <a:spLocks noGrp="1"/>
          </p:cNvSpPr>
          <p:nvPr>
            <p:ph sz="quarter" idx="14"/>
          </p:nvPr>
        </p:nvSpPr>
        <p:spPr>
          <a:xfrm>
            <a:off x="533400" y="1752601"/>
            <a:ext cx="3962400" cy="4419599"/>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31" name="Content Placeholder 26"/>
          <p:cNvSpPr>
            <a:spLocks noGrp="1"/>
          </p:cNvSpPr>
          <p:nvPr>
            <p:ph sz="quarter" idx="15"/>
          </p:nvPr>
        </p:nvSpPr>
        <p:spPr>
          <a:xfrm>
            <a:off x="4648201" y="1752600"/>
            <a:ext cx="3962399" cy="44196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6"/>
          </p:nvPr>
        </p:nvSpPr>
        <p:spPr/>
        <p:txBody>
          <a:bodyPr/>
          <a:lstStyle/>
          <a:p>
            <a:r>
              <a:rPr lang="da-DK" dirty="0" smtClean="0"/>
              <a:t>juni 2017</a:t>
            </a:r>
            <a:endParaRPr lang="da-DK" dirty="0"/>
          </a:p>
        </p:txBody>
      </p:sp>
      <p:sp>
        <p:nvSpPr>
          <p:cNvPr id="12" name="Footer Placeholder 11"/>
          <p:cNvSpPr>
            <a:spLocks noGrp="1"/>
          </p:cNvSpPr>
          <p:nvPr>
            <p:ph type="ftr" sz="quarter" idx="17"/>
          </p:nvPr>
        </p:nvSpPr>
        <p:spPr/>
        <p:txBody>
          <a:bodyPr/>
          <a:lstStyle/>
          <a:p>
            <a:r>
              <a:rPr lang="da-DK" dirty="0" smtClean="0"/>
              <a:t>Kvalitative målepunkter</a:t>
            </a:r>
            <a:endParaRPr lang="da-DK" dirty="0"/>
          </a:p>
        </p:txBody>
      </p:sp>
      <p:sp>
        <p:nvSpPr>
          <p:cNvPr id="13" name="Slide Number Placeholder 12"/>
          <p:cNvSpPr>
            <a:spLocks noGrp="1"/>
          </p:cNvSpPr>
          <p:nvPr>
            <p:ph type="sldNum" sz="quarter" idx="18"/>
          </p:nvPr>
        </p:nvSpPr>
        <p:spPr/>
        <p:txBody>
          <a:bodyPr/>
          <a:lstStyle/>
          <a:p>
            <a:fld id="{A7042C72-93B1-48AD-967B-F2582AC834B8}" type="slidenum">
              <a:rPr lang="da-DK" smtClean="0"/>
              <a:pPr/>
              <a:t>‹nr.›</a:t>
            </a:fld>
            <a:endParaRPr lang="da-DK" dirty="0"/>
          </a:p>
        </p:txBody>
      </p:sp>
      <p:sp>
        <p:nvSpPr>
          <p:cNvPr id="14"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27" name="Content Placeholder 26"/>
          <p:cNvSpPr>
            <a:spLocks noGrp="1"/>
          </p:cNvSpPr>
          <p:nvPr>
            <p:ph sz="quarter" idx="13"/>
          </p:nvPr>
        </p:nvSpPr>
        <p:spPr>
          <a:xfrm>
            <a:off x="533400" y="1752601"/>
            <a:ext cx="2590800" cy="4419599"/>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28" name="Content Placeholder 26"/>
          <p:cNvSpPr>
            <a:spLocks noGrp="1"/>
          </p:cNvSpPr>
          <p:nvPr>
            <p:ph sz="quarter" idx="14"/>
          </p:nvPr>
        </p:nvSpPr>
        <p:spPr>
          <a:xfrm>
            <a:off x="3276601" y="1752601"/>
            <a:ext cx="2590799" cy="4419599"/>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31" name="Content Placeholder 26"/>
          <p:cNvSpPr>
            <a:spLocks noGrp="1"/>
          </p:cNvSpPr>
          <p:nvPr>
            <p:ph sz="quarter" idx="15"/>
          </p:nvPr>
        </p:nvSpPr>
        <p:spPr>
          <a:xfrm>
            <a:off x="6019800" y="1752601"/>
            <a:ext cx="2590800" cy="4419599"/>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6"/>
          </p:nvPr>
        </p:nvSpPr>
        <p:spPr/>
        <p:txBody>
          <a:bodyPr/>
          <a:lstStyle/>
          <a:p>
            <a:r>
              <a:rPr lang="da-DK" dirty="0" smtClean="0"/>
              <a:t>juni 2017</a:t>
            </a:r>
            <a:endParaRPr lang="da-DK" dirty="0"/>
          </a:p>
        </p:txBody>
      </p:sp>
      <p:sp>
        <p:nvSpPr>
          <p:cNvPr id="12" name="Footer Placeholder 11"/>
          <p:cNvSpPr>
            <a:spLocks noGrp="1"/>
          </p:cNvSpPr>
          <p:nvPr>
            <p:ph type="ftr" sz="quarter" idx="17"/>
          </p:nvPr>
        </p:nvSpPr>
        <p:spPr/>
        <p:txBody>
          <a:bodyPr/>
          <a:lstStyle/>
          <a:p>
            <a:r>
              <a:rPr lang="da-DK" dirty="0" smtClean="0"/>
              <a:t>Kvalitative målepunkter</a:t>
            </a:r>
            <a:endParaRPr lang="da-DK" dirty="0"/>
          </a:p>
        </p:txBody>
      </p:sp>
      <p:sp>
        <p:nvSpPr>
          <p:cNvPr id="13" name="Slide Number Placeholder 12"/>
          <p:cNvSpPr>
            <a:spLocks noGrp="1"/>
          </p:cNvSpPr>
          <p:nvPr>
            <p:ph type="sldNum" sz="quarter" idx="18"/>
          </p:nvPr>
        </p:nvSpPr>
        <p:spPr/>
        <p:txBody>
          <a:bodyPr/>
          <a:lstStyle/>
          <a:p>
            <a:fld id="{21767E76-F130-454D-90C8-8C49763681D1}" type="slidenum">
              <a:rPr lang="da-DK" smtClean="0"/>
              <a:pPr/>
              <a:t>‹nr.›</a:t>
            </a:fld>
            <a:endParaRPr lang="da-DK" dirty="0"/>
          </a:p>
        </p:txBody>
      </p:sp>
      <p:sp>
        <p:nvSpPr>
          <p:cNvPr id="14"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28" name="Content Placeholder 26"/>
          <p:cNvSpPr>
            <a:spLocks noGrp="1"/>
          </p:cNvSpPr>
          <p:nvPr>
            <p:ph sz="quarter" idx="14"/>
          </p:nvPr>
        </p:nvSpPr>
        <p:spPr>
          <a:xfrm>
            <a:off x="533400" y="3352800"/>
            <a:ext cx="3962400" cy="28194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31" name="Content Placeholder 26"/>
          <p:cNvSpPr>
            <a:spLocks noGrp="1"/>
          </p:cNvSpPr>
          <p:nvPr>
            <p:ph sz="quarter" idx="15"/>
          </p:nvPr>
        </p:nvSpPr>
        <p:spPr>
          <a:xfrm>
            <a:off x="4648199" y="3352800"/>
            <a:ext cx="3962401" cy="28194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a:p>
        </p:txBody>
      </p:sp>
      <p:sp>
        <p:nvSpPr>
          <p:cNvPr id="13" name="Text Placeholder 12"/>
          <p:cNvSpPr>
            <a:spLocks noGrp="1"/>
          </p:cNvSpPr>
          <p:nvPr>
            <p:ph type="body" sz="quarter" idx="16"/>
          </p:nvPr>
        </p:nvSpPr>
        <p:spPr>
          <a:xfrm>
            <a:off x="533400" y="1752600"/>
            <a:ext cx="8077200" cy="14478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7"/>
          </p:nvPr>
        </p:nvSpPr>
        <p:spPr/>
        <p:txBody>
          <a:bodyPr/>
          <a:lstStyle/>
          <a:p>
            <a:r>
              <a:rPr lang="da-DK" dirty="0" smtClean="0"/>
              <a:t>juni 2017</a:t>
            </a:r>
            <a:endParaRPr lang="da-DK" dirty="0"/>
          </a:p>
        </p:txBody>
      </p:sp>
      <p:sp>
        <p:nvSpPr>
          <p:cNvPr id="12" name="Footer Placeholder 11"/>
          <p:cNvSpPr>
            <a:spLocks noGrp="1"/>
          </p:cNvSpPr>
          <p:nvPr>
            <p:ph type="ftr" sz="quarter" idx="18"/>
          </p:nvPr>
        </p:nvSpPr>
        <p:spPr/>
        <p:txBody>
          <a:bodyPr/>
          <a:lstStyle/>
          <a:p>
            <a:r>
              <a:rPr lang="da-DK" dirty="0" smtClean="0"/>
              <a:t>Kvalitative målepunkter</a:t>
            </a:r>
            <a:endParaRPr lang="da-DK" dirty="0"/>
          </a:p>
        </p:txBody>
      </p:sp>
      <p:sp>
        <p:nvSpPr>
          <p:cNvPr id="15" name="Slide Number Placeholder 14"/>
          <p:cNvSpPr>
            <a:spLocks noGrp="1"/>
          </p:cNvSpPr>
          <p:nvPr>
            <p:ph type="sldNum" sz="quarter" idx="19"/>
          </p:nvPr>
        </p:nvSpPr>
        <p:spPr/>
        <p:txBody>
          <a:bodyPr/>
          <a:lstStyle/>
          <a:p>
            <a:fld id="{D0A398D3-FAC6-4D28-8A5A-99ABBC3452A7}" type="slidenum">
              <a:rPr lang="da-DK" smtClean="0"/>
              <a:pPr/>
              <a:t>‹nr.›</a:t>
            </a:fld>
            <a:endParaRPr lang="da-DK" dirty="0"/>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45459888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453" name="think-cell Slide" r:id="rId4" imgW="216" imgH="216" progId="TCLayout.ActiveDocument.1">
                  <p:embed/>
                </p:oleObj>
              </mc:Choice>
              <mc:Fallback>
                <p:oleObj name="think-cell Slide" r:id="rId4" imgW="216" imgH="216"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533400" y="685800"/>
            <a:ext cx="8077200" cy="914400"/>
          </a:xfrm>
        </p:spPr>
        <p:txBody>
          <a:body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28" name="Content Placeholder 26"/>
          <p:cNvSpPr>
            <a:spLocks noGrp="1"/>
          </p:cNvSpPr>
          <p:nvPr>
            <p:ph sz="quarter" idx="14"/>
          </p:nvPr>
        </p:nvSpPr>
        <p:spPr>
          <a:xfrm>
            <a:off x="6019800" y="1752600"/>
            <a:ext cx="2590800" cy="21336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p:txBody>
      </p:sp>
      <p:sp>
        <p:nvSpPr>
          <p:cNvPr id="31" name="Content Placeholder 26"/>
          <p:cNvSpPr>
            <a:spLocks noGrp="1"/>
          </p:cNvSpPr>
          <p:nvPr>
            <p:ph sz="quarter" idx="15"/>
          </p:nvPr>
        </p:nvSpPr>
        <p:spPr>
          <a:xfrm>
            <a:off x="6019800" y="4038600"/>
            <a:ext cx="2590800" cy="21336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p:txBody>
      </p:sp>
      <p:sp>
        <p:nvSpPr>
          <p:cNvPr id="13" name="Text Placeholder 12"/>
          <p:cNvSpPr>
            <a:spLocks noGrp="1"/>
          </p:cNvSpPr>
          <p:nvPr>
            <p:ph type="body" sz="quarter" idx="16"/>
          </p:nvPr>
        </p:nvSpPr>
        <p:spPr>
          <a:xfrm>
            <a:off x="533400" y="1752600"/>
            <a:ext cx="5334000" cy="44196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7"/>
          </p:nvPr>
        </p:nvSpPr>
        <p:spPr/>
        <p:txBody>
          <a:bodyPr/>
          <a:lstStyle/>
          <a:p>
            <a:r>
              <a:rPr lang="da-DK" dirty="0" smtClean="0"/>
              <a:t>juni 2017</a:t>
            </a:r>
            <a:endParaRPr lang="da-DK" dirty="0"/>
          </a:p>
        </p:txBody>
      </p:sp>
      <p:sp>
        <p:nvSpPr>
          <p:cNvPr id="15" name="Footer Placeholder 14"/>
          <p:cNvSpPr>
            <a:spLocks noGrp="1"/>
          </p:cNvSpPr>
          <p:nvPr>
            <p:ph type="ftr" sz="quarter" idx="18"/>
          </p:nvPr>
        </p:nvSpPr>
        <p:spPr/>
        <p:txBody>
          <a:bodyPr/>
          <a:lstStyle/>
          <a:p>
            <a:r>
              <a:rPr lang="da-DK" dirty="0" smtClean="0"/>
              <a:t>Kvalitative målepunkter</a:t>
            </a:r>
            <a:endParaRPr lang="da-DK" dirty="0"/>
          </a:p>
        </p:txBody>
      </p:sp>
      <p:sp>
        <p:nvSpPr>
          <p:cNvPr id="16" name="Slide Number Placeholder 15"/>
          <p:cNvSpPr>
            <a:spLocks noGrp="1"/>
          </p:cNvSpPr>
          <p:nvPr>
            <p:ph type="sldNum" sz="quarter" idx="19"/>
          </p:nvPr>
        </p:nvSpPr>
        <p:spPr/>
        <p:txBody>
          <a:bodyPr/>
          <a:lstStyle/>
          <a:p>
            <a:fld id="{F55D98D1-022C-424F-A3AF-A7E51E41332D}" type="slidenum">
              <a:rPr lang="da-DK" smtClean="0"/>
              <a:pPr/>
              <a:t>‹nr.›</a:t>
            </a:fld>
            <a:endParaRPr lang="da-DK" dirty="0"/>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p:txBody>
      </p:sp>
      <p:sp>
        <p:nvSpPr>
          <p:cNvPr id="2" name="Title 1"/>
          <p:cNvSpPr>
            <a:spLocks noGrp="1"/>
          </p:cNvSpPr>
          <p:nvPr>
            <p:ph type="title"/>
          </p:nvPr>
        </p:nvSpPr>
        <p:spPr>
          <a:xfrm>
            <a:off x="533400" y="685800"/>
            <a:ext cx="8077200" cy="914400"/>
          </a:xfrm>
        </p:spPr>
        <p:txBody>
          <a:body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sp>
        <p:nvSpPr>
          <p:cNvPr id="31" name="Content Placeholder 26"/>
          <p:cNvSpPr>
            <a:spLocks noGrp="1"/>
          </p:cNvSpPr>
          <p:nvPr>
            <p:ph sz="quarter" idx="15"/>
          </p:nvPr>
        </p:nvSpPr>
        <p:spPr>
          <a:xfrm>
            <a:off x="533400" y="4038600"/>
            <a:ext cx="2590800" cy="21336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p:txBody>
      </p:sp>
      <p:sp>
        <p:nvSpPr>
          <p:cNvPr id="13" name="Text Placeholder 12"/>
          <p:cNvSpPr>
            <a:spLocks noGrp="1"/>
          </p:cNvSpPr>
          <p:nvPr>
            <p:ph type="body" sz="quarter" idx="16"/>
          </p:nvPr>
        </p:nvSpPr>
        <p:spPr>
          <a:xfrm>
            <a:off x="3276600" y="1752600"/>
            <a:ext cx="5334000" cy="4419600"/>
          </a:xfrm>
        </p:spPr>
        <p:txBody>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7"/>
          </p:nvPr>
        </p:nvSpPr>
        <p:spPr/>
        <p:txBody>
          <a:bodyPr/>
          <a:lstStyle/>
          <a:p>
            <a:r>
              <a:rPr lang="da-DK" dirty="0" smtClean="0"/>
              <a:t>juni 2017</a:t>
            </a:r>
            <a:endParaRPr lang="da-DK" dirty="0"/>
          </a:p>
        </p:txBody>
      </p:sp>
      <p:sp>
        <p:nvSpPr>
          <p:cNvPr id="12" name="Footer Placeholder 11"/>
          <p:cNvSpPr>
            <a:spLocks noGrp="1"/>
          </p:cNvSpPr>
          <p:nvPr>
            <p:ph type="ftr" sz="quarter" idx="18"/>
          </p:nvPr>
        </p:nvSpPr>
        <p:spPr/>
        <p:txBody>
          <a:bodyPr/>
          <a:lstStyle/>
          <a:p>
            <a:r>
              <a:rPr lang="da-DK" dirty="0" smtClean="0"/>
              <a:t>Kvalitative målepunkter</a:t>
            </a:r>
            <a:endParaRPr lang="da-DK" dirty="0"/>
          </a:p>
        </p:txBody>
      </p:sp>
      <p:sp>
        <p:nvSpPr>
          <p:cNvPr id="15" name="Slide Number Placeholder 14"/>
          <p:cNvSpPr>
            <a:spLocks noGrp="1"/>
          </p:cNvSpPr>
          <p:nvPr>
            <p:ph type="sldNum" sz="quarter" idx="19"/>
          </p:nvPr>
        </p:nvSpPr>
        <p:spPr/>
        <p:txBody>
          <a:bodyPr/>
          <a:lstStyle/>
          <a:p>
            <a:fld id="{9CD116CA-D025-4B28-B5EC-A8B154D81A79}" type="slidenum">
              <a:rPr lang="da-DK" smtClean="0"/>
              <a:pPr/>
              <a:t>‹nr.›</a:t>
            </a:fld>
            <a:endParaRPr lang="da-DK" dirty="0"/>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da-DK" noProof="1" smtClean="0"/>
              <a:t>Click to edit Master title style</a:t>
            </a:r>
            <a:endParaRPr lang="da-DK"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da-DK" noProof="1" smtClean="0"/>
              <a:t>Click to edit Master text styles</a:t>
            </a:r>
          </a:p>
          <a:p>
            <a:pPr lvl="1"/>
            <a:r>
              <a:rPr lang="da-DK" noProof="1" smtClean="0"/>
              <a:t>Second level</a:t>
            </a:r>
          </a:p>
          <a:p>
            <a:pPr lvl="2"/>
            <a:r>
              <a:rPr lang="da-DK" noProof="1" smtClean="0"/>
              <a:t>Third level</a:t>
            </a:r>
          </a:p>
          <a:p>
            <a:pPr lvl="3"/>
            <a:r>
              <a:rPr lang="da-DK" noProof="1" smtClean="0"/>
              <a:t>Fourth level</a:t>
            </a:r>
          </a:p>
          <a:p>
            <a:pPr lvl="4"/>
            <a:r>
              <a:rPr lang="da-DK" noProof="1" smtClean="0"/>
              <a:t>Fifth level</a:t>
            </a:r>
            <a:endParaRPr lang="da-DK"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da-DK"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7"/>
          </p:nvPr>
        </p:nvSpPr>
        <p:spPr/>
        <p:txBody>
          <a:bodyPr/>
          <a:lstStyle/>
          <a:p>
            <a:r>
              <a:rPr lang="da-DK" dirty="0" smtClean="0"/>
              <a:t>juni 2017</a:t>
            </a:r>
            <a:endParaRPr lang="da-DK" dirty="0"/>
          </a:p>
        </p:txBody>
      </p:sp>
      <p:sp>
        <p:nvSpPr>
          <p:cNvPr id="13" name="Footer Placeholder 12"/>
          <p:cNvSpPr>
            <a:spLocks noGrp="1"/>
          </p:cNvSpPr>
          <p:nvPr>
            <p:ph type="ftr" sz="quarter" idx="18"/>
          </p:nvPr>
        </p:nvSpPr>
        <p:spPr/>
        <p:txBody>
          <a:bodyPr/>
          <a:lstStyle/>
          <a:p>
            <a:r>
              <a:rPr lang="da-DK" dirty="0" smtClean="0"/>
              <a:t>Kvalitative målepunkter</a:t>
            </a:r>
            <a:endParaRPr lang="da-DK" dirty="0"/>
          </a:p>
        </p:txBody>
      </p:sp>
      <p:sp>
        <p:nvSpPr>
          <p:cNvPr id="14" name="Slide Number Placeholder 13"/>
          <p:cNvSpPr>
            <a:spLocks noGrp="1"/>
          </p:cNvSpPr>
          <p:nvPr>
            <p:ph type="sldNum" sz="quarter" idx="19"/>
          </p:nvPr>
        </p:nvSpPr>
        <p:spPr/>
        <p:txBody>
          <a:bodyPr/>
          <a:lstStyle/>
          <a:p>
            <a:fld id="{20A94FC0-AFFB-46D9-BD48-928CDC90F5C3}" type="slidenum">
              <a:rPr lang="da-DK" smtClean="0"/>
              <a:pPr/>
              <a:t>‹nr.›</a:t>
            </a:fld>
            <a:endParaRPr lang="da-DK"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title</a:t>
            </a:r>
            <a:r>
              <a:rPr lang="da-DK" noProof="0" dirty="0" smtClean="0"/>
              <a:t> </a:t>
            </a:r>
            <a:r>
              <a:rPr lang="da-DK" noProof="0" dirty="0" err="1" smtClean="0"/>
              <a:t>style</a:t>
            </a:r>
            <a:endParaRPr lang="da-DK" noProof="0" dirty="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0"/>
          </p:nvPr>
        </p:nvSpPr>
        <p:spPr/>
        <p:txBody>
          <a:bodyPr/>
          <a:lstStyle/>
          <a:p>
            <a:r>
              <a:rPr lang="da-DK" dirty="0" smtClean="0"/>
              <a:t>juni 2017</a:t>
            </a:r>
            <a:endParaRPr lang="da-DK" dirty="0"/>
          </a:p>
        </p:txBody>
      </p:sp>
      <p:sp>
        <p:nvSpPr>
          <p:cNvPr id="13" name="Footer Placeholder 12"/>
          <p:cNvSpPr>
            <a:spLocks noGrp="1"/>
          </p:cNvSpPr>
          <p:nvPr>
            <p:ph type="ftr" sz="quarter" idx="11"/>
          </p:nvPr>
        </p:nvSpPr>
        <p:spPr/>
        <p:txBody>
          <a:bodyPr/>
          <a:lstStyle/>
          <a:p>
            <a:r>
              <a:rPr lang="da-DK" dirty="0" smtClean="0"/>
              <a:t>Kvalitative målepunkter</a:t>
            </a:r>
            <a:endParaRPr lang="da-DK" dirty="0"/>
          </a:p>
        </p:txBody>
      </p:sp>
      <p:sp>
        <p:nvSpPr>
          <p:cNvPr id="14" name="Slide Number Placeholder 13"/>
          <p:cNvSpPr>
            <a:spLocks noGrp="1"/>
          </p:cNvSpPr>
          <p:nvPr>
            <p:ph type="sldNum" sz="quarter" idx="12"/>
          </p:nvPr>
        </p:nvSpPr>
        <p:spPr/>
        <p:txBody>
          <a:bodyPr/>
          <a:lstStyle/>
          <a:p>
            <a:fld id="{6C172278-7618-4CEB-B260-E589AAAE96C5}" type="slidenum">
              <a:rPr lang="da-DK" smtClean="0"/>
              <a:pPr/>
              <a:t>‹nr.›</a:t>
            </a:fld>
            <a:endParaRPr lang="da-DK"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da-DK" sz="1000" b="0" i="0" u="none" baseline="0" dirty="0" err="1" smtClean="0">
                <a:latin typeface="Arial" panose="020B0604020202020204" pitchFamily="34" charset="0"/>
              </a:rPr>
              <a:t>PwC</a:t>
            </a:r>
            <a:endParaRPr kumimoji="0" lang="da-DK" sz="1000" b="0" i="0" u="none" baseline="0" dirty="0" smtClean="0">
              <a:latin typeface="Arial" panose="020B0604020202020204" pitchFamily="34" charset="0"/>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5"/>
            </p:custDataLst>
            <p:extLst>
              <p:ext uri="{D42A27DB-BD31-4B8C-83A1-F6EECF244321}">
                <p14:modId xmlns:p14="http://schemas.microsoft.com/office/powerpoint/2010/main" val="371029927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65" name="think-cell Slide" r:id="rId26" imgW="216" imgH="216" progId="TCLayout.ActiveDocument.1">
                  <p:embed/>
                </p:oleObj>
              </mc:Choice>
              <mc:Fallback>
                <p:oleObj name="think-cell Slide" r:id="rId26" imgW="216" imgH="216" progId="TCLayout.ActiveDocument.1">
                  <p:embed/>
                  <p:pic>
                    <p:nvPicPr>
                      <p:cNvPr id="0" name=""/>
                      <p:cNvPicPr/>
                      <p:nvPr/>
                    </p:nvPicPr>
                    <p:blipFill>
                      <a:blip r:embed="rId27"/>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da-DK" noProof="0" dirty="0" err="1" smtClean="0"/>
              <a:t>Click</a:t>
            </a:r>
            <a:r>
              <a:rPr lang="da-DK" noProof="0" dirty="0" smtClean="0"/>
              <a:t> to </a:t>
            </a:r>
            <a:r>
              <a:rPr lang="da-DK" noProof="0" dirty="0" err="1" smtClean="0"/>
              <a:t>edit</a:t>
            </a:r>
            <a:r>
              <a:rPr lang="da-DK" noProof="0" dirty="0" smtClean="0"/>
              <a:t/>
            </a:r>
            <a:br>
              <a:rPr lang="da-DK" noProof="0" dirty="0" smtClean="0"/>
            </a:br>
            <a:r>
              <a:rPr lang="da-DK" noProof="0" dirty="0" smtClean="0"/>
              <a:t>Master </a:t>
            </a:r>
            <a:r>
              <a:rPr lang="da-DK" noProof="0" dirty="0" err="1" smtClean="0"/>
              <a:t>title</a:t>
            </a:r>
            <a:r>
              <a:rPr lang="da-DK" noProof="0" dirty="0" smtClean="0"/>
              <a:t> </a:t>
            </a:r>
            <a:r>
              <a:rPr lang="da-DK" noProof="0" dirty="0" err="1" smtClean="0"/>
              <a:t>style</a:t>
            </a:r>
            <a:endParaRPr lang="da-DK" noProof="0" dirty="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da-DK" noProof="0" dirty="0" err="1" smtClean="0"/>
              <a:t>Click</a:t>
            </a:r>
            <a:r>
              <a:rPr lang="da-DK" noProof="0" dirty="0" smtClean="0"/>
              <a:t> to </a:t>
            </a:r>
            <a:r>
              <a:rPr lang="da-DK" noProof="0" dirty="0" err="1" smtClean="0"/>
              <a:t>edit</a:t>
            </a:r>
            <a:r>
              <a:rPr lang="da-DK" noProof="0" dirty="0" smtClean="0"/>
              <a:t> Master </a:t>
            </a:r>
            <a:r>
              <a:rPr lang="da-DK" noProof="0" dirty="0" err="1" smtClean="0"/>
              <a:t>text</a:t>
            </a:r>
            <a:r>
              <a:rPr lang="da-DK" noProof="0" dirty="0" smtClean="0"/>
              <a:t> </a:t>
            </a:r>
            <a:r>
              <a:rPr lang="da-DK" noProof="0" dirty="0" err="1" smtClean="0"/>
              <a:t>styles</a:t>
            </a:r>
            <a:endParaRPr lang="da-DK" noProof="0" dirty="0" smtClean="0"/>
          </a:p>
          <a:p>
            <a:pPr lvl="1"/>
            <a:r>
              <a:rPr lang="da-DK" noProof="0" dirty="0" smtClean="0"/>
              <a:t>Second </a:t>
            </a:r>
            <a:r>
              <a:rPr lang="da-DK" noProof="0" dirty="0" err="1" smtClean="0"/>
              <a:t>level</a:t>
            </a:r>
            <a:endParaRPr lang="da-DK" noProof="0" dirty="0" smtClean="0"/>
          </a:p>
          <a:p>
            <a:pPr lvl="2"/>
            <a:r>
              <a:rPr lang="da-DK" noProof="0" dirty="0" smtClean="0"/>
              <a:t>Third </a:t>
            </a:r>
            <a:r>
              <a:rPr lang="da-DK" noProof="0" dirty="0" err="1" smtClean="0"/>
              <a:t>level</a:t>
            </a:r>
            <a:endParaRPr lang="da-DK" noProof="0" dirty="0" smtClean="0"/>
          </a:p>
          <a:p>
            <a:pPr lvl="3"/>
            <a:r>
              <a:rPr lang="da-DK" noProof="0" dirty="0" err="1" smtClean="0"/>
              <a:t>Fourth</a:t>
            </a:r>
            <a:r>
              <a:rPr lang="da-DK" noProof="0" dirty="0" smtClean="0"/>
              <a:t> </a:t>
            </a:r>
            <a:r>
              <a:rPr lang="da-DK" noProof="0" dirty="0" err="1" smtClean="0"/>
              <a:t>level</a:t>
            </a:r>
            <a:endParaRPr lang="da-DK" noProof="0" dirty="0" smtClean="0"/>
          </a:p>
          <a:p>
            <a:pPr lvl="4"/>
            <a:r>
              <a:rPr lang="da-DK" noProof="0" dirty="0" smtClean="0"/>
              <a:t>Fifth </a:t>
            </a:r>
            <a:r>
              <a:rPr lang="da-DK" noProof="0" dirty="0" err="1" smtClean="0"/>
              <a:t>level</a:t>
            </a:r>
            <a:endParaRPr lang="da-DK" noProof="0" dirty="0" smtClean="0"/>
          </a:p>
        </p:txBody>
      </p:sp>
      <p:sp>
        <p:nvSpPr>
          <p:cNvPr id="14"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da-DK" dirty="0" smtClean="0"/>
              <a:t>Kvalitative målepunkter</a:t>
            </a:r>
            <a:endParaRPr lang="da-DK" dirty="0"/>
          </a:p>
        </p:txBody>
      </p:sp>
      <p:sp>
        <p:nvSpPr>
          <p:cNvPr id="15"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da-DK" dirty="0" smtClean="0"/>
              <a:t>juni 2017</a:t>
            </a:r>
            <a:endParaRPr lang="da-DK" dirty="0"/>
          </a:p>
        </p:txBody>
      </p:sp>
      <p:sp>
        <p:nvSpPr>
          <p:cNvPr id="1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32799876-E862-416C-AFF0-3D9FE24AF18A}" type="slidenum">
              <a:rPr lang="da-DK" smtClean="0"/>
              <a:pPr/>
              <a:t>‹nr.›</a:t>
            </a:fld>
            <a:endParaRPr lang="da-DK"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72" r:id="rId16"/>
    <p:sldLayoutId id="2147483666" r:id="rId17"/>
    <p:sldLayoutId id="2147483667" r:id="rId18"/>
    <p:sldLayoutId id="2147483668" r:id="rId19"/>
    <p:sldLayoutId id="2147483669" r:id="rId20"/>
    <p:sldLayoutId id="2147483670" r:id="rId21"/>
    <p:sldLayoutId id="2147483671" r:id="rId22"/>
  </p:sldLayoutIdLst>
  <p:timing>
    <p:tnLst>
      <p:par>
        <p:cTn id="1" dur="indefinite" restart="never" nodeType="tmRoot"/>
      </p:par>
    </p:tnLst>
  </p:timing>
  <p:hf hdr="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2.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11.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3.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4.xml"/><Relationship Id="rId1" Type="http://schemas.openxmlformats.org/officeDocument/2006/relationships/vmlDrawing" Target="../drawings/vmlDrawing13.vml"/><Relationship Id="rId6" Type="http://schemas.openxmlformats.org/officeDocument/2006/relationships/image" Target="../media/image1.emf"/><Relationship Id="rId5" Type="http://schemas.openxmlformats.org/officeDocument/2006/relationships/oleObject" Target="../embeddings/oleObject13.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5.xml"/><Relationship Id="rId1" Type="http://schemas.openxmlformats.org/officeDocument/2006/relationships/vmlDrawing" Target="../drawings/vmlDrawing14.vml"/><Relationship Id="rId6" Type="http://schemas.openxmlformats.org/officeDocument/2006/relationships/image" Target="../media/image1.emf"/><Relationship Id="rId5" Type="http://schemas.openxmlformats.org/officeDocument/2006/relationships/oleObject" Target="../embeddings/oleObject14.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6.xml"/><Relationship Id="rId1" Type="http://schemas.openxmlformats.org/officeDocument/2006/relationships/vmlDrawing" Target="../drawings/vmlDrawing15.vml"/><Relationship Id="rId6" Type="http://schemas.openxmlformats.org/officeDocument/2006/relationships/image" Target="../media/image1.emf"/><Relationship Id="rId5" Type="http://schemas.openxmlformats.org/officeDocument/2006/relationships/oleObject" Target="../embeddings/oleObject15.bin"/><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7.xml"/><Relationship Id="rId1" Type="http://schemas.openxmlformats.org/officeDocument/2006/relationships/vmlDrawing" Target="../drawings/vmlDrawing16.vml"/><Relationship Id="rId6" Type="http://schemas.openxmlformats.org/officeDocument/2006/relationships/image" Target="../media/image1.emf"/><Relationship Id="rId5" Type="http://schemas.openxmlformats.org/officeDocument/2006/relationships/oleObject" Target="../embeddings/oleObject16.bin"/><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8.xml"/><Relationship Id="rId1" Type="http://schemas.openxmlformats.org/officeDocument/2006/relationships/vmlDrawing" Target="../drawings/vmlDrawing17.vml"/><Relationship Id="rId6" Type="http://schemas.openxmlformats.org/officeDocument/2006/relationships/image" Target="../media/image1.emf"/><Relationship Id="rId5" Type="http://schemas.openxmlformats.org/officeDocument/2006/relationships/oleObject" Target="../embeddings/oleObject17.bin"/><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9.xml"/><Relationship Id="rId1" Type="http://schemas.openxmlformats.org/officeDocument/2006/relationships/vmlDrawing" Target="../drawings/vmlDrawing18.vml"/><Relationship Id="rId6" Type="http://schemas.openxmlformats.org/officeDocument/2006/relationships/image" Target="../media/image1.emf"/><Relationship Id="rId5" Type="http://schemas.openxmlformats.org/officeDocument/2006/relationships/oleObject" Target="../embeddings/oleObject18.bin"/><Relationship Id="rId4"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20.xml"/><Relationship Id="rId1" Type="http://schemas.openxmlformats.org/officeDocument/2006/relationships/vmlDrawing" Target="../drawings/vmlDrawing19.vml"/><Relationship Id="rId6" Type="http://schemas.openxmlformats.org/officeDocument/2006/relationships/image" Target="../media/image1.emf"/><Relationship Id="rId5" Type="http://schemas.openxmlformats.org/officeDocument/2006/relationships/oleObject" Target="../embeddings/oleObject19.bin"/><Relationship Id="rId4"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21.xml"/><Relationship Id="rId1" Type="http://schemas.openxmlformats.org/officeDocument/2006/relationships/vmlDrawing" Target="../drawings/vmlDrawing20.vml"/><Relationship Id="rId6" Type="http://schemas.openxmlformats.org/officeDocument/2006/relationships/image" Target="../media/image1.emf"/><Relationship Id="rId5" Type="http://schemas.openxmlformats.org/officeDocument/2006/relationships/oleObject" Target="../embeddings/oleObject20.bin"/><Relationship Id="rId4"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2.emf"/><Relationship Id="rId5" Type="http://schemas.openxmlformats.org/officeDocument/2006/relationships/oleObject" Target="../embeddings/oleObject4.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22.xml"/><Relationship Id="rId1" Type="http://schemas.openxmlformats.org/officeDocument/2006/relationships/vmlDrawing" Target="../drawings/vmlDrawing21.vml"/><Relationship Id="rId6" Type="http://schemas.openxmlformats.org/officeDocument/2006/relationships/image" Target="../media/image1.emf"/><Relationship Id="rId5" Type="http://schemas.openxmlformats.org/officeDocument/2006/relationships/oleObject" Target="../embeddings/oleObject21.bin"/><Relationship Id="rId4"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2.emf"/><Relationship Id="rId5" Type="http://schemas.openxmlformats.org/officeDocument/2006/relationships/oleObject" Target="../embeddings/oleObject5.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2.emf"/><Relationship Id="rId5" Type="http://schemas.openxmlformats.org/officeDocument/2006/relationships/oleObject" Target="../embeddings/oleObject6.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9.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0.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1.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a-DK" dirty="0" smtClean="0"/>
              <a:t>Effektmåling - kvalitative målepunkter</a:t>
            </a:r>
            <a:br>
              <a:rPr lang="da-DK" dirty="0" smtClean="0"/>
            </a:br>
            <a:endParaRPr lang="da-DK" dirty="0"/>
          </a:p>
        </p:txBody>
      </p:sp>
      <p:sp>
        <p:nvSpPr>
          <p:cNvPr id="3" name="Subtitle 2"/>
          <p:cNvSpPr>
            <a:spLocks noGrp="1"/>
          </p:cNvSpPr>
          <p:nvPr>
            <p:ph type="subTitle" idx="1"/>
          </p:nvPr>
        </p:nvSpPr>
        <p:spPr>
          <a:xfrm>
            <a:off x="1895475" y="1722511"/>
            <a:ext cx="5772869" cy="914401"/>
          </a:xfrm>
        </p:spPr>
        <p:txBody>
          <a:bodyPr/>
          <a:lstStyle/>
          <a:p>
            <a:endParaRPr lang="da-DK" sz="2800" dirty="0" smtClean="0"/>
          </a:p>
          <a:p>
            <a:r>
              <a:rPr lang="da-DK" sz="2800" dirty="0" smtClean="0"/>
              <a:t>Præsentation </a:t>
            </a:r>
            <a:r>
              <a:rPr lang="da-DK" sz="2800" dirty="0"/>
              <a:t>til Kommunernes </a:t>
            </a:r>
            <a:r>
              <a:rPr lang="da-DK" sz="2800" dirty="0" smtClean="0"/>
              <a:t>It-Arkitekturråd </a:t>
            </a:r>
          </a:p>
          <a:p>
            <a:endParaRPr lang="da-DK" sz="2800" dirty="0" smtClean="0"/>
          </a:p>
          <a:p>
            <a:endParaRPr lang="da-DK" sz="2800" dirty="0"/>
          </a:p>
          <a:p>
            <a:r>
              <a:rPr lang="da-DK" sz="2800" dirty="0" smtClean="0"/>
              <a:t>21. september 2017</a:t>
            </a:r>
            <a:endParaRPr lang="da-DK" sz="2800" dirty="0"/>
          </a:p>
          <a:p>
            <a:endParaRPr lang="da-DK" sz="2800" dirty="0" smtClean="0"/>
          </a:p>
        </p:txBody>
      </p:sp>
      <p:sp>
        <p:nvSpPr>
          <p:cNvPr id="4" name="Text Placeholder 3"/>
          <p:cNvSpPr>
            <a:spLocks noGrp="1"/>
          </p:cNvSpPr>
          <p:nvPr>
            <p:ph type="body" sz="quarter" idx="10"/>
          </p:nvPr>
        </p:nvSpPr>
        <p:spPr/>
        <p:txBody>
          <a:bodyPr/>
          <a:lstStyle/>
          <a:p>
            <a:endParaRPr lang="da-DK" dirty="0"/>
          </a:p>
        </p:txBody>
      </p:sp>
    </p:spTree>
    <p:extLst>
      <p:ext uri="{BB962C8B-B14F-4D97-AF65-F5344CB8AC3E}">
        <p14:creationId xmlns:p14="http://schemas.microsoft.com/office/powerpoint/2010/main" val="3759243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778"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Åbnet konkurrence på kommunale it-marked</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Fremmer og åbner konkurrencen på kommunernes it-marked</a:t>
            </a: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2" y="2555548"/>
            <a:ext cx="3526248" cy="2529635"/>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r>
              <a:rPr lang="da-DK" sz="1050" dirty="0" smtClean="0">
                <a:latin typeface="Georgia" pitchFamily="18" charset="0"/>
              </a:rPr>
              <a:t>:</a:t>
            </a:r>
            <a:endParaRPr lang="da-DK" sz="1050" dirty="0" smtClean="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a:t>
            </a:r>
            <a:r>
              <a:rPr lang="da-DK" sz="1050" dirty="0" smtClean="0">
                <a:solidFill>
                  <a:srgbClr val="FF0000"/>
                </a:solidFill>
                <a:latin typeface="Georgia" pitchFamily="18" charset="0"/>
              </a:rPr>
              <a:t>øger konkurrencen / åbner markedet på </a:t>
            </a:r>
            <a:r>
              <a:rPr lang="da-DK" sz="1050" dirty="0">
                <a:solidFill>
                  <a:srgbClr val="FF0000"/>
                </a:solidFill>
                <a:latin typeface="Georgia" pitchFamily="18" charset="0"/>
              </a:rPr>
              <a:t>det kommunale it-marked.”</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fælleskommunale rammearkitektur gør det lettere </a:t>
            </a:r>
            <a:r>
              <a:rPr lang="da-DK" sz="1050" dirty="0">
                <a:solidFill>
                  <a:srgbClr val="FF0000"/>
                </a:solidFill>
                <a:latin typeface="Georgia" pitchFamily="18" charset="0"/>
              </a:rPr>
              <a:t>for leverandører at komme ind på det kommunale </a:t>
            </a:r>
            <a:r>
              <a:rPr lang="da-DK" sz="1050" dirty="0" smtClean="0">
                <a:solidFill>
                  <a:srgbClr val="FF0000"/>
                </a:solidFill>
                <a:latin typeface="Georgia" pitchFamily="18" charset="0"/>
              </a:rPr>
              <a:t>it-marked.”</a:t>
            </a:r>
          </a:p>
          <a:p>
            <a:pPr>
              <a:spcAft>
                <a:spcPts val="300"/>
              </a:spcAft>
            </a:pPr>
            <a:r>
              <a:rPr lang="da-DK" sz="1050" dirty="0" smtClean="0">
                <a:latin typeface="Georgia" pitchFamily="18" charset="0"/>
              </a:rPr>
              <a:t>Leverandører:</a:t>
            </a:r>
            <a:endParaRPr lang="da-DK" sz="1050" dirty="0" smtClean="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a:t>
            </a:r>
            <a:r>
              <a:rPr lang="da-DK" sz="1050" dirty="0" smtClean="0">
                <a:solidFill>
                  <a:srgbClr val="FF0000"/>
                </a:solidFill>
                <a:latin typeface="Georgia" pitchFamily="18" charset="0"/>
              </a:rPr>
              <a:t>gør det </a:t>
            </a:r>
            <a:r>
              <a:rPr lang="da-DK" sz="1050" dirty="0">
                <a:solidFill>
                  <a:srgbClr val="FF0000"/>
                </a:solidFill>
                <a:latin typeface="Georgia" pitchFamily="18" charset="0"/>
              </a:rPr>
              <a:t>nemmere og mere overskueligt at udvikle løsninger til det kommunale marked</a:t>
            </a:r>
            <a:r>
              <a:rPr lang="da-DK" sz="1050" dirty="0" smtClean="0">
                <a:solidFill>
                  <a:srgbClr val="FF0000"/>
                </a:solidFill>
                <a:latin typeface="Georgia" pitchFamily="18" charset="0"/>
              </a:rPr>
              <a:t>.”</a:t>
            </a:r>
          </a:p>
        </p:txBody>
      </p:sp>
      <p:sp>
        <p:nvSpPr>
          <p:cNvPr id="34" name="TextBox 33"/>
          <p:cNvSpPr txBox="1"/>
          <p:nvPr/>
        </p:nvSpPr>
        <p:spPr>
          <a:xfrm>
            <a:off x="3850761" y="2555549"/>
            <a:ext cx="2926030" cy="1665530"/>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p>
          <a:p>
            <a:pPr marL="179388" indent="-179388">
              <a:spcAft>
                <a:spcPts val="300"/>
              </a:spcAft>
              <a:buFont typeface="Arial" panose="020B0604020202020204" pitchFamily="34" charset="0"/>
              <a:buChar char="•"/>
            </a:pPr>
            <a:r>
              <a:rPr lang="da-DK" sz="1050" dirty="0" smtClean="0">
                <a:solidFill>
                  <a:srgbClr val="FF0000"/>
                </a:solidFill>
                <a:latin typeface="Georgia" pitchFamily="18" charset="0"/>
              </a:rPr>
              <a:t>”Hvordan </a:t>
            </a:r>
            <a:r>
              <a:rPr lang="da-DK" sz="1050" dirty="0">
                <a:solidFill>
                  <a:srgbClr val="FF0000"/>
                </a:solidFill>
                <a:latin typeface="Georgia" pitchFamily="18" charset="0"/>
              </a:rPr>
              <a:t>er det kommunale it-marked blevet åbnet op</a:t>
            </a:r>
            <a:r>
              <a:rPr lang="da-DK" sz="1050" dirty="0" smtClean="0">
                <a:solidFill>
                  <a:srgbClr val="FF0000"/>
                </a:solidFill>
                <a:latin typeface="Georgia" pitchFamily="18" charset="0"/>
              </a:rPr>
              <a:t>?”</a:t>
            </a:r>
          </a:p>
          <a:p>
            <a:pPr>
              <a:spcAft>
                <a:spcPts val="300"/>
              </a:spcAft>
            </a:pPr>
            <a:r>
              <a:rPr lang="da-DK" sz="1050" dirty="0" smtClean="0">
                <a:latin typeface="Georgia" pitchFamily="18" charset="0"/>
              </a:rPr>
              <a:t>Leverandører:</a:t>
            </a:r>
          </a:p>
          <a:p>
            <a:pPr marL="179388" indent="-179388">
              <a:spcAft>
                <a:spcPts val="300"/>
              </a:spcAft>
              <a:buFont typeface="Arial" panose="020B0604020202020204" pitchFamily="34" charset="0"/>
              <a:buChar char="•"/>
            </a:pPr>
            <a:r>
              <a:rPr lang="da-DK" sz="1050" dirty="0" smtClean="0">
                <a:solidFill>
                  <a:srgbClr val="FF0000"/>
                </a:solidFill>
                <a:latin typeface="Georgia" pitchFamily="18" charset="0"/>
              </a:rPr>
              <a:t>”Hvordan </a:t>
            </a:r>
            <a:r>
              <a:rPr lang="da-DK" sz="1050" dirty="0">
                <a:solidFill>
                  <a:srgbClr val="FF0000"/>
                </a:solidFill>
                <a:latin typeface="Georgia" pitchFamily="18" charset="0"/>
              </a:rPr>
              <a:t>kunne rammearkitekturen åbne markedet endnu mere</a:t>
            </a:r>
            <a:r>
              <a:rPr lang="da-DK" sz="1050" dirty="0" smtClean="0">
                <a:solidFill>
                  <a:srgbClr val="FF0000"/>
                </a:solidFill>
                <a:latin typeface="Georgia" pitchFamily="18" charset="0"/>
              </a:rPr>
              <a:t>?”</a:t>
            </a:r>
          </a:p>
        </p:txBody>
      </p:sp>
      <p:sp>
        <p:nvSpPr>
          <p:cNvPr id="39" name="TextBox 38"/>
          <p:cNvSpPr txBox="1"/>
          <p:nvPr/>
        </p:nvSpPr>
        <p:spPr>
          <a:xfrm>
            <a:off x="2051720" y="5923246"/>
            <a:ext cx="6983784" cy="792512"/>
          </a:xfrm>
          <a:prstGeom prst="rect">
            <a:avLst/>
          </a:prstGeom>
          <a:noFill/>
        </p:spPr>
        <p:txBody>
          <a:bodyPr wrap="square" lIns="0" tIns="0" rIns="0" bIns="0" rtlCol="0">
            <a:noAutofit/>
          </a:bodyPr>
          <a:lstStyle/>
          <a:p>
            <a:pPr indent="-274320">
              <a:spcAft>
                <a:spcPts val="600"/>
              </a:spcAft>
            </a:pPr>
            <a:r>
              <a:rPr lang="da-DK" sz="1050" dirty="0" smtClean="0">
                <a:solidFill>
                  <a:srgbClr val="FF0000"/>
                </a:solidFill>
                <a:latin typeface="Georgia" pitchFamily="18" charset="0"/>
              </a:rPr>
              <a:t>-</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a:t>
            </a:r>
            <a:r>
              <a:rPr lang="da-DK" dirty="0">
                <a:solidFill>
                  <a:schemeClr val="bg1"/>
                </a:solidFill>
                <a:latin typeface="Georgia" pitchFamily="18" charset="0"/>
              </a:rPr>
              <a:t>3</a:t>
            </a:r>
            <a:endParaRPr lang="da-DK" dirty="0" smtClean="0">
              <a:solidFill>
                <a:schemeClr val="bg1"/>
              </a:solidFill>
              <a:latin typeface="Georgia" pitchFamily="18" charset="0"/>
            </a:endParaRPr>
          </a:p>
        </p:txBody>
      </p:sp>
      <p:sp>
        <p:nvSpPr>
          <p:cNvPr id="38" name="TextBox 37"/>
          <p:cNvSpPr txBox="1"/>
          <p:nvPr/>
        </p:nvSpPr>
        <p:spPr>
          <a:xfrm>
            <a:off x="6824960" y="2555549"/>
            <a:ext cx="2110921"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36" name="TextBox 35"/>
          <p:cNvSpPr txBox="1"/>
          <p:nvPr/>
        </p:nvSpPr>
        <p:spPr>
          <a:xfrm>
            <a:off x="107504" y="5909506"/>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1367004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8733"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Kendskab til rammearkitekturens overordnede indhold</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Alle tre effektmål</a:t>
            </a: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2" y="2555549"/>
            <a:ext cx="3544014" cy="3249706"/>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a:t>
            </a:r>
            <a:r>
              <a:rPr lang="da-DK" sz="1050" dirty="0" smtClean="0">
                <a:latin typeface="Georgia" pitchFamily="18" charset="0"/>
              </a:rPr>
              <a:t>kommuner og leverandører:</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”Jeg eller andre relevante i min organisation kender </a:t>
            </a:r>
            <a:r>
              <a:rPr lang="da-DK" sz="1050" dirty="0">
                <a:solidFill>
                  <a:srgbClr val="FF0000"/>
                </a:solidFill>
                <a:latin typeface="Georgia" pitchFamily="18" charset="0"/>
              </a:rPr>
              <a:t>til visionerne/arkitekturmålene bag den fælleskommunale rammearkitektur (det konceptuelle lag</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”Jeg </a:t>
            </a:r>
            <a:r>
              <a:rPr lang="da-DK" sz="1050" dirty="0">
                <a:solidFill>
                  <a:srgbClr val="FF0000"/>
                </a:solidFill>
                <a:latin typeface="Georgia" pitchFamily="18" charset="0"/>
              </a:rPr>
              <a:t>eller andre relevante i min organisation kender til styringselementerne i den fælleskommunale rammearkitektur (arkitekturprincipper og -rapporter</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”Jeg </a:t>
            </a:r>
            <a:r>
              <a:rPr lang="da-DK" sz="1050" dirty="0">
                <a:solidFill>
                  <a:srgbClr val="FF0000"/>
                </a:solidFill>
                <a:latin typeface="Georgia" pitchFamily="18" charset="0"/>
              </a:rPr>
              <a:t>eller andre relevante i min organisation </a:t>
            </a:r>
            <a:r>
              <a:rPr lang="da-DK" sz="1050" dirty="0" smtClean="0">
                <a:solidFill>
                  <a:srgbClr val="FF0000"/>
                </a:solidFill>
                <a:latin typeface="Georgia" pitchFamily="18" charset="0"/>
              </a:rPr>
              <a:t>kender </a:t>
            </a:r>
            <a:r>
              <a:rPr lang="da-DK" sz="1050" dirty="0">
                <a:solidFill>
                  <a:srgbClr val="FF0000"/>
                </a:solidFill>
                <a:latin typeface="Georgia" pitchFamily="18" charset="0"/>
              </a:rPr>
              <a:t>til de logiske produkter i den fælleskommunale rammearkitektur </a:t>
            </a:r>
            <a:r>
              <a:rPr lang="da-DK" sz="1050" dirty="0" smtClean="0">
                <a:solidFill>
                  <a:srgbClr val="FF0000"/>
                </a:solidFill>
                <a:latin typeface="Georgia" pitchFamily="18" charset="0"/>
              </a:rPr>
              <a:t>(fx </a:t>
            </a:r>
            <a:r>
              <a:rPr lang="da-DK" sz="1050" dirty="0">
                <a:solidFill>
                  <a:srgbClr val="FF0000"/>
                </a:solidFill>
                <a:latin typeface="Georgia" pitchFamily="18" charset="0"/>
              </a:rPr>
              <a:t>Forretningsprocesser og Byggeblokke</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”Jeg </a:t>
            </a:r>
            <a:r>
              <a:rPr lang="da-DK" sz="1050" dirty="0">
                <a:solidFill>
                  <a:srgbClr val="FF0000"/>
                </a:solidFill>
                <a:latin typeface="Georgia" pitchFamily="18" charset="0"/>
              </a:rPr>
              <a:t>eller andre relevante i min organisation kender til det fysiske lag i den fælleskommunale rammearkitektur </a:t>
            </a:r>
            <a:r>
              <a:rPr lang="da-DK" sz="1050" dirty="0" smtClean="0">
                <a:solidFill>
                  <a:srgbClr val="FF0000"/>
                </a:solidFill>
                <a:latin typeface="Georgia" pitchFamily="18" charset="0"/>
              </a:rPr>
              <a:t>som benyttes til realisering </a:t>
            </a:r>
            <a:r>
              <a:rPr lang="da-DK" sz="1050" dirty="0">
                <a:solidFill>
                  <a:srgbClr val="FF0000"/>
                </a:solidFill>
                <a:latin typeface="Georgia" pitchFamily="18" charset="0"/>
              </a:rPr>
              <a:t>af it i kommunen (implementering af logiske byggeblokke i fysiske </a:t>
            </a:r>
            <a:r>
              <a:rPr lang="da-DK" sz="1050" dirty="0" smtClean="0">
                <a:solidFill>
                  <a:srgbClr val="FF0000"/>
                </a:solidFill>
                <a:latin typeface="Georgia" pitchFamily="18" charset="0"/>
              </a:rPr>
              <a:t>løsninger, fx støttesystemer).”</a:t>
            </a:r>
          </a:p>
        </p:txBody>
      </p:sp>
      <p:sp>
        <p:nvSpPr>
          <p:cNvPr id="34" name="TextBox 33"/>
          <p:cNvSpPr txBox="1"/>
          <p:nvPr/>
        </p:nvSpPr>
        <p:spPr>
          <a:xfrm>
            <a:off x="3850761" y="2555549"/>
            <a:ext cx="2926030" cy="1665530"/>
          </a:xfrm>
          <a:prstGeom prst="rect">
            <a:avLst/>
          </a:prstGeom>
          <a:noFill/>
        </p:spPr>
        <p:txBody>
          <a:bodyPr wrap="square" lIns="0" tIns="0" rIns="0" bIns="0" rtlCol="0">
            <a:noAutofit/>
          </a:bodyPr>
          <a:lstStyle/>
          <a:p>
            <a:pPr>
              <a:spcAft>
                <a:spcPts val="300"/>
              </a:spcAft>
            </a:pPr>
            <a:r>
              <a:rPr lang="da-DK" sz="1050" dirty="0" smtClean="0">
                <a:solidFill>
                  <a:srgbClr val="FF0000"/>
                </a:solidFill>
                <a:latin typeface="Georgia" pitchFamily="18" charset="0"/>
              </a:rPr>
              <a:t>-</a:t>
            </a:r>
          </a:p>
          <a:p>
            <a:pPr>
              <a:spcAft>
                <a:spcPts val="300"/>
              </a:spcAft>
            </a:pPr>
            <a:endParaRPr lang="da-DK" sz="1050" dirty="0">
              <a:solidFill>
                <a:srgbClr val="FF0000"/>
              </a:solidFill>
              <a:latin typeface="Georgia" pitchFamily="18" charset="0"/>
            </a:endParaRPr>
          </a:p>
        </p:txBody>
      </p:sp>
      <p:sp>
        <p:nvSpPr>
          <p:cNvPr id="36" name="TextBox 35"/>
          <p:cNvSpPr txBox="1"/>
          <p:nvPr/>
        </p:nvSpPr>
        <p:spPr>
          <a:xfrm>
            <a:off x="6824960" y="2555549"/>
            <a:ext cx="2110921"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39" name="TextBox 38"/>
          <p:cNvSpPr txBox="1"/>
          <p:nvPr/>
        </p:nvSpPr>
        <p:spPr>
          <a:xfrm>
            <a:off x="2051720" y="5923246"/>
            <a:ext cx="6983784" cy="792512"/>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Ét spørgsmål kan påvirke målepunktet i positiv eller negativ retning, hvilket vil påvirke </a:t>
            </a:r>
            <a:r>
              <a:rPr lang="da-DK" sz="1050" dirty="0" smtClean="0">
                <a:solidFill>
                  <a:srgbClr val="FF0000"/>
                </a:solidFill>
                <a:latin typeface="Georgia" pitchFamily="18" charset="0"/>
              </a:rPr>
              <a:t>målepunktet, </a:t>
            </a:r>
            <a:r>
              <a:rPr lang="da-DK" sz="1050" dirty="0">
                <a:solidFill>
                  <a:srgbClr val="FF0000"/>
                </a:solidFill>
                <a:latin typeface="Georgia" pitchFamily="18" charset="0"/>
              </a:rPr>
              <a:t>uden at det er entydig udvikling. </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4</a:t>
            </a:r>
          </a:p>
        </p:txBody>
      </p:sp>
      <p:sp>
        <p:nvSpPr>
          <p:cNvPr id="38" name="TextBox 37"/>
          <p:cNvSpPr txBox="1"/>
          <p:nvPr/>
        </p:nvSpPr>
        <p:spPr>
          <a:xfrm>
            <a:off x="107504" y="5909506"/>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2406970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804"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Videns- og informationssøgning </a:t>
            </a:r>
            <a:r>
              <a:rPr lang="da-DK" sz="1050" dirty="0" smtClean="0">
                <a:solidFill>
                  <a:srgbClr val="FF0000"/>
                </a:solidFill>
                <a:latin typeface="Georgia" pitchFamily="18" charset="0"/>
              </a:rPr>
              <a:t>om rammearkitekturen</a:t>
            </a: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Alle tre effektmål</a:t>
            </a: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nogen grad</a:t>
            </a:r>
          </a:p>
        </p:txBody>
      </p:sp>
      <p:sp>
        <p:nvSpPr>
          <p:cNvPr id="33" name="TextBox 32"/>
          <p:cNvSpPr txBox="1"/>
          <p:nvPr/>
        </p:nvSpPr>
        <p:spPr>
          <a:xfrm>
            <a:off x="198252" y="2555549"/>
            <a:ext cx="3570806" cy="1665530"/>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”Jeg er i stand til at finde den information, jeg eller min organisation har behov for i forbindelse med rammearkitekturen.”</a:t>
            </a:r>
          </a:p>
        </p:txBody>
      </p:sp>
      <p:sp>
        <p:nvSpPr>
          <p:cNvPr id="34" name="TextBox 33"/>
          <p:cNvSpPr txBox="1"/>
          <p:nvPr/>
        </p:nvSpPr>
        <p:spPr>
          <a:xfrm>
            <a:off x="3850761" y="2555548"/>
            <a:ext cx="2926030" cy="2621643"/>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a:t>
            </a:r>
            <a:r>
              <a:rPr lang="da-DK" sz="1050" dirty="0">
                <a:solidFill>
                  <a:srgbClr val="FF0000"/>
                </a:solidFill>
                <a:latin typeface="Georgia" pitchFamily="18" charset="0"/>
              </a:rPr>
              <a:t>Hvordan har du fået kendskab til indholdet i den fælleskommunale rammearkitektur?”</a:t>
            </a:r>
          </a:p>
          <a:p>
            <a:pPr marL="177800" indent="-177800">
              <a:spcAft>
                <a:spcPts val="300"/>
              </a:spcAft>
              <a:buFont typeface="Arial" panose="020B0604020202020204" pitchFamily="34" charset="0"/>
              <a:buChar char="•"/>
            </a:pPr>
            <a:r>
              <a:rPr lang="da-DK" sz="1050" dirty="0">
                <a:solidFill>
                  <a:srgbClr val="FF0000"/>
                </a:solidFill>
                <a:latin typeface="Georgia" pitchFamily="18" charset="0"/>
              </a:rPr>
              <a:t>”Hvilke kilder anvender du til informations- og </a:t>
            </a:r>
            <a:r>
              <a:rPr lang="da-DK" sz="1050" dirty="0" err="1">
                <a:solidFill>
                  <a:srgbClr val="FF0000"/>
                </a:solidFill>
                <a:latin typeface="Georgia" pitchFamily="18" charset="0"/>
              </a:rPr>
              <a:t>videnssøgning</a:t>
            </a:r>
            <a:r>
              <a:rPr lang="da-DK" sz="1050" dirty="0">
                <a:solidFill>
                  <a:srgbClr val="FF0000"/>
                </a:solidFill>
                <a:latin typeface="Georgia" pitchFamily="18" charset="0"/>
              </a:rPr>
              <a:t> omkring den fælleskommunale rammearkitektur</a:t>
            </a:r>
            <a:r>
              <a:rPr lang="da-DK" sz="1050" dirty="0" smtClean="0">
                <a:solidFill>
                  <a:srgbClr val="FF0000"/>
                </a:solidFill>
                <a:latin typeface="Georgia" pitchFamily="18" charset="0"/>
              </a:rPr>
              <a:t>?”</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”Har </a:t>
            </a:r>
            <a:r>
              <a:rPr lang="da-DK" sz="1050" dirty="0">
                <a:solidFill>
                  <a:srgbClr val="FF0000"/>
                </a:solidFill>
                <a:latin typeface="Georgia" pitchFamily="18" charset="0"/>
              </a:rPr>
              <a:t>du forbedringsforslag</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”Hvordan </a:t>
            </a:r>
            <a:r>
              <a:rPr lang="da-DK" sz="1050" dirty="0">
                <a:solidFill>
                  <a:srgbClr val="FF0000"/>
                </a:solidFill>
                <a:latin typeface="Georgia" pitchFamily="18" charset="0"/>
              </a:rPr>
              <a:t>vedligeholder du din viden om rammearkitekturen og dets indhold</a:t>
            </a:r>
            <a:r>
              <a:rPr lang="da-DK" sz="1050" dirty="0" smtClean="0">
                <a:solidFill>
                  <a:srgbClr val="FF0000"/>
                </a:solidFill>
                <a:latin typeface="Georgia" pitchFamily="18" charset="0"/>
              </a:rPr>
              <a:t>?”</a:t>
            </a:r>
          </a:p>
          <a:p>
            <a:pPr>
              <a:spcAft>
                <a:spcPts val="300"/>
              </a:spcAft>
            </a:pPr>
            <a:r>
              <a:rPr lang="da-DK" sz="1050" dirty="0" smtClean="0">
                <a:latin typeface="Georgia" pitchFamily="18" charset="0"/>
              </a:rPr>
              <a:t>Leverandører:</a:t>
            </a:r>
          </a:p>
          <a:p>
            <a:pPr>
              <a:spcAft>
                <a:spcPts val="300"/>
              </a:spcAft>
            </a:pPr>
            <a:r>
              <a:rPr lang="da-DK" sz="1050" dirty="0" smtClean="0">
                <a:solidFill>
                  <a:srgbClr val="FF0000"/>
                </a:solidFill>
                <a:latin typeface="Georgia" pitchFamily="18" charset="0"/>
              </a:rPr>
              <a:t>”Hvem </a:t>
            </a:r>
            <a:r>
              <a:rPr lang="da-DK" sz="1050" dirty="0">
                <a:solidFill>
                  <a:srgbClr val="FF0000"/>
                </a:solidFill>
                <a:latin typeface="Georgia" pitchFamily="18" charset="0"/>
              </a:rPr>
              <a:t>hos jer har størst indsigt i rammearkitekturen, og hvem kan sikre overholdelse af principper osv</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endParaRPr lang="da-DK" sz="1050" dirty="0">
              <a:solidFill>
                <a:srgbClr val="FF0000"/>
              </a:solidFill>
              <a:latin typeface="Georgia" pitchFamily="18" charset="0"/>
            </a:endParaRPr>
          </a:p>
        </p:txBody>
      </p:sp>
      <p:sp>
        <p:nvSpPr>
          <p:cNvPr id="36" name="TextBox 35"/>
          <p:cNvSpPr txBox="1"/>
          <p:nvPr/>
        </p:nvSpPr>
        <p:spPr>
          <a:xfrm>
            <a:off x="6824959" y="2555549"/>
            <a:ext cx="2141173"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39" name="TextBox 38"/>
          <p:cNvSpPr txBox="1"/>
          <p:nvPr/>
        </p:nvSpPr>
        <p:spPr>
          <a:xfrm>
            <a:off x="2051719" y="5920863"/>
            <a:ext cx="6993157" cy="792512"/>
          </a:xfrm>
          <a:prstGeom prst="rect">
            <a:avLst/>
          </a:prstGeom>
          <a:noFill/>
        </p:spPr>
        <p:txBody>
          <a:bodyPr wrap="square" lIns="0" tIns="0" rIns="0" bIns="0" rtlCol="0">
            <a:noAutofit/>
          </a:bodyPr>
          <a:lstStyle/>
          <a:p>
            <a:pPr>
              <a:spcAft>
                <a:spcPts val="600"/>
              </a:spcAft>
            </a:pPr>
            <a:r>
              <a:rPr lang="da-DK" sz="1050" dirty="0" smtClean="0">
                <a:solidFill>
                  <a:srgbClr val="FF0000"/>
                </a:solidFill>
                <a:latin typeface="Georgia" pitchFamily="18" charset="0"/>
              </a:rPr>
              <a:t>Kan overlappe med spørgsmål under målepunkt 8: </a:t>
            </a:r>
            <a:r>
              <a:rPr lang="da-DK" sz="1050" dirty="0">
                <a:solidFill>
                  <a:srgbClr val="FF0000"/>
                </a:solidFill>
                <a:latin typeface="Georgia" pitchFamily="18" charset="0"/>
              </a:rPr>
              <a:t>Anvendelse af rammearkitekturens </a:t>
            </a:r>
            <a:r>
              <a:rPr lang="da-DK" sz="1050" dirty="0" smtClean="0">
                <a:solidFill>
                  <a:srgbClr val="FF0000"/>
                </a:solidFill>
                <a:latin typeface="Georgia" pitchFamily="18" charset="0"/>
              </a:rPr>
              <a:t>indhold</a:t>
            </a:r>
            <a:endParaRPr lang="da-DK" sz="1050" dirty="0">
              <a:solidFill>
                <a:srgbClr val="FF0000"/>
              </a:solidFill>
              <a:latin typeface="Georgia" pitchFamily="18" charset="0"/>
            </a:endParaRP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5</a:t>
            </a:r>
          </a:p>
        </p:txBody>
      </p:sp>
      <p:sp>
        <p:nvSpPr>
          <p:cNvPr id="38" name="TextBox 37"/>
          <p:cNvSpPr txBox="1"/>
          <p:nvPr/>
        </p:nvSpPr>
        <p:spPr>
          <a:xfrm>
            <a:off x="107504" y="5909506"/>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507519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826"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Indhold i rammearkitekturen</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Alle tre effektmål</a:t>
            </a: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2" y="2555549"/>
            <a:ext cx="3570806" cy="1665530"/>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r>
              <a:rPr lang="da-DK" sz="1050" dirty="0" smtClean="0">
                <a:latin typeface="Georgia" pitchFamily="18" charset="0"/>
              </a:rPr>
              <a:t>:</a:t>
            </a:r>
            <a:endParaRPr lang="da-DK" sz="1050" dirty="0" smtClean="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har det rigtige indhold i forhold til </a:t>
            </a:r>
            <a:r>
              <a:rPr lang="da-DK" sz="1050" dirty="0" smtClean="0">
                <a:solidFill>
                  <a:srgbClr val="FF0000"/>
                </a:solidFill>
                <a:latin typeface="Georgia" pitchFamily="18" charset="0"/>
              </a:rPr>
              <a:t>min organisations behov.” </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”Indholdet </a:t>
            </a:r>
            <a:r>
              <a:rPr lang="da-DK" sz="1050" dirty="0">
                <a:solidFill>
                  <a:srgbClr val="FF0000"/>
                </a:solidFill>
                <a:latin typeface="Georgia" pitchFamily="18" charset="0"/>
              </a:rPr>
              <a:t>i den fælleskommunale rammearkitektur har en kvalitet, så jeg </a:t>
            </a:r>
            <a:r>
              <a:rPr lang="da-DK" sz="1050" dirty="0" smtClean="0">
                <a:solidFill>
                  <a:srgbClr val="FF0000"/>
                </a:solidFill>
                <a:latin typeface="Georgia" pitchFamily="18" charset="0"/>
              </a:rPr>
              <a:t>eller min organisation kan </a:t>
            </a:r>
            <a:r>
              <a:rPr lang="da-DK" sz="1050" dirty="0">
                <a:solidFill>
                  <a:srgbClr val="FF0000"/>
                </a:solidFill>
                <a:latin typeface="Georgia" pitchFamily="18" charset="0"/>
              </a:rPr>
              <a:t>anvende </a:t>
            </a:r>
            <a:r>
              <a:rPr lang="da-DK" sz="1050" dirty="0" smtClean="0">
                <a:solidFill>
                  <a:srgbClr val="FF0000"/>
                </a:solidFill>
                <a:latin typeface="Georgia" pitchFamily="18" charset="0"/>
              </a:rPr>
              <a:t>det.”</a:t>
            </a:r>
            <a:endParaRPr lang="da-DK" sz="1050" dirty="0">
              <a:solidFill>
                <a:srgbClr val="FF0000"/>
              </a:solidFill>
              <a:latin typeface="Georgia" pitchFamily="18" charset="0"/>
            </a:endParaRPr>
          </a:p>
        </p:txBody>
      </p:sp>
      <p:sp>
        <p:nvSpPr>
          <p:cNvPr id="34" name="TextBox 33"/>
          <p:cNvSpPr txBox="1"/>
          <p:nvPr/>
        </p:nvSpPr>
        <p:spPr>
          <a:xfrm>
            <a:off x="3850761" y="2555549"/>
            <a:ext cx="2926030" cy="1665530"/>
          </a:xfrm>
          <a:prstGeom prst="rect">
            <a:avLst/>
          </a:prstGeom>
          <a:noFill/>
        </p:spPr>
        <p:txBody>
          <a:bodyPr wrap="square" lIns="0" tIns="0" rIns="0" bIns="0" rtlCol="0">
            <a:noAutofit/>
          </a:bodyPr>
          <a:lstStyle/>
          <a:p>
            <a:pPr>
              <a:spcAft>
                <a:spcPts val="300"/>
              </a:spcAft>
            </a:pPr>
            <a:r>
              <a:rPr lang="da-DK" sz="1050" dirty="0">
                <a:solidFill>
                  <a:srgbClr val="FF0000"/>
                </a:solidFill>
                <a:latin typeface="Georgia" pitchFamily="18" charset="0"/>
              </a:rPr>
              <a:t>-</a:t>
            </a:r>
          </a:p>
        </p:txBody>
      </p:sp>
      <p:sp>
        <p:nvSpPr>
          <p:cNvPr id="36" name="TextBox 35"/>
          <p:cNvSpPr txBox="1"/>
          <p:nvPr/>
        </p:nvSpPr>
        <p:spPr>
          <a:xfrm>
            <a:off x="6824959" y="2555549"/>
            <a:ext cx="2110921"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39" name="TextBox 38"/>
          <p:cNvSpPr txBox="1"/>
          <p:nvPr/>
        </p:nvSpPr>
        <p:spPr>
          <a:xfrm>
            <a:off x="2051720" y="5923246"/>
            <a:ext cx="6983784" cy="792512"/>
          </a:xfrm>
          <a:prstGeom prst="rect">
            <a:avLst/>
          </a:prstGeom>
          <a:noFill/>
        </p:spPr>
        <p:txBody>
          <a:bodyPr wrap="square" lIns="0" tIns="0" rIns="0" bIns="0" rtlCol="0">
            <a:noAutofit/>
          </a:bodyPr>
          <a:lstStyle/>
          <a:p>
            <a:pPr marL="273050" indent="-273050">
              <a:spcAft>
                <a:spcPts val="300"/>
              </a:spcAft>
              <a:buFont typeface="Arial" panose="020B0604020202020204" pitchFamily="34" charset="0"/>
              <a:buChar char="•"/>
              <a:tabLst>
                <a:tab pos="0" algn="l"/>
              </a:tabLst>
            </a:pPr>
            <a:r>
              <a:rPr lang="da-DK" sz="1050" dirty="0">
                <a:solidFill>
                  <a:srgbClr val="FF0000"/>
                </a:solidFill>
                <a:latin typeface="Georgia" pitchFamily="18" charset="0"/>
              </a:rPr>
              <a:t>Der er en risiko for, at de to spørgsmål kan ”udligne” hinanden, og give indtrykket af en middelværdi, hvor det fx kan være at der er alt det rigtige indhold, kvaliteten er bare for lav</a:t>
            </a:r>
            <a:r>
              <a:rPr lang="da-DK" sz="1050" dirty="0" smtClean="0">
                <a:solidFill>
                  <a:srgbClr val="FF0000"/>
                </a:solidFill>
                <a:latin typeface="Georgia" pitchFamily="18" charset="0"/>
              </a:rPr>
              <a:t>.</a:t>
            </a:r>
          </a:p>
          <a:p>
            <a:pPr marL="273050" indent="-273050">
              <a:spcAft>
                <a:spcPts val="300"/>
              </a:spcAft>
              <a:buFont typeface="Arial" panose="020B0604020202020204" pitchFamily="34" charset="0"/>
              <a:buChar char="•"/>
              <a:tabLst>
                <a:tab pos="0" algn="l"/>
              </a:tabLst>
            </a:pPr>
            <a:r>
              <a:rPr lang="da-DK" sz="1050" dirty="0" smtClean="0">
                <a:solidFill>
                  <a:srgbClr val="FF0000"/>
                </a:solidFill>
                <a:latin typeface="Georgia" pitchFamily="18" charset="0"/>
              </a:rPr>
              <a:t>Hjælpetekst til at illustrere indhold</a:t>
            </a:r>
            <a:endParaRPr lang="da-DK" sz="1050" dirty="0">
              <a:solidFill>
                <a:srgbClr val="FF0000"/>
              </a:solidFill>
              <a:latin typeface="Georgia" pitchFamily="18" charset="0"/>
            </a:endParaRP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6</a:t>
            </a:r>
          </a:p>
        </p:txBody>
      </p:sp>
      <p:sp>
        <p:nvSpPr>
          <p:cNvPr id="35" name="TextBox 34"/>
          <p:cNvSpPr txBox="1"/>
          <p:nvPr/>
        </p:nvSpPr>
        <p:spPr>
          <a:xfrm>
            <a:off x="107504" y="5909506"/>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139074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3854"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Udvikling og styring (</a:t>
            </a:r>
            <a:r>
              <a:rPr lang="da-DK" sz="1050" dirty="0" err="1" smtClean="0">
                <a:solidFill>
                  <a:srgbClr val="FF0000"/>
                </a:solidFill>
                <a:latin typeface="Georgia" pitchFamily="18" charset="0"/>
              </a:rPr>
              <a:t>governance</a:t>
            </a:r>
            <a:r>
              <a:rPr lang="da-DK" sz="1050" dirty="0" smtClean="0">
                <a:solidFill>
                  <a:srgbClr val="FF0000"/>
                </a:solidFill>
                <a:latin typeface="Georgia" pitchFamily="18" charset="0"/>
              </a:rPr>
              <a:t>) af </a:t>
            </a:r>
            <a:r>
              <a:rPr lang="da-DK" sz="1050" dirty="0">
                <a:solidFill>
                  <a:srgbClr val="FF0000"/>
                </a:solidFill>
                <a:latin typeface="Georgia" pitchFamily="18" charset="0"/>
              </a:rPr>
              <a:t>rammearkitekturens indhold</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bedre betingelser for datadeling og dermed også sammenhæng i sagsbehandlingen på tværs af faglige områder og i effektive selvbetjeningsløsninger</a:t>
            </a:r>
            <a:endParaRPr lang="da-DK" sz="2000" dirty="0" smtClean="0">
              <a:solidFill>
                <a:srgbClr val="FF0000"/>
              </a:solidFill>
              <a:latin typeface="Arial" panose="020B0604020202020204" pitchFamily="34" charset="0"/>
            </a:endParaRPr>
          </a:p>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værdi for de kommunale kerneopgaver</a:t>
            </a:r>
            <a:endParaRPr lang="da-DK" sz="2000" i="0" u="none" strike="noStrike" dirty="0">
              <a:solidFill>
                <a:srgbClr val="FF0000"/>
              </a:solidFill>
              <a:effectLst/>
              <a:latin typeface="Arial" panose="020B0604020202020204" pitchFamily="34" charset="0"/>
            </a:endParaRP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2" y="2555548"/>
            <a:ext cx="3570806" cy="1989259"/>
          </a:xfrm>
          <a:prstGeom prst="rect">
            <a:avLst/>
          </a:prstGeom>
          <a:noFill/>
        </p:spPr>
        <p:txBody>
          <a:bodyPr wrap="square" lIns="0" tIns="0" rIns="0" bIns="0" rtlCol="0">
            <a:noAutofit/>
          </a:bodyPr>
          <a:lstStyle/>
          <a:p>
            <a:pPr>
              <a:spcAft>
                <a:spcPts val="300"/>
              </a:spcAft>
            </a:pPr>
            <a:r>
              <a:rPr lang="da-DK" sz="1000" dirty="0" err="1">
                <a:solidFill>
                  <a:srgbClr val="FF0000"/>
                </a:solidFill>
                <a:latin typeface="Georgia" pitchFamily="18" charset="0"/>
              </a:rPr>
              <a:t>CIO’s</a:t>
            </a:r>
            <a:r>
              <a:rPr lang="da-DK" sz="1000" dirty="0">
                <a:solidFill>
                  <a:srgbClr val="FF0000"/>
                </a:solidFill>
                <a:latin typeface="Georgia" pitchFamily="18" charset="0"/>
              </a:rPr>
              <a:t> i kommuner og leverandører</a:t>
            </a:r>
            <a:r>
              <a:rPr lang="da-DK" sz="1000" dirty="0" smtClean="0">
                <a:solidFill>
                  <a:srgbClr val="FF0000"/>
                </a:solidFill>
                <a:latin typeface="Georgia" pitchFamily="18" charset="0"/>
              </a:rPr>
              <a:t>:</a:t>
            </a:r>
          </a:p>
          <a:p>
            <a:pPr marL="177800" indent="-177800">
              <a:spcAft>
                <a:spcPts val="300"/>
              </a:spcAft>
              <a:buFont typeface="Arial" panose="020B0604020202020204" pitchFamily="34" charset="0"/>
              <a:buChar char="•"/>
            </a:pPr>
            <a:r>
              <a:rPr lang="da-DK" sz="1000" dirty="0" smtClean="0">
                <a:solidFill>
                  <a:srgbClr val="FF0000"/>
                </a:solidFill>
                <a:latin typeface="Georgia" pitchFamily="18" charset="0"/>
              </a:rPr>
              <a:t>”Pipeline giver mig et tilstrækkeligt overblik over, hvad der er på vej i rammearkitekturen. ”</a:t>
            </a:r>
          </a:p>
          <a:p>
            <a:pPr marL="177800" indent="-177800">
              <a:spcAft>
                <a:spcPts val="300"/>
              </a:spcAft>
              <a:buFont typeface="Arial" panose="020B0604020202020204" pitchFamily="34" charset="0"/>
              <a:buChar char="•"/>
            </a:pPr>
            <a:r>
              <a:rPr lang="da-DK" sz="1000" dirty="0">
                <a:solidFill>
                  <a:srgbClr val="FF0000"/>
                </a:solidFill>
                <a:latin typeface="Georgia" pitchFamily="18" charset="0"/>
              </a:rPr>
              <a:t>”Det er gennemskueligt, hvordan indholdet af rammearkitekturen styres og vedligeholdes.”</a:t>
            </a:r>
          </a:p>
          <a:p>
            <a:pPr marL="177800" indent="-177800">
              <a:spcAft>
                <a:spcPts val="300"/>
              </a:spcAft>
              <a:buFont typeface="Arial" panose="020B0604020202020204" pitchFamily="34" charset="0"/>
              <a:buChar char="•"/>
            </a:pPr>
            <a:r>
              <a:rPr lang="da-DK" sz="1000" dirty="0">
                <a:solidFill>
                  <a:srgbClr val="FF0000"/>
                </a:solidFill>
                <a:latin typeface="Georgia" pitchFamily="18" charset="0"/>
              </a:rPr>
              <a:t>”De mekanismer, der sikrer vedligehold af og kontrol med de udstillede løsninger/byggeblokke, er tilstrækkelige.” </a:t>
            </a:r>
          </a:p>
          <a:p>
            <a:pPr marL="177800" indent="-177800">
              <a:spcAft>
                <a:spcPts val="300"/>
              </a:spcAft>
              <a:buFont typeface="Arial" panose="020B0604020202020204" pitchFamily="34" charset="0"/>
              <a:buChar char="•"/>
            </a:pPr>
            <a:endParaRPr lang="da-DK" sz="1000" dirty="0">
              <a:solidFill>
                <a:srgbClr val="FF0000"/>
              </a:solidFill>
              <a:latin typeface="Georgia" pitchFamily="18" charset="0"/>
            </a:endParaRPr>
          </a:p>
        </p:txBody>
      </p:sp>
      <p:sp>
        <p:nvSpPr>
          <p:cNvPr id="34" name="TextBox 33"/>
          <p:cNvSpPr txBox="1"/>
          <p:nvPr/>
        </p:nvSpPr>
        <p:spPr>
          <a:xfrm>
            <a:off x="3850761" y="2555549"/>
            <a:ext cx="2964826" cy="1665530"/>
          </a:xfrm>
          <a:prstGeom prst="rect">
            <a:avLst/>
          </a:prstGeom>
          <a:noFill/>
        </p:spPr>
        <p:txBody>
          <a:bodyPr wrap="square" lIns="0" tIns="0" rIns="0" bIns="0" rtlCol="0">
            <a:noAutofit/>
          </a:bodyPr>
          <a:lstStyle/>
          <a:p>
            <a:pPr marL="171450" indent="-171450">
              <a:spcAft>
                <a:spcPts val="300"/>
              </a:spcAft>
              <a:buFont typeface="Arial" panose="020B0604020202020204" pitchFamily="34" charset="0"/>
              <a:buChar char="•"/>
            </a:pPr>
            <a:r>
              <a:rPr lang="da-DK" sz="1000" dirty="0">
                <a:solidFill>
                  <a:srgbClr val="FF0000"/>
                </a:solidFill>
                <a:latin typeface="Georgia" pitchFamily="18" charset="0"/>
              </a:rPr>
              <a:t>Hvilke produkter har du brug for fremadrettet</a:t>
            </a:r>
            <a:r>
              <a:rPr lang="da-DK" sz="1000" dirty="0" smtClean="0">
                <a:solidFill>
                  <a:srgbClr val="FF0000"/>
                </a:solidFill>
                <a:latin typeface="Georgia" pitchFamily="18" charset="0"/>
              </a:rPr>
              <a:t>?</a:t>
            </a:r>
          </a:p>
          <a:p>
            <a:pPr marL="171450" indent="-171450">
              <a:spcAft>
                <a:spcPts val="300"/>
              </a:spcAft>
              <a:buFont typeface="Arial" panose="020B0604020202020204" pitchFamily="34" charset="0"/>
              <a:buChar char="•"/>
            </a:pPr>
            <a:r>
              <a:rPr lang="da-DK" sz="1000" dirty="0">
                <a:solidFill>
                  <a:srgbClr val="FF0000"/>
                </a:solidFill>
                <a:latin typeface="Georgia" pitchFamily="18" charset="0"/>
              </a:rPr>
              <a:t>Har du forbedringsforslag til styring og/eller vedligehold af rammearkitekturen. </a:t>
            </a:r>
          </a:p>
          <a:p>
            <a:pPr marL="171450" indent="-171450">
              <a:spcAft>
                <a:spcPts val="300"/>
              </a:spcAft>
              <a:buFont typeface="Arial" panose="020B0604020202020204" pitchFamily="34" charset="0"/>
              <a:buChar char="•"/>
            </a:pPr>
            <a:endParaRPr lang="da-DK" sz="1000" dirty="0">
              <a:solidFill>
                <a:srgbClr val="FF0000"/>
              </a:solidFill>
              <a:latin typeface="Georgia" pitchFamily="18" charset="0"/>
            </a:endParaRPr>
          </a:p>
          <a:p>
            <a:pPr marL="171450" indent="-171450">
              <a:spcAft>
                <a:spcPts val="300"/>
              </a:spcAft>
              <a:buFont typeface="Arial" panose="020B0604020202020204" pitchFamily="34" charset="0"/>
              <a:buChar char="•"/>
            </a:pPr>
            <a:endParaRPr lang="da-DK" sz="1000" dirty="0">
              <a:solidFill>
                <a:srgbClr val="FF0000"/>
              </a:solidFill>
              <a:latin typeface="Georgia" pitchFamily="18" charset="0"/>
            </a:endParaRPr>
          </a:p>
        </p:txBody>
      </p:sp>
      <p:sp>
        <p:nvSpPr>
          <p:cNvPr id="36" name="TextBox 35"/>
          <p:cNvSpPr txBox="1"/>
          <p:nvPr/>
        </p:nvSpPr>
        <p:spPr>
          <a:xfrm>
            <a:off x="6824960" y="2555549"/>
            <a:ext cx="2125230"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spørgsmålet (”Meget enig” = 1, ”Meget uenig” = 5). ”Ved ikke” fjernes fra gennemsnittet.  </a:t>
            </a:r>
          </a:p>
        </p:txBody>
      </p:sp>
      <p:sp>
        <p:nvSpPr>
          <p:cNvPr id="39" name="TextBox 38"/>
          <p:cNvSpPr txBox="1"/>
          <p:nvPr/>
        </p:nvSpPr>
        <p:spPr>
          <a:xfrm>
            <a:off x="2051720" y="5923246"/>
            <a:ext cx="6983784" cy="792512"/>
          </a:xfrm>
          <a:prstGeom prst="rect">
            <a:avLst/>
          </a:prstGeom>
          <a:noFill/>
        </p:spPr>
        <p:txBody>
          <a:bodyPr wrap="square" lIns="0" tIns="0" rIns="0" bIns="0" rtlCol="0">
            <a:noAutofit/>
          </a:bodyPr>
          <a:lstStyle/>
          <a:p>
            <a:pPr indent="-274320">
              <a:spcAft>
                <a:spcPts val="600"/>
              </a:spcAft>
            </a:pPr>
            <a:r>
              <a:rPr lang="da-DK" sz="1050" dirty="0" smtClean="0">
                <a:solidFill>
                  <a:srgbClr val="FF0000"/>
                </a:solidFill>
                <a:latin typeface="Georgia" pitchFamily="18" charset="0"/>
              </a:rPr>
              <a:t>Kendskabsgraden til Pipeline forventes ikke at være høj i de første målinger. Der skal laves en hjælpetekst til spørgsmålet. </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a:t>
            </a:r>
            <a:r>
              <a:rPr lang="da-DK" dirty="0">
                <a:solidFill>
                  <a:schemeClr val="bg1"/>
                </a:solidFill>
                <a:latin typeface="Georgia" pitchFamily="18" charset="0"/>
              </a:rPr>
              <a:t>7</a:t>
            </a:r>
            <a:endParaRPr lang="da-DK" dirty="0" smtClean="0">
              <a:solidFill>
                <a:schemeClr val="bg1"/>
              </a:solidFill>
              <a:latin typeface="Georgia" pitchFamily="18" charset="0"/>
            </a:endParaRPr>
          </a:p>
        </p:txBody>
      </p:sp>
      <p:sp>
        <p:nvSpPr>
          <p:cNvPr id="35" name="TextBox 34"/>
          <p:cNvSpPr txBox="1"/>
          <p:nvPr/>
        </p:nvSpPr>
        <p:spPr>
          <a:xfrm>
            <a:off x="107504" y="5909506"/>
            <a:ext cx="183572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620815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9972"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Anvendelse af rammearkitekturens indhold</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bedre betingelser for datadeling og dermed også sammenhæng i sagsbehandlingen på tværs af faglige områder og i effektive selvbetjeningsløsninger</a:t>
            </a:r>
            <a:endParaRPr lang="da-DK" sz="2000" dirty="0" smtClean="0">
              <a:solidFill>
                <a:srgbClr val="FF0000"/>
              </a:solidFill>
              <a:latin typeface="Arial" panose="020B0604020202020204" pitchFamily="34" charset="0"/>
            </a:endParaRPr>
          </a:p>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værdi for de kommunale kerneopgaver</a:t>
            </a:r>
            <a:endParaRPr lang="da-DK" sz="2000" i="0" u="none" strike="noStrike" dirty="0">
              <a:solidFill>
                <a:srgbClr val="FF0000"/>
              </a:solidFill>
              <a:effectLst/>
              <a:latin typeface="Arial" panose="020B0604020202020204" pitchFamily="34" charset="0"/>
            </a:endParaRP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2" y="2555548"/>
            <a:ext cx="3570806" cy="1989259"/>
          </a:xfrm>
          <a:prstGeom prst="rect">
            <a:avLst/>
          </a:prstGeom>
          <a:noFill/>
        </p:spPr>
        <p:txBody>
          <a:bodyPr wrap="square" lIns="0" tIns="0" rIns="0" bIns="0" rtlCol="0">
            <a:noAutofit/>
          </a:bodyPr>
          <a:lstStyle/>
          <a:p>
            <a:pPr>
              <a:spcAft>
                <a:spcPts val="300"/>
              </a:spcAft>
            </a:pPr>
            <a:r>
              <a:rPr lang="da-DK" sz="1000" dirty="0" err="1">
                <a:latin typeface="Georgia" pitchFamily="18" charset="0"/>
              </a:rPr>
              <a:t>CIO’s</a:t>
            </a:r>
            <a:r>
              <a:rPr lang="da-DK" sz="1000" dirty="0">
                <a:latin typeface="Georgia" pitchFamily="18" charset="0"/>
              </a:rPr>
              <a:t> i kommuner og leverandører</a:t>
            </a:r>
            <a:r>
              <a:rPr lang="da-DK" sz="1000" dirty="0" smtClean="0">
                <a:latin typeface="Georgia" pitchFamily="18" charset="0"/>
              </a:rPr>
              <a:t>:</a:t>
            </a:r>
            <a:endParaRPr lang="da-DK" sz="1000" dirty="0" smtClean="0">
              <a:solidFill>
                <a:srgbClr val="FF0000"/>
              </a:solidFill>
              <a:latin typeface="Georgia" pitchFamily="18" charset="0"/>
            </a:endParaRPr>
          </a:p>
          <a:p>
            <a:pPr marL="177800" indent="-177800">
              <a:spcAft>
                <a:spcPts val="300"/>
              </a:spcAft>
              <a:buFont typeface="Arial" panose="020B0604020202020204" pitchFamily="34" charset="0"/>
              <a:buChar char="•"/>
            </a:pPr>
            <a:r>
              <a:rPr lang="da-DK" sz="1000" dirty="0" smtClean="0">
                <a:solidFill>
                  <a:srgbClr val="FF0000"/>
                </a:solidFill>
                <a:latin typeface="Georgia" pitchFamily="18" charset="0"/>
              </a:rPr>
              <a:t>”Jeg eller min organisation ved, </a:t>
            </a:r>
            <a:r>
              <a:rPr lang="da-DK" sz="1000" dirty="0">
                <a:solidFill>
                  <a:srgbClr val="FF0000"/>
                </a:solidFill>
                <a:latin typeface="Georgia" pitchFamily="18" charset="0"/>
              </a:rPr>
              <a:t>hvordan man succesfuldt anvender rammearkitekturen til at opnå sammenhænge og genbrug i </a:t>
            </a:r>
            <a:r>
              <a:rPr lang="da-DK" sz="1000" dirty="0" smtClean="0">
                <a:solidFill>
                  <a:srgbClr val="FF0000"/>
                </a:solidFill>
                <a:latin typeface="Georgia" pitchFamily="18" charset="0"/>
              </a:rPr>
              <a:t>it-løsninger.”</a:t>
            </a:r>
            <a:endParaRPr lang="da-DK" sz="100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00" dirty="0" smtClean="0">
                <a:solidFill>
                  <a:srgbClr val="FF0000"/>
                </a:solidFill>
                <a:latin typeface="Georgia" pitchFamily="18" charset="0"/>
              </a:rPr>
              <a:t>”Jeg </a:t>
            </a:r>
            <a:r>
              <a:rPr lang="da-DK" sz="1000" dirty="0">
                <a:solidFill>
                  <a:srgbClr val="FF0000"/>
                </a:solidFill>
                <a:latin typeface="Georgia" pitchFamily="18" charset="0"/>
              </a:rPr>
              <a:t>eller min organisation </a:t>
            </a:r>
            <a:r>
              <a:rPr lang="da-DK" sz="1000" dirty="0" smtClean="0">
                <a:solidFill>
                  <a:srgbClr val="FF0000"/>
                </a:solidFill>
                <a:latin typeface="Georgia" pitchFamily="18" charset="0"/>
              </a:rPr>
              <a:t>ved</a:t>
            </a:r>
            <a:r>
              <a:rPr lang="da-DK" sz="1000" dirty="0">
                <a:solidFill>
                  <a:srgbClr val="FF0000"/>
                </a:solidFill>
                <a:latin typeface="Georgia" pitchFamily="18" charset="0"/>
              </a:rPr>
              <a:t>, hvor man kan finde hjælp til brugen af </a:t>
            </a:r>
            <a:r>
              <a:rPr lang="da-DK" sz="1000" dirty="0" smtClean="0">
                <a:solidFill>
                  <a:srgbClr val="FF0000"/>
                </a:solidFill>
                <a:latin typeface="Georgia" pitchFamily="18" charset="0"/>
              </a:rPr>
              <a:t>rammearkitekturen.”</a:t>
            </a:r>
            <a:endParaRPr lang="da-DK" sz="100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00" dirty="0" smtClean="0">
                <a:solidFill>
                  <a:srgbClr val="FF0000"/>
                </a:solidFill>
                <a:latin typeface="Georgia" pitchFamily="18" charset="0"/>
              </a:rPr>
              <a:t>”Hvad </a:t>
            </a:r>
            <a:r>
              <a:rPr lang="da-DK" sz="1000" dirty="0">
                <a:solidFill>
                  <a:srgbClr val="FF0000"/>
                </a:solidFill>
                <a:latin typeface="Georgia" pitchFamily="18" charset="0"/>
              </a:rPr>
              <a:t>er din kendskabs -/ anvendelsesgrad af de produkter/artefakter, der er tilgængelige i EA-reolen</a:t>
            </a:r>
            <a:r>
              <a:rPr lang="da-DK" sz="1000" dirty="0" smtClean="0">
                <a:solidFill>
                  <a:srgbClr val="FF0000"/>
                </a:solidFill>
                <a:latin typeface="Georgia" pitchFamily="18" charset="0"/>
              </a:rPr>
              <a:t>.”</a:t>
            </a:r>
          </a:p>
        </p:txBody>
      </p:sp>
      <p:sp>
        <p:nvSpPr>
          <p:cNvPr id="34" name="TextBox 33"/>
          <p:cNvSpPr txBox="1"/>
          <p:nvPr/>
        </p:nvSpPr>
        <p:spPr>
          <a:xfrm>
            <a:off x="3850761" y="2555549"/>
            <a:ext cx="2964826" cy="1665530"/>
          </a:xfrm>
          <a:prstGeom prst="rect">
            <a:avLst/>
          </a:prstGeom>
          <a:noFill/>
        </p:spPr>
        <p:txBody>
          <a:bodyPr wrap="square" lIns="0" tIns="0" rIns="0" bIns="0" rtlCol="0">
            <a:noAutofit/>
          </a:bodyPr>
          <a:lstStyle/>
          <a:p>
            <a:pPr>
              <a:spcAft>
                <a:spcPts val="300"/>
              </a:spcAft>
            </a:pPr>
            <a:r>
              <a:rPr lang="da-DK" sz="1000" dirty="0" err="1">
                <a:latin typeface="Georgia" pitchFamily="18" charset="0"/>
              </a:rPr>
              <a:t>CIO’s</a:t>
            </a:r>
            <a:r>
              <a:rPr lang="da-DK" sz="1000" dirty="0">
                <a:latin typeface="Georgia" pitchFamily="18" charset="0"/>
              </a:rPr>
              <a:t> i kommuner og leverandører:</a:t>
            </a:r>
          </a:p>
          <a:p>
            <a:pPr marL="171450" indent="-171450">
              <a:spcAft>
                <a:spcPts val="300"/>
              </a:spcAft>
              <a:buFont typeface="Arial" panose="020B0604020202020204" pitchFamily="34" charset="0"/>
              <a:buChar char="•"/>
            </a:pPr>
            <a:r>
              <a:rPr lang="da-DK" sz="1000" dirty="0" smtClean="0">
                <a:solidFill>
                  <a:srgbClr val="FF0000"/>
                </a:solidFill>
                <a:latin typeface="Georgia" pitchFamily="18" charset="0"/>
              </a:rPr>
              <a:t>Hvilken </a:t>
            </a:r>
            <a:r>
              <a:rPr lang="da-DK" sz="1000" dirty="0">
                <a:solidFill>
                  <a:srgbClr val="FF0000"/>
                </a:solidFill>
                <a:latin typeface="Georgia" pitchFamily="18" charset="0"/>
              </a:rPr>
              <a:t>værdi </a:t>
            </a:r>
            <a:r>
              <a:rPr lang="da-DK" sz="1000" dirty="0" smtClean="0">
                <a:solidFill>
                  <a:srgbClr val="FF0000"/>
                </a:solidFill>
                <a:latin typeface="Georgia" pitchFamily="18" charset="0"/>
              </a:rPr>
              <a:t>skaber produkterne </a:t>
            </a:r>
            <a:r>
              <a:rPr lang="da-DK" sz="1000" dirty="0">
                <a:solidFill>
                  <a:srgbClr val="FF0000"/>
                </a:solidFill>
                <a:latin typeface="Georgia" pitchFamily="18" charset="0"/>
              </a:rPr>
              <a:t>fra den fælleskommunale </a:t>
            </a:r>
            <a:r>
              <a:rPr lang="da-DK" sz="1000" dirty="0" smtClean="0">
                <a:solidFill>
                  <a:srgbClr val="FF0000"/>
                </a:solidFill>
                <a:latin typeface="Georgia" pitchFamily="18" charset="0"/>
              </a:rPr>
              <a:t>rammarkitektur?</a:t>
            </a:r>
            <a:endParaRPr lang="da-DK" sz="1000" dirty="0">
              <a:solidFill>
                <a:srgbClr val="FF0000"/>
              </a:solidFill>
              <a:latin typeface="Georgia" pitchFamily="18" charset="0"/>
            </a:endParaRPr>
          </a:p>
          <a:p>
            <a:pPr marL="171450" indent="-171450">
              <a:spcAft>
                <a:spcPts val="300"/>
              </a:spcAft>
              <a:buFont typeface="Arial" panose="020B0604020202020204" pitchFamily="34" charset="0"/>
              <a:buChar char="•"/>
            </a:pPr>
            <a:r>
              <a:rPr lang="da-DK" sz="1000" dirty="0">
                <a:solidFill>
                  <a:srgbClr val="FF0000"/>
                </a:solidFill>
                <a:latin typeface="Georgia" pitchFamily="18" charset="0"/>
              </a:rPr>
              <a:t>Hvad kunne få dig til i højere grad at anvende produkter i den fælleskommunale rammearkitektur?</a:t>
            </a:r>
          </a:p>
          <a:p>
            <a:pPr marL="171450" indent="-171450">
              <a:spcAft>
                <a:spcPts val="300"/>
              </a:spcAft>
              <a:buFont typeface="Arial" panose="020B0604020202020204" pitchFamily="34" charset="0"/>
              <a:buChar char="•"/>
            </a:pPr>
            <a:endParaRPr lang="da-DK" sz="1000" dirty="0">
              <a:solidFill>
                <a:srgbClr val="FF0000"/>
              </a:solidFill>
              <a:latin typeface="Georgia" pitchFamily="18" charset="0"/>
            </a:endParaRPr>
          </a:p>
        </p:txBody>
      </p:sp>
      <p:sp>
        <p:nvSpPr>
          <p:cNvPr id="36" name="TextBox 35"/>
          <p:cNvSpPr txBox="1"/>
          <p:nvPr/>
        </p:nvSpPr>
        <p:spPr>
          <a:xfrm>
            <a:off x="6824960" y="2555549"/>
            <a:ext cx="2125230"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39" name="TextBox 38"/>
          <p:cNvSpPr txBox="1"/>
          <p:nvPr/>
        </p:nvSpPr>
        <p:spPr>
          <a:xfrm>
            <a:off x="2051720" y="5923246"/>
            <a:ext cx="6983784" cy="792512"/>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Spørgsmålene har ikke den samme skala, så dette skal der tages højde for i behandling af data. Evt. med </a:t>
            </a:r>
            <a:r>
              <a:rPr lang="da-DK" sz="1050" dirty="0" err="1">
                <a:solidFill>
                  <a:srgbClr val="FF0000"/>
                </a:solidFill>
                <a:latin typeface="Georgia" pitchFamily="18" charset="0"/>
              </a:rPr>
              <a:t>indexering</a:t>
            </a:r>
            <a:r>
              <a:rPr lang="da-DK" sz="1050" dirty="0">
                <a:solidFill>
                  <a:srgbClr val="FF0000"/>
                </a:solidFill>
                <a:latin typeface="Georgia" pitchFamily="18" charset="0"/>
              </a:rPr>
              <a:t>. </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8</a:t>
            </a:r>
          </a:p>
        </p:txBody>
      </p:sp>
      <p:sp>
        <p:nvSpPr>
          <p:cNvPr id="44" name="TextBox 43"/>
          <p:cNvSpPr txBox="1"/>
          <p:nvPr/>
        </p:nvSpPr>
        <p:spPr>
          <a:xfrm>
            <a:off x="107504" y="5909506"/>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3898646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4876"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Anvendelse af elementer til </a:t>
            </a:r>
            <a:r>
              <a:rPr lang="da-DK" sz="1050" dirty="0" smtClean="0">
                <a:solidFill>
                  <a:srgbClr val="FF0000"/>
                </a:solidFill>
                <a:latin typeface="Georgia" pitchFamily="18" charset="0"/>
              </a:rPr>
              <a:t>arkitekturstyring fra rammearkitekturen</a:t>
            </a: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bedre betingelser for datadeling og dermed også sammenhæng i sagsbehandlingen på tværs af faglige områder og i effektive selvbetjeningsløsninger</a:t>
            </a:r>
            <a:endParaRPr lang="da-DK" sz="2000" dirty="0" smtClean="0">
              <a:solidFill>
                <a:srgbClr val="FF0000"/>
              </a:solidFill>
              <a:latin typeface="Arial" panose="020B0604020202020204" pitchFamily="34" charset="0"/>
            </a:endParaRPr>
          </a:p>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værdi for de kommunale kerneopgaver</a:t>
            </a:r>
            <a:endParaRPr lang="da-DK" sz="2000" dirty="0">
              <a:solidFill>
                <a:srgbClr val="FF0000"/>
              </a:solidFill>
              <a:latin typeface="Arial" panose="020B0604020202020204" pitchFamily="34" charset="0"/>
            </a:endParaRP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2" y="2555549"/>
            <a:ext cx="3570806" cy="1665530"/>
          </a:xfrm>
          <a:prstGeom prst="rect">
            <a:avLst/>
          </a:prstGeom>
          <a:noFill/>
        </p:spPr>
        <p:txBody>
          <a:bodyPr wrap="square" lIns="0" tIns="0" rIns="0" bIns="0" rtlCol="0">
            <a:noAutofit/>
          </a:bodyPr>
          <a:lstStyle/>
          <a:p>
            <a:pPr>
              <a:spcAft>
                <a:spcPts val="300"/>
              </a:spcAft>
            </a:pPr>
            <a:r>
              <a:rPr lang="da-DK" sz="1050" dirty="0" err="1" smtClean="0">
                <a:latin typeface="Georgia" pitchFamily="18" charset="0"/>
              </a:rPr>
              <a:t>CIO’s</a:t>
            </a:r>
            <a:r>
              <a:rPr lang="da-DK" sz="1050" dirty="0" smtClean="0">
                <a:latin typeface="Georgia" pitchFamily="18" charset="0"/>
              </a:rPr>
              <a:t> </a:t>
            </a:r>
            <a:r>
              <a:rPr lang="da-DK" sz="1050" dirty="0">
                <a:latin typeface="Georgia" pitchFamily="18" charset="0"/>
              </a:rPr>
              <a:t>i kommuner og leverandører:</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”Vi anvender eller orienterer os om </a:t>
            </a:r>
            <a:r>
              <a:rPr lang="da-DK" sz="1050" dirty="0">
                <a:solidFill>
                  <a:srgbClr val="FF0000"/>
                </a:solidFill>
                <a:latin typeface="Georgia" pitchFamily="18" charset="0"/>
              </a:rPr>
              <a:t>styringselementer </a:t>
            </a:r>
            <a:r>
              <a:rPr lang="da-DK" sz="1050" dirty="0" smtClean="0">
                <a:solidFill>
                  <a:srgbClr val="FF0000"/>
                </a:solidFill>
                <a:latin typeface="Georgia" pitchFamily="18" charset="0"/>
              </a:rPr>
              <a:t>– fx principper</a:t>
            </a:r>
            <a:r>
              <a:rPr lang="da-DK" sz="1050" dirty="0">
                <a:solidFill>
                  <a:srgbClr val="FF0000"/>
                </a:solidFill>
                <a:latin typeface="Georgia" pitchFamily="18" charset="0"/>
              </a:rPr>
              <a:t>, </a:t>
            </a:r>
            <a:r>
              <a:rPr lang="da-DK" sz="1050" dirty="0" smtClean="0">
                <a:solidFill>
                  <a:srgbClr val="FF0000"/>
                </a:solidFill>
                <a:latin typeface="Georgia" pitchFamily="18" charset="0"/>
              </a:rPr>
              <a:t>arkitekturrapporter eller tjeklister </a:t>
            </a:r>
            <a:r>
              <a:rPr lang="da-DK" sz="1050" dirty="0">
                <a:solidFill>
                  <a:srgbClr val="FF0000"/>
                </a:solidFill>
                <a:latin typeface="Georgia" pitchFamily="18" charset="0"/>
              </a:rPr>
              <a:t>- fra rammearkitekturen</a:t>
            </a:r>
            <a:r>
              <a:rPr lang="da-DK" sz="1050" dirty="0" smtClean="0">
                <a:solidFill>
                  <a:srgbClr val="FF0000"/>
                </a:solidFill>
                <a:latin typeface="Georgia" pitchFamily="18" charset="0"/>
              </a:rPr>
              <a:t>.”</a:t>
            </a:r>
          </a:p>
          <a:p>
            <a:pPr marL="177800" indent="-177800">
              <a:spcAft>
                <a:spcPts val="300"/>
              </a:spcAft>
              <a:buFont typeface="Arial" panose="020B0604020202020204" pitchFamily="34" charset="0"/>
              <a:buChar char="•"/>
            </a:pPr>
            <a:endParaRPr lang="da-DK" sz="1050" dirty="0" smtClean="0">
              <a:solidFill>
                <a:srgbClr val="FF0000"/>
              </a:solidFill>
              <a:latin typeface="Georgia" pitchFamily="18" charset="0"/>
            </a:endParaRPr>
          </a:p>
        </p:txBody>
      </p:sp>
      <p:sp>
        <p:nvSpPr>
          <p:cNvPr id="34" name="TextBox 33"/>
          <p:cNvSpPr txBox="1"/>
          <p:nvPr/>
        </p:nvSpPr>
        <p:spPr>
          <a:xfrm>
            <a:off x="3850761" y="2555549"/>
            <a:ext cx="2964826" cy="1665530"/>
          </a:xfrm>
          <a:prstGeom prst="rect">
            <a:avLst/>
          </a:prstGeom>
          <a:noFill/>
        </p:spPr>
        <p:txBody>
          <a:bodyPr wrap="square" lIns="0" tIns="0" rIns="0" bIns="0" rtlCol="0">
            <a:noAutofit/>
          </a:bodyPr>
          <a:lstStyle/>
          <a:p>
            <a:pPr>
              <a:spcAft>
                <a:spcPts val="300"/>
              </a:spcAft>
            </a:pPr>
            <a:r>
              <a:rPr lang="da-DK" sz="1000" dirty="0" err="1">
                <a:latin typeface="Georgia" pitchFamily="18" charset="0"/>
              </a:rPr>
              <a:t>CIO’s</a:t>
            </a:r>
            <a:r>
              <a:rPr lang="da-DK" sz="1000" dirty="0">
                <a:latin typeface="Georgia" pitchFamily="18" charset="0"/>
              </a:rPr>
              <a:t> i kommuner og leverandører</a:t>
            </a:r>
            <a:r>
              <a:rPr lang="da-DK" sz="1000" dirty="0" smtClean="0">
                <a:latin typeface="Georgia" pitchFamily="18" charset="0"/>
              </a:rPr>
              <a:t>:</a:t>
            </a:r>
            <a:endParaRPr lang="da-DK" sz="1000" dirty="0" smtClean="0">
              <a:solidFill>
                <a:srgbClr val="FF0000"/>
              </a:solidFill>
              <a:latin typeface="Georgia" pitchFamily="18" charset="0"/>
            </a:endParaRPr>
          </a:p>
          <a:p>
            <a:pPr marL="171450" indent="-171450">
              <a:spcAft>
                <a:spcPts val="300"/>
              </a:spcAft>
              <a:buFont typeface="Arial" panose="020B0604020202020204" pitchFamily="34" charset="0"/>
              <a:buChar char="•"/>
            </a:pPr>
            <a:r>
              <a:rPr lang="da-DK" sz="1000" dirty="0" smtClean="0">
                <a:solidFill>
                  <a:srgbClr val="FF0000"/>
                </a:solidFill>
                <a:latin typeface="Georgia" pitchFamily="18" charset="0"/>
              </a:rPr>
              <a:t>”Hvilke </a:t>
            </a:r>
            <a:r>
              <a:rPr lang="da-DK" sz="1000" dirty="0">
                <a:solidFill>
                  <a:srgbClr val="FF0000"/>
                </a:solidFill>
                <a:latin typeface="Georgia" pitchFamily="18" charset="0"/>
              </a:rPr>
              <a:t>styringselementer anvender du</a:t>
            </a:r>
            <a:r>
              <a:rPr lang="da-DK" sz="1000" dirty="0" smtClean="0">
                <a:solidFill>
                  <a:srgbClr val="FF0000"/>
                </a:solidFill>
                <a:latin typeface="Georgia" pitchFamily="18" charset="0"/>
              </a:rPr>
              <a:t>?”</a:t>
            </a:r>
            <a:endParaRPr lang="da-DK" sz="1000" dirty="0">
              <a:solidFill>
                <a:srgbClr val="FF0000"/>
              </a:solidFill>
              <a:latin typeface="Georgia" pitchFamily="18" charset="0"/>
            </a:endParaRPr>
          </a:p>
          <a:p>
            <a:pPr marL="171450" indent="-171450">
              <a:spcAft>
                <a:spcPts val="300"/>
              </a:spcAft>
              <a:buFont typeface="Arial" panose="020B0604020202020204" pitchFamily="34" charset="0"/>
              <a:buChar char="•"/>
            </a:pPr>
            <a:r>
              <a:rPr lang="da-DK" sz="1000" dirty="0" smtClean="0">
                <a:solidFill>
                  <a:srgbClr val="FF0000"/>
                </a:solidFill>
                <a:latin typeface="Georgia" pitchFamily="18" charset="0"/>
              </a:rPr>
              <a:t>”Hvilke </a:t>
            </a:r>
            <a:r>
              <a:rPr lang="da-DK" sz="1000" dirty="0">
                <a:solidFill>
                  <a:srgbClr val="FF0000"/>
                </a:solidFill>
                <a:latin typeface="Georgia" pitchFamily="18" charset="0"/>
              </a:rPr>
              <a:t>styringselementer savner du?”</a:t>
            </a:r>
          </a:p>
          <a:p>
            <a:pPr marL="171450" indent="-171450">
              <a:spcAft>
                <a:spcPts val="300"/>
              </a:spcAft>
              <a:buFont typeface="Arial" panose="020B0604020202020204" pitchFamily="34" charset="0"/>
              <a:buChar char="•"/>
            </a:pPr>
            <a:endParaRPr lang="da-DK" sz="1000" dirty="0">
              <a:solidFill>
                <a:srgbClr val="FF0000"/>
              </a:solidFill>
              <a:latin typeface="Georgia" pitchFamily="18" charset="0"/>
            </a:endParaRPr>
          </a:p>
        </p:txBody>
      </p:sp>
      <p:sp>
        <p:nvSpPr>
          <p:cNvPr id="36" name="TextBox 35"/>
          <p:cNvSpPr txBox="1"/>
          <p:nvPr/>
        </p:nvSpPr>
        <p:spPr>
          <a:xfrm>
            <a:off x="6824960" y="2555549"/>
            <a:ext cx="2179969"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spørgsmålet (”Meget enig” = 1, ”Meget uenig” = 5). ”Ved ikke” fjernes fra gennemsnittet.  </a:t>
            </a:r>
          </a:p>
        </p:txBody>
      </p:sp>
      <p:sp>
        <p:nvSpPr>
          <p:cNvPr id="39" name="TextBox 38"/>
          <p:cNvSpPr txBox="1"/>
          <p:nvPr/>
        </p:nvSpPr>
        <p:spPr>
          <a:xfrm>
            <a:off x="2051720" y="5912360"/>
            <a:ext cx="6983784" cy="792512"/>
          </a:xfrm>
          <a:prstGeom prst="rect">
            <a:avLst/>
          </a:prstGeom>
          <a:noFill/>
        </p:spPr>
        <p:txBody>
          <a:bodyPr wrap="square" lIns="0" tIns="0" rIns="0" bIns="0" rtlCol="0">
            <a:noAutofit/>
          </a:bodyPr>
          <a:lstStyle/>
          <a:p>
            <a:pPr indent="-274320">
              <a:spcAft>
                <a:spcPts val="600"/>
              </a:spcAft>
            </a:pPr>
            <a:r>
              <a:rPr lang="da-DK" sz="1050" dirty="0">
                <a:solidFill>
                  <a:srgbClr val="FF0000"/>
                </a:solidFill>
                <a:latin typeface="Georgia" pitchFamily="18" charset="0"/>
              </a:rPr>
              <a:t>”Meget enig”-kategorien kan både rumme besvarelsen, der bruger alle styringselementer, men ikke altid, og dem der bruger ét (som tjeklister), men som altid bruger det. </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9</a:t>
            </a:r>
          </a:p>
        </p:txBody>
      </p:sp>
      <p:sp>
        <p:nvSpPr>
          <p:cNvPr id="35" name="TextBox 34"/>
          <p:cNvSpPr txBox="1"/>
          <p:nvPr/>
        </p:nvSpPr>
        <p:spPr>
          <a:xfrm>
            <a:off x="107504" y="5909506"/>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366753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8975"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S</a:t>
            </a:r>
            <a:r>
              <a:rPr lang="da-DK" sz="1050" b="1" dirty="0" smtClean="0">
                <a:latin typeface="Georgia" pitchFamily="18" charset="0"/>
              </a:rPr>
              <a:t>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Bidrag til indhold i rammearkitektur</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bedre betingelser for datadeling og dermed også sammenhæng i sagsbehandlingen på tværs af faglige områder og i effektive selvbetjeningsløsninger</a:t>
            </a:r>
            <a:endParaRPr lang="da-DK" sz="2000" dirty="0" smtClean="0">
              <a:solidFill>
                <a:srgbClr val="FF0000"/>
              </a:solidFill>
              <a:latin typeface="Arial" panose="020B0604020202020204" pitchFamily="34" charset="0"/>
            </a:endParaRPr>
          </a:p>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værdi for de kommunale kerneopgaver</a:t>
            </a:r>
            <a:endParaRPr lang="da-DK" sz="2000" dirty="0">
              <a:solidFill>
                <a:srgbClr val="FF0000"/>
              </a:solidFill>
              <a:latin typeface="Arial" panose="020B0604020202020204" pitchFamily="34" charset="0"/>
            </a:endParaRP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2" y="2555548"/>
            <a:ext cx="3570806" cy="2241603"/>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”Vi har udstillet / bidraget med</a:t>
            </a:r>
            <a:r>
              <a:rPr lang="da-DK" sz="1050" dirty="0" smtClean="0">
                <a:solidFill>
                  <a:srgbClr val="00B050"/>
                </a:solidFill>
                <a:latin typeface="Georgia" pitchFamily="18" charset="0"/>
              </a:rPr>
              <a:t> </a:t>
            </a:r>
            <a:r>
              <a:rPr lang="da-DK" sz="1050" dirty="0" smtClean="0">
                <a:solidFill>
                  <a:srgbClr val="FF0000"/>
                </a:solidFill>
                <a:latin typeface="Georgia" pitchFamily="18" charset="0"/>
              </a:rPr>
              <a:t>egne løsninger/byggeblokke i henhold til  rammearkitekturen.”</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”Vi oplever, at andre har brugt vores løsninger/ byggeblokke med succes.”</a:t>
            </a:r>
          </a:p>
        </p:txBody>
      </p:sp>
      <p:sp>
        <p:nvSpPr>
          <p:cNvPr id="34" name="TextBox 33"/>
          <p:cNvSpPr txBox="1"/>
          <p:nvPr/>
        </p:nvSpPr>
        <p:spPr>
          <a:xfrm>
            <a:off x="3850761" y="2555549"/>
            <a:ext cx="2964826" cy="1665530"/>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p>
          <a:p>
            <a:pPr marL="171450" indent="-171450">
              <a:spcAft>
                <a:spcPts val="300"/>
              </a:spcAft>
              <a:buFont typeface="Arial" panose="020B0604020202020204" pitchFamily="34" charset="0"/>
              <a:buChar char="•"/>
            </a:pPr>
            <a:r>
              <a:rPr lang="da-DK" sz="1050" dirty="0" smtClean="0">
                <a:solidFill>
                  <a:srgbClr val="FF0000"/>
                </a:solidFill>
                <a:latin typeface="Georgia" pitchFamily="18" charset="0"/>
              </a:rPr>
              <a:t>”Hvad </a:t>
            </a:r>
            <a:r>
              <a:rPr lang="da-DK" sz="1050" dirty="0">
                <a:solidFill>
                  <a:srgbClr val="FF0000"/>
                </a:solidFill>
                <a:latin typeface="Georgia" pitchFamily="18" charset="0"/>
              </a:rPr>
              <a:t>har I udstillet til fælles genbrug</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a:p>
            <a:pPr marL="171450" indent="-171450">
              <a:spcAft>
                <a:spcPts val="300"/>
              </a:spcAft>
              <a:buFont typeface="Arial" panose="020B0604020202020204" pitchFamily="34" charset="0"/>
              <a:buChar char="•"/>
            </a:pPr>
            <a:r>
              <a:rPr lang="da-DK" sz="1050" dirty="0" smtClean="0">
                <a:solidFill>
                  <a:srgbClr val="FF0000"/>
                </a:solidFill>
                <a:latin typeface="Georgia" pitchFamily="18" charset="0"/>
              </a:rPr>
              <a:t>”Hvad </a:t>
            </a:r>
            <a:r>
              <a:rPr lang="da-DK" sz="1050" dirty="0">
                <a:solidFill>
                  <a:srgbClr val="FF0000"/>
                </a:solidFill>
                <a:latin typeface="Georgia" pitchFamily="18" charset="0"/>
              </a:rPr>
              <a:t>har I mulighed for at udstille til fælles brug</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a:p>
            <a:pPr marL="171450" indent="-171450">
              <a:spcAft>
                <a:spcPts val="300"/>
              </a:spcAft>
              <a:buFont typeface="Arial" panose="020B0604020202020204" pitchFamily="34" charset="0"/>
              <a:buChar char="•"/>
            </a:pPr>
            <a:r>
              <a:rPr lang="da-DK" sz="1050" dirty="0" smtClean="0">
                <a:solidFill>
                  <a:srgbClr val="FF0000"/>
                </a:solidFill>
                <a:latin typeface="Georgia" pitchFamily="18" charset="0"/>
              </a:rPr>
              <a:t>”Hvorfor </a:t>
            </a:r>
            <a:r>
              <a:rPr lang="da-DK" sz="1050" dirty="0">
                <a:solidFill>
                  <a:srgbClr val="FF0000"/>
                </a:solidFill>
                <a:latin typeface="Georgia" pitchFamily="18" charset="0"/>
              </a:rPr>
              <a:t>har I ikke udstillet fælles produkter, som andre </a:t>
            </a:r>
            <a:r>
              <a:rPr lang="da-DK" sz="1050" dirty="0" smtClean="0">
                <a:solidFill>
                  <a:srgbClr val="FF0000"/>
                </a:solidFill>
                <a:latin typeface="Georgia" pitchFamily="18" charset="0"/>
              </a:rPr>
              <a:t>kan </a:t>
            </a:r>
            <a:r>
              <a:rPr lang="da-DK" sz="1050" dirty="0">
                <a:solidFill>
                  <a:srgbClr val="FF0000"/>
                </a:solidFill>
                <a:latin typeface="Georgia" pitchFamily="18" charset="0"/>
              </a:rPr>
              <a:t>benytte</a:t>
            </a:r>
            <a:r>
              <a:rPr lang="da-DK" sz="1050" dirty="0" smtClean="0">
                <a:solidFill>
                  <a:srgbClr val="FF0000"/>
                </a:solidFill>
                <a:latin typeface="Georgia" pitchFamily="18" charset="0"/>
              </a:rPr>
              <a:t>?”</a:t>
            </a:r>
          </a:p>
        </p:txBody>
      </p:sp>
      <p:sp>
        <p:nvSpPr>
          <p:cNvPr id="36" name="TextBox 35"/>
          <p:cNvSpPr txBox="1"/>
          <p:nvPr/>
        </p:nvSpPr>
        <p:spPr>
          <a:xfrm>
            <a:off x="6824961" y="2555549"/>
            <a:ext cx="2141174"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10</a:t>
            </a:r>
          </a:p>
        </p:txBody>
      </p:sp>
      <p:sp>
        <p:nvSpPr>
          <p:cNvPr id="35" name="TextBox 34"/>
          <p:cNvSpPr txBox="1"/>
          <p:nvPr/>
        </p:nvSpPr>
        <p:spPr>
          <a:xfrm>
            <a:off x="2051720" y="5912360"/>
            <a:ext cx="6983784" cy="792512"/>
          </a:xfrm>
          <a:prstGeom prst="rect">
            <a:avLst/>
          </a:prstGeom>
          <a:noFill/>
        </p:spPr>
        <p:txBody>
          <a:bodyPr wrap="square" lIns="0" tIns="0" rIns="0" bIns="0" rtlCol="0">
            <a:noAutofit/>
          </a:bodyPr>
          <a:lstStyle/>
          <a:p>
            <a:pPr indent="-274320">
              <a:spcAft>
                <a:spcPts val="600"/>
              </a:spcAft>
            </a:pPr>
            <a:r>
              <a:rPr lang="da-DK" sz="1050" dirty="0" smtClean="0">
                <a:solidFill>
                  <a:srgbClr val="FF0000"/>
                </a:solidFill>
                <a:latin typeface="Georgia" pitchFamily="18" charset="0"/>
              </a:rPr>
              <a:t>I første måling, vil mange måske svare at </a:t>
            </a:r>
            <a:r>
              <a:rPr lang="da-DK" sz="1050" dirty="0" err="1" smtClean="0">
                <a:solidFill>
                  <a:srgbClr val="FF0000"/>
                </a:solidFill>
                <a:latin typeface="Georgia" pitchFamily="18" charset="0"/>
              </a:rPr>
              <a:t>governance</a:t>
            </a:r>
            <a:r>
              <a:rPr lang="da-DK" sz="1050" dirty="0" smtClean="0">
                <a:solidFill>
                  <a:srgbClr val="FF0000"/>
                </a:solidFill>
                <a:latin typeface="Georgia" pitchFamily="18" charset="0"/>
              </a:rPr>
              <a:t>-model og hjælp ikke har været tilstrækkelig, hvorfor denne kan blive lavere end egentlig.</a:t>
            </a:r>
            <a:endParaRPr lang="da-DK" sz="1050" dirty="0">
              <a:solidFill>
                <a:srgbClr val="FF0000"/>
              </a:solidFill>
              <a:latin typeface="Georgia" pitchFamily="18" charset="0"/>
            </a:endParaRPr>
          </a:p>
        </p:txBody>
      </p:sp>
      <p:sp>
        <p:nvSpPr>
          <p:cNvPr id="43" name="TextBox 42"/>
          <p:cNvSpPr txBox="1"/>
          <p:nvPr/>
        </p:nvSpPr>
        <p:spPr>
          <a:xfrm>
            <a:off x="107504" y="5909506"/>
            <a:ext cx="183572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2187399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5898"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a:p>
            <a:pPr indent="-274320"/>
            <a:endParaRPr lang="da-DK" sz="1050" i="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Anskaffelse af it-løsninger i det kommunale miljø</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fontAlgn="t"/>
            <a:r>
              <a:rPr lang="da-DK" sz="1050" dirty="0" smtClean="0">
                <a:solidFill>
                  <a:srgbClr val="FF0000"/>
                </a:solidFill>
                <a:latin typeface="Georgia" panose="02040502050405020303" pitchFamily="18" charset="0"/>
              </a:rPr>
              <a:t>Alle tre effektmål</a:t>
            </a:r>
            <a:endParaRPr lang="da-DK" sz="2000" dirty="0">
              <a:solidFill>
                <a:srgbClr val="FF0000"/>
              </a:solidFill>
              <a:latin typeface="Arial" panose="020B0604020202020204" pitchFamily="34" charset="0"/>
            </a:endParaRP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nogen grad</a:t>
            </a:r>
          </a:p>
        </p:txBody>
      </p:sp>
      <p:sp>
        <p:nvSpPr>
          <p:cNvPr id="33" name="TextBox 32"/>
          <p:cNvSpPr txBox="1"/>
          <p:nvPr/>
        </p:nvSpPr>
        <p:spPr>
          <a:xfrm>
            <a:off x="198252" y="2555548"/>
            <a:ext cx="3544014" cy="2808781"/>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a:t>
            </a:r>
            <a:r>
              <a:rPr lang="da-DK" sz="1050" dirty="0" smtClean="0">
                <a:latin typeface="Georgia" pitchFamily="18" charset="0"/>
              </a:rPr>
              <a:t>kommuner:</a:t>
            </a:r>
            <a:endParaRPr lang="da-DK" sz="1050" dirty="0" smtClean="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”Når vi selv i kommunen skal anskaffe nye it-løsninger, er processen mindre </a:t>
            </a:r>
            <a:r>
              <a:rPr lang="da-DK" sz="1050" dirty="0">
                <a:solidFill>
                  <a:srgbClr val="FF0000"/>
                </a:solidFill>
                <a:latin typeface="Georgia" pitchFamily="18" charset="0"/>
              </a:rPr>
              <a:t>ressourcekrævende som resultat af </a:t>
            </a:r>
            <a:r>
              <a:rPr lang="da-DK" sz="1050" dirty="0" smtClean="0">
                <a:solidFill>
                  <a:srgbClr val="FF0000"/>
                </a:solidFill>
                <a:latin typeface="Georgia" pitchFamily="18" charset="0"/>
              </a:rPr>
              <a:t>rammearkitekturen”</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”Kvaliteten </a:t>
            </a:r>
            <a:r>
              <a:rPr lang="da-DK" sz="1050" dirty="0">
                <a:solidFill>
                  <a:srgbClr val="FF0000"/>
                </a:solidFill>
                <a:latin typeface="Georgia" pitchFamily="18" charset="0"/>
              </a:rPr>
              <a:t>af de anskaffede it-løsninger er </a:t>
            </a:r>
            <a:r>
              <a:rPr lang="da-DK" sz="1050" dirty="0" smtClean="0">
                <a:solidFill>
                  <a:srgbClr val="FF0000"/>
                </a:solidFill>
                <a:latin typeface="Georgia" pitchFamily="18" charset="0"/>
              </a:rPr>
              <a:t>højere </a:t>
            </a:r>
            <a:r>
              <a:rPr lang="da-DK" sz="1050" dirty="0">
                <a:solidFill>
                  <a:srgbClr val="FF0000"/>
                </a:solidFill>
                <a:latin typeface="Georgia" pitchFamily="18" charset="0"/>
              </a:rPr>
              <a:t>som resultat af anvendelse af </a:t>
            </a:r>
            <a:r>
              <a:rPr lang="da-DK" sz="1050" dirty="0" smtClean="0">
                <a:solidFill>
                  <a:srgbClr val="FF0000"/>
                </a:solidFill>
                <a:latin typeface="Georgia" pitchFamily="18" charset="0"/>
              </a:rPr>
              <a:t>rammearkitekturen</a:t>
            </a:r>
            <a:r>
              <a:rPr lang="da-DK" sz="1050" dirty="0">
                <a:solidFill>
                  <a:srgbClr val="FF0000"/>
                </a:solidFill>
                <a:latin typeface="Georgia" pitchFamily="18" charset="0"/>
              </a:rPr>
              <a:t>.</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”Vi </a:t>
            </a:r>
            <a:r>
              <a:rPr lang="da-DK" sz="1050" dirty="0">
                <a:solidFill>
                  <a:srgbClr val="FF0000"/>
                </a:solidFill>
                <a:latin typeface="Georgia" pitchFamily="18" charset="0"/>
              </a:rPr>
              <a:t>har en anskaffelsesstrategi, hvor vi forholder os til hvorvidt rammearkitekturen er relevant ved et givent projekt</a:t>
            </a:r>
            <a:r>
              <a:rPr lang="da-DK" sz="1050" dirty="0" smtClean="0">
                <a:solidFill>
                  <a:srgbClr val="FF0000"/>
                </a:solidFill>
                <a:latin typeface="Georgia" pitchFamily="18" charset="0"/>
              </a:rPr>
              <a:t>.”</a:t>
            </a:r>
          </a:p>
          <a:p>
            <a:pPr>
              <a:spcAft>
                <a:spcPts val="300"/>
              </a:spcAft>
            </a:pPr>
            <a:r>
              <a:rPr lang="da-DK" sz="1050" dirty="0" err="1">
                <a:latin typeface="Georgia" pitchFamily="18" charset="0"/>
              </a:rPr>
              <a:t>CIO’s</a:t>
            </a:r>
            <a:r>
              <a:rPr lang="da-DK" sz="1050" dirty="0">
                <a:latin typeface="Georgia" pitchFamily="18" charset="0"/>
              </a:rPr>
              <a:t> i kommuner </a:t>
            </a:r>
            <a:r>
              <a:rPr lang="da-DK" sz="1050" dirty="0" smtClean="0">
                <a:latin typeface="Georgia" pitchFamily="18" charset="0"/>
              </a:rPr>
              <a:t>og leverandører:</a:t>
            </a:r>
            <a:endParaRPr lang="da-DK" sz="1050" dirty="0">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”Min </a:t>
            </a:r>
            <a:r>
              <a:rPr lang="da-DK" sz="1050" dirty="0">
                <a:solidFill>
                  <a:srgbClr val="FF0000"/>
                </a:solidFill>
                <a:latin typeface="Georgia" pitchFamily="18" charset="0"/>
              </a:rPr>
              <a:t>kommunes væsentligste </a:t>
            </a:r>
            <a:r>
              <a:rPr lang="da-DK" sz="1050" dirty="0" smtClean="0">
                <a:solidFill>
                  <a:srgbClr val="FF0000"/>
                </a:solidFill>
                <a:latin typeface="Georgia" pitchFamily="18" charset="0"/>
              </a:rPr>
              <a:t>it-leverandører/Min virksomhed </a:t>
            </a:r>
            <a:r>
              <a:rPr lang="da-DK" sz="1050" dirty="0">
                <a:solidFill>
                  <a:srgbClr val="FF0000"/>
                </a:solidFill>
                <a:latin typeface="Georgia" pitchFamily="18" charset="0"/>
              </a:rPr>
              <a:t>anvender og refererer til </a:t>
            </a:r>
            <a:r>
              <a:rPr lang="da-DK" sz="1050" dirty="0" smtClean="0">
                <a:solidFill>
                  <a:srgbClr val="FF0000"/>
                </a:solidFill>
                <a:latin typeface="Georgia" pitchFamily="18" charset="0"/>
              </a:rPr>
              <a:t>indholdet i </a:t>
            </a:r>
            <a:r>
              <a:rPr lang="da-DK" sz="1050" dirty="0">
                <a:solidFill>
                  <a:srgbClr val="FF0000"/>
                </a:solidFill>
                <a:latin typeface="Georgia" pitchFamily="18" charset="0"/>
              </a:rPr>
              <a:t>den fælleskommunale </a:t>
            </a:r>
            <a:r>
              <a:rPr lang="da-DK" sz="1050" dirty="0" smtClean="0">
                <a:solidFill>
                  <a:srgbClr val="FF0000"/>
                </a:solidFill>
                <a:latin typeface="Georgia" pitchFamily="18" charset="0"/>
              </a:rPr>
              <a:t>rammearkitektur i forbindelse med tilbud / svar på udbudsmateriale.”</a:t>
            </a:r>
          </a:p>
          <a:p>
            <a:pPr marL="177800" indent="-177800">
              <a:spcAft>
                <a:spcPts val="300"/>
              </a:spcAft>
              <a:buFont typeface="Arial" panose="020B0604020202020204" pitchFamily="34" charset="0"/>
              <a:buChar char="•"/>
            </a:pPr>
            <a:endParaRPr lang="da-DK" sz="1050" dirty="0">
              <a:solidFill>
                <a:srgbClr val="FF0000"/>
              </a:solidFill>
              <a:latin typeface="Georgia" pitchFamily="18" charset="0"/>
            </a:endParaRPr>
          </a:p>
        </p:txBody>
      </p:sp>
      <p:sp>
        <p:nvSpPr>
          <p:cNvPr id="34" name="TextBox 33"/>
          <p:cNvSpPr txBox="1"/>
          <p:nvPr/>
        </p:nvSpPr>
        <p:spPr>
          <a:xfrm>
            <a:off x="3850761" y="2555549"/>
            <a:ext cx="2964826" cy="1665530"/>
          </a:xfrm>
          <a:prstGeom prst="rect">
            <a:avLst/>
          </a:prstGeom>
          <a:noFill/>
        </p:spPr>
        <p:txBody>
          <a:bodyPr wrap="square" lIns="0" tIns="0" rIns="0" bIns="0" rtlCol="0">
            <a:noAutofit/>
          </a:bodyPr>
          <a:lstStyle/>
          <a:p>
            <a:pPr>
              <a:spcAft>
                <a:spcPts val="300"/>
              </a:spcAft>
            </a:pPr>
            <a:r>
              <a:rPr lang="da-DK" sz="1000" dirty="0" smtClean="0">
                <a:solidFill>
                  <a:srgbClr val="FF0000"/>
                </a:solidFill>
                <a:latin typeface="Georgia" pitchFamily="18" charset="0"/>
              </a:rPr>
              <a:t>-</a:t>
            </a:r>
            <a:endParaRPr lang="da-DK" sz="1000" dirty="0">
              <a:solidFill>
                <a:srgbClr val="FF0000"/>
              </a:solidFill>
              <a:latin typeface="Georgia" pitchFamily="18" charset="0"/>
            </a:endParaRPr>
          </a:p>
        </p:txBody>
      </p:sp>
      <p:sp>
        <p:nvSpPr>
          <p:cNvPr id="36" name="TextBox 35"/>
          <p:cNvSpPr txBox="1"/>
          <p:nvPr/>
        </p:nvSpPr>
        <p:spPr>
          <a:xfrm>
            <a:off x="6824960" y="2555549"/>
            <a:ext cx="2110922"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11</a:t>
            </a:r>
          </a:p>
        </p:txBody>
      </p:sp>
      <p:sp>
        <p:nvSpPr>
          <p:cNvPr id="35" name="TextBox 34"/>
          <p:cNvSpPr txBox="1"/>
          <p:nvPr/>
        </p:nvSpPr>
        <p:spPr>
          <a:xfrm>
            <a:off x="2051720" y="5912360"/>
            <a:ext cx="6983784" cy="792512"/>
          </a:xfrm>
          <a:prstGeom prst="rect">
            <a:avLst/>
          </a:prstGeom>
          <a:noFill/>
        </p:spPr>
        <p:txBody>
          <a:bodyPr wrap="square" lIns="0" tIns="0" rIns="0" bIns="0" rtlCol="0">
            <a:noAutofit/>
          </a:bodyPr>
          <a:lstStyle/>
          <a:p>
            <a:pPr indent="-274320">
              <a:spcAft>
                <a:spcPts val="600"/>
              </a:spcAft>
            </a:pPr>
            <a:r>
              <a:rPr lang="da-DK" sz="1050" dirty="0" smtClean="0">
                <a:solidFill>
                  <a:srgbClr val="FF0000"/>
                </a:solidFill>
                <a:latin typeface="Georgia" pitchFamily="18" charset="0"/>
              </a:rPr>
              <a:t>-</a:t>
            </a:r>
          </a:p>
        </p:txBody>
      </p:sp>
      <p:sp>
        <p:nvSpPr>
          <p:cNvPr id="43" name="TextBox 42"/>
          <p:cNvSpPr txBox="1"/>
          <p:nvPr/>
        </p:nvSpPr>
        <p:spPr>
          <a:xfrm>
            <a:off x="107504" y="5909506"/>
            <a:ext cx="1872208"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17014134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6921"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Genbrug af elementer i rammearkitekturen</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bedre betingelser for datadeling og dermed også sammenhæng i sagsbehandlingen på tværs af faglige områder og i effektive selvbetjeningsløsninger</a:t>
            </a:r>
          </a:p>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Fremmer </a:t>
            </a:r>
            <a:r>
              <a:rPr lang="da-DK" sz="1050" dirty="0">
                <a:solidFill>
                  <a:srgbClr val="FF0000"/>
                </a:solidFill>
                <a:latin typeface="Georgia" pitchFamily="18" charset="0"/>
              </a:rPr>
              <a:t>og åbner konkurrencen på kommunernes it-marked</a:t>
            </a: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1" y="2555548"/>
            <a:ext cx="3604341" cy="2529635"/>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a:t>
            </a:r>
            <a:r>
              <a:rPr lang="da-DK" sz="1050" dirty="0" smtClean="0">
                <a:solidFill>
                  <a:srgbClr val="FF0000"/>
                </a:solidFill>
                <a:latin typeface="Georgia" pitchFamily="18" charset="0"/>
              </a:rPr>
              <a:t>skaber større </a:t>
            </a:r>
            <a:r>
              <a:rPr lang="da-DK" sz="1050" dirty="0">
                <a:solidFill>
                  <a:srgbClr val="FF0000"/>
                </a:solidFill>
                <a:latin typeface="Georgia" pitchFamily="18" charset="0"/>
              </a:rPr>
              <a:t>genbrug af løsninger og komponenter på tværs af kommuner</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”Rammearkitekturen fremmer </a:t>
            </a:r>
            <a:r>
              <a:rPr lang="da-DK" sz="1050" dirty="0">
                <a:solidFill>
                  <a:srgbClr val="FF0000"/>
                </a:solidFill>
                <a:latin typeface="Georgia" pitchFamily="18" charset="0"/>
              </a:rPr>
              <a:t>understøttelse af værdiskabende processer, fælles sprog og deling af information</a:t>
            </a:r>
            <a:r>
              <a:rPr lang="da-DK" sz="1050" dirty="0" smtClean="0">
                <a:solidFill>
                  <a:srgbClr val="FF0000"/>
                </a:solidFill>
                <a:latin typeface="Georgia" pitchFamily="18" charset="0"/>
              </a:rPr>
              <a:t>?”</a:t>
            </a:r>
          </a:p>
          <a:p>
            <a:pPr>
              <a:spcAft>
                <a:spcPts val="300"/>
              </a:spcAft>
            </a:pPr>
            <a:r>
              <a:rPr lang="da-DK" sz="1050" dirty="0" smtClean="0">
                <a:latin typeface="Georgia" pitchFamily="18" charset="0"/>
              </a:rPr>
              <a:t>Leverandører:</a:t>
            </a:r>
          </a:p>
          <a:p>
            <a:pPr marL="171450" indent="-171450">
              <a:spcAft>
                <a:spcPts val="300"/>
              </a:spcAft>
              <a:buFont typeface="Arial" panose="020B0604020202020204" pitchFamily="34" charset="0"/>
              <a:buChar char="•"/>
            </a:pPr>
            <a:r>
              <a:rPr lang="da-DK" sz="1050" dirty="0" smtClean="0">
                <a:solidFill>
                  <a:srgbClr val="FF0000"/>
                </a:solidFill>
                <a:latin typeface="Georgia" pitchFamily="18" charset="0"/>
              </a:rPr>
              <a:t>”Den fælleskommunale rammearkitektur </a:t>
            </a:r>
            <a:r>
              <a:rPr lang="da-DK" sz="1050" dirty="0">
                <a:solidFill>
                  <a:srgbClr val="FF0000"/>
                </a:solidFill>
                <a:latin typeface="Georgia" pitchFamily="18" charset="0"/>
              </a:rPr>
              <a:t>skaber et </a:t>
            </a:r>
            <a:r>
              <a:rPr lang="da-DK" sz="1050" dirty="0" smtClean="0">
                <a:solidFill>
                  <a:srgbClr val="FF0000"/>
                </a:solidFill>
                <a:latin typeface="Georgia" pitchFamily="18" charset="0"/>
              </a:rPr>
              <a:t>bedre grundlag </a:t>
            </a:r>
            <a:r>
              <a:rPr lang="da-DK" sz="1050" dirty="0">
                <a:solidFill>
                  <a:srgbClr val="FF0000"/>
                </a:solidFill>
                <a:latin typeface="Georgia" pitchFamily="18" charset="0"/>
              </a:rPr>
              <a:t>for samarbejde leverandører imellem</a:t>
            </a:r>
            <a:r>
              <a:rPr lang="da-DK" sz="1050" dirty="0" smtClean="0">
                <a:solidFill>
                  <a:srgbClr val="FF0000"/>
                </a:solidFill>
                <a:latin typeface="Georgia" pitchFamily="18" charset="0"/>
              </a:rPr>
              <a:t>.”</a:t>
            </a:r>
            <a:endParaRPr lang="da-DK" sz="1050" dirty="0">
              <a:solidFill>
                <a:srgbClr val="FF0000"/>
              </a:solidFill>
              <a:latin typeface="Georgia" pitchFamily="18" charset="0"/>
            </a:endParaRPr>
          </a:p>
        </p:txBody>
      </p:sp>
      <p:sp>
        <p:nvSpPr>
          <p:cNvPr id="34" name="TextBox 33"/>
          <p:cNvSpPr txBox="1"/>
          <p:nvPr/>
        </p:nvSpPr>
        <p:spPr>
          <a:xfrm>
            <a:off x="3850761" y="2555549"/>
            <a:ext cx="2964826" cy="1665530"/>
          </a:xfrm>
          <a:prstGeom prst="rect">
            <a:avLst/>
          </a:prstGeom>
          <a:noFill/>
        </p:spPr>
        <p:txBody>
          <a:bodyPr wrap="square" lIns="0" tIns="0" rIns="0" bIns="0" rtlCol="0">
            <a:noAutofit/>
          </a:bodyPr>
          <a:lstStyle/>
          <a:p>
            <a:pPr>
              <a:spcAft>
                <a:spcPts val="300"/>
              </a:spcAft>
            </a:pPr>
            <a:r>
              <a:rPr lang="da-DK" sz="1000" dirty="0" smtClean="0">
                <a:solidFill>
                  <a:srgbClr val="FF0000"/>
                </a:solidFill>
                <a:latin typeface="Georgia" pitchFamily="18" charset="0"/>
              </a:rPr>
              <a:t>-</a:t>
            </a:r>
            <a:endParaRPr lang="da-DK" sz="1000" dirty="0">
              <a:solidFill>
                <a:srgbClr val="FF0000"/>
              </a:solidFill>
              <a:latin typeface="Georgia" pitchFamily="18" charset="0"/>
            </a:endParaRPr>
          </a:p>
        </p:txBody>
      </p:sp>
      <p:sp>
        <p:nvSpPr>
          <p:cNvPr id="36" name="TextBox 35"/>
          <p:cNvSpPr txBox="1"/>
          <p:nvPr/>
        </p:nvSpPr>
        <p:spPr>
          <a:xfrm>
            <a:off x="6824960" y="2555549"/>
            <a:ext cx="2141174"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12</a:t>
            </a:r>
          </a:p>
        </p:txBody>
      </p:sp>
      <p:sp>
        <p:nvSpPr>
          <p:cNvPr id="35" name="TextBox 34"/>
          <p:cNvSpPr txBox="1"/>
          <p:nvPr/>
        </p:nvSpPr>
        <p:spPr>
          <a:xfrm>
            <a:off x="2051720" y="5912360"/>
            <a:ext cx="6983784" cy="792512"/>
          </a:xfrm>
          <a:prstGeom prst="rect">
            <a:avLst/>
          </a:prstGeom>
          <a:noFill/>
        </p:spPr>
        <p:txBody>
          <a:bodyPr wrap="square" lIns="0" tIns="0" rIns="0" bIns="0" rtlCol="0">
            <a:noAutofit/>
          </a:bodyPr>
          <a:lstStyle/>
          <a:p>
            <a:pPr indent="-274320">
              <a:spcAft>
                <a:spcPts val="600"/>
              </a:spcAft>
            </a:pPr>
            <a:r>
              <a:rPr lang="da-DK" sz="1050" dirty="0" smtClean="0">
                <a:solidFill>
                  <a:srgbClr val="FF0000"/>
                </a:solidFill>
                <a:latin typeface="Georgia" pitchFamily="18" charset="0"/>
              </a:rPr>
              <a:t>- </a:t>
            </a:r>
          </a:p>
        </p:txBody>
      </p:sp>
      <p:sp>
        <p:nvSpPr>
          <p:cNvPr id="43" name="TextBox 42"/>
          <p:cNvSpPr txBox="1"/>
          <p:nvPr/>
        </p:nvSpPr>
        <p:spPr>
          <a:xfrm>
            <a:off x="107504" y="5909506"/>
            <a:ext cx="180020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1445092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2"/>
            </p:custDataLst>
            <p:extLst>
              <p:ext uri="{D42A27DB-BD31-4B8C-83A1-F6EECF244321}">
                <p14:modId xmlns:p14="http://schemas.microsoft.com/office/powerpoint/2010/main" val="21342367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019" name="think-cell Slide" r:id="rId5" imgW="473" imgH="473" progId="TCLayout.ActiveDocument.1">
                  <p:embed/>
                </p:oleObj>
              </mc:Choice>
              <mc:Fallback>
                <p:oleObj name="think-cell Slide" r:id="rId5" imgW="473" imgH="473"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7" name="Rounded Rectangle 6"/>
          <p:cNvSpPr/>
          <p:nvPr/>
        </p:nvSpPr>
        <p:spPr bwMode="ltGray">
          <a:xfrm>
            <a:off x="395536" y="1972376"/>
            <a:ext cx="8215064" cy="740296"/>
          </a:xfrm>
          <a:prstGeom prst="round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err="1" smtClean="0">
              <a:solidFill>
                <a:schemeClr val="bg1"/>
              </a:solidFill>
              <a:latin typeface="Georgia" pitchFamily="18" charset="0"/>
            </a:endParaRPr>
          </a:p>
        </p:txBody>
      </p:sp>
      <p:sp>
        <p:nvSpPr>
          <p:cNvPr id="8" name="Rounded Rectangle 7"/>
          <p:cNvSpPr/>
          <p:nvPr/>
        </p:nvSpPr>
        <p:spPr bwMode="ltGray">
          <a:xfrm>
            <a:off x="395536" y="3644264"/>
            <a:ext cx="8215064" cy="740296"/>
          </a:xfrm>
          <a:prstGeom prst="round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err="1" smtClean="0">
              <a:solidFill>
                <a:schemeClr val="bg1"/>
              </a:solidFill>
              <a:latin typeface="Georgia" pitchFamily="18" charset="0"/>
            </a:endParaRPr>
          </a:p>
        </p:txBody>
      </p:sp>
      <p:sp>
        <p:nvSpPr>
          <p:cNvPr id="2" name="Title 1"/>
          <p:cNvSpPr>
            <a:spLocks noGrp="1"/>
          </p:cNvSpPr>
          <p:nvPr>
            <p:ph type="title"/>
          </p:nvPr>
        </p:nvSpPr>
        <p:spPr/>
        <p:txBody>
          <a:bodyPr/>
          <a:lstStyle/>
          <a:p>
            <a:r>
              <a:rPr lang="da-DK" dirty="0" smtClean="0"/>
              <a:t>Agenda</a:t>
            </a:r>
            <a:endParaRPr lang="da-DK" dirty="0"/>
          </a:p>
        </p:txBody>
      </p:sp>
      <p:sp>
        <p:nvSpPr>
          <p:cNvPr id="3" name="Content Placeholder 2"/>
          <p:cNvSpPr>
            <a:spLocks noGrp="1"/>
          </p:cNvSpPr>
          <p:nvPr>
            <p:ph sz="quarter" idx="15"/>
          </p:nvPr>
        </p:nvSpPr>
        <p:spPr/>
        <p:txBody>
          <a:bodyPr/>
          <a:lstStyle/>
          <a:p>
            <a:pPr marL="457200" indent="-457200">
              <a:buFont typeface="+mj-lt"/>
              <a:buAutoNum type="arabicPeriod"/>
            </a:pPr>
            <a:endParaRPr lang="da-DK" dirty="0" smtClean="0"/>
          </a:p>
          <a:p>
            <a:pPr marL="457200" indent="-457200">
              <a:buFont typeface="+mj-lt"/>
              <a:buAutoNum type="arabicPeriod"/>
            </a:pPr>
            <a:r>
              <a:rPr lang="da-DK" dirty="0" smtClean="0"/>
              <a:t>Intro til Effektmåling af den fælleskommunale rammearkitektur</a:t>
            </a:r>
          </a:p>
          <a:p>
            <a:pPr marL="457200" indent="-457200">
              <a:buFont typeface="+mj-lt"/>
              <a:buAutoNum type="arabicPeriod"/>
            </a:pPr>
            <a:endParaRPr lang="da-DK" dirty="0" smtClean="0"/>
          </a:p>
          <a:p>
            <a:pPr marL="457200" indent="-457200">
              <a:buFont typeface="+mj-lt"/>
              <a:buAutoNum type="arabicPeriod"/>
            </a:pPr>
            <a:r>
              <a:rPr lang="da-DK" dirty="0" smtClean="0"/>
              <a:t>Kort beskrivelse af metode for den kvalitative måling</a:t>
            </a:r>
          </a:p>
          <a:p>
            <a:pPr marL="457200" indent="-457200">
              <a:buFont typeface="+mj-lt"/>
              <a:buAutoNum type="arabicPeriod"/>
            </a:pPr>
            <a:endParaRPr lang="da-DK" dirty="0" smtClean="0"/>
          </a:p>
          <a:p>
            <a:pPr marL="457200" indent="-457200">
              <a:buFont typeface="+mj-lt"/>
              <a:buAutoNum type="arabicPeriod"/>
            </a:pPr>
            <a:r>
              <a:rPr lang="da-DK" dirty="0" smtClean="0"/>
              <a:t>Input til og diskussion af de 13 kvalitative målepunkter</a:t>
            </a:r>
          </a:p>
          <a:p>
            <a:pPr indent="0"/>
            <a:endParaRPr lang="da-DK" dirty="0" smtClean="0"/>
          </a:p>
        </p:txBody>
      </p:sp>
      <p:sp>
        <p:nvSpPr>
          <p:cNvPr id="4" name="Date Placeholder 3"/>
          <p:cNvSpPr>
            <a:spLocks noGrp="1"/>
          </p:cNvSpPr>
          <p:nvPr>
            <p:ph type="dt" sz="half" idx="16"/>
          </p:nvPr>
        </p:nvSpPr>
        <p:spPr/>
        <p:txBody>
          <a:bodyPr/>
          <a:lstStyle/>
          <a:p>
            <a:r>
              <a:rPr lang="da-DK" dirty="0" smtClean="0"/>
              <a:t>juni 2017</a:t>
            </a:r>
            <a:endParaRPr lang="da-DK" dirty="0"/>
          </a:p>
        </p:txBody>
      </p:sp>
      <p:sp>
        <p:nvSpPr>
          <p:cNvPr id="5" name="Footer Placeholder 4"/>
          <p:cNvSpPr>
            <a:spLocks noGrp="1"/>
          </p:cNvSpPr>
          <p:nvPr>
            <p:ph type="ftr" sz="quarter" idx="17"/>
          </p:nvPr>
        </p:nvSpPr>
        <p:spPr/>
        <p:txBody>
          <a:bodyPr/>
          <a:lstStyle/>
          <a:p>
            <a:r>
              <a:rPr lang="da-DK" dirty="0" smtClean="0"/>
              <a:t>Kvalitative målepunkter</a:t>
            </a:r>
            <a:endParaRPr lang="da-DK" dirty="0"/>
          </a:p>
        </p:txBody>
      </p:sp>
      <p:sp>
        <p:nvSpPr>
          <p:cNvPr id="6" name="Slide Number Placeholder 5"/>
          <p:cNvSpPr>
            <a:spLocks noGrp="1"/>
          </p:cNvSpPr>
          <p:nvPr>
            <p:ph type="sldNum" sz="quarter" idx="18"/>
          </p:nvPr>
        </p:nvSpPr>
        <p:spPr/>
        <p:txBody>
          <a:bodyPr/>
          <a:lstStyle/>
          <a:p>
            <a:fld id="{33AAB474-FBF0-4DDD-96D1-CC0F7C7D43EF}" type="slidenum">
              <a:rPr lang="da-DK" smtClean="0"/>
              <a:pPr/>
              <a:t>2</a:t>
            </a:fld>
            <a:endParaRPr lang="da-DK" dirty="0"/>
          </a:p>
        </p:txBody>
      </p:sp>
    </p:spTree>
    <p:extLst>
      <p:ext uri="{BB962C8B-B14F-4D97-AF65-F5344CB8AC3E}">
        <p14:creationId xmlns:p14="http://schemas.microsoft.com/office/powerpoint/2010/main" val="1266859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7942"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Rammearkitekturens effekt på integration</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marL="171450" indent="-171450" fontAlgn="t">
              <a:buFont typeface="Arial" panose="020B0604020202020204" pitchFamily="34" charset="0"/>
              <a:buChar char="•"/>
            </a:pPr>
            <a:r>
              <a:rPr lang="da-DK" sz="1050" dirty="0" smtClean="0">
                <a:solidFill>
                  <a:srgbClr val="FF0000"/>
                </a:solidFill>
                <a:latin typeface="Georgia" panose="02040502050405020303" pitchFamily="18" charset="0"/>
              </a:rPr>
              <a:t>Skaber bedre betingelser for datadeling og dermed også sammenhæng i sagsbehandlingen på tværs af faglige områder og i effektive selvbetjeningsløsninger</a:t>
            </a:r>
            <a:endParaRPr lang="da-DK" sz="2000" dirty="0">
              <a:solidFill>
                <a:srgbClr val="FF0000"/>
              </a:solidFill>
              <a:latin typeface="Arial" panose="020B0604020202020204" pitchFamily="34" charset="0"/>
            </a:endParaRP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1" y="2555549"/>
            <a:ext cx="3463303" cy="1665530"/>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r>
              <a:rPr lang="da-DK" sz="1050" dirty="0" smtClean="0">
                <a:latin typeface="Georgia" pitchFamily="18" charset="0"/>
              </a:rPr>
              <a:t>:</a:t>
            </a:r>
            <a:endParaRPr lang="da-DK" sz="1050" dirty="0" smtClean="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a:t>
            </a:r>
            <a:r>
              <a:rPr lang="da-DK" sz="1050" dirty="0" smtClean="0">
                <a:solidFill>
                  <a:srgbClr val="FF0000"/>
                </a:solidFill>
                <a:latin typeface="Georgia" pitchFamily="18" charset="0"/>
              </a:rPr>
              <a:t>gør det nemmere at integrere nye løsninger med eksisterende internt </a:t>
            </a:r>
            <a:r>
              <a:rPr lang="da-DK" sz="1050" dirty="0">
                <a:solidFill>
                  <a:srgbClr val="FF0000"/>
                </a:solidFill>
                <a:latin typeface="Georgia" pitchFamily="18" charset="0"/>
              </a:rPr>
              <a:t>i </a:t>
            </a:r>
            <a:r>
              <a:rPr lang="da-DK" sz="1050" dirty="0" smtClean="0">
                <a:solidFill>
                  <a:srgbClr val="FF0000"/>
                </a:solidFill>
                <a:latin typeface="Georgia" pitchFamily="18" charset="0"/>
              </a:rPr>
              <a:t>kommunen.”</a:t>
            </a:r>
            <a:endParaRPr lang="da-DK" sz="1050" dirty="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”Rammearkitekturen skaber bedre </a:t>
            </a:r>
            <a:r>
              <a:rPr lang="da-DK" sz="1050" dirty="0">
                <a:solidFill>
                  <a:srgbClr val="FF0000"/>
                </a:solidFill>
                <a:latin typeface="Georgia" pitchFamily="18" charset="0"/>
              </a:rPr>
              <a:t>integration på tværs </a:t>
            </a:r>
            <a:r>
              <a:rPr lang="da-DK" sz="1050" dirty="0" smtClean="0">
                <a:solidFill>
                  <a:srgbClr val="FF0000"/>
                </a:solidFill>
                <a:latin typeface="Georgia" pitchFamily="18" charset="0"/>
              </a:rPr>
              <a:t>af kommuner og andre myndigheder, fx understøttelse af tværkommunale samarbejder.”</a:t>
            </a:r>
            <a:endParaRPr lang="da-DK" sz="1050" dirty="0">
              <a:solidFill>
                <a:srgbClr val="FF0000"/>
              </a:solidFill>
              <a:latin typeface="Georgia" pitchFamily="18" charset="0"/>
            </a:endParaRPr>
          </a:p>
        </p:txBody>
      </p:sp>
      <p:sp>
        <p:nvSpPr>
          <p:cNvPr id="34" name="TextBox 33"/>
          <p:cNvSpPr txBox="1"/>
          <p:nvPr/>
        </p:nvSpPr>
        <p:spPr>
          <a:xfrm>
            <a:off x="3850761" y="2555549"/>
            <a:ext cx="2964826" cy="1665530"/>
          </a:xfrm>
          <a:prstGeom prst="rect">
            <a:avLst/>
          </a:prstGeom>
          <a:noFill/>
        </p:spPr>
        <p:txBody>
          <a:bodyPr wrap="square" lIns="0" tIns="0" rIns="0" bIns="0" rtlCol="0">
            <a:noAutofit/>
          </a:bodyPr>
          <a:lstStyle/>
          <a:p>
            <a:pPr>
              <a:spcAft>
                <a:spcPts val="300"/>
              </a:spcAft>
            </a:pPr>
            <a:r>
              <a:rPr lang="da-DK" sz="1000" dirty="0" smtClean="0">
                <a:solidFill>
                  <a:srgbClr val="FF0000"/>
                </a:solidFill>
                <a:latin typeface="Georgia" pitchFamily="18" charset="0"/>
              </a:rPr>
              <a:t>-</a:t>
            </a:r>
            <a:endParaRPr lang="da-DK" sz="1000" dirty="0">
              <a:solidFill>
                <a:srgbClr val="FF0000"/>
              </a:solidFill>
              <a:latin typeface="Georgia" pitchFamily="18" charset="0"/>
            </a:endParaRPr>
          </a:p>
        </p:txBody>
      </p:sp>
      <p:sp>
        <p:nvSpPr>
          <p:cNvPr id="36" name="TextBox 35"/>
          <p:cNvSpPr txBox="1"/>
          <p:nvPr/>
        </p:nvSpPr>
        <p:spPr>
          <a:xfrm>
            <a:off x="6824961" y="2555549"/>
            <a:ext cx="2141174"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13</a:t>
            </a:r>
          </a:p>
        </p:txBody>
      </p:sp>
      <p:sp>
        <p:nvSpPr>
          <p:cNvPr id="35" name="TextBox 34"/>
          <p:cNvSpPr txBox="1"/>
          <p:nvPr/>
        </p:nvSpPr>
        <p:spPr>
          <a:xfrm>
            <a:off x="2051720" y="5912360"/>
            <a:ext cx="6983784" cy="792512"/>
          </a:xfrm>
          <a:prstGeom prst="rect">
            <a:avLst/>
          </a:prstGeom>
          <a:noFill/>
        </p:spPr>
        <p:txBody>
          <a:bodyPr wrap="square" lIns="0" tIns="0" rIns="0" bIns="0" rtlCol="0">
            <a:noAutofit/>
          </a:bodyPr>
          <a:lstStyle/>
          <a:p>
            <a:pPr indent="-274320">
              <a:spcAft>
                <a:spcPts val="600"/>
              </a:spcAft>
            </a:pPr>
            <a:r>
              <a:rPr lang="da-DK" sz="1050" dirty="0" smtClean="0">
                <a:solidFill>
                  <a:srgbClr val="FF0000"/>
                </a:solidFill>
                <a:latin typeface="Georgia" pitchFamily="18" charset="0"/>
              </a:rPr>
              <a:t>-</a:t>
            </a:r>
          </a:p>
        </p:txBody>
      </p:sp>
      <p:sp>
        <p:nvSpPr>
          <p:cNvPr id="43" name="TextBox 42"/>
          <p:cNvSpPr txBox="1"/>
          <p:nvPr/>
        </p:nvSpPr>
        <p:spPr>
          <a:xfrm>
            <a:off x="107504" y="5909506"/>
            <a:ext cx="165618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2348982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extLst>
              <p:ext uri="{D42A27DB-BD31-4B8C-83A1-F6EECF244321}">
                <p14:modId xmlns:p14="http://schemas.microsoft.com/office/powerpoint/2010/main" val="37517277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4042" name="think-cell Slide" r:id="rId5" imgW="473" imgH="473" progId="TCLayout.ActiveDocument.1">
                  <p:embed/>
                </p:oleObj>
              </mc:Choice>
              <mc:Fallback>
                <p:oleObj name="think-cell Slide" r:id="rId5" imgW="473" imgH="473"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da-DK" dirty="0"/>
              <a:t>Intro til Effektmåling af den fælleskommunale </a:t>
            </a:r>
            <a:r>
              <a:rPr lang="da-DK" dirty="0" smtClean="0"/>
              <a:t>rammearkitektur</a:t>
            </a:r>
            <a:endParaRPr lang="da-DK" dirty="0"/>
          </a:p>
        </p:txBody>
      </p:sp>
      <p:pic>
        <p:nvPicPr>
          <p:cNvPr id="8" name="Content Placeholder 7"/>
          <p:cNvPicPr>
            <a:picLocks noGrp="1" noChangeAspect="1"/>
          </p:cNvPicPr>
          <p:nvPr>
            <p:ph sz="quarter" idx="15"/>
          </p:nvPr>
        </p:nvPicPr>
        <p:blipFill>
          <a:blip r:embed="rId7"/>
          <a:stretch>
            <a:fillRect/>
          </a:stretch>
        </p:blipFill>
        <p:spPr>
          <a:xfrm>
            <a:off x="660223" y="1752600"/>
            <a:ext cx="7823553" cy="4419600"/>
          </a:xfrm>
          <a:prstGeom prst="rect">
            <a:avLst/>
          </a:prstGeom>
        </p:spPr>
      </p:pic>
      <p:sp>
        <p:nvSpPr>
          <p:cNvPr id="4" name="Date Placeholder 3"/>
          <p:cNvSpPr>
            <a:spLocks noGrp="1"/>
          </p:cNvSpPr>
          <p:nvPr>
            <p:ph type="dt" sz="half" idx="16"/>
          </p:nvPr>
        </p:nvSpPr>
        <p:spPr/>
        <p:txBody>
          <a:bodyPr/>
          <a:lstStyle/>
          <a:p>
            <a:r>
              <a:rPr lang="da-DK" dirty="0" smtClean="0"/>
              <a:t>juni 2017</a:t>
            </a:r>
            <a:endParaRPr lang="da-DK" dirty="0"/>
          </a:p>
        </p:txBody>
      </p:sp>
      <p:sp>
        <p:nvSpPr>
          <p:cNvPr id="5" name="Footer Placeholder 4"/>
          <p:cNvSpPr>
            <a:spLocks noGrp="1"/>
          </p:cNvSpPr>
          <p:nvPr>
            <p:ph type="ftr" sz="quarter" idx="17"/>
          </p:nvPr>
        </p:nvSpPr>
        <p:spPr/>
        <p:txBody>
          <a:bodyPr/>
          <a:lstStyle/>
          <a:p>
            <a:r>
              <a:rPr lang="da-DK" dirty="0" smtClean="0"/>
              <a:t>Kvalitative målepunkter</a:t>
            </a:r>
            <a:endParaRPr lang="da-DK" dirty="0"/>
          </a:p>
        </p:txBody>
      </p:sp>
      <p:sp>
        <p:nvSpPr>
          <p:cNvPr id="6" name="Slide Number Placeholder 5"/>
          <p:cNvSpPr>
            <a:spLocks noGrp="1"/>
          </p:cNvSpPr>
          <p:nvPr>
            <p:ph type="sldNum" sz="quarter" idx="18"/>
          </p:nvPr>
        </p:nvSpPr>
        <p:spPr/>
        <p:txBody>
          <a:bodyPr/>
          <a:lstStyle/>
          <a:p>
            <a:fld id="{33AAB474-FBF0-4DDD-96D1-CC0F7C7D43EF}" type="slidenum">
              <a:rPr lang="da-DK" smtClean="0"/>
              <a:pPr/>
              <a:t>3</a:t>
            </a:fld>
            <a:endParaRPr lang="da-DK" dirty="0"/>
          </a:p>
        </p:txBody>
      </p:sp>
      <p:sp>
        <p:nvSpPr>
          <p:cNvPr id="17" name="Rounded Rectangle 16"/>
          <p:cNvSpPr/>
          <p:nvPr/>
        </p:nvSpPr>
        <p:spPr bwMode="ltGray">
          <a:xfrm>
            <a:off x="1635623" y="4260000"/>
            <a:ext cx="3060000" cy="2254388"/>
          </a:xfrm>
          <a:prstGeom prst="roundRect">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da-DK" sz="1400" b="1" dirty="0" smtClean="0">
                <a:solidFill>
                  <a:schemeClr val="tx1"/>
                </a:solidFill>
                <a:latin typeface="Georgia" pitchFamily="18" charset="0"/>
              </a:rPr>
              <a:t>Fokus i dag</a:t>
            </a:r>
          </a:p>
        </p:txBody>
      </p:sp>
      <p:pic>
        <p:nvPicPr>
          <p:cNvPr id="11" name="Picture 10"/>
          <p:cNvPicPr>
            <a:picLocks noChangeAspect="1"/>
          </p:cNvPicPr>
          <p:nvPr/>
        </p:nvPicPr>
        <p:blipFill>
          <a:blip r:embed="rId8"/>
          <a:stretch>
            <a:fillRect/>
          </a:stretch>
        </p:blipFill>
        <p:spPr>
          <a:xfrm>
            <a:off x="1835696" y="4365104"/>
            <a:ext cx="1452575" cy="1080120"/>
          </a:xfrm>
          <a:prstGeom prst="rect">
            <a:avLst/>
          </a:prstGeom>
        </p:spPr>
      </p:pic>
      <p:pic>
        <p:nvPicPr>
          <p:cNvPr id="12" name="Picture 11"/>
          <p:cNvPicPr>
            <a:picLocks noChangeAspect="1"/>
          </p:cNvPicPr>
          <p:nvPr/>
        </p:nvPicPr>
        <p:blipFill>
          <a:blip r:embed="rId8"/>
          <a:stretch>
            <a:fillRect/>
          </a:stretch>
        </p:blipFill>
        <p:spPr>
          <a:xfrm>
            <a:off x="2123728" y="4509120"/>
            <a:ext cx="1452575" cy="1080120"/>
          </a:xfrm>
          <a:prstGeom prst="rect">
            <a:avLst/>
          </a:prstGeom>
        </p:spPr>
      </p:pic>
      <p:pic>
        <p:nvPicPr>
          <p:cNvPr id="13" name="Picture 12"/>
          <p:cNvPicPr>
            <a:picLocks noChangeAspect="1"/>
          </p:cNvPicPr>
          <p:nvPr/>
        </p:nvPicPr>
        <p:blipFill>
          <a:blip r:embed="rId8"/>
          <a:stretch>
            <a:fillRect/>
          </a:stretch>
        </p:blipFill>
        <p:spPr>
          <a:xfrm>
            <a:off x="2409278" y="4653136"/>
            <a:ext cx="1452575" cy="1080120"/>
          </a:xfrm>
          <a:prstGeom prst="rect">
            <a:avLst/>
          </a:prstGeom>
        </p:spPr>
      </p:pic>
      <p:pic>
        <p:nvPicPr>
          <p:cNvPr id="14" name="Picture 13"/>
          <p:cNvPicPr>
            <a:picLocks noChangeAspect="1"/>
          </p:cNvPicPr>
          <p:nvPr/>
        </p:nvPicPr>
        <p:blipFill>
          <a:blip r:embed="rId8"/>
          <a:stretch>
            <a:fillRect/>
          </a:stretch>
        </p:blipFill>
        <p:spPr>
          <a:xfrm>
            <a:off x="2708018" y="4797152"/>
            <a:ext cx="1452575" cy="1080120"/>
          </a:xfrm>
          <a:prstGeom prst="rect">
            <a:avLst/>
          </a:prstGeom>
        </p:spPr>
      </p:pic>
      <p:pic>
        <p:nvPicPr>
          <p:cNvPr id="15" name="Picture 14"/>
          <p:cNvPicPr>
            <a:picLocks noChangeAspect="1"/>
          </p:cNvPicPr>
          <p:nvPr/>
        </p:nvPicPr>
        <p:blipFill>
          <a:blip r:embed="rId8"/>
          <a:stretch>
            <a:fillRect/>
          </a:stretch>
        </p:blipFill>
        <p:spPr>
          <a:xfrm>
            <a:off x="2992791" y="4941168"/>
            <a:ext cx="1452575" cy="1080120"/>
          </a:xfrm>
          <a:prstGeom prst="rect">
            <a:avLst/>
          </a:prstGeom>
        </p:spPr>
      </p:pic>
      <p:sp>
        <p:nvSpPr>
          <p:cNvPr id="16" name="Rounded Rectangle 15"/>
          <p:cNvSpPr/>
          <p:nvPr/>
        </p:nvSpPr>
        <p:spPr bwMode="ltGray">
          <a:xfrm>
            <a:off x="4896376" y="4260000"/>
            <a:ext cx="3060000" cy="2254388"/>
          </a:xfrm>
          <a:prstGeom prst="roundRect">
            <a:avLst/>
          </a:prstGeom>
          <a:noFill/>
          <a:ln w="19050">
            <a:solidFill>
              <a:schemeClr val="bg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da-DK" sz="1400" b="1" dirty="0" smtClean="0">
                <a:solidFill>
                  <a:schemeClr val="tx1"/>
                </a:solidFill>
                <a:latin typeface="Georgia" pitchFamily="18" charset="0"/>
              </a:rPr>
              <a:t>Præsenteret på mødet i maj </a:t>
            </a:r>
          </a:p>
        </p:txBody>
      </p:sp>
    </p:spTree>
    <p:extLst>
      <p:ext uri="{BB962C8B-B14F-4D97-AF65-F5344CB8AC3E}">
        <p14:creationId xmlns:p14="http://schemas.microsoft.com/office/powerpoint/2010/main" val="115448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extLst>
              <p:ext uri="{D42A27DB-BD31-4B8C-83A1-F6EECF244321}">
                <p14:modId xmlns:p14="http://schemas.microsoft.com/office/powerpoint/2010/main" val="177112192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5066" name="think-cell Slide" r:id="rId5" imgW="473" imgH="473" progId="TCLayout.ActiveDocument.1">
                  <p:embed/>
                </p:oleObj>
              </mc:Choice>
              <mc:Fallback>
                <p:oleObj name="think-cell Slide" r:id="rId5" imgW="473" imgH="473" progId="TCLayout.ActiveDocument.1">
                  <p:embed/>
                  <p:pic>
                    <p:nvPicPr>
                      <p:cNvPr id="21" name="Object 20"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8" name="Rounded Rectangle 17"/>
          <p:cNvSpPr/>
          <p:nvPr/>
        </p:nvSpPr>
        <p:spPr bwMode="ltGray">
          <a:xfrm>
            <a:off x="539552" y="2519405"/>
            <a:ext cx="8071048" cy="2632429"/>
          </a:xfrm>
          <a:prstGeom prst="roundRect">
            <a:avLst>
              <a:gd name="adj" fmla="val 5216"/>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200" b="1" dirty="0" smtClean="0">
                <a:solidFill>
                  <a:schemeClr val="tx1"/>
                </a:solidFill>
                <a:latin typeface="Georgia" pitchFamily="18" charset="0"/>
              </a:rPr>
              <a:t>Målepunkter og støttespørgsmål</a:t>
            </a:r>
          </a:p>
        </p:txBody>
      </p:sp>
      <p:sp>
        <p:nvSpPr>
          <p:cNvPr id="2" name="Title 1"/>
          <p:cNvSpPr>
            <a:spLocks noGrp="1"/>
          </p:cNvSpPr>
          <p:nvPr>
            <p:ph type="title"/>
          </p:nvPr>
        </p:nvSpPr>
        <p:spPr/>
        <p:txBody>
          <a:bodyPr/>
          <a:lstStyle/>
          <a:p>
            <a:r>
              <a:rPr lang="da-DK" dirty="0" smtClean="0"/>
              <a:t>Metode til udarbejdelse af kvalitativt måleprogram</a:t>
            </a:r>
            <a:endParaRPr lang="da-DK" dirty="0"/>
          </a:p>
        </p:txBody>
      </p:sp>
      <p:sp>
        <p:nvSpPr>
          <p:cNvPr id="4" name="Date Placeholder 3"/>
          <p:cNvSpPr>
            <a:spLocks noGrp="1"/>
          </p:cNvSpPr>
          <p:nvPr>
            <p:ph type="dt" sz="half" idx="16"/>
          </p:nvPr>
        </p:nvSpPr>
        <p:spPr/>
        <p:txBody>
          <a:bodyPr/>
          <a:lstStyle/>
          <a:p>
            <a:r>
              <a:rPr lang="da-DK" dirty="0" smtClean="0"/>
              <a:t>juni 2017</a:t>
            </a:r>
            <a:endParaRPr lang="da-DK" dirty="0"/>
          </a:p>
        </p:txBody>
      </p:sp>
      <p:sp>
        <p:nvSpPr>
          <p:cNvPr id="5" name="Footer Placeholder 4"/>
          <p:cNvSpPr>
            <a:spLocks noGrp="1"/>
          </p:cNvSpPr>
          <p:nvPr>
            <p:ph type="ftr" sz="quarter" idx="17"/>
          </p:nvPr>
        </p:nvSpPr>
        <p:spPr/>
        <p:txBody>
          <a:bodyPr/>
          <a:lstStyle/>
          <a:p>
            <a:r>
              <a:rPr lang="da-DK" dirty="0" smtClean="0"/>
              <a:t>Kvalitative målepunkter</a:t>
            </a:r>
            <a:endParaRPr lang="da-DK" dirty="0"/>
          </a:p>
        </p:txBody>
      </p:sp>
      <p:sp>
        <p:nvSpPr>
          <p:cNvPr id="6" name="Slide Number Placeholder 5"/>
          <p:cNvSpPr>
            <a:spLocks noGrp="1"/>
          </p:cNvSpPr>
          <p:nvPr>
            <p:ph type="sldNum" sz="quarter" idx="18"/>
          </p:nvPr>
        </p:nvSpPr>
        <p:spPr/>
        <p:txBody>
          <a:bodyPr/>
          <a:lstStyle/>
          <a:p>
            <a:fld id="{33AAB474-FBF0-4DDD-96D1-CC0F7C7D43EF}" type="slidenum">
              <a:rPr lang="da-DK" smtClean="0"/>
              <a:pPr/>
              <a:t>4</a:t>
            </a:fld>
            <a:endParaRPr lang="da-DK" dirty="0"/>
          </a:p>
        </p:txBody>
      </p:sp>
      <p:cxnSp>
        <p:nvCxnSpPr>
          <p:cNvPr id="11" name="Straight Connector 10"/>
          <p:cNvCxnSpPr/>
          <p:nvPr/>
        </p:nvCxnSpPr>
        <p:spPr>
          <a:xfrm>
            <a:off x="530352" y="2391905"/>
            <a:ext cx="808024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30352" y="5272224"/>
            <a:ext cx="808024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1560" y="1748003"/>
            <a:ext cx="1440160" cy="360040"/>
          </a:xfrm>
          <a:prstGeom prst="rect">
            <a:avLst/>
          </a:prstGeom>
          <a:noFill/>
        </p:spPr>
        <p:txBody>
          <a:bodyPr vert="horz" wrap="square" lIns="0" tIns="0" rIns="0" bIns="0" rtlCol="0">
            <a:noAutofit/>
          </a:bodyPr>
          <a:lstStyle/>
          <a:p>
            <a:pPr indent="-274320">
              <a:spcAft>
                <a:spcPts val="900"/>
              </a:spcAft>
            </a:pPr>
            <a:r>
              <a:rPr lang="da-DK" sz="1200" b="1" dirty="0" smtClean="0">
                <a:latin typeface="Georgia" pitchFamily="18" charset="0"/>
              </a:rPr>
              <a:t>Effektmål</a:t>
            </a:r>
          </a:p>
        </p:txBody>
      </p:sp>
      <p:sp>
        <p:nvSpPr>
          <p:cNvPr id="32" name="TextBox 31"/>
          <p:cNvSpPr txBox="1"/>
          <p:nvPr/>
        </p:nvSpPr>
        <p:spPr>
          <a:xfrm>
            <a:off x="611560" y="5344031"/>
            <a:ext cx="1800200" cy="360040"/>
          </a:xfrm>
          <a:prstGeom prst="rect">
            <a:avLst/>
          </a:prstGeom>
          <a:noFill/>
        </p:spPr>
        <p:txBody>
          <a:bodyPr vert="horz" wrap="square" lIns="0" tIns="0" rIns="0" bIns="0" rtlCol="0">
            <a:noAutofit/>
          </a:bodyPr>
          <a:lstStyle/>
          <a:p>
            <a:pPr indent="-274320">
              <a:spcAft>
                <a:spcPts val="900"/>
              </a:spcAft>
            </a:pPr>
            <a:r>
              <a:rPr lang="da-DK" sz="1200" b="1" dirty="0" smtClean="0">
                <a:latin typeface="Georgia" pitchFamily="18" charset="0"/>
              </a:rPr>
              <a:t>Respondentgrupper</a:t>
            </a:r>
          </a:p>
        </p:txBody>
      </p:sp>
      <p:sp>
        <p:nvSpPr>
          <p:cNvPr id="33" name="Oval 32"/>
          <p:cNvSpPr/>
          <p:nvPr/>
        </p:nvSpPr>
        <p:spPr bwMode="ltGray">
          <a:xfrm>
            <a:off x="1547664" y="1830524"/>
            <a:ext cx="434912" cy="432048"/>
          </a:xfrm>
          <a:prstGeom prst="ellipse">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err="1" smtClean="0">
              <a:solidFill>
                <a:schemeClr val="bg1"/>
              </a:solidFill>
              <a:latin typeface="Georgia" pitchFamily="18" charset="0"/>
            </a:endParaRPr>
          </a:p>
        </p:txBody>
      </p:sp>
      <p:sp>
        <p:nvSpPr>
          <p:cNvPr id="34" name="TextBox 33"/>
          <p:cNvSpPr txBox="1"/>
          <p:nvPr/>
        </p:nvSpPr>
        <p:spPr>
          <a:xfrm>
            <a:off x="1710959" y="1887648"/>
            <a:ext cx="215936" cy="131087"/>
          </a:xfrm>
          <a:prstGeom prst="rect">
            <a:avLst/>
          </a:prstGeom>
          <a:noFill/>
        </p:spPr>
        <p:txBody>
          <a:bodyPr vert="horz" wrap="square" lIns="0" tIns="0" rIns="0" bIns="0" rtlCol="0">
            <a:noAutofit/>
          </a:bodyPr>
          <a:lstStyle/>
          <a:p>
            <a:pPr indent="-274320">
              <a:spcAft>
                <a:spcPts val="900"/>
              </a:spcAft>
            </a:pPr>
            <a:r>
              <a:rPr lang="da-DK" sz="2000" dirty="0" smtClean="0">
                <a:solidFill>
                  <a:schemeClr val="bg2"/>
                </a:solidFill>
                <a:latin typeface="Georgia" pitchFamily="18" charset="0"/>
              </a:rPr>
              <a:t>1.</a:t>
            </a:r>
          </a:p>
        </p:txBody>
      </p:sp>
      <p:sp>
        <p:nvSpPr>
          <p:cNvPr id="35" name="Oval 34"/>
          <p:cNvSpPr/>
          <p:nvPr/>
        </p:nvSpPr>
        <p:spPr bwMode="ltGray">
          <a:xfrm>
            <a:off x="3851920" y="1830524"/>
            <a:ext cx="434912" cy="432048"/>
          </a:xfrm>
          <a:prstGeom prst="ellipse">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err="1" smtClean="0">
              <a:solidFill>
                <a:schemeClr val="bg1"/>
              </a:solidFill>
              <a:latin typeface="Georgia" pitchFamily="18" charset="0"/>
            </a:endParaRPr>
          </a:p>
        </p:txBody>
      </p:sp>
      <p:sp>
        <p:nvSpPr>
          <p:cNvPr id="36" name="TextBox 35"/>
          <p:cNvSpPr txBox="1"/>
          <p:nvPr/>
        </p:nvSpPr>
        <p:spPr>
          <a:xfrm>
            <a:off x="3997500" y="1887648"/>
            <a:ext cx="215936" cy="131087"/>
          </a:xfrm>
          <a:prstGeom prst="rect">
            <a:avLst/>
          </a:prstGeom>
          <a:noFill/>
        </p:spPr>
        <p:txBody>
          <a:bodyPr vert="horz" wrap="square" lIns="0" tIns="0" rIns="0" bIns="0" rtlCol="0">
            <a:noAutofit/>
          </a:bodyPr>
          <a:lstStyle/>
          <a:p>
            <a:pPr indent="-274320">
              <a:spcAft>
                <a:spcPts val="900"/>
              </a:spcAft>
            </a:pPr>
            <a:r>
              <a:rPr lang="da-DK" sz="2000" dirty="0">
                <a:solidFill>
                  <a:schemeClr val="bg2"/>
                </a:solidFill>
                <a:latin typeface="Georgia" pitchFamily="18" charset="0"/>
              </a:rPr>
              <a:t>2</a:t>
            </a:r>
            <a:r>
              <a:rPr lang="da-DK" sz="2000" dirty="0" smtClean="0">
                <a:solidFill>
                  <a:schemeClr val="bg2"/>
                </a:solidFill>
                <a:latin typeface="Georgia" pitchFamily="18" charset="0"/>
              </a:rPr>
              <a:t>.</a:t>
            </a:r>
          </a:p>
        </p:txBody>
      </p:sp>
      <p:sp>
        <p:nvSpPr>
          <p:cNvPr id="37" name="Oval 36"/>
          <p:cNvSpPr/>
          <p:nvPr/>
        </p:nvSpPr>
        <p:spPr bwMode="ltGray">
          <a:xfrm>
            <a:off x="6009296" y="1830524"/>
            <a:ext cx="434912" cy="432048"/>
          </a:xfrm>
          <a:prstGeom prst="ellipse">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err="1" smtClean="0">
              <a:solidFill>
                <a:schemeClr val="bg1"/>
              </a:solidFill>
              <a:latin typeface="Georgia" pitchFamily="18" charset="0"/>
            </a:endParaRPr>
          </a:p>
        </p:txBody>
      </p:sp>
      <p:sp>
        <p:nvSpPr>
          <p:cNvPr id="38" name="TextBox 37"/>
          <p:cNvSpPr txBox="1"/>
          <p:nvPr/>
        </p:nvSpPr>
        <p:spPr>
          <a:xfrm>
            <a:off x="6150552" y="1868192"/>
            <a:ext cx="215936" cy="131087"/>
          </a:xfrm>
          <a:prstGeom prst="rect">
            <a:avLst/>
          </a:prstGeom>
          <a:noFill/>
        </p:spPr>
        <p:txBody>
          <a:bodyPr vert="horz" wrap="square" lIns="0" tIns="0" rIns="0" bIns="0" rtlCol="0">
            <a:noAutofit/>
          </a:bodyPr>
          <a:lstStyle/>
          <a:p>
            <a:pPr indent="-274320">
              <a:spcAft>
                <a:spcPts val="900"/>
              </a:spcAft>
            </a:pPr>
            <a:r>
              <a:rPr lang="da-DK" sz="2000" dirty="0">
                <a:solidFill>
                  <a:schemeClr val="bg2"/>
                </a:solidFill>
                <a:latin typeface="Georgia" pitchFamily="18" charset="0"/>
              </a:rPr>
              <a:t>3</a:t>
            </a:r>
            <a:r>
              <a:rPr lang="da-DK" sz="2000" dirty="0" smtClean="0">
                <a:solidFill>
                  <a:schemeClr val="bg2"/>
                </a:solidFill>
                <a:latin typeface="Georgia" pitchFamily="18" charset="0"/>
              </a:rPr>
              <a:t>.</a:t>
            </a:r>
          </a:p>
        </p:txBody>
      </p:sp>
      <p:sp>
        <p:nvSpPr>
          <p:cNvPr id="42" name="Rounded Rectangle 41"/>
          <p:cNvSpPr/>
          <p:nvPr/>
        </p:nvSpPr>
        <p:spPr bwMode="ltGray">
          <a:xfrm>
            <a:off x="2699704" y="5369045"/>
            <a:ext cx="2448000" cy="815707"/>
          </a:xfrm>
          <a:prstGeom prst="round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200" b="1" dirty="0" smtClean="0">
                <a:solidFill>
                  <a:schemeClr val="bg1"/>
                </a:solidFill>
                <a:latin typeface="Georgia" pitchFamily="18" charset="0"/>
              </a:rPr>
              <a:t>Repeterbart og afgrænset</a:t>
            </a:r>
          </a:p>
        </p:txBody>
      </p:sp>
      <p:sp>
        <p:nvSpPr>
          <p:cNvPr id="43" name="Rounded Rectangle 42"/>
          <p:cNvSpPr/>
          <p:nvPr/>
        </p:nvSpPr>
        <p:spPr bwMode="ltGray">
          <a:xfrm>
            <a:off x="5292080" y="5369045"/>
            <a:ext cx="1290080" cy="815707"/>
          </a:xfrm>
          <a:prstGeom prst="roundRect">
            <a:avLst/>
          </a:prstGeom>
          <a:solidFill>
            <a:schemeClr val="bg2"/>
          </a:solid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i="1" dirty="0" smtClean="0">
                <a:solidFill>
                  <a:schemeClr val="tx1"/>
                </a:solidFill>
                <a:latin typeface="Georgia" pitchFamily="18" charset="0"/>
              </a:rPr>
              <a:t>Diverse respondenter – åbent link</a:t>
            </a:r>
          </a:p>
        </p:txBody>
      </p:sp>
      <p:sp>
        <p:nvSpPr>
          <p:cNvPr id="45" name="Rounded Rectangle 44"/>
          <p:cNvSpPr/>
          <p:nvPr/>
        </p:nvSpPr>
        <p:spPr bwMode="ltGray">
          <a:xfrm>
            <a:off x="2843808" y="5704071"/>
            <a:ext cx="793476" cy="389225"/>
          </a:xfrm>
          <a:prstGeom prst="roundRect">
            <a:avLst/>
          </a:prstGeom>
          <a:solidFill>
            <a:schemeClr val="bg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err="1" smtClean="0">
                <a:solidFill>
                  <a:schemeClr val="tx1"/>
                </a:solidFill>
                <a:latin typeface="Georgia" pitchFamily="18" charset="0"/>
              </a:rPr>
              <a:t>CIO’s</a:t>
            </a:r>
            <a:endParaRPr lang="da-DK" sz="1200" dirty="0" smtClean="0">
              <a:solidFill>
                <a:schemeClr val="tx1"/>
              </a:solidFill>
              <a:latin typeface="Georgia" pitchFamily="18" charset="0"/>
            </a:endParaRPr>
          </a:p>
        </p:txBody>
      </p:sp>
      <p:sp>
        <p:nvSpPr>
          <p:cNvPr id="46" name="Rounded Rectangle 45"/>
          <p:cNvSpPr/>
          <p:nvPr/>
        </p:nvSpPr>
        <p:spPr bwMode="ltGray">
          <a:xfrm>
            <a:off x="3778524" y="5704071"/>
            <a:ext cx="1225524" cy="389225"/>
          </a:xfrm>
          <a:prstGeom prst="roundRect">
            <a:avLst/>
          </a:prstGeom>
          <a:solidFill>
            <a:schemeClr val="bg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smtClean="0">
                <a:solidFill>
                  <a:schemeClr val="tx1"/>
                </a:solidFill>
                <a:latin typeface="Georgia" pitchFamily="18" charset="0"/>
              </a:rPr>
              <a:t>Leverandører + konsulenter</a:t>
            </a:r>
          </a:p>
        </p:txBody>
      </p:sp>
      <p:sp>
        <p:nvSpPr>
          <p:cNvPr id="47" name="Rectangle 46"/>
          <p:cNvSpPr/>
          <p:nvPr/>
        </p:nvSpPr>
        <p:spPr>
          <a:xfrm>
            <a:off x="2026448" y="1844824"/>
            <a:ext cx="1445809" cy="461665"/>
          </a:xfrm>
          <a:prstGeom prst="rect">
            <a:avLst/>
          </a:prstGeom>
        </p:spPr>
        <p:txBody>
          <a:bodyPr wrap="square">
            <a:spAutoFit/>
          </a:bodyPr>
          <a:lstStyle/>
          <a:p>
            <a:r>
              <a:rPr lang="da-DK" sz="1200" dirty="0" smtClean="0">
                <a:latin typeface="+mj-lt"/>
              </a:rPr>
              <a:t>Fremmer konkurrencen</a:t>
            </a:r>
            <a:endParaRPr lang="da-DK" sz="1200" dirty="0">
              <a:latin typeface="+mj-lt"/>
            </a:endParaRPr>
          </a:p>
        </p:txBody>
      </p:sp>
      <p:sp>
        <p:nvSpPr>
          <p:cNvPr id="48" name="Rectangle 47"/>
          <p:cNvSpPr/>
          <p:nvPr/>
        </p:nvSpPr>
        <p:spPr>
          <a:xfrm>
            <a:off x="4391286" y="1844824"/>
            <a:ext cx="1445809" cy="461665"/>
          </a:xfrm>
          <a:prstGeom prst="rect">
            <a:avLst/>
          </a:prstGeom>
        </p:spPr>
        <p:txBody>
          <a:bodyPr wrap="square">
            <a:spAutoFit/>
          </a:bodyPr>
          <a:lstStyle/>
          <a:p>
            <a:r>
              <a:rPr lang="da-DK" sz="1200" dirty="0" smtClean="0">
                <a:latin typeface="+mj-lt"/>
              </a:rPr>
              <a:t>Bedre betingelser for datadeling</a:t>
            </a:r>
            <a:endParaRPr lang="da-DK" sz="1200" dirty="0">
              <a:latin typeface="+mj-lt"/>
            </a:endParaRPr>
          </a:p>
        </p:txBody>
      </p:sp>
      <p:sp>
        <p:nvSpPr>
          <p:cNvPr id="49" name="Rectangle 48"/>
          <p:cNvSpPr/>
          <p:nvPr/>
        </p:nvSpPr>
        <p:spPr>
          <a:xfrm>
            <a:off x="6582160" y="1844824"/>
            <a:ext cx="1734256" cy="461665"/>
          </a:xfrm>
          <a:prstGeom prst="rect">
            <a:avLst/>
          </a:prstGeom>
        </p:spPr>
        <p:txBody>
          <a:bodyPr wrap="square">
            <a:spAutoFit/>
          </a:bodyPr>
          <a:lstStyle/>
          <a:p>
            <a:r>
              <a:rPr lang="da-DK" sz="1200" dirty="0" smtClean="0">
                <a:latin typeface="+mj-lt"/>
              </a:rPr>
              <a:t>Værdi for kommunale kerneopgaver</a:t>
            </a:r>
            <a:endParaRPr lang="da-DK" sz="1200" dirty="0">
              <a:latin typeface="+mj-lt"/>
            </a:endParaRPr>
          </a:p>
        </p:txBody>
      </p:sp>
      <p:sp>
        <p:nvSpPr>
          <p:cNvPr id="58" name="Rounded Rectangle 57"/>
          <p:cNvSpPr/>
          <p:nvPr/>
        </p:nvSpPr>
        <p:spPr bwMode="ltGray">
          <a:xfrm>
            <a:off x="791808" y="2885257"/>
            <a:ext cx="3421628" cy="2122560"/>
          </a:xfrm>
          <a:prstGeom prst="roundRect">
            <a:avLst/>
          </a:prstGeom>
          <a:solidFill>
            <a:schemeClr val="bg2">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da-DK" sz="1200" b="1" dirty="0" smtClean="0">
              <a:solidFill>
                <a:schemeClr val="bg1"/>
              </a:solidFill>
              <a:latin typeface="Georgia" pitchFamily="18" charset="0"/>
            </a:endParaRPr>
          </a:p>
        </p:txBody>
      </p:sp>
      <p:sp>
        <p:nvSpPr>
          <p:cNvPr id="59" name="Rounded Rectangle 58"/>
          <p:cNvSpPr/>
          <p:nvPr/>
        </p:nvSpPr>
        <p:spPr bwMode="ltGray">
          <a:xfrm>
            <a:off x="5004048" y="2844376"/>
            <a:ext cx="3421628" cy="2122560"/>
          </a:xfrm>
          <a:prstGeom prst="roundRect">
            <a:avLst/>
          </a:prstGeom>
          <a:solidFill>
            <a:schemeClr val="bg2">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da-DK" sz="1200" b="1" dirty="0" smtClean="0">
              <a:solidFill>
                <a:schemeClr val="bg1"/>
              </a:solidFill>
              <a:latin typeface="Georgia" pitchFamily="18" charset="0"/>
            </a:endParaRPr>
          </a:p>
        </p:txBody>
      </p:sp>
      <p:sp>
        <p:nvSpPr>
          <p:cNvPr id="20" name="Rectangle 19"/>
          <p:cNvSpPr/>
          <p:nvPr/>
        </p:nvSpPr>
        <p:spPr>
          <a:xfrm>
            <a:off x="6003479" y="3622950"/>
            <a:ext cx="1445809" cy="646331"/>
          </a:xfrm>
          <a:prstGeom prst="rect">
            <a:avLst/>
          </a:prstGeom>
        </p:spPr>
        <p:txBody>
          <a:bodyPr wrap="square">
            <a:spAutoFit/>
          </a:bodyPr>
          <a:lstStyle/>
          <a:p>
            <a:pPr algn="ctr"/>
            <a:r>
              <a:rPr lang="da-DK" sz="1200" dirty="0">
                <a:latin typeface="+mj-lt"/>
              </a:rPr>
              <a:t>Fælleskommunale </a:t>
            </a:r>
            <a:r>
              <a:rPr lang="da-DK" sz="1200" dirty="0" smtClean="0">
                <a:latin typeface="+mj-lt"/>
              </a:rPr>
              <a:t>Arkitekturmål (tilpasset)</a:t>
            </a:r>
            <a:endParaRPr lang="da-DK" sz="1200" dirty="0">
              <a:latin typeface="+mj-lt"/>
            </a:endParaRPr>
          </a:p>
        </p:txBody>
      </p:sp>
      <p:sp>
        <p:nvSpPr>
          <p:cNvPr id="22" name="Plus 21"/>
          <p:cNvSpPr/>
          <p:nvPr/>
        </p:nvSpPr>
        <p:spPr bwMode="ltGray">
          <a:xfrm>
            <a:off x="4458072" y="3727406"/>
            <a:ext cx="329952" cy="360040"/>
          </a:xfrm>
          <a:prstGeom prst="mathPlus">
            <a:avLst>
              <a:gd name="adj1" fmla="val 11203"/>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err="1" smtClean="0">
              <a:solidFill>
                <a:schemeClr val="bg1"/>
              </a:solidFill>
              <a:latin typeface="Georgia" pitchFamily="18" charset="0"/>
            </a:endParaRPr>
          </a:p>
        </p:txBody>
      </p:sp>
      <p:grpSp>
        <p:nvGrpSpPr>
          <p:cNvPr id="9" name="Group 8"/>
          <p:cNvGrpSpPr/>
          <p:nvPr/>
        </p:nvGrpSpPr>
        <p:grpSpPr>
          <a:xfrm>
            <a:off x="1064743" y="3424038"/>
            <a:ext cx="2694385" cy="1152128"/>
            <a:chOff x="971599" y="3356993"/>
            <a:chExt cx="2694385" cy="1152128"/>
          </a:xfrm>
        </p:grpSpPr>
        <p:cxnSp>
          <p:nvCxnSpPr>
            <p:cNvPr id="7" name="Straight Connector 6"/>
            <p:cNvCxnSpPr/>
            <p:nvPr/>
          </p:nvCxnSpPr>
          <p:spPr>
            <a:xfrm>
              <a:off x="971599" y="4509121"/>
              <a:ext cx="90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868792" y="3942139"/>
              <a:ext cx="90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5984" y="3356993"/>
              <a:ext cx="90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a:off x="1583599" y="4221121"/>
              <a:ext cx="57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a:off x="2474953" y="3644993"/>
              <a:ext cx="576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2015936" y="3793160"/>
            <a:ext cx="792000" cy="216024"/>
          </a:xfrm>
          <a:prstGeom prst="rect">
            <a:avLst/>
          </a:prstGeom>
          <a:noFill/>
        </p:spPr>
        <p:txBody>
          <a:bodyPr vert="horz" wrap="square" lIns="0" tIns="0" rIns="0" bIns="0" rtlCol="0">
            <a:noAutofit/>
          </a:bodyPr>
          <a:lstStyle/>
          <a:p>
            <a:pPr indent="-274320" algn="ctr">
              <a:spcAft>
                <a:spcPts val="900"/>
              </a:spcAft>
            </a:pPr>
            <a:r>
              <a:rPr lang="da-DK" sz="1200" dirty="0" smtClean="0">
                <a:latin typeface="Georgia" pitchFamily="18" charset="0"/>
              </a:rPr>
              <a:t>Anvendelse</a:t>
            </a:r>
          </a:p>
        </p:txBody>
      </p:sp>
      <p:sp>
        <p:nvSpPr>
          <p:cNvPr id="55" name="TextBox 54"/>
          <p:cNvSpPr txBox="1"/>
          <p:nvPr/>
        </p:nvSpPr>
        <p:spPr>
          <a:xfrm>
            <a:off x="1118743" y="4338789"/>
            <a:ext cx="792000" cy="216024"/>
          </a:xfrm>
          <a:prstGeom prst="rect">
            <a:avLst/>
          </a:prstGeom>
          <a:noFill/>
        </p:spPr>
        <p:txBody>
          <a:bodyPr vert="horz" wrap="square" lIns="0" tIns="0" rIns="0" bIns="0" rtlCol="0">
            <a:noAutofit/>
          </a:bodyPr>
          <a:lstStyle/>
          <a:p>
            <a:pPr indent="-274320" algn="ctr">
              <a:spcAft>
                <a:spcPts val="900"/>
              </a:spcAft>
            </a:pPr>
            <a:r>
              <a:rPr lang="da-DK" sz="1200" dirty="0" smtClean="0">
                <a:latin typeface="Georgia" pitchFamily="18" charset="0"/>
              </a:rPr>
              <a:t>Kendskab</a:t>
            </a:r>
          </a:p>
        </p:txBody>
      </p:sp>
      <p:sp>
        <p:nvSpPr>
          <p:cNvPr id="56" name="TextBox 55"/>
          <p:cNvSpPr txBox="1"/>
          <p:nvPr/>
        </p:nvSpPr>
        <p:spPr>
          <a:xfrm>
            <a:off x="2936952" y="3206193"/>
            <a:ext cx="792000" cy="216024"/>
          </a:xfrm>
          <a:prstGeom prst="rect">
            <a:avLst/>
          </a:prstGeom>
          <a:noFill/>
        </p:spPr>
        <p:txBody>
          <a:bodyPr vert="horz" wrap="square" lIns="0" tIns="0" rIns="0" bIns="0" rtlCol="0">
            <a:noAutofit/>
          </a:bodyPr>
          <a:lstStyle/>
          <a:p>
            <a:pPr indent="-274320" algn="ctr">
              <a:spcAft>
                <a:spcPts val="900"/>
              </a:spcAft>
            </a:pPr>
            <a:r>
              <a:rPr lang="da-DK" sz="1200" dirty="0" smtClean="0">
                <a:latin typeface="Georgia" pitchFamily="18" charset="0"/>
              </a:rPr>
              <a:t>Nytteværdi</a:t>
            </a:r>
          </a:p>
        </p:txBody>
      </p:sp>
      <p:cxnSp>
        <p:nvCxnSpPr>
          <p:cNvPr id="19" name="Straight Arrow Connector 18"/>
          <p:cNvCxnSpPr/>
          <p:nvPr/>
        </p:nvCxnSpPr>
        <p:spPr>
          <a:xfrm flipV="1">
            <a:off x="1456379" y="3184103"/>
            <a:ext cx="1038261" cy="8037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411936" y="4276592"/>
            <a:ext cx="1584000" cy="396000"/>
          </a:xfrm>
          <a:prstGeom prst="rect">
            <a:avLst/>
          </a:prstGeom>
          <a:noFill/>
        </p:spPr>
        <p:txBody>
          <a:bodyPr vert="horz" wrap="square" lIns="0" tIns="0" rIns="0" bIns="0" rtlCol="0">
            <a:noAutofit/>
          </a:bodyPr>
          <a:lstStyle/>
          <a:p>
            <a:pPr indent="-274320" algn="ctr">
              <a:spcAft>
                <a:spcPts val="900"/>
              </a:spcAft>
            </a:pPr>
            <a:r>
              <a:rPr lang="da-DK" sz="1200" dirty="0" smtClean="0">
                <a:latin typeface="Georgia" pitchFamily="18" charset="0"/>
              </a:rPr>
              <a:t>Arkitekturprodukter og -elementer</a:t>
            </a:r>
          </a:p>
        </p:txBody>
      </p:sp>
    </p:spTree>
    <p:extLst>
      <p:ext uri="{BB962C8B-B14F-4D97-AF65-F5344CB8AC3E}">
        <p14:creationId xmlns:p14="http://schemas.microsoft.com/office/powerpoint/2010/main" val="2658534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51995497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0990"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da-DK" dirty="0"/>
              <a:t>Overblik over </a:t>
            </a:r>
            <a:r>
              <a:rPr lang="da-DK" dirty="0" smtClean="0"/>
              <a:t>kvalitative målepunkter</a:t>
            </a:r>
            <a:br>
              <a:rPr lang="da-DK" dirty="0" smtClean="0"/>
            </a:br>
            <a:r>
              <a:rPr lang="da-DK" sz="1800" b="0" dirty="0" smtClean="0"/>
              <a:t> </a:t>
            </a:r>
            <a:endParaRPr lang="da-DK" sz="1800" b="0" dirty="0"/>
          </a:p>
        </p:txBody>
      </p:sp>
      <p:sp>
        <p:nvSpPr>
          <p:cNvPr id="4" name="Rectangle 3"/>
          <p:cNvSpPr/>
          <p:nvPr/>
        </p:nvSpPr>
        <p:spPr bwMode="ltGray">
          <a:xfrm>
            <a:off x="395536" y="6453336"/>
            <a:ext cx="648072" cy="216024"/>
          </a:xfrm>
          <a:prstGeom prst="rect">
            <a:avLst/>
          </a:prstGeom>
          <a:solidFill>
            <a:schemeClr val="bg2"/>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err="1" smtClean="0">
              <a:solidFill>
                <a:schemeClr val="bg1"/>
              </a:solidFill>
              <a:latin typeface="Georgia" pitchFamily="18" charset="0"/>
            </a:endParaRPr>
          </a:p>
        </p:txBody>
      </p:sp>
      <p:graphicFrame>
        <p:nvGraphicFramePr>
          <p:cNvPr id="7" name="Content Placeholder 6"/>
          <p:cNvGraphicFramePr>
            <a:graphicFrameLocks noGrp="1"/>
          </p:cNvGraphicFramePr>
          <p:nvPr>
            <p:ph sz="quarter" idx="15"/>
            <p:extLst>
              <p:ext uri="{D42A27DB-BD31-4B8C-83A1-F6EECF244321}">
                <p14:modId xmlns:p14="http://schemas.microsoft.com/office/powerpoint/2010/main" val="1431489240"/>
              </p:ext>
            </p:extLst>
          </p:nvPr>
        </p:nvGraphicFramePr>
        <p:xfrm>
          <a:off x="533400" y="1556792"/>
          <a:ext cx="8071048" cy="4711320"/>
        </p:xfrm>
        <a:graphic>
          <a:graphicData uri="http://schemas.openxmlformats.org/drawingml/2006/table">
            <a:tbl>
              <a:tblPr firstRow="1" bandRow="1">
                <a:tableStyleId>{3B4B98B0-60AC-42C2-AFA5-B58CD77FA1E5}</a:tableStyleId>
              </a:tblPr>
              <a:tblGrid>
                <a:gridCol w="294184">
                  <a:extLst>
                    <a:ext uri="{9D8B030D-6E8A-4147-A177-3AD203B41FA5}">
                      <a16:colId xmlns:a16="http://schemas.microsoft.com/office/drawing/2014/main" xmlns="" val="20000"/>
                    </a:ext>
                  </a:extLst>
                </a:gridCol>
                <a:gridCol w="3168352">
                  <a:extLst>
                    <a:ext uri="{9D8B030D-6E8A-4147-A177-3AD203B41FA5}">
                      <a16:colId xmlns:a16="http://schemas.microsoft.com/office/drawing/2014/main" xmlns="" val="20001"/>
                    </a:ext>
                  </a:extLst>
                </a:gridCol>
                <a:gridCol w="4608512">
                  <a:extLst>
                    <a:ext uri="{9D8B030D-6E8A-4147-A177-3AD203B41FA5}">
                      <a16:colId xmlns:a16="http://schemas.microsoft.com/office/drawing/2014/main" xmlns="" val="20002"/>
                    </a:ext>
                  </a:extLst>
                </a:gridCol>
              </a:tblGrid>
              <a:tr h="128757">
                <a:tc>
                  <a:txBody>
                    <a:bodyPr/>
                    <a:lstStyle/>
                    <a:p>
                      <a:r>
                        <a:rPr lang="da-DK" sz="900" dirty="0" smtClean="0">
                          <a:latin typeface="+mj-lt"/>
                        </a:rPr>
                        <a:t>#</a:t>
                      </a:r>
                      <a:endParaRPr lang="da-DK" sz="900" dirty="0">
                        <a:latin typeface="+mj-lt"/>
                      </a:endParaRPr>
                    </a:p>
                  </a:txBody>
                  <a:tcPr marL="36000" marR="36000" marT="36000" marB="36000"/>
                </a:tc>
                <a:tc>
                  <a:txBody>
                    <a:bodyPr/>
                    <a:lstStyle/>
                    <a:p>
                      <a:r>
                        <a:rPr lang="da-DK" sz="900" dirty="0" smtClean="0">
                          <a:latin typeface="+mj-lt"/>
                        </a:rPr>
                        <a:t>Målepunkt</a:t>
                      </a:r>
                      <a:endParaRPr lang="da-DK" sz="900" dirty="0">
                        <a:latin typeface="+mj-lt"/>
                      </a:endParaRPr>
                    </a:p>
                  </a:txBody>
                  <a:tcPr marL="36000" marR="36000" marT="36000" marB="36000"/>
                </a:tc>
                <a:tc>
                  <a:txBody>
                    <a:bodyPr/>
                    <a:lstStyle/>
                    <a:p>
                      <a:r>
                        <a:rPr lang="da-DK" sz="900" dirty="0" smtClean="0">
                          <a:latin typeface="+mj-lt"/>
                        </a:rPr>
                        <a:t>Effektmål</a:t>
                      </a:r>
                      <a:endParaRPr lang="da-DK" sz="900" dirty="0">
                        <a:latin typeface="+mj-lt"/>
                      </a:endParaRPr>
                    </a:p>
                  </a:txBody>
                  <a:tcPr marL="36000" marR="36000" marT="36000" marB="36000"/>
                </a:tc>
                <a:extLst>
                  <a:ext uri="{0D108BD9-81ED-4DB2-BD59-A6C34878D82A}">
                    <a16:rowId xmlns:a16="http://schemas.microsoft.com/office/drawing/2014/main" xmlns="" val="10000"/>
                  </a:ext>
                </a:extLst>
              </a:tr>
              <a:tr h="216202">
                <a:tc>
                  <a:txBody>
                    <a:bodyPr/>
                    <a:lstStyle/>
                    <a:p>
                      <a:pPr algn="l" fontAlgn="t"/>
                      <a:r>
                        <a:rPr lang="da-DK" sz="900" b="0" i="0" u="none" strike="noStrike" dirty="0" smtClean="0">
                          <a:solidFill>
                            <a:srgbClr val="000000"/>
                          </a:solidFill>
                          <a:effectLst/>
                          <a:latin typeface="+mj-lt"/>
                        </a:rPr>
                        <a:t>1</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smtClean="0">
                          <a:solidFill>
                            <a:srgbClr val="000000"/>
                          </a:solidFill>
                          <a:effectLst/>
                          <a:latin typeface="+mj-lt"/>
                          <a:ea typeface="+mn-ea"/>
                          <a:cs typeface="+mn-cs"/>
                        </a:rPr>
                        <a:t>Bedre betingelser for datadeling</a:t>
                      </a:r>
                      <a:endParaRPr lang="da-DK" sz="900" b="0" i="0" u="none" strike="noStrike" kern="1200" dirty="0">
                        <a:solidFill>
                          <a:srgbClr val="000000"/>
                        </a:solidFill>
                        <a:effectLst/>
                        <a:latin typeface="+mj-lt"/>
                        <a:ea typeface="+mn-ea"/>
                        <a:cs typeface="+mn-cs"/>
                      </a:endParaRPr>
                    </a:p>
                  </a:txBody>
                  <a:tcPr marL="36000" marR="36000" marT="36000" marB="36000"/>
                </a:tc>
                <a:tc>
                  <a:txBody>
                    <a:bodyPr/>
                    <a:lstStyle/>
                    <a:p>
                      <a:pPr marL="171450" indent="-171450" algn="l" fontAlgn="t">
                        <a:buFont typeface="Arial" panose="020B0604020202020204" pitchFamily="34" charset="0"/>
                        <a:buChar char="•"/>
                      </a:pPr>
                      <a:r>
                        <a:rPr lang="da-DK" sz="900" u="none" strike="noStrike" dirty="0" smtClean="0">
                          <a:effectLst/>
                          <a:latin typeface="+mj-lt"/>
                        </a:rPr>
                        <a:t>Skaber bedre betingelser for datadeling og dermed også sammenhæng i sagsbehandlingen på tværs af faglige områder og i effektive selvbetjeningsløsninger</a:t>
                      </a:r>
                    </a:p>
                  </a:txBody>
                  <a:tcPr marL="36000" marR="36000" marT="36000" marB="36000"/>
                </a:tc>
                <a:extLst>
                  <a:ext uri="{0D108BD9-81ED-4DB2-BD59-A6C34878D82A}">
                    <a16:rowId xmlns:a16="http://schemas.microsoft.com/office/drawing/2014/main" xmlns="" val="10001"/>
                  </a:ext>
                </a:extLst>
              </a:tr>
              <a:tr h="216202">
                <a:tc>
                  <a:txBody>
                    <a:bodyPr/>
                    <a:lstStyle/>
                    <a:p>
                      <a:pPr algn="l" fontAlgn="t"/>
                      <a:r>
                        <a:rPr lang="da-DK" sz="900" b="0" i="0" u="none" strike="noStrike" dirty="0" smtClean="0">
                          <a:solidFill>
                            <a:srgbClr val="000000"/>
                          </a:solidFill>
                          <a:effectLst/>
                          <a:latin typeface="+mj-lt"/>
                        </a:rPr>
                        <a:t>2</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smtClean="0">
                          <a:solidFill>
                            <a:srgbClr val="000000"/>
                          </a:solidFill>
                          <a:effectLst/>
                          <a:latin typeface="+mj-lt"/>
                          <a:ea typeface="+mn-ea"/>
                          <a:cs typeface="+mn-cs"/>
                        </a:rPr>
                        <a:t>Rammearkitekturens evne til at stimulere innovation og nytænkning</a:t>
                      </a:r>
                      <a:endParaRPr lang="da-DK" sz="900" b="0" i="0" u="none" strike="noStrike" kern="1200" dirty="0">
                        <a:solidFill>
                          <a:srgbClr val="000000"/>
                        </a:solidFill>
                        <a:effectLst/>
                        <a:latin typeface="+mj-lt"/>
                        <a:ea typeface="+mn-ea"/>
                        <a:cs typeface="+mn-cs"/>
                      </a:endParaRP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b="0" i="0" u="none" strike="noStrike" kern="1200" dirty="0" smtClean="0">
                          <a:solidFill>
                            <a:srgbClr val="000000"/>
                          </a:solidFill>
                          <a:effectLst/>
                          <a:latin typeface="+mj-lt"/>
                          <a:ea typeface="+mn-ea"/>
                          <a:cs typeface="+mn-cs"/>
                        </a:rPr>
                        <a:t>Alle</a:t>
                      </a:r>
                      <a:r>
                        <a:rPr lang="da-DK" sz="900" b="0" i="0" u="none" strike="noStrike" kern="1200" baseline="0" dirty="0" smtClean="0">
                          <a:solidFill>
                            <a:srgbClr val="000000"/>
                          </a:solidFill>
                          <a:effectLst/>
                          <a:latin typeface="+mj-lt"/>
                          <a:ea typeface="+mn-ea"/>
                          <a:cs typeface="+mn-cs"/>
                        </a:rPr>
                        <a:t> tre effektmål</a:t>
                      </a:r>
                      <a:endParaRPr lang="da-DK" sz="900" b="0" i="0" u="none" strike="noStrike" kern="1200" dirty="0" smtClean="0">
                        <a:solidFill>
                          <a:srgbClr val="000000"/>
                        </a:solidFill>
                        <a:effectLst/>
                        <a:latin typeface="+mj-lt"/>
                        <a:ea typeface="+mn-ea"/>
                        <a:cs typeface="+mn-cs"/>
                      </a:endParaRPr>
                    </a:p>
                  </a:txBody>
                  <a:tcPr marL="36000" marR="36000" marT="36000" marB="36000"/>
                </a:tc>
                <a:extLst>
                  <a:ext uri="{0D108BD9-81ED-4DB2-BD59-A6C34878D82A}">
                    <a16:rowId xmlns:a16="http://schemas.microsoft.com/office/drawing/2014/main" xmlns="" val="10002"/>
                  </a:ext>
                </a:extLst>
              </a:tr>
              <a:tr h="120364">
                <a:tc>
                  <a:txBody>
                    <a:bodyPr/>
                    <a:lstStyle/>
                    <a:p>
                      <a:pPr algn="l" fontAlgn="t"/>
                      <a:r>
                        <a:rPr lang="da-DK" sz="900" b="0" i="0" u="none" strike="noStrike" dirty="0" smtClean="0">
                          <a:solidFill>
                            <a:srgbClr val="000000"/>
                          </a:solidFill>
                          <a:effectLst/>
                          <a:latin typeface="+mj-lt"/>
                        </a:rPr>
                        <a:t>3</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a:solidFill>
                            <a:srgbClr val="000000"/>
                          </a:solidFill>
                          <a:effectLst/>
                          <a:latin typeface="+mj-lt"/>
                          <a:ea typeface="+mn-ea"/>
                          <a:cs typeface="+mn-cs"/>
                        </a:rPr>
                        <a:t>Åbnet konkurrence på kommunale it-marked</a:t>
                      </a: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Fremmer og åbner konkurrencen på kommunernes it-marked</a:t>
                      </a:r>
                      <a:endParaRPr lang="da-DK" sz="900" b="0" i="0" u="none" strike="noStrike" kern="1200" dirty="0" smtClean="0">
                        <a:solidFill>
                          <a:srgbClr val="000000"/>
                        </a:solidFill>
                        <a:effectLst/>
                        <a:latin typeface="+mj-lt"/>
                        <a:ea typeface="+mn-ea"/>
                        <a:cs typeface="+mn-cs"/>
                      </a:endParaRPr>
                    </a:p>
                  </a:txBody>
                  <a:tcPr marL="36000" marR="36000" marT="36000" marB="36000"/>
                </a:tc>
                <a:extLst>
                  <a:ext uri="{0D108BD9-81ED-4DB2-BD59-A6C34878D82A}">
                    <a16:rowId xmlns:a16="http://schemas.microsoft.com/office/drawing/2014/main" xmlns="" val="10003"/>
                  </a:ext>
                </a:extLst>
              </a:tr>
              <a:tr h="0">
                <a:tc>
                  <a:txBody>
                    <a:bodyPr/>
                    <a:lstStyle/>
                    <a:p>
                      <a:pPr algn="l" fontAlgn="t"/>
                      <a:r>
                        <a:rPr lang="da-DK" sz="900" b="0" i="0" u="none" strike="noStrike" dirty="0" smtClean="0">
                          <a:solidFill>
                            <a:srgbClr val="000000"/>
                          </a:solidFill>
                          <a:effectLst/>
                          <a:latin typeface="+mj-lt"/>
                        </a:rPr>
                        <a:t>4</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a:solidFill>
                            <a:srgbClr val="000000"/>
                          </a:solidFill>
                          <a:effectLst/>
                          <a:latin typeface="+mj-lt"/>
                          <a:ea typeface="+mn-ea"/>
                          <a:cs typeface="+mn-cs"/>
                        </a:rPr>
                        <a:t>Kendskab til rammearkitekturens overordnede indhold</a:t>
                      </a: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b="0" i="0" u="none" strike="noStrike" kern="1200" dirty="0" smtClean="0">
                          <a:solidFill>
                            <a:srgbClr val="000000"/>
                          </a:solidFill>
                          <a:effectLst/>
                          <a:latin typeface="+mj-lt"/>
                          <a:ea typeface="+mn-ea"/>
                          <a:cs typeface="+mn-cs"/>
                        </a:rPr>
                        <a:t>Alle</a:t>
                      </a:r>
                      <a:r>
                        <a:rPr lang="da-DK" sz="900" b="0" i="0" u="none" strike="noStrike" kern="1200" baseline="0" dirty="0" smtClean="0">
                          <a:solidFill>
                            <a:srgbClr val="000000"/>
                          </a:solidFill>
                          <a:effectLst/>
                          <a:latin typeface="+mj-lt"/>
                          <a:ea typeface="+mn-ea"/>
                          <a:cs typeface="+mn-cs"/>
                        </a:rPr>
                        <a:t> tre effektmål</a:t>
                      </a:r>
                      <a:endParaRPr lang="da-DK" sz="900" b="0" i="0" u="none" strike="noStrike" kern="1200" dirty="0" smtClean="0">
                        <a:solidFill>
                          <a:srgbClr val="000000"/>
                        </a:solidFill>
                        <a:effectLst/>
                        <a:latin typeface="+mj-lt"/>
                        <a:ea typeface="+mn-ea"/>
                        <a:cs typeface="+mn-cs"/>
                      </a:endParaRPr>
                    </a:p>
                  </a:txBody>
                  <a:tcPr marL="36000" marR="36000" marT="36000" marB="36000"/>
                </a:tc>
                <a:extLst>
                  <a:ext uri="{0D108BD9-81ED-4DB2-BD59-A6C34878D82A}">
                    <a16:rowId xmlns:a16="http://schemas.microsoft.com/office/drawing/2014/main" xmlns="" val="10004"/>
                  </a:ext>
                </a:extLst>
              </a:tr>
              <a:tr h="0">
                <a:tc>
                  <a:txBody>
                    <a:bodyPr/>
                    <a:lstStyle/>
                    <a:p>
                      <a:pPr algn="l" fontAlgn="t"/>
                      <a:r>
                        <a:rPr lang="da-DK" sz="900" b="0" i="0" u="none" strike="noStrike" dirty="0" smtClean="0">
                          <a:solidFill>
                            <a:srgbClr val="000000"/>
                          </a:solidFill>
                          <a:effectLst/>
                          <a:latin typeface="+mj-lt"/>
                        </a:rPr>
                        <a:t>5</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smtClean="0">
                          <a:solidFill>
                            <a:srgbClr val="000000"/>
                          </a:solidFill>
                          <a:effectLst/>
                          <a:latin typeface="+mj-lt"/>
                          <a:ea typeface="+mn-ea"/>
                          <a:cs typeface="+mn-cs"/>
                        </a:rPr>
                        <a:t>Videns- og informationssøgning om rammearkitekturen</a:t>
                      </a:r>
                      <a:endParaRPr lang="da-DK" sz="900" b="0" i="0" u="none" strike="noStrike" kern="1200" dirty="0">
                        <a:solidFill>
                          <a:srgbClr val="000000"/>
                        </a:solidFill>
                        <a:effectLst/>
                        <a:latin typeface="+mj-lt"/>
                        <a:ea typeface="+mn-ea"/>
                        <a:cs typeface="+mn-cs"/>
                      </a:endParaRP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b="0" i="0" u="none" strike="noStrike" kern="1200" dirty="0" smtClean="0">
                          <a:solidFill>
                            <a:srgbClr val="000000"/>
                          </a:solidFill>
                          <a:effectLst/>
                          <a:latin typeface="+mj-lt"/>
                          <a:ea typeface="+mn-ea"/>
                          <a:cs typeface="+mn-cs"/>
                        </a:rPr>
                        <a:t>Alle</a:t>
                      </a:r>
                      <a:r>
                        <a:rPr lang="da-DK" sz="900" b="0" i="0" u="none" strike="noStrike" kern="1200" baseline="0" dirty="0" smtClean="0">
                          <a:solidFill>
                            <a:srgbClr val="000000"/>
                          </a:solidFill>
                          <a:effectLst/>
                          <a:latin typeface="+mj-lt"/>
                          <a:ea typeface="+mn-ea"/>
                          <a:cs typeface="+mn-cs"/>
                        </a:rPr>
                        <a:t> tre effektmål</a:t>
                      </a:r>
                      <a:endParaRPr lang="da-DK" sz="900" b="0" i="0" u="none" strike="noStrike" kern="1200" dirty="0" smtClean="0">
                        <a:solidFill>
                          <a:srgbClr val="000000"/>
                        </a:solidFill>
                        <a:effectLst/>
                        <a:latin typeface="+mj-lt"/>
                        <a:ea typeface="+mn-ea"/>
                        <a:cs typeface="+mn-cs"/>
                      </a:endParaRPr>
                    </a:p>
                  </a:txBody>
                  <a:tcPr marL="36000" marR="36000" marT="36000" marB="36000"/>
                </a:tc>
                <a:extLst>
                  <a:ext uri="{0D108BD9-81ED-4DB2-BD59-A6C34878D82A}">
                    <a16:rowId xmlns:a16="http://schemas.microsoft.com/office/drawing/2014/main" xmlns="" val="10005"/>
                  </a:ext>
                </a:extLst>
              </a:tr>
              <a:tr h="116754">
                <a:tc>
                  <a:txBody>
                    <a:bodyPr/>
                    <a:lstStyle/>
                    <a:p>
                      <a:pPr algn="l" fontAlgn="t"/>
                      <a:r>
                        <a:rPr lang="da-DK" sz="900" b="0" i="0" u="none" strike="noStrike" dirty="0" smtClean="0">
                          <a:solidFill>
                            <a:srgbClr val="000000"/>
                          </a:solidFill>
                          <a:effectLst/>
                          <a:latin typeface="+mj-lt"/>
                        </a:rPr>
                        <a:t>6</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smtClean="0">
                          <a:solidFill>
                            <a:srgbClr val="000000"/>
                          </a:solidFill>
                          <a:effectLst/>
                          <a:latin typeface="+mj-lt"/>
                          <a:ea typeface="+mn-ea"/>
                          <a:cs typeface="+mn-cs"/>
                        </a:rPr>
                        <a:t>Indhold i rammearkitekturen</a:t>
                      </a:r>
                      <a:endParaRPr lang="da-DK" sz="900" b="0" i="0" u="none" strike="noStrike" kern="1200" dirty="0">
                        <a:solidFill>
                          <a:srgbClr val="000000"/>
                        </a:solidFill>
                        <a:effectLst/>
                        <a:latin typeface="+mj-lt"/>
                        <a:ea typeface="+mn-ea"/>
                        <a:cs typeface="+mn-cs"/>
                      </a:endParaRP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b="0" i="0" u="none" strike="noStrike" kern="1200" dirty="0" smtClean="0">
                          <a:solidFill>
                            <a:srgbClr val="000000"/>
                          </a:solidFill>
                          <a:effectLst/>
                          <a:latin typeface="+mj-lt"/>
                          <a:ea typeface="+mn-ea"/>
                          <a:cs typeface="+mn-cs"/>
                        </a:rPr>
                        <a:t>Alle</a:t>
                      </a:r>
                      <a:r>
                        <a:rPr lang="da-DK" sz="900" b="0" i="0" u="none" strike="noStrike" kern="1200" baseline="0" dirty="0" smtClean="0">
                          <a:solidFill>
                            <a:srgbClr val="000000"/>
                          </a:solidFill>
                          <a:effectLst/>
                          <a:latin typeface="+mj-lt"/>
                          <a:ea typeface="+mn-ea"/>
                          <a:cs typeface="+mn-cs"/>
                        </a:rPr>
                        <a:t> tre effektmål</a:t>
                      </a:r>
                      <a:endParaRPr lang="da-DK" sz="900" b="0" i="0" u="none" strike="noStrike" kern="1200" dirty="0" smtClean="0">
                        <a:solidFill>
                          <a:srgbClr val="000000"/>
                        </a:solidFill>
                        <a:effectLst/>
                        <a:latin typeface="+mj-lt"/>
                        <a:ea typeface="+mn-ea"/>
                        <a:cs typeface="+mn-cs"/>
                      </a:endParaRPr>
                    </a:p>
                  </a:txBody>
                  <a:tcPr marL="36000" marR="36000" marT="36000" marB="36000"/>
                </a:tc>
                <a:extLst>
                  <a:ext uri="{0D108BD9-81ED-4DB2-BD59-A6C34878D82A}">
                    <a16:rowId xmlns:a16="http://schemas.microsoft.com/office/drawing/2014/main" xmlns="" val="10006"/>
                  </a:ext>
                </a:extLst>
              </a:tr>
              <a:tr h="216202">
                <a:tc>
                  <a:txBody>
                    <a:bodyPr/>
                    <a:lstStyle/>
                    <a:p>
                      <a:pPr algn="l" fontAlgn="t"/>
                      <a:r>
                        <a:rPr lang="da-DK" sz="900" b="0" i="0" u="none" strike="noStrike" dirty="0" smtClean="0">
                          <a:solidFill>
                            <a:srgbClr val="000000"/>
                          </a:solidFill>
                          <a:effectLst/>
                          <a:latin typeface="+mj-lt"/>
                        </a:rPr>
                        <a:t>7</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smtClean="0">
                          <a:solidFill>
                            <a:srgbClr val="000000"/>
                          </a:solidFill>
                          <a:effectLst/>
                          <a:latin typeface="+mj-lt"/>
                          <a:ea typeface="+mn-ea"/>
                          <a:cs typeface="+mn-cs"/>
                        </a:rPr>
                        <a:t>Anvendelse af rammearkitekturens indhold</a:t>
                      </a:r>
                      <a:endParaRPr lang="da-DK" sz="900" b="0" i="0" u="none" strike="noStrike" kern="1200" dirty="0">
                        <a:solidFill>
                          <a:srgbClr val="000000"/>
                        </a:solidFill>
                        <a:effectLst/>
                        <a:latin typeface="+mj-lt"/>
                        <a:ea typeface="+mn-ea"/>
                        <a:cs typeface="+mn-cs"/>
                      </a:endParaRP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bedre betingelser for datadeling og dermed også sammenhæng i sagsbehandlingen på tværs af faglige områder og i effektive selvbetjeningsløsninger</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værdi for de kommunale kerneopgaver</a:t>
                      </a:r>
                    </a:p>
                  </a:txBody>
                  <a:tcPr marL="36000" marR="36000" marT="36000" marB="36000"/>
                </a:tc>
                <a:extLst>
                  <a:ext uri="{0D108BD9-81ED-4DB2-BD59-A6C34878D82A}">
                    <a16:rowId xmlns:a16="http://schemas.microsoft.com/office/drawing/2014/main" xmlns="" val="10007"/>
                  </a:ext>
                </a:extLst>
              </a:tr>
              <a:tr h="128757">
                <a:tc>
                  <a:txBody>
                    <a:bodyPr/>
                    <a:lstStyle/>
                    <a:p>
                      <a:pPr algn="l" fontAlgn="t"/>
                      <a:r>
                        <a:rPr lang="da-DK" sz="900" b="0" i="0" u="none" strike="noStrike" dirty="0" smtClean="0">
                          <a:solidFill>
                            <a:srgbClr val="000000"/>
                          </a:solidFill>
                          <a:effectLst/>
                          <a:latin typeface="+mj-lt"/>
                        </a:rPr>
                        <a:t>8</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smtClean="0">
                          <a:solidFill>
                            <a:srgbClr val="000000"/>
                          </a:solidFill>
                          <a:effectLst/>
                          <a:latin typeface="+mj-lt"/>
                          <a:ea typeface="+mn-ea"/>
                          <a:cs typeface="+mn-cs"/>
                        </a:rPr>
                        <a:t>Udvikling og</a:t>
                      </a:r>
                      <a:r>
                        <a:rPr lang="da-DK" sz="900" b="0" i="0" u="none" strike="noStrike" kern="1200" baseline="0" dirty="0" smtClean="0">
                          <a:solidFill>
                            <a:srgbClr val="000000"/>
                          </a:solidFill>
                          <a:effectLst/>
                          <a:latin typeface="+mj-lt"/>
                          <a:ea typeface="+mn-ea"/>
                          <a:cs typeface="+mn-cs"/>
                        </a:rPr>
                        <a:t> styring (</a:t>
                      </a:r>
                      <a:r>
                        <a:rPr lang="da-DK" sz="900" b="0" i="0" u="none" strike="noStrike" kern="1200" baseline="0" dirty="0" err="1" smtClean="0">
                          <a:solidFill>
                            <a:srgbClr val="000000"/>
                          </a:solidFill>
                          <a:effectLst/>
                          <a:latin typeface="+mj-lt"/>
                          <a:ea typeface="+mn-ea"/>
                          <a:cs typeface="+mn-cs"/>
                        </a:rPr>
                        <a:t>governance</a:t>
                      </a:r>
                      <a:r>
                        <a:rPr lang="da-DK" sz="900" b="0" i="0" u="none" strike="noStrike" kern="1200" baseline="0" dirty="0" smtClean="0">
                          <a:solidFill>
                            <a:srgbClr val="000000"/>
                          </a:solidFill>
                          <a:effectLst/>
                          <a:latin typeface="+mj-lt"/>
                          <a:ea typeface="+mn-ea"/>
                          <a:cs typeface="+mn-cs"/>
                        </a:rPr>
                        <a:t>) </a:t>
                      </a:r>
                      <a:r>
                        <a:rPr lang="da-DK" sz="900" b="0" i="0" u="none" strike="noStrike" kern="1200" dirty="0" smtClean="0">
                          <a:solidFill>
                            <a:srgbClr val="000000"/>
                          </a:solidFill>
                          <a:effectLst/>
                          <a:latin typeface="+mj-lt"/>
                          <a:ea typeface="+mn-ea"/>
                          <a:cs typeface="+mn-cs"/>
                        </a:rPr>
                        <a:t>af rammearkitekturens indhold</a:t>
                      </a:r>
                      <a:endParaRPr lang="da-DK" sz="900" b="0" i="0" u="none" strike="noStrike" kern="1200" dirty="0">
                        <a:solidFill>
                          <a:srgbClr val="000000"/>
                        </a:solidFill>
                        <a:effectLst/>
                        <a:latin typeface="+mj-lt"/>
                        <a:ea typeface="+mn-ea"/>
                        <a:cs typeface="+mn-cs"/>
                      </a:endParaRP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bedre betingelser for datadeling og dermed også sammenhæng i sagsbehandlingen på tværs af faglige områder og i effektive selvbetjeningsløsninger</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værdi for de kommunale kerneopgaver</a:t>
                      </a:r>
                    </a:p>
                  </a:txBody>
                  <a:tcPr marL="36000" marR="36000" marT="36000" marB="36000"/>
                </a:tc>
                <a:extLst>
                  <a:ext uri="{0D108BD9-81ED-4DB2-BD59-A6C34878D82A}">
                    <a16:rowId xmlns:a16="http://schemas.microsoft.com/office/drawing/2014/main" xmlns="" val="10008"/>
                  </a:ext>
                </a:extLst>
              </a:tr>
              <a:tr h="128757">
                <a:tc>
                  <a:txBody>
                    <a:bodyPr/>
                    <a:lstStyle/>
                    <a:p>
                      <a:pPr algn="l" fontAlgn="t"/>
                      <a:r>
                        <a:rPr lang="da-DK" sz="900" b="0" i="0" u="none" strike="noStrike" dirty="0" smtClean="0">
                          <a:solidFill>
                            <a:srgbClr val="000000"/>
                          </a:solidFill>
                          <a:effectLst/>
                          <a:latin typeface="+mj-lt"/>
                        </a:rPr>
                        <a:t>9</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a:solidFill>
                            <a:srgbClr val="000000"/>
                          </a:solidFill>
                          <a:effectLst/>
                          <a:latin typeface="+mj-lt"/>
                          <a:ea typeface="+mn-ea"/>
                          <a:cs typeface="+mn-cs"/>
                        </a:rPr>
                        <a:t>Anvendelse af elementer til arkitekturstyring fra rammearkitekturen</a:t>
                      </a: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bedre betingelser for datadeling og dermed også sammenhæng i sagsbehandlingen på tværs af faglige områder og i effektive selvbetjeningsløsninger</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værdi for de kommunale kerneopgaver</a:t>
                      </a:r>
                    </a:p>
                  </a:txBody>
                  <a:tcPr marL="36000" marR="36000" marT="36000" marB="36000"/>
                </a:tc>
                <a:extLst>
                  <a:ext uri="{0D108BD9-81ED-4DB2-BD59-A6C34878D82A}">
                    <a16:rowId xmlns:a16="http://schemas.microsoft.com/office/drawing/2014/main" xmlns="" val="10009"/>
                  </a:ext>
                </a:extLst>
              </a:tr>
              <a:tr h="128757">
                <a:tc>
                  <a:txBody>
                    <a:bodyPr/>
                    <a:lstStyle/>
                    <a:p>
                      <a:pPr algn="l" fontAlgn="t"/>
                      <a:r>
                        <a:rPr lang="da-DK" sz="900" b="0" i="0" u="none" strike="noStrike" dirty="0" smtClean="0">
                          <a:solidFill>
                            <a:srgbClr val="000000"/>
                          </a:solidFill>
                          <a:effectLst/>
                          <a:latin typeface="+mj-lt"/>
                        </a:rPr>
                        <a:t>10</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smtClean="0">
                          <a:solidFill>
                            <a:srgbClr val="000000"/>
                          </a:solidFill>
                          <a:effectLst/>
                          <a:latin typeface="+mj-lt"/>
                          <a:ea typeface="+mn-ea"/>
                          <a:cs typeface="+mn-cs"/>
                        </a:rPr>
                        <a:t>Bidrag til indhold i rammearkitektur</a:t>
                      </a:r>
                      <a:endParaRPr lang="da-DK" sz="900" b="0" i="0" u="none" strike="noStrike" kern="1200" dirty="0">
                        <a:solidFill>
                          <a:srgbClr val="000000"/>
                        </a:solidFill>
                        <a:effectLst/>
                        <a:latin typeface="+mj-lt"/>
                        <a:ea typeface="+mn-ea"/>
                        <a:cs typeface="+mn-cs"/>
                      </a:endParaRP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bedre betingelser for datadeling og dermed også sammenhæng i sagsbehandlingen på tværs af faglige områder og i effektive selvbetjeningsløsninger</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værdi for de kommunale kerneopgaver</a:t>
                      </a:r>
                    </a:p>
                  </a:txBody>
                  <a:tcPr marL="36000" marR="36000" marT="36000" marB="36000"/>
                </a:tc>
                <a:extLst>
                  <a:ext uri="{0D108BD9-81ED-4DB2-BD59-A6C34878D82A}">
                    <a16:rowId xmlns:a16="http://schemas.microsoft.com/office/drawing/2014/main" xmlns="" val="10010"/>
                  </a:ext>
                </a:extLst>
              </a:tr>
              <a:tr h="106676">
                <a:tc>
                  <a:txBody>
                    <a:bodyPr/>
                    <a:lstStyle/>
                    <a:p>
                      <a:pPr algn="l" fontAlgn="t"/>
                      <a:r>
                        <a:rPr lang="da-DK" sz="900" b="0" i="0" u="none" strike="noStrike" dirty="0" smtClean="0">
                          <a:solidFill>
                            <a:srgbClr val="000000"/>
                          </a:solidFill>
                          <a:effectLst/>
                          <a:latin typeface="+mj-lt"/>
                        </a:rPr>
                        <a:t>11</a:t>
                      </a: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a:solidFill>
                            <a:srgbClr val="000000"/>
                          </a:solidFill>
                          <a:effectLst/>
                          <a:latin typeface="+mj-lt"/>
                          <a:ea typeface="+mn-ea"/>
                          <a:cs typeface="+mn-cs"/>
                        </a:rPr>
                        <a:t>Anskaffelse af it-løsninger i det kommunale miljø</a:t>
                      </a: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b="0" i="0" u="none" strike="noStrike" kern="1200" dirty="0" smtClean="0">
                          <a:solidFill>
                            <a:srgbClr val="000000"/>
                          </a:solidFill>
                          <a:effectLst/>
                          <a:latin typeface="+mj-lt"/>
                          <a:ea typeface="+mn-ea"/>
                          <a:cs typeface="+mn-cs"/>
                        </a:rPr>
                        <a:t>Alle</a:t>
                      </a:r>
                      <a:r>
                        <a:rPr lang="da-DK" sz="900" b="0" i="0" u="none" strike="noStrike" kern="1200" baseline="0" dirty="0" smtClean="0">
                          <a:solidFill>
                            <a:srgbClr val="000000"/>
                          </a:solidFill>
                          <a:effectLst/>
                          <a:latin typeface="+mj-lt"/>
                          <a:ea typeface="+mn-ea"/>
                          <a:cs typeface="+mn-cs"/>
                        </a:rPr>
                        <a:t> tre effektmål</a:t>
                      </a:r>
                      <a:endParaRPr lang="da-DK" sz="900" b="0" i="0" u="none" strike="noStrike" kern="1200" dirty="0" smtClean="0">
                        <a:solidFill>
                          <a:srgbClr val="000000"/>
                        </a:solidFill>
                        <a:effectLst/>
                        <a:latin typeface="+mj-lt"/>
                        <a:ea typeface="+mn-ea"/>
                        <a:cs typeface="+mn-cs"/>
                      </a:endParaRPr>
                    </a:p>
                  </a:txBody>
                  <a:tcPr marL="36000" marR="36000" marT="36000" marB="36000"/>
                </a:tc>
                <a:extLst>
                  <a:ext uri="{0D108BD9-81ED-4DB2-BD59-A6C34878D82A}">
                    <a16:rowId xmlns:a16="http://schemas.microsoft.com/office/drawing/2014/main" xmlns="" val="10011"/>
                  </a:ext>
                </a:extLst>
              </a:tr>
              <a:tr h="128757">
                <a:tc>
                  <a:txBody>
                    <a:bodyPr/>
                    <a:lstStyle/>
                    <a:p>
                      <a:pPr algn="l" fontAlgn="t"/>
                      <a:r>
                        <a:rPr lang="da-DK" sz="900" b="0" i="0" u="none" strike="noStrike" dirty="0" smtClean="0">
                          <a:solidFill>
                            <a:srgbClr val="000000"/>
                          </a:solidFill>
                          <a:effectLst/>
                          <a:latin typeface="+mj-lt"/>
                        </a:rPr>
                        <a:t>12</a:t>
                      </a: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a:solidFill>
                            <a:srgbClr val="000000"/>
                          </a:solidFill>
                          <a:effectLst/>
                          <a:latin typeface="+mj-lt"/>
                          <a:ea typeface="+mn-ea"/>
                          <a:cs typeface="+mn-cs"/>
                        </a:rPr>
                        <a:t>Genbrug af elementer i rammearkitekturen</a:t>
                      </a: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bedre betingelser for datadeling og dermed også sammenhæng i sagsbehandlingen på tværs af faglige områder og i effektive selvbetjeningsløsninger</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Fremmer og åbner konkurrencen på kommunernes it-marked</a:t>
                      </a:r>
                      <a:endParaRPr lang="da-DK" sz="900" b="0" i="0" u="none" strike="noStrike" kern="1200" dirty="0" smtClean="0">
                        <a:solidFill>
                          <a:srgbClr val="000000"/>
                        </a:solidFill>
                        <a:effectLst/>
                        <a:latin typeface="+mj-lt"/>
                        <a:ea typeface="+mn-ea"/>
                        <a:cs typeface="+mn-cs"/>
                      </a:endParaRPr>
                    </a:p>
                  </a:txBody>
                  <a:tcPr marL="36000" marR="36000" marT="36000" marB="36000"/>
                </a:tc>
                <a:extLst>
                  <a:ext uri="{0D108BD9-81ED-4DB2-BD59-A6C34878D82A}">
                    <a16:rowId xmlns:a16="http://schemas.microsoft.com/office/drawing/2014/main" xmlns="" val="10012"/>
                  </a:ext>
                </a:extLst>
              </a:tr>
              <a:tr h="130296">
                <a:tc>
                  <a:txBody>
                    <a:bodyPr/>
                    <a:lstStyle/>
                    <a:p>
                      <a:pPr algn="l" fontAlgn="t"/>
                      <a:r>
                        <a:rPr lang="da-DK" sz="900" b="0" i="0" u="none" strike="noStrike" dirty="0" smtClean="0">
                          <a:solidFill>
                            <a:srgbClr val="000000"/>
                          </a:solidFill>
                          <a:effectLst/>
                          <a:latin typeface="+mj-lt"/>
                        </a:rPr>
                        <a:t>13</a:t>
                      </a:r>
                      <a:endParaRPr lang="da-DK" sz="900" b="0" i="0" u="none" strike="noStrike" dirty="0">
                        <a:solidFill>
                          <a:srgbClr val="000000"/>
                        </a:solidFill>
                        <a:effectLst/>
                        <a:latin typeface="+mj-lt"/>
                      </a:endParaRPr>
                    </a:p>
                  </a:txBody>
                  <a:tcPr marL="36000" marR="36000" marT="36000" marB="36000"/>
                </a:tc>
                <a:tc>
                  <a:txBody>
                    <a:bodyPr/>
                    <a:lstStyle/>
                    <a:p>
                      <a:pPr marL="0" indent="0" algn="l" defTabSz="914400" rtl="0" eaLnBrk="1" fontAlgn="t" latinLnBrk="0" hangingPunct="1">
                        <a:buFont typeface="Arial" panose="020B0604020202020204" pitchFamily="34" charset="0"/>
                        <a:buNone/>
                      </a:pPr>
                      <a:r>
                        <a:rPr lang="da-DK" sz="900" b="0" i="0" u="none" strike="noStrike" kern="1200" dirty="0" smtClean="0">
                          <a:solidFill>
                            <a:srgbClr val="000000"/>
                          </a:solidFill>
                          <a:effectLst/>
                          <a:latin typeface="+mj-lt"/>
                          <a:ea typeface="+mn-ea"/>
                          <a:cs typeface="+mn-cs"/>
                        </a:rPr>
                        <a:t>Rammearkitekturens effekt på integration</a:t>
                      </a:r>
                      <a:endParaRPr lang="da-DK" sz="900" b="0" i="0" u="none" strike="noStrike" kern="1200" dirty="0">
                        <a:solidFill>
                          <a:srgbClr val="000000"/>
                        </a:solidFill>
                        <a:effectLst/>
                        <a:latin typeface="+mj-lt"/>
                        <a:ea typeface="+mn-ea"/>
                        <a:cs typeface="+mn-cs"/>
                      </a:endParaRPr>
                    </a:p>
                  </a:txBody>
                  <a:tcPr marL="36000" marR="36000" marT="36000" marB="36000"/>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da-DK" sz="900" u="none" strike="noStrike" kern="1200" dirty="0" smtClean="0">
                          <a:solidFill>
                            <a:schemeClr val="tx1"/>
                          </a:solidFill>
                          <a:effectLst/>
                          <a:latin typeface="+mj-lt"/>
                          <a:ea typeface="+mn-ea"/>
                          <a:cs typeface="+mn-cs"/>
                        </a:rPr>
                        <a:t>Skaber bedre betingelser for datadeling og dermed også sammenhæng i sagsbehandlingen på tværs af faglige områder og i effektive selvbetjeningsløsninger</a:t>
                      </a:r>
                    </a:p>
                  </a:txBody>
                  <a:tcPr marL="36000" marR="36000" marT="36000" marB="36000"/>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3186874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78352531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7110" name="think-cell Slide" r:id="rId5" imgW="216" imgH="216" progId="TCLayout.ActiveDocument.1">
                  <p:embed/>
                </p:oleObj>
              </mc:Choice>
              <mc:Fallback>
                <p:oleObj name="think-cell Slide" r:id="rId5" imgW="216" imgH="216"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Åbnet konkurrence på kommunale it-marked</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Fremmer og åbner konkurrencen på kommunernes it-marked</a:t>
            </a: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2" y="2555548"/>
            <a:ext cx="3526248" cy="2529635"/>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r>
              <a:rPr lang="da-DK" sz="1050" dirty="0" smtClean="0">
                <a:latin typeface="Georgia" pitchFamily="18" charset="0"/>
              </a:rPr>
              <a:t>:</a:t>
            </a:r>
            <a:endParaRPr lang="da-DK" sz="1050" dirty="0" smtClean="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a:t>
            </a:r>
            <a:r>
              <a:rPr lang="da-DK" sz="1050" dirty="0" smtClean="0">
                <a:solidFill>
                  <a:srgbClr val="FF0000"/>
                </a:solidFill>
                <a:latin typeface="Georgia" pitchFamily="18" charset="0"/>
              </a:rPr>
              <a:t>øger konkurrencen / åbner markedet på </a:t>
            </a:r>
            <a:r>
              <a:rPr lang="da-DK" sz="1050" dirty="0">
                <a:solidFill>
                  <a:srgbClr val="FF0000"/>
                </a:solidFill>
                <a:latin typeface="Georgia" pitchFamily="18" charset="0"/>
              </a:rPr>
              <a:t>det kommunale it-marked.”</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fælleskommunale rammearkitektur gør det lettere </a:t>
            </a:r>
            <a:r>
              <a:rPr lang="da-DK" sz="1050" dirty="0">
                <a:solidFill>
                  <a:srgbClr val="FF0000"/>
                </a:solidFill>
                <a:latin typeface="Georgia" pitchFamily="18" charset="0"/>
              </a:rPr>
              <a:t>for leverandører at komme ind på det kommunale </a:t>
            </a:r>
            <a:r>
              <a:rPr lang="da-DK" sz="1050" dirty="0" smtClean="0">
                <a:solidFill>
                  <a:srgbClr val="FF0000"/>
                </a:solidFill>
                <a:latin typeface="Georgia" pitchFamily="18" charset="0"/>
              </a:rPr>
              <a:t>it-marked.”</a:t>
            </a:r>
          </a:p>
          <a:p>
            <a:pPr>
              <a:spcAft>
                <a:spcPts val="300"/>
              </a:spcAft>
            </a:pPr>
            <a:r>
              <a:rPr lang="da-DK" sz="1050" dirty="0" smtClean="0">
                <a:latin typeface="Georgia" pitchFamily="18" charset="0"/>
              </a:rPr>
              <a:t>Leverandører:</a:t>
            </a:r>
            <a:endParaRPr lang="da-DK" sz="1050" dirty="0" smtClean="0">
              <a:solidFill>
                <a:srgbClr val="FF0000"/>
              </a:solidFill>
              <a:latin typeface="Georgia" pitchFamily="18" charset="0"/>
            </a:endParaRP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a:t>
            </a:r>
            <a:r>
              <a:rPr lang="da-DK" sz="1050" dirty="0" smtClean="0">
                <a:solidFill>
                  <a:srgbClr val="FF0000"/>
                </a:solidFill>
                <a:latin typeface="Georgia" pitchFamily="18" charset="0"/>
              </a:rPr>
              <a:t>gør det </a:t>
            </a:r>
            <a:r>
              <a:rPr lang="da-DK" sz="1050" dirty="0">
                <a:solidFill>
                  <a:srgbClr val="FF0000"/>
                </a:solidFill>
                <a:latin typeface="Georgia" pitchFamily="18" charset="0"/>
              </a:rPr>
              <a:t>nemmere og mere overskueligt at udvikle løsninger til det kommunale marked</a:t>
            </a:r>
            <a:r>
              <a:rPr lang="da-DK" sz="1050" dirty="0" smtClean="0">
                <a:solidFill>
                  <a:srgbClr val="FF0000"/>
                </a:solidFill>
                <a:latin typeface="Georgia" pitchFamily="18" charset="0"/>
              </a:rPr>
              <a:t>.”</a:t>
            </a:r>
          </a:p>
        </p:txBody>
      </p:sp>
      <p:sp>
        <p:nvSpPr>
          <p:cNvPr id="34" name="TextBox 33"/>
          <p:cNvSpPr txBox="1"/>
          <p:nvPr/>
        </p:nvSpPr>
        <p:spPr>
          <a:xfrm>
            <a:off x="3850761" y="2555549"/>
            <a:ext cx="2926030" cy="1665530"/>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kommuner og leverandører:</a:t>
            </a:r>
          </a:p>
          <a:p>
            <a:pPr marL="179388" indent="-179388">
              <a:spcAft>
                <a:spcPts val="300"/>
              </a:spcAft>
              <a:buFont typeface="Arial" panose="020B0604020202020204" pitchFamily="34" charset="0"/>
              <a:buChar char="•"/>
            </a:pPr>
            <a:r>
              <a:rPr lang="da-DK" sz="1050" dirty="0" smtClean="0">
                <a:solidFill>
                  <a:srgbClr val="FF0000"/>
                </a:solidFill>
                <a:latin typeface="Georgia" pitchFamily="18" charset="0"/>
              </a:rPr>
              <a:t>”Hvordan </a:t>
            </a:r>
            <a:r>
              <a:rPr lang="da-DK" sz="1050" dirty="0">
                <a:solidFill>
                  <a:srgbClr val="FF0000"/>
                </a:solidFill>
                <a:latin typeface="Georgia" pitchFamily="18" charset="0"/>
              </a:rPr>
              <a:t>er det kommunale it-marked blevet åbnet op</a:t>
            </a:r>
            <a:r>
              <a:rPr lang="da-DK" sz="1050" dirty="0" smtClean="0">
                <a:solidFill>
                  <a:srgbClr val="FF0000"/>
                </a:solidFill>
                <a:latin typeface="Georgia" pitchFamily="18" charset="0"/>
              </a:rPr>
              <a:t>?”</a:t>
            </a:r>
          </a:p>
          <a:p>
            <a:pPr>
              <a:spcAft>
                <a:spcPts val="300"/>
              </a:spcAft>
            </a:pPr>
            <a:r>
              <a:rPr lang="da-DK" sz="1050" dirty="0" smtClean="0">
                <a:latin typeface="Georgia" pitchFamily="18" charset="0"/>
              </a:rPr>
              <a:t>Leverandører:</a:t>
            </a:r>
          </a:p>
          <a:p>
            <a:pPr marL="179388" indent="-179388">
              <a:spcAft>
                <a:spcPts val="300"/>
              </a:spcAft>
              <a:buFont typeface="Arial" panose="020B0604020202020204" pitchFamily="34" charset="0"/>
              <a:buChar char="•"/>
            </a:pPr>
            <a:r>
              <a:rPr lang="da-DK" sz="1050" dirty="0" smtClean="0">
                <a:solidFill>
                  <a:srgbClr val="FF0000"/>
                </a:solidFill>
                <a:latin typeface="Georgia" pitchFamily="18" charset="0"/>
              </a:rPr>
              <a:t>”Hvordan </a:t>
            </a:r>
            <a:r>
              <a:rPr lang="da-DK" sz="1050" dirty="0">
                <a:solidFill>
                  <a:srgbClr val="FF0000"/>
                </a:solidFill>
                <a:latin typeface="Georgia" pitchFamily="18" charset="0"/>
              </a:rPr>
              <a:t>kunne rammearkitekturen åbne markedet endnu mere</a:t>
            </a:r>
            <a:r>
              <a:rPr lang="da-DK" sz="1050" dirty="0" smtClean="0">
                <a:solidFill>
                  <a:srgbClr val="FF0000"/>
                </a:solidFill>
                <a:latin typeface="Georgia" pitchFamily="18" charset="0"/>
              </a:rPr>
              <a:t>?”</a:t>
            </a:r>
          </a:p>
        </p:txBody>
      </p:sp>
      <p:sp>
        <p:nvSpPr>
          <p:cNvPr id="39" name="TextBox 38"/>
          <p:cNvSpPr txBox="1"/>
          <p:nvPr/>
        </p:nvSpPr>
        <p:spPr>
          <a:xfrm>
            <a:off x="2051720" y="5923246"/>
            <a:ext cx="6983784" cy="792512"/>
          </a:xfrm>
          <a:prstGeom prst="rect">
            <a:avLst/>
          </a:prstGeom>
          <a:noFill/>
        </p:spPr>
        <p:txBody>
          <a:bodyPr wrap="square" lIns="0" tIns="0" rIns="0" bIns="0" rtlCol="0">
            <a:noAutofit/>
          </a:bodyPr>
          <a:lstStyle/>
          <a:p>
            <a:pPr indent="-274320">
              <a:spcAft>
                <a:spcPts val="600"/>
              </a:spcAft>
            </a:pPr>
            <a:r>
              <a:rPr lang="da-DK" sz="1050" dirty="0" smtClean="0">
                <a:solidFill>
                  <a:srgbClr val="FF0000"/>
                </a:solidFill>
                <a:latin typeface="Georgia" pitchFamily="18" charset="0"/>
              </a:rPr>
              <a:t>-</a:t>
            </a:r>
          </a:p>
        </p:txBody>
      </p:sp>
      <p:sp>
        <p:nvSpPr>
          <p:cNvPr id="38" name="TextBox 37"/>
          <p:cNvSpPr txBox="1"/>
          <p:nvPr/>
        </p:nvSpPr>
        <p:spPr>
          <a:xfrm>
            <a:off x="6824960" y="2555549"/>
            <a:ext cx="2110921"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spørgsmålene (”Meget enig” = 1, ”Meget uenig” = 5). Der tages ikke højde for antal besvarelser i spørgsmålene (målepunktet er altså et gennemsnit af de aggregerede resultater på spørgsmål-niveau). ”Ved ikke” fjernes fra gennemsnittet.  </a:t>
            </a:r>
          </a:p>
        </p:txBody>
      </p:sp>
      <p:sp>
        <p:nvSpPr>
          <p:cNvPr id="36" name="TextBox 35"/>
          <p:cNvSpPr txBox="1"/>
          <p:nvPr/>
        </p:nvSpPr>
        <p:spPr>
          <a:xfrm>
            <a:off x="107504" y="5909506"/>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
        <p:nvSpPr>
          <p:cNvPr id="25" name="Rounded Rectangle 24"/>
          <p:cNvSpPr/>
          <p:nvPr/>
        </p:nvSpPr>
        <p:spPr bwMode="ltGray">
          <a:xfrm>
            <a:off x="6372200" y="188639"/>
            <a:ext cx="2563681" cy="432049"/>
          </a:xfrm>
          <a:prstGeom prst="round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b="1" dirty="0" smtClean="0">
                <a:solidFill>
                  <a:schemeClr val="bg1"/>
                </a:solidFill>
                <a:latin typeface="Georgia" pitchFamily="18" charset="0"/>
              </a:rPr>
              <a:t>Eksempel på målepunkt</a:t>
            </a:r>
          </a:p>
        </p:txBody>
      </p:sp>
    </p:spTree>
    <p:extLst>
      <p:ext uri="{BB962C8B-B14F-4D97-AF65-F5344CB8AC3E}">
        <p14:creationId xmlns:p14="http://schemas.microsoft.com/office/powerpoint/2010/main" val="3960466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a-DK" dirty="0" smtClean="0"/>
              <a:t>Bilag</a:t>
            </a:r>
            <a:endParaRPr lang="da-DK" dirty="0"/>
          </a:p>
        </p:txBody>
      </p:sp>
      <p:sp>
        <p:nvSpPr>
          <p:cNvPr id="3" name="Subtitle 2"/>
          <p:cNvSpPr>
            <a:spLocks noGrp="1"/>
          </p:cNvSpPr>
          <p:nvPr>
            <p:ph type="subTitle" idx="1"/>
          </p:nvPr>
        </p:nvSpPr>
        <p:spPr/>
        <p:txBody>
          <a:bodyPr/>
          <a:lstStyle/>
          <a:p>
            <a:r>
              <a:rPr lang="da-DK" dirty="0" smtClean="0"/>
              <a:t>Detaljeret gennemgang af alle kvalitative målepunkter</a:t>
            </a:r>
            <a:endParaRPr lang="da-DK" dirty="0"/>
          </a:p>
        </p:txBody>
      </p:sp>
      <p:sp>
        <p:nvSpPr>
          <p:cNvPr id="4" name="Text Placeholder 3"/>
          <p:cNvSpPr>
            <a:spLocks noGrp="1"/>
          </p:cNvSpPr>
          <p:nvPr>
            <p:ph type="body" sz="quarter" idx="10"/>
          </p:nvPr>
        </p:nvSpPr>
        <p:spPr/>
        <p:txBody>
          <a:bodyPr/>
          <a:lstStyle/>
          <a:p>
            <a:endParaRPr lang="da-DK"/>
          </a:p>
        </p:txBody>
      </p:sp>
    </p:spTree>
    <p:extLst>
      <p:ext uri="{BB962C8B-B14F-4D97-AF65-F5344CB8AC3E}">
        <p14:creationId xmlns:p14="http://schemas.microsoft.com/office/powerpoint/2010/main" val="3118821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6681"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Målepunkt</a:t>
            </a:r>
          </a:p>
          <a:p>
            <a:pPr indent="-274320"/>
            <a:r>
              <a:rPr lang="da-DK" sz="1050" i="1" dirty="0" smtClean="0">
                <a:latin typeface="Georgia" pitchFamily="18" charset="0"/>
              </a:rPr>
              <a:t>Navn og beskrivelse af målepunkt</a:t>
            </a:r>
            <a:endParaRPr lang="da-DK" sz="1050" i="1" dirty="0">
              <a:latin typeface="Georgia" pitchFamily="18" charset="0"/>
            </a:endParaRP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5" name="TextBox 24"/>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Bedre </a:t>
            </a:r>
            <a:r>
              <a:rPr lang="da-DK" sz="1050" dirty="0">
                <a:solidFill>
                  <a:srgbClr val="FF0000"/>
                </a:solidFill>
                <a:latin typeface="Georgia" pitchFamily="18" charset="0"/>
              </a:rPr>
              <a:t>betingelser for datadeling</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Skaber bedre betingelser for datadeling og dermed også sammenhæng i sagsbehandlingen på tværs af faglige områder og i effektive </a:t>
            </a:r>
            <a:r>
              <a:rPr lang="da-DK" sz="1050" dirty="0" smtClean="0">
                <a:solidFill>
                  <a:srgbClr val="FF0000"/>
                </a:solidFill>
                <a:latin typeface="Georgia" pitchFamily="18" charset="0"/>
              </a:rPr>
              <a:t>selvbetjeningsløsninger</a:t>
            </a:r>
            <a:endParaRPr lang="da-DK" sz="1050" dirty="0">
              <a:solidFill>
                <a:srgbClr val="FF0000"/>
              </a:solidFill>
              <a:latin typeface="Georgia" pitchFamily="18" charset="0"/>
            </a:endParaRP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høj grad</a:t>
            </a:r>
          </a:p>
        </p:txBody>
      </p:sp>
      <p:sp>
        <p:nvSpPr>
          <p:cNvPr id="33" name="TextBox 32"/>
          <p:cNvSpPr txBox="1"/>
          <p:nvPr/>
        </p:nvSpPr>
        <p:spPr>
          <a:xfrm>
            <a:off x="198252" y="2555548"/>
            <a:ext cx="3570806" cy="2070517"/>
          </a:xfrm>
          <a:prstGeom prst="rect">
            <a:avLst/>
          </a:prstGeom>
          <a:noFill/>
        </p:spPr>
        <p:txBody>
          <a:bodyPr wrap="square" lIns="0" tIns="0" rIns="0" bIns="0" rtlCol="0">
            <a:noAutofit/>
          </a:bodyPr>
          <a:lstStyle/>
          <a:p>
            <a:pPr>
              <a:spcAft>
                <a:spcPts val="300"/>
              </a:spcAft>
            </a:pPr>
            <a:r>
              <a:rPr lang="da-DK" sz="1050" dirty="0" err="1" smtClean="0">
                <a:latin typeface="Georgia" pitchFamily="18" charset="0"/>
              </a:rPr>
              <a:t>CIO’s</a:t>
            </a:r>
            <a:r>
              <a:rPr lang="da-DK" sz="1050" dirty="0">
                <a:latin typeface="Georgia" pitchFamily="18" charset="0"/>
              </a:rPr>
              <a:t> </a:t>
            </a:r>
            <a:r>
              <a:rPr lang="da-DK" sz="1050" dirty="0" smtClean="0">
                <a:latin typeface="Georgia" pitchFamily="18" charset="0"/>
              </a:rPr>
              <a:t>i kommuner:</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a:t>
            </a:r>
            <a:r>
              <a:rPr lang="da-DK" sz="1050" dirty="0">
                <a:solidFill>
                  <a:srgbClr val="FF0000"/>
                </a:solidFill>
                <a:latin typeface="Georgia" pitchFamily="18" charset="0"/>
              </a:rPr>
              <a:t>Den fælleskommunale rammearkitektur </a:t>
            </a:r>
            <a:r>
              <a:rPr lang="da-DK" sz="1050" dirty="0" smtClean="0">
                <a:solidFill>
                  <a:srgbClr val="FF0000"/>
                </a:solidFill>
                <a:latin typeface="Georgia" pitchFamily="18" charset="0"/>
              </a:rPr>
              <a:t>skaber bedre </a:t>
            </a:r>
            <a:r>
              <a:rPr lang="da-DK" sz="1050" dirty="0">
                <a:solidFill>
                  <a:srgbClr val="FF0000"/>
                </a:solidFill>
                <a:latin typeface="Georgia" pitchFamily="18" charset="0"/>
              </a:rPr>
              <a:t>muligheder for sammenhæng i sagsbehandlingen på tværs af faglige områder internt i kommunen</a:t>
            </a:r>
            <a:r>
              <a:rPr lang="da-DK" sz="1050" dirty="0" smtClean="0">
                <a:solidFill>
                  <a:srgbClr val="FF0000"/>
                </a:solidFill>
                <a:latin typeface="Georgia" pitchFamily="18" charset="0"/>
              </a:rPr>
              <a:t>.”</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 </a:t>
            </a:r>
            <a:r>
              <a:rPr lang="da-DK" sz="1050" dirty="0">
                <a:solidFill>
                  <a:srgbClr val="FF0000"/>
                </a:solidFill>
                <a:latin typeface="Georgia" pitchFamily="18" charset="0"/>
              </a:rPr>
              <a:t>Den fælleskommunale rammearkitektur </a:t>
            </a:r>
            <a:r>
              <a:rPr lang="da-DK" sz="1050" dirty="0" smtClean="0">
                <a:solidFill>
                  <a:srgbClr val="FF0000"/>
                </a:solidFill>
                <a:latin typeface="Georgia" pitchFamily="18" charset="0"/>
              </a:rPr>
              <a:t>gør det </a:t>
            </a:r>
            <a:r>
              <a:rPr lang="da-DK" sz="1050" dirty="0">
                <a:solidFill>
                  <a:srgbClr val="FF0000"/>
                </a:solidFill>
                <a:latin typeface="Georgia" pitchFamily="18" charset="0"/>
              </a:rPr>
              <a:t>enklere at dele sager, dokumenter og data på tværs af kommunale </a:t>
            </a:r>
            <a:r>
              <a:rPr lang="da-DK" sz="1050" dirty="0" smtClean="0">
                <a:solidFill>
                  <a:srgbClr val="FF0000"/>
                </a:solidFill>
                <a:latin typeface="Georgia" pitchFamily="18" charset="0"/>
              </a:rPr>
              <a:t>grænser.”</a:t>
            </a:r>
          </a:p>
          <a:p>
            <a:pPr>
              <a:spcAft>
                <a:spcPts val="300"/>
              </a:spcAft>
            </a:pPr>
            <a:r>
              <a:rPr lang="da-DK" sz="1050" dirty="0" smtClean="0">
                <a:latin typeface="Georgia" pitchFamily="18" charset="0"/>
              </a:rPr>
              <a:t>Leverandører:</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a:t>
            </a:r>
            <a:r>
              <a:rPr lang="da-DK" sz="1050" dirty="0" smtClean="0">
                <a:solidFill>
                  <a:srgbClr val="FF0000"/>
                </a:solidFill>
                <a:latin typeface="Georgia" pitchFamily="18" charset="0"/>
              </a:rPr>
              <a:t>betyder </a:t>
            </a:r>
            <a:r>
              <a:rPr lang="da-DK" sz="1050" dirty="0">
                <a:solidFill>
                  <a:srgbClr val="FF0000"/>
                </a:solidFill>
                <a:latin typeface="Georgia" pitchFamily="18" charset="0"/>
              </a:rPr>
              <a:t>at vores produkter/løsninger bidrager til sammenhæng i sagsbehandlingen </a:t>
            </a:r>
            <a:r>
              <a:rPr lang="da-DK" sz="1050" dirty="0" smtClean="0">
                <a:solidFill>
                  <a:srgbClr val="FF0000"/>
                </a:solidFill>
                <a:latin typeface="Georgia" pitchFamily="18" charset="0"/>
              </a:rPr>
              <a:t>indenfor eller på </a:t>
            </a:r>
            <a:r>
              <a:rPr lang="da-DK" sz="1050" dirty="0">
                <a:solidFill>
                  <a:srgbClr val="FF0000"/>
                </a:solidFill>
                <a:latin typeface="Georgia" pitchFamily="18" charset="0"/>
              </a:rPr>
              <a:t>tværs af faglige områder internt i kommunen</a:t>
            </a:r>
            <a:r>
              <a:rPr lang="da-DK" sz="1050" dirty="0" smtClean="0">
                <a:solidFill>
                  <a:srgbClr val="FF0000"/>
                </a:solidFill>
                <a:latin typeface="Georgia" pitchFamily="18" charset="0"/>
              </a:rPr>
              <a:t>.”</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a:t>
            </a:r>
            <a:r>
              <a:rPr lang="da-DK" sz="1050" dirty="0" smtClean="0">
                <a:solidFill>
                  <a:srgbClr val="FF0000"/>
                </a:solidFill>
                <a:latin typeface="Georgia" pitchFamily="18" charset="0"/>
              </a:rPr>
              <a:t>skaber rammerne </a:t>
            </a:r>
            <a:r>
              <a:rPr lang="da-DK" sz="1050" dirty="0">
                <a:solidFill>
                  <a:srgbClr val="FF0000"/>
                </a:solidFill>
                <a:latin typeface="Georgia" pitchFamily="18" charset="0"/>
              </a:rPr>
              <a:t>for at vores produkter/løsninger bidrager til deling af sager, dokumenter og data på tværs af kommunale grænser</a:t>
            </a:r>
            <a:r>
              <a:rPr lang="da-DK" sz="1050" dirty="0" smtClean="0">
                <a:solidFill>
                  <a:srgbClr val="FF0000"/>
                </a:solidFill>
                <a:latin typeface="Georgia" pitchFamily="18" charset="0"/>
              </a:rPr>
              <a:t>.”</a:t>
            </a:r>
          </a:p>
        </p:txBody>
      </p:sp>
      <p:sp>
        <p:nvSpPr>
          <p:cNvPr id="34" name="TextBox 33"/>
          <p:cNvSpPr txBox="1"/>
          <p:nvPr/>
        </p:nvSpPr>
        <p:spPr>
          <a:xfrm>
            <a:off x="3850761" y="2555549"/>
            <a:ext cx="2926030" cy="166553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a:t>
            </a:r>
          </a:p>
        </p:txBody>
      </p:sp>
      <p:sp>
        <p:nvSpPr>
          <p:cNvPr id="39" name="TextBox 38"/>
          <p:cNvSpPr txBox="1"/>
          <p:nvPr/>
        </p:nvSpPr>
        <p:spPr>
          <a:xfrm>
            <a:off x="2051720" y="5923246"/>
            <a:ext cx="6983784" cy="792512"/>
          </a:xfrm>
          <a:prstGeom prst="rect">
            <a:avLst/>
          </a:prstGeom>
          <a:noFill/>
        </p:spPr>
        <p:txBody>
          <a:bodyPr wrap="square" lIns="0" tIns="0" rIns="0" bIns="0" rtlCol="0">
            <a:noAutofit/>
          </a:bodyPr>
          <a:lstStyle/>
          <a:p>
            <a:pPr marL="179388" indent="-179388">
              <a:spcAft>
                <a:spcPts val="300"/>
              </a:spcAft>
              <a:buFont typeface="Arial" panose="020B0604020202020204" pitchFamily="34" charset="0"/>
              <a:buChar char="•"/>
            </a:pPr>
            <a:r>
              <a:rPr lang="da-DK" sz="1050" dirty="0">
                <a:solidFill>
                  <a:srgbClr val="FF0000"/>
                </a:solidFill>
                <a:latin typeface="Georgia" pitchFamily="18" charset="0"/>
              </a:rPr>
              <a:t>Der er en risiko for, at </a:t>
            </a:r>
            <a:r>
              <a:rPr lang="da-DK" sz="1050" dirty="0" err="1">
                <a:solidFill>
                  <a:srgbClr val="FF0000"/>
                </a:solidFill>
                <a:latin typeface="Georgia" pitchFamily="18" charset="0"/>
              </a:rPr>
              <a:t>CIO’s</a:t>
            </a:r>
            <a:r>
              <a:rPr lang="da-DK" sz="1050" dirty="0">
                <a:solidFill>
                  <a:srgbClr val="FF0000"/>
                </a:solidFill>
                <a:latin typeface="Georgia" pitchFamily="18" charset="0"/>
              </a:rPr>
              <a:t> ikke kan svare på dette uden input fra fagområder.</a:t>
            </a:r>
          </a:p>
          <a:p>
            <a:pPr marL="179388" indent="-179388">
              <a:spcAft>
                <a:spcPts val="300"/>
              </a:spcAft>
              <a:buFont typeface="Arial" panose="020B0604020202020204" pitchFamily="34" charset="0"/>
              <a:buChar char="•"/>
            </a:pPr>
            <a:r>
              <a:rPr lang="da-DK" sz="1050" dirty="0">
                <a:solidFill>
                  <a:srgbClr val="FF0000"/>
                </a:solidFill>
                <a:latin typeface="Georgia" pitchFamily="18" charset="0"/>
              </a:rPr>
              <a:t>Spørgsmål for leverandører dækker både indenfor og på tværs af fagområder </a:t>
            </a:r>
            <a:r>
              <a:rPr lang="da-DK" sz="1050" dirty="0" smtClean="0">
                <a:solidFill>
                  <a:srgbClr val="FF0000"/>
                </a:solidFill>
                <a:latin typeface="Georgia" pitchFamily="18" charset="0"/>
              </a:rPr>
              <a:t>(afviger en smule i </a:t>
            </a:r>
            <a:r>
              <a:rPr lang="da-DK" sz="1050" dirty="0" err="1">
                <a:solidFill>
                  <a:srgbClr val="FF0000"/>
                </a:solidFill>
                <a:latin typeface="Georgia" pitchFamily="18" charset="0"/>
              </a:rPr>
              <a:t>fht</a:t>
            </a:r>
            <a:r>
              <a:rPr lang="da-DK" sz="1050" dirty="0">
                <a:solidFill>
                  <a:srgbClr val="FF0000"/>
                </a:solidFill>
                <a:latin typeface="Georgia" pitchFamily="18" charset="0"/>
              </a:rPr>
              <a:t>. effektmål</a:t>
            </a:r>
            <a:r>
              <a:rPr lang="da-DK" sz="1050" dirty="0" smtClean="0">
                <a:solidFill>
                  <a:srgbClr val="FF0000"/>
                </a:solidFill>
                <a:latin typeface="Georgia" pitchFamily="18" charset="0"/>
              </a:rPr>
              <a:t>)</a:t>
            </a:r>
          </a:p>
          <a:p>
            <a:pPr marL="179388" indent="-179388">
              <a:spcAft>
                <a:spcPts val="300"/>
              </a:spcAft>
              <a:buFont typeface="Arial" panose="020B0604020202020204" pitchFamily="34" charset="0"/>
              <a:buChar char="•"/>
            </a:pPr>
            <a:endParaRPr lang="da-DK" sz="1050" dirty="0">
              <a:solidFill>
                <a:srgbClr val="FF0000"/>
              </a:solidFill>
              <a:latin typeface="Georgia" pitchFamily="18" charset="0"/>
            </a:endParaRP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1</a:t>
            </a:r>
          </a:p>
        </p:txBody>
      </p:sp>
      <p:sp>
        <p:nvSpPr>
          <p:cNvPr id="38" name="TextBox 37"/>
          <p:cNvSpPr txBox="1"/>
          <p:nvPr/>
        </p:nvSpPr>
        <p:spPr>
          <a:xfrm>
            <a:off x="6824960" y="2555549"/>
            <a:ext cx="2110921"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a:t>
            </a:r>
            <a:r>
              <a:rPr lang="da-DK" sz="1050" dirty="0" smtClean="0">
                <a:solidFill>
                  <a:srgbClr val="FF0000"/>
                </a:solidFill>
                <a:latin typeface="Georgia" pitchFamily="18" charset="0"/>
              </a:rPr>
              <a:t>spørgsmålene </a:t>
            </a:r>
            <a:r>
              <a:rPr lang="da-DK" sz="1050" dirty="0">
                <a:solidFill>
                  <a:srgbClr val="FF0000"/>
                </a:solidFill>
                <a:latin typeface="Georgia" pitchFamily="18" charset="0"/>
              </a:rPr>
              <a:t>(”Meget enig” = 1, ”Meget uenig” = 5). Der tages ikke højde for antal besvarelser i </a:t>
            </a:r>
            <a:r>
              <a:rPr lang="da-DK" sz="1050" dirty="0" smtClean="0">
                <a:solidFill>
                  <a:srgbClr val="FF0000"/>
                </a:solidFill>
                <a:latin typeface="Georgia" pitchFamily="18" charset="0"/>
              </a:rPr>
              <a:t>spørgsmålene </a:t>
            </a:r>
            <a:r>
              <a:rPr lang="da-DK" sz="1050" dirty="0">
                <a:solidFill>
                  <a:srgbClr val="FF0000"/>
                </a:solidFill>
                <a:latin typeface="Georgia" pitchFamily="18" charset="0"/>
              </a:rPr>
              <a:t>(målepunktet er altså et gennemsnit af de aggregerede resultater på spørgsmål-niveau). ”Ved ikke” fjernes fra gennemsnittet.  </a:t>
            </a:r>
          </a:p>
        </p:txBody>
      </p:sp>
      <p:sp>
        <p:nvSpPr>
          <p:cNvPr id="36" name="TextBox 35"/>
          <p:cNvSpPr txBox="1"/>
          <p:nvPr/>
        </p:nvSpPr>
        <p:spPr>
          <a:xfrm>
            <a:off x="107504" y="5909506"/>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Tree>
    <p:extLst>
      <p:ext uri="{BB962C8B-B14F-4D97-AF65-F5344CB8AC3E}">
        <p14:creationId xmlns:p14="http://schemas.microsoft.com/office/powerpoint/2010/main" val="2766191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7704" name="think-cell Slide" r:id="rId5" imgW="216" imgH="216" progId="TCLayout.ActiveDocument.1">
                  <p:embed/>
                </p:oleObj>
              </mc:Choice>
              <mc:Fallback>
                <p:oleObj name="think-cell Slide" r:id="rId5" imgW="216" imgH="216"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p:nvSpPr>
        <p:spPr bwMode="ltGray">
          <a:xfrm>
            <a:off x="107504" y="116632"/>
            <a:ext cx="8928000" cy="6624736"/>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bg1"/>
              </a:solidFill>
              <a:latin typeface="Georgia" pitchFamily="18" charset="0"/>
            </a:endParaRPr>
          </a:p>
        </p:txBody>
      </p:sp>
      <p:cxnSp>
        <p:nvCxnSpPr>
          <p:cNvPr id="10" name="Straight Connector 9"/>
          <p:cNvCxnSpPr/>
          <p:nvPr/>
        </p:nvCxnSpPr>
        <p:spPr>
          <a:xfrm>
            <a:off x="107504" y="980728"/>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504" y="2132856"/>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7504" y="5877272"/>
            <a:ext cx="892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1504" y="980848"/>
            <a:ext cx="0" cy="115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70050"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60847" y="2132848"/>
            <a:ext cx="0" cy="37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7504" y="125510"/>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Målepunkt</a:t>
            </a:r>
          </a:p>
          <a:p>
            <a:pPr indent="-274320"/>
            <a:r>
              <a:rPr lang="da-DK" sz="1050" i="1" dirty="0">
                <a:latin typeface="Georgia" pitchFamily="18" charset="0"/>
              </a:rPr>
              <a:t>Navn og beskrivelse af målepunkt</a:t>
            </a:r>
          </a:p>
        </p:txBody>
      </p:sp>
      <p:sp>
        <p:nvSpPr>
          <p:cNvPr id="23" name="TextBox 22"/>
          <p:cNvSpPr txBox="1"/>
          <p:nvPr/>
        </p:nvSpPr>
        <p:spPr>
          <a:xfrm>
            <a:off x="107504" y="989481"/>
            <a:ext cx="3096344"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Effektmål</a:t>
            </a:r>
          </a:p>
          <a:p>
            <a:pPr indent="-274320"/>
            <a:r>
              <a:rPr lang="da-DK" sz="1050" i="1" dirty="0">
                <a:latin typeface="Georgia" pitchFamily="18" charset="0"/>
              </a:rPr>
              <a:t>Effektmål fra </a:t>
            </a:r>
            <a:r>
              <a:rPr lang="da-DK" sz="1050" i="1" dirty="0" smtClean="0">
                <a:latin typeface="Georgia" pitchFamily="18" charset="0"/>
              </a:rPr>
              <a:t>SAGERA-resultatkontrakt</a:t>
            </a:r>
            <a:endParaRPr lang="da-DK" sz="1050" i="1" dirty="0">
              <a:latin typeface="Georgia" pitchFamily="18" charset="0"/>
            </a:endParaRPr>
          </a:p>
        </p:txBody>
      </p:sp>
      <p:sp>
        <p:nvSpPr>
          <p:cNvPr id="24" name="TextBox 23"/>
          <p:cNvSpPr txBox="1"/>
          <p:nvPr/>
        </p:nvSpPr>
        <p:spPr>
          <a:xfrm>
            <a:off x="107503" y="2141734"/>
            <a:ext cx="3536287"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S</a:t>
            </a:r>
            <a:r>
              <a:rPr lang="da-DK" sz="1050" b="1" dirty="0" smtClean="0">
                <a:latin typeface="Georgia" pitchFamily="18" charset="0"/>
              </a:rPr>
              <a:t>pørgsmål</a:t>
            </a:r>
            <a:endParaRPr lang="da-DK" sz="1050" b="1" dirty="0">
              <a:latin typeface="Georgia" pitchFamily="18" charset="0"/>
            </a:endParaRPr>
          </a:p>
          <a:p>
            <a:pPr indent="-274320"/>
            <a:r>
              <a:rPr lang="da-DK" sz="1050" i="1" dirty="0" smtClean="0">
                <a:latin typeface="Georgia" pitchFamily="18" charset="0"/>
              </a:rPr>
              <a:t>Hvilke spørgsmål understøtter målepunktet</a:t>
            </a:r>
            <a:endParaRPr lang="da-DK" sz="1050" i="1" dirty="0">
              <a:latin typeface="Georgia" pitchFamily="18" charset="0"/>
            </a:endParaRPr>
          </a:p>
        </p:txBody>
      </p:sp>
      <p:sp>
        <p:nvSpPr>
          <p:cNvPr id="26" name="TextBox 25"/>
          <p:cNvSpPr txBox="1"/>
          <p:nvPr/>
        </p:nvSpPr>
        <p:spPr>
          <a:xfrm>
            <a:off x="3770050" y="2141734"/>
            <a:ext cx="3006742"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Støttespørgsmål</a:t>
            </a:r>
            <a:endParaRPr lang="da-DK" sz="1050" b="1" dirty="0">
              <a:latin typeface="Georgia" pitchFamily="18" charset="0"/>
            </a:endParaRPr>
          </a:p>
        </p:txBody>
      </p:sp>
      <p:sp>
        <p:nvSpPr>
          <p:cNvPr id="27" name="TextBox 26"/>
          <p:cNvSpPr txBox="1"/>
          <p:nvPr/>
        </p:nvSpPr>
        <p:spPr>
          <a:xfrm>
            <a:off x="6760847" y="2141734"/>
            <a:ext cx="2275649"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Data</a:t>
            </a:r>
            <a:endParaRPr lang="da-DK" sz="1050" b="1" dirty="0">
              <a:latin typeface="Georgia" pitchFamily="18" charset="0"/>
            </a:endParaRPr>
          </a:p>
          <a:p>
            <a:pPr indent="-274320"/>
            <a:r>
              <a:rPr lang="da-DK" sz="1050" i="1" dirty="0" smtClean="0">
                <a:latin typeface="Georgia" pitchFamily="18" charset="0"/>
              </a:rPr>
              <a:t>Behandling af data/svar</a:t>
            </a:r>
            <a:endParaRPr lang="da-DK" sz="1050" i="1" dirty="0">
              <a:latin typeface="Georgia" pitchFamily="18" charset="0"/>
            </a:endParaRPr>
          </a:p>
        </p:txBody>
      </p:sp>
      <p:sp>
        <p:nvSpPr>
          <p:cNvPr id="3" name="TextBox 2"/>
          <p:cNvSpPr txBox="1"/>
          <p:nvPr/>
        </p:nvSpPr>
        <p:spPr>
          <a:xfrm>
            <a:off x="2411760" y="188639"/>
            <a:ext cx="6480720" cy="720081"/>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Rammearkitekturens evne til at stimulere innovation og nytænkning</a:t>
            </a:r>
            <a:endParaRPr lang="da-DK" sz="1050" dirty="0" smtClean="0">
              <a:solidFill>
                <a:srgbClr val="FF0000"/>
              </a:solidFill>
              <a:latin typeface="Georgia" pitchFamily="18" charset="0"/>
            </a:endParaRPr>
          </a:p>
        </p:txBody>
      </p:sp>
      <p:sp>
        <p:nvSpPr>
          <p:cNvPr id="31" name="TextBox 30"/>
          <p:cNvSpPr txBox="1"/>
          <p:nvPr/>
        </p:nvSpPr>
        <p:spPr>
          <a:xfrm>
            <a:off x="198252" y="1430520"/>
            <a:ext cx="4264754" cy="63032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Alle tre effektmål</a:t>
            </a:r>
          </a:p>
        </p:txBody>
      </p:sp>
      <p:sp>
        <p:nvSpPr>
          <p:cNvPr id="32" name="TextBox 31"/>
          <p:cNvSpPr txBox="1"/>
          <p:nvPr/>
        </p:nvSpPr>
        <p:spPr>
          <a:xfrm>
            <a:off x="4671127" y="1430520"/>
            <a:ext cx="4264754" cy="630320"/>
          </a:xfrm>
          <a:prstGeom prst="rect">
            <a:avLst/>
          </a:prstGeom>
          <a:noFill/>
        </p:spPr>
        <p:txBody>
          <a:bodyPr wrap="square" lIns="0" tIns="0" rIns="0" bIns="0" rtlCol="0">
            <a:noAutofit/>
          </a:bodyPr>
          <a:lstStyle/>
          <a:p>
            <a:pPr indent="-274320">
              <a:spcAft>
                <a:spcPts val="900"/>
              </a:spcAft>
            </a:pPr>
            <a:r>
              <a:rPr lang="da-DK" sz="1050" dirty="0" smtClean="0">
                <a:solidFill>
                  <a:srgbClr val="FF0000"/>
                </a:solidFill>
                <a:latin typeface="Georgia" pitchFamily="18" charset="0"/>
              </a:rPr>
              <a:t>I nogen grad</a:t>
            </a:r>
          </a:p>
        </p:txBody>
      </p:sp>
      <p:sp>
        <p:nvSpPr>
          <p:cNvPr id="33" name="TextBox 32"/>
          <p:cNvSpPr txBox="1"/>
          <p:nvPr/>
        </p:nvSpPr>
        <p:spPr>
          <a:xfrm>
            <a:off x="198252" y="2555549"/>
            <a:ext cx="3570806" cy="1665530"/>
          </a:xfrm>
          <a:prstGeom prst="rect">
            <a:avLst/>
          </a:prstGeom>
          <a:noFill/>
        </p:spPr>
        <p:txBody>
          <a:bodyPr wrap="square" lIns="0" tIns="0" rIns="0" bIns="0" rtlCol="0">
            <a:noAutofit/>
          </a:bodyPr>
          <a:lstStyle/>
          <a:p>
            <a:pPr>
              <a:spcAft>
                <a:spcPts val="300"/>
              </a:spcAft>
            </a:pPr>
            <a:r>
              <a:rPr lang="da-DK" sz="1050" dirty="0" err="1">
                <a:latin typeface="Georgia" pitchFamily="18" charset="0"/>
              </a:rPr>
              <a:t>CIO’s</a:t>
            </a:r>
            <a:r>
              <a:rPr lang="da-DK" sz="1050" dirty="0">
                <a:latin typeface="Georgia" pitchFamily="18" charset="0"/>
              </a:rPr>
              <a:t> i </a:t>
            </a:r>
            <a:r>
              <a:rPr lang="da-DK" sz="1050" dirty="0" smtClean="0">
                <a:latin typeface="Georgia" pitchFamily="18" charset="0"/>
              </a:rPr>
              <a:t>kommuner og leverandører:</a:t>
            </a:r>
          </a:p>
          <a:p>
            <a:pPr marL="177800" indent="-177800">
              <a:spcAft>
                <a:spcPts val="300"/>
              </a:spcAft>
              <a:buFont typeface="Arial" panose="020B0604020202020204" pitchFamily="34" charset="0"/>
              <a:buChar char="•"/>
            </a:pPr>
            <a:r>
              <a:rPr lang="da-DK" sz="1050" dirty="0" smtClean="0">
                <a:solidFill>
                  <a:srgbClr val="FF0000"/>
                </a:solidFill>
                <a:latin typeface="Georgia" pitchFamily="18" charset="0"/>
              </a:rPr>
              <a:t>”Den </a:t>
            </a:r>
            <a:r>
              <a:rPr lang="da-DK" sz="1050" dirty="0">
                <a:solidFill>
                  <a:srgbClr val="FF0000"/>
                </a:solidFill>
                <a:latin typeface="Georgia" pitchFamily="18" charset="0"/>
              </a:rPr>
              <a:t>fælleskommunale rammearkitektur </a:t>
            </a:r>
            <a:r>
              <a:rPr lang="da-DK" sz="1050" dirty="0" smtClean="0">
                <a:solidFill>
                  <a:srgbClr val="FF0000"/>
                </a:solidFill>
                <a:latin typeface="Georgia" pitchFamily="18" charset="0"/>
              </a:rPr>
              <a:t>stimulerer </a:t>
            </a:r>
            <a:r>
              <a:rPr lang="da-DK" sz="1050" dirty="0">
                <a:solidFill>
                  <a:srgbClr val="FF0000"/>
                </a:solidFill>
                <a:latin typeface="Georgia" pitchFamily="18" charset="0"/>
              </a:rPr>
              <a:t>innovation og nytænkning i kommunale </a:t>
            </a:r>
            <a:r>
              <a:rPr lang="da-DK" sz="1050" dirty="0" smtClean="0">
                <a:solidFill>
                  <a:srgbClr val="FF0000"/>
                </a:solidFill>
                <a:latin typeface="Georgia" pitchFamily="18" charset="0"/>
              </a:rPr>
              <a:t>it-løsninger</a:t>
            </a:r>
            <a:r>
              <a:rPr lang="da-DK" sz="1050" dirty="0">
                <a:solidFill>
                  <a:srgbClr val="FF0000"/>
                </a:solidFill>
                <a:latin typeface="Georgia" pitchFamily="18" charset="0"/>
              </a:rPr>
              <a:t>.</a:t>
            </a:r>
            <a:r>
              <a:rPr lang="da-DK" sz="1050" dirty="0" smtClean="0">
                <a:solidFill>
                  <a:srgbClr val="FF0000"/>
                </a:solidFill>
                <a:latin typeface="Georgia" pitchFamily="18" charset="0"/>
              </a:rPr>
              <a:t>”</a:t>
            </a:r>
          </a:p>
        </p:txBody>
      </p:sp>
      <p:sp>
        <p:nvSpPr>
          <p:cNvPr id="34" name="TextBox 33"/>
          <p:cNvSpPr txBox="1"/>
          <p:nvPr/>
        </p:nvSpPr>
        <p:spPr>
          <a:xfrm>
            <a:off x="3850761" y="2555549"/>
            <a:ext cx="2926030" cy="1665530"/>
          </a:xfrm>
          <a:prstGeom prst="rect">
            <a:avLst/>
          </a:prstGeom>
          <a:noFill/>
        </p:spPr>
        <p:txBody>
          <a:bodyPr wrap="square" lIns="0" tIns="0" rIns="0" bIns="0" rtlCol="0">
            <a:noAutofit/>
          </a:bodyPr>
          <a:lstStyle/>
          <a:p>
            <a:pPr marL="180975" indent="-180975">
              <a:spcAft>
                <a:spcPts val="900"/>
              </a:spcAft>
              <a:buFont typeface="Arial" panose="020B0604020202020204" pitchFamily="34" charset="0"/>
              <a:buChar char="•"/>
            </a:pPr>
            <a:r>
              <a:rPr lang="da-DK" sz="1050" dirty="0" smtClean="0">
                <a:solidFill>
                  <a:srgbClr val="FF0000"/>
                </a:solidFill>
                <a:latin typeface="Georgia" pitchFamily="18" charset="0"/>
              </a:rPr>
              <a:t>”'Hvor </a:t>
            </a:r>
            <a:r>
              <a:rPr lang="da-DK" sz="1050" dirty="0">
                <a:solidFill>
                  <a:srgbClr val="FF0000"/>
                </a:solidFill>
                <a:latin typeface="Georgia" pitchFamily="18" charset="0"/>
              </a:rPr>
              <a:t>og hvordan stimuleres </a:t>
            </a:r>
            <a:r>
              <a:rPr lang="da-DK" sz="1050" dirty="0" smtClean="0">
                <a:solidFill>
                  <a:srgbClr val="FF0000"/>
                </a:solidFill>
                <a:latin typeface="Georgia" pitchFamily="18" charset="0"/>
              </a:rPr>
              <a:t>innovation?”</a:t>
            </a:r>
          </a:p>
          <a:p>
            <a:pPr marL="180975" indent="-180975">
              <a:spcAft>
                <a:spcPts val="900"/>
              </a:spcAft>
              <a:buFont typeface="Arial" panose="020B0604020202020204" pitchFamily="34" charset="0"/>
              <a:buChar char="•"/>
            </a:pPr>
            <a:r>
              <a:rPr lang="da-DK" sz="1050" dirty="0">
                <a:solidFill>
                  <a:srgbClr val="FF0000"/>
                </a:solidFill>
                <a:latin typeface="Georgia" pitchFamily="18" charset="0"/>
              </a:rPr>
              <a:t>”</a:t>
            </a:r>
            <a:r>
              <a:rPr lang="da-DK" sz="1050" dirty="0" smtClean="0">
                <a:solidFill>
                  <a:srgbClr val="FF0000"/>
                </a:solidFill>
                <a:latin typeface="Georgia" pitchFamily="18" charset="0"/>
              </a:rPr>
              <a:t>'Hvorfor mener du ikke, innovation stimuleres??”</a:t>
            </a:r>
            <a:endParaRPr lang="da-DK" sz="1050" dirty="0">
              <a:solidFill>
                <a:srgbClr val="FF0000"/>
              </a:solidFill>
              <a:latin typeface="Georgia" pitchFamily="18" charset="0"/>
            </a:endParaRPr>
          </a:p>
          <a:p>
            <a:pPr marL="180975" indent="-180975">
              <a:spcAft>
                <a:spcPts val="900"/>
              </a:spcAft>
              <a:buFont typeface="Arial" panose="020B0604020202020204" pitchFamily="34" charset="0"/>
              <a:buChar char="•"/>
            </a:pPr>
            <a:endParaRPr lang="da-DK" sz="1050" dirty="0" smtClean="0">
              <a:solidFill>
                <a:srgbClr val="FF0000"/>
              </a:solidFill>
              <a:latin typeface="Georgia" pitchFamily="18" charset="0"/>
            </a:endParaRPr>
          </a:p>
        </p:txBody>
      </p:sp>
      <p:sp>
        <p:nvSpPr>
          <p:cNvPr id="39" name="TextBox 38"/>
          <p:cNvSpPr txBox="1"/>
          <p:nvPr/>
        </p:nvSpPr>
        <p:spPr>
          <a:xfrm>
            <a:off x="2051720" y="5923246"/>
            <a:ext cx="6983784" cy="792512"/>
          </a:xfrm>
          <a:prstGeom prst="rect">
            <a:avLst/>
          </a:prstGeom>
          <a:noFill/>
        </p:spPr>
        <p:txBody>
          <a:bodyPr wrap="square" lIns="0" tIns="0" rIns="0" bIns="0" rtlCol="0">
            <a:noAutofit/>
          </a:bodyPr>
          <a:lstStyle/>
          <a:p>
            <a:pPr indent="-274320">
              <a:spcAft>
                <a:spcPts val="600"/>
              </a:spcAft>
            </a:pPr>
            <a:r>
              <a:rPr lang="da-DK" sz="1050" dirty="0" smtClean="0">
                <a:solidFill>
                  <a:srgbClr val="FF0000"/>
                </a:solidFill>
                <a:latin typeface="Georgia" pitchFamily="18" charset="0"/>
              </a:rPr>
              <a:t>-</a:t>
            </a:r>
          </a:p>
        </p:txBody>
      </p:sp>
      <p:sp>
        <p:nvSpPr>
          <p:cNvPr id="4" name="Rectangle 3"/>
          <p:cNvSpPr/>
          <p:nvPr/>
        </p:nvSpPr>
        <p:spPr bwMode="ltGray">
          <a:xfrm>
            <a:off x="7343820" y="188639"/>
            <a:ext cx="1592061" cy="432049"/>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bg1"/>
                </a:solidFill>
                <a:latin typeface="Georgia" pitchFamily="18" charset="0"/>
              </a:rPr>
              <a:t>Målepunkt 2</a:t>
            </a:r>
          </a:p>
        </p:txBody>
      </p:sp>
      <p:sp>
        <p:nvSpPr>
          <p:cNvPr id="38" name="TextBox 37"/>
          <p:cNvSpPr txBox="1"/>
          <p:nvPr/>
        </p:nvSpPr>
        <p:spPr>
          <a:xfrm>
            <a:off x="6824960" y="2555549"/>
            <a:ext cx="2110921" cy="1665530"/>
          </a:xfrm>
          <a:prstGeom prst="rect">
            <a:avLst/>
          </a:prstGeom>
          <a:noFill/>
        </p:spPr>
        <p:txBody>
          <a:bodyPr wrap="square" lIns="0" tIns="0" rIns="0" bIns="0" rtlCol="0">
            <a:noAutofit/>
          </a:bodyPr>
          <a:lstStyle/>
          <a:p>
            <a:pPr indent="-274320">
              <a:spcAft>
                <a:spcPts val="900"/>
              </a:spcAft>
            </a:pPr>
            <a:r>
              <a:rPr lang="da-DK" sz="1050" dirty="0">
                <a:solidFill>
                  <a:srgbClr val="FF0000"/>
                </a:solidFill>
                <a:latin typeface="Georgia" pitchFamily="18" charset="0"/>
              </a:rPr>
              <a:t>Målepunktet baseres på et gennemsnit af besvarelserne for </a:t>
            </a:r>
            <a:r>
              <a:rPr lang="da-DK" sz="1050" dirty="0" smtClean="0">
                <a:solidFill>
                  <a:srgbClr val="FF0000"/>
                </a:solidFill>
                <a:latin typeface="Georgia" pitchFamily="18" charset="0"/>
              </a:rPr>
              <a:t>spørgsmålet </a:t>
            </a:r>
            <a:r>
              <a:rPr lang="da-DK" sz="1050" dirty="0">
                <a:solidFill>
                  <a:srgbClr val="FF0000"/>
                </a:solidFill>
                <a:latin typeface="Georgia" pitchFamily="18" charset="0"/>
              </a:rPr>
              <a:t>(”Meget enig” = 1, ”Meget uenig” = 5</a:t>
            </a:r>
            <a:r>
              <a:rPr lang="da-DK" sz="1050" dirty="0" smtClean="0">
                <a:solidFill>
                  <a:srgbClr val="FF0000"/>
                </a:solidFill>
                <a:latin typeface="Georgia" pitchFamily="18" charset="0"/>
              </a:rPr>
              <a:t>). ”</a:t>
            </a:r>
            <a:r>
              <a:rPr lang="da-DK" sz="1050" dirty="0">
                <a:solidFill>
                  <a:srgbClr val="FF0000"/>
                </a:solidFill>
                <a:latin typeface="Georgia" pitchFamily="18" charset="0"/>
              </a:rPr>
              <a:t>Ved ikke” fjernes fra gennemsnittet.  </a:t>
            </a:r>
          </a:p>
        </p:txBody>
      </p:sp>
      <p:sp>
        <p:nvSpPr>
          <p:cNvPr id="36" name="TextBox 35"/>
          <p:cNvSpPr txBox="1"/>
          <p:nvPr/>
        </p:nvSpPr>
        <p:spPr>
          <a:xfrm>
            <a:off x="107504" y="5909506"/>
            <a:ext cx="2520280" cy="432048"/>
          </a:xfrm>
          <a:prstGeom prst="rect">
            <a:avLst/>
          </a:prstGeom>
          <a:noFill/>
        </p:spPr>
        <p:txBody>
          <a:bodyPr wrap="square" lIns="72000" tIns="0" rIns="72000" bIns="0" rtlCol="0">
            <a:noAutofit/>
          </a:bodyPr>
          <a:lstStyle/>
          <a:p>
            <a:pPr indent="-274320">
              <a:spcAft>
                <a:spcPts val="300"/>
              </a:spcAft>
            </a:pPr>
            <a:r>
              <a:rPr lang="da-DK" sz="1050" b="1" dirty="0">
                <a:latin typeface="Georgia" pitchFamily="18" charset="0"/>
              </a:rPr>
              <a:t>Kommentar</a:t>
            </a:r>
          </a:p>
          <a:p>
            <a:pPr indent="-274320"/>
            <a:r>
              <a:rPr lang="da-DK" sz="1050" i="1" dirty="0">
                <a:latin typeface="Georgia" pitchFamily="18" charset="0"/>
              </a:rPr>
              <a:t>Andet</a:t>
            </a:r>
            <a:r>
              <a:rPr lang="da-DK" sz="1050" i="1" dirty="0" smtClean="0">
                <a:latin typeface="Georgia" pitchFamily="18" charset="0"/>
              </a:rPr>
              <a:t>? Forudsætninger? Risikobetragtninger?</a:t>
            </a:r>
            <a:endParaRPr lang="da-DK" sz="1050" i="1" dirty="0">
              <a:latin typeface="Georgia" pitchFamily="18" charset="0"/>
            </a:endParaRPr>
          </a:p>
        </p:txBody>
      </p:sp>
      <p:sp>
        <p:nvSpPr>
          <p:cNvPr id="28" name="TextBox 27"/>
          <p:cNvSpPr txBox="1"/>
          <p:nvPr/>
        </p:nvSpPr>
        <p:spPr>
          <a:xfrm>
            <a:off x="4580879" y="989481"/>
            <a:ext cx="4563121" cy="432048"/>
          </a:xfrm>
          <a:prstGeom prst="rect">
            <a:avLst/>
          </a:prstGeom>
          <a:noFill/>
        </p:spPr>
        <p:txBody>
          <a:bodyPr wrap="square" lIns="72000" tIns="0" rIns="72000" bIns="0" rtlCol="0">
            <a:noAutofit/>
          </a:bodyPr>
          <a:lstStyle/>
          <a:p>
            <a:pPr indent="-274320">
              <a:spcAft>
                <a:spcPts val="300"/>
              </a:spcAft>
            </a:pPr>
            <a:r>
              <a:rPr lang="da-DK" sz="1050" b="1" dirty="0" smtClean="0">
                <a:latin typeface="Georgia" pitchFamily="18" charset="0"/>
              </a:rPr>
              <a:t>Entydighed</a:t>
            </a:r>
            <a:endParaRPr lang="da-DK" sz="1050" b="1" dirty="0">
              <a:latin typeface="Georgia" pitchFamily="18" charset="0"/>
            </a:endParaRPr>
          </a:p>
          <a:p>
            <a:pPr indent="-274320"/>
            <a:r>
              <a:rPr lang="da-DK" sz="1050" i="1" dirty="0" smtClean="0">
                <a:latin typeface="Georgia" pitchFamily="18" charset="0"/>
              </a:rPr>
              <a:t>I hvilken grad underbygger målepunktet effektmål?</a:t>
            </a:r>
            <a:endParaRPr lang="da-DK" sz="1050" i="1" dirty="0">
              <a:latin typeface="Georgia" pitchFamily="18" charset="0"/>
            </a:endParaRPr>
          </a:p>
        </p:txBody>
      </p:sp>
    </p:spTree>
    <p:extLst>
      <p:ext uri="{BB962C8B-B14F-4D97-AF65-F5344CB8AC3E}">
        <p14:creationId xmlns:p14="http://schemas.microsoft.com/office/powerpoint/2010/main" val="16691746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097&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lt;/m_strFormatTime&gt;&lt;m_yearfmt&gt;&lt;begin val=&quot;0&quot;/&gt;&lt;end val=&quot;0&quot;/&gt;&lt;/m_yearfmt&gt;&lt;/m_precDefaultDate&gt;&lt;m_precDefaultYear&gt;&lt;m_yearfmt&gt;&lt;begin val=&quot;0&quot;/&gt;&lt;end val=&quot;4&quot;/&gt;&lt;/m_yearfmt&gt;&lt;/m_precDefaultYear&gt;&lt;m_precDefaultQuarter&gt;&lt;m_bNumberIsYear val=&quot;0&quot;/&gt;&lt;m_strFormatTime&gt;Q%5&lt;/m_strFormatTime&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wC">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PwC Presentation</Template>
  <TotalTime>2861</TotalTime>
  <Words>3219</Words>
  <Application>Microsoft Office PowerPoint</Application>
  <PresentationFormat>Skærmshow (4:3)</PresentationFormat>
  <Paragraphs>478</Paragraphs>
  <Slides>20</Slides>
  <Notes>19</Notes>
  <HiddenSlides>0</HiddenSlides>
  <MMClips>0</MMClips>
  <ScaleCrop>false</ScaleCrop>
  <HeadingPairs>
    <vt:vector size="8" baseType="variant">
      <vt:variant>
        <vt:lpstr>Benyttede skrifttyper</vt:lpstr>
      </vt:variant>
      <vt:variant>
        <vt:i4>2</vt:i4>
      </vt:variant>
      <vt:variant>
        <vt:lpstr>Tema</vt:lpstr>
      </vt:variant>
      <vt:variant>
        <vt:i4>1</vt:i4>
      </vt:variant>
      <vt:variant>
        <vt:lpstr>Integrerede OLE-servere</vt:lpstr>
      </vt:variant>
      <vt:variant>
        <vt:i4>1</vt:i4>
      </vt:variant>
      <vt:variant>
        <vt:lpstr>Slidetitler</vt:lpstr>
      </vt:variant>
      <vt:variant>
        <vt:i4>20</vt:i4>
      </vt:variant>
    </vt:vector>
  </HeadingPairs>
  <TitlesOfParts>
    <vt:vector size="24" baseType="lpstr">
      <vt:lpstr>Arial</vt:lpstr>
      <vt:lpstr>Georgia</vt:lpstr>
      <vt:lpstr>PwC</vt:lpstr>
      <vt:lpstr>think-cell Slide</vt:lpstr>
      <vt:lpstr>Effektmåling - kvalitative målepunkter </vt:lpstr>
      <vt:lpstr>Agenda</vt:lpstr>
      <vt:lpstr>Intro til Effektmåling af den fælleskommunale rammearkitektur</vt:lpstr>
      <vt:lpstr>Metode til udarbejdelse af kvalitativt måleprogram</vt:lpstr>
      <vt:lpstr>Overblik over kvalitative målepunkter  </vt:lpstr>
      <vt:lpstr>PowerPoint-præsentation</vt:lpstr>
      <vt:lpstr>Bilag</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PricewaterhouseCoopers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Effektmåling af den fælleskommunale rammearkitektur</dc:title>
  <dc:creator>Christina Breum</dc:creator>
  <cp:lastModifiedBy>Thilde Krog</cp:lastModifiedBy>
  <cp:revision>189</cp:revision>
  <cp:lastPrinted>2017-07-07T11:16:34Z</cp:lastPrinted>
  <dcterms:created xsi:type="dcterms:W3CDTF">2017-02-06T14:59:41Z</dcterms:created>
  <dcterms:modified xsi:type="dcterms:W3CDTF">2018-10-18T06:32:18Z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6</vt:lpwstr>
  </property>
  <property fmtid="{D5CDD505-2E9C-101B-9397-08002B2CF9AE}" pid="6" name="PwC Document Node Id">
    <vt:lpwstr>13458848</vt:lpwstr>
  </property>
  <property fmtid="{D5CDD505-2E9C-101B-9397-08002B2CF9AE}" pid="7" name="PwC Version Number">
    <vt:lpwstr>6</vt:lpwstr>
  </property>
</Properties>
</file>