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1" r:id="rId9"/>
    <p:sldId id="260" r:id="rId10"/>
    <p:sldId id="262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ukur S. Thorsteinsson" initials="HST" lastIdx="1" clrIdx="0">
    <p:extLst>
      <p:ext uri="{19B8F6BF-5375-455C-9EA6-DF929625EA0E}">
        <p15:presenceInfo xmlns:p15="http://schemas.microsoft.com/office/powerpoint/2012/main" userId="S-1-5-21-11469200-209135752-285429281-284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932"/>
    <a:srgbClr val="E877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n typografi, tabelgit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6D9F66E-5EB9-4882-86FB-DCBF35E3C3E4}" styleName="Mellemlayout 4 - Markering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834" autoAdjust="0"/>
  </p:normalViewPr>
  <p:slideViewPr>
    <p:cSldViewPr>
      <p:cViewPr varScale="1">
        <p:scale>
          <a:sx n="85" d="100"/>
          <a:sy n="85" d="100"/>
        </p:scale>
        <p:origin x="94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C646C6-0D90-48E7-9D9F-A0CE5B8B0B30}" type="datetimeFigureOut">
              <a:rPr lang="da-DK" smtClean="0"/>
              <a:t>25-06-2019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E9A7C-CAB9-4142-A07E-E573F26C9A5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97025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Vi kan se at der er potentiale</a:t>
            </a:r>
            <a:r>
              <a:rPr lang="da-DK" baseline="0" dirty="0" smtClean="0"/>
              <a:t> for at forbedre vores fælles samarbejde</a:t>
            </a:r>
          </a:p>
          <a:p>
            <a:endParaRPr lang="da-DK" baseline="0" dirty="0" smtClean="0"/>
          </a:p>
          <a:p>
            <a:r>
              <a:rPr lang="da-DK" baseline="0" dirty="0" smtClean="0"/>
              <a:t>Vi er gode til at samarbejde i Nordjylland – men det forbliver vi kun hvis vi investerer tid og energi i det – også i det praktiske</a:t>
            </a:r>
            <a:endParaRPr lang="da-DK" dirty="0" smtClean="0"/>
          </a:p>
          <a:p>
            <a:endParaRPr lang="da-DK" dirty="0" smtClean="0"/>
          </a:p>
          <a:p>
            <a:r>
              <a:rPr lang="da-DK" dirty="0" smtClean="0"/>
              <a:t>Vi mener også at der er noget at hente i at koordinere vores arbejde omkring kvalificeret arbejdskraft</a:t>
            </a:r>
            <a:r>
              <a:rPr lang="da-DK" baseline="0" dirty="0" smtClean="0"/>
              <a:t> – på tværs af uddannelse, vækst og beskæftigelse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E9A7C-CAB9-4142-A07E-E573F26C9A59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34479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Vi har i regi af Strategisk</a:t>
            </a:r>
            <a:r>
              <a:rPr lang="da-DK" baseline="0" dirty="0" smtClean="0"/>
              <a:t> Forum på uddannelsesområdet – hvori der sidder ledelsesrepræsentanter fra vores organisationer – nedsat en arbejdsgruppe for at se på hvilke muligheder der er for et mere strategisk samarbejde på tværs af parterne</a:t>
            </a:r>
          </a:p>
          <a:p>
            <a:endParaRPr lang="da-DK" baseline="0" dirty="0" smtClean="0"/>
          </a:p>
          <a:p>
            <a:r>
              <a:rPr lang="da-DK" baseline="0" dirty="0" smtClean="0"/>
              <a:t>De har gennemgået det som allerede eksisterer og er besluttet – og fundet frem til hvor der er fællesnævnere som kan arbejdes videre med – der hvor der er tale om noget som alle parter har fokus på.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E9A7C-CAB9-4142-A07E-E573F26C9A59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87688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Arbejdet</a:t>
            </a:r>
            <a:r>
              <a:rPr lang="da-DK" baseline="0" dirty="0" smtClean="0"/>
              <a:t> er mundet ud i ovenstående fælles ambition</a:t>
            </a:r>
          </a:p>
          <a:p>
            <a:endParaRPr lang="da-DK" baseline="0" dirty="0" smtClean="0"/>
          </a:p>
          <a:p>
            <a:r>
              <a:rPr lang="da-DK" baseline="0" dirty="0" smtClean="0"/>
              <a:t>Her er der udpeget fire strategiske fokusområder – hvor der også er fremhævet visse strukturelle forudsætninger for disse</a:t>
            </a: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E9A7C-CAB9-4142-A07E-E573F26C9A59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11449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På</a:t>
            </a:r>
            <a:r>
              <a:rPr lang="da-DK" baseline="0" dirty="0" smtClean="0"/>
              <a:t> baggrund af de fire fokusområder er der så udarbejdet et antal delmål for at konkretisere fokusområderne videre</a:t>
            </a:r>
          </a:p>
          <a:p>
            <a:endParaRPr lang="da-DK" baseline="0" dirty="0" smtClean="0"/>
          </a:p>
          <a:p>
            <a:r>
              <a:rPr lang="da-DK" baseline="0" dirty="0" smtClean="0"/>
              <a:t>Såfremt vi får grønt lys til ambitionen, så er tanken at de enkelte parter har mulighed for at arbejde videre med delmålene – og her vil der selvfølgelig være mulighed for at revidere og tilføje i takt med udviklingen og behovene på området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E9A7C-CAB9-4142-A07E-E573F26C9A59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2321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aseline="0" dirty="0" smtClean="0"/>
              <a:t>Det er vigtigt at sige, at der i det videre arbejde tages afsæt i en respekt for fortsat initiativret og -pligt i de fire politiske organer.</a:t>
            </a:r>
          </a:p>
          <a:p>
            <a:endParaRPr lang="da-DK" baseline="0" dirty="0" smtClean="0"/>
          </a:p>
          <a:p>
            <a:r>
              <a:rPr lang="da-DK" baseline="0" dirty="0" smtClean="0"/>
              <a:t>Det vil sige, at i</a:t>
            </a:r>
            <a:r>
              <a:rPr lang="da-DK" dirty="0" smtClean="0"/>
              <a:t>deer til indsatser</a:t>
            </a:r>
            <a:r>
              <a:rPr lang="da-DK" baseline="0" dirty="0" smtClean="0"/>
              <a:t> </a:t>
            </a:r>
            <a:r>
              <a:rPr lang="da-DK" dirty="0" smtClean="0"/>
              <a:t>opstår fortsat hos parterne – tanken</a:t>
            </a:r>
            <a:r>
              <a:rPr lang="da-DK" baseline="0" dirty="0" smtClean="0"/>
              <a:t> er mere at vi måske mere naturligt inviterer til samarbejder, tænker hinanden ind tidligere der hvor det er relevant, koordinerer bedre mellem parterne, mv. </a:t>
            </a:r>
          </a:p>
          <a:p>
            <a:endParaRPr lang="da-DK" baseline="0" dirty="0" smtClean="0"/>
          </a:p>
          <a:p>
            <a:r>
              <a:rPr lang="da-DK" baseline="0" dirty="0" smtClean="0"/>
              <a:t>Vi kommer også til at </a:t>
            </a:r>
            <a:r>
              <a:rPr lang="da-DK" dirty="0" smtClean="0"/>
              <a:t>invitere</a:t>
            </a:r>
            <a:r>
              <a:rPr lang="da-DK" baseline="0" dirty="0" smtClean="0"/>
              <a:t> bredt ind </a:t>
            </a:r>
            <a:r>
              <a:rPr lang="da-DK" dirty="0" smtClean="0"/>
              <a:t>efterfølgende til samarbejde om de</a:t>
            </a:r>
            <a:r>
              <a:rPr lang="da-DK" baseline="0" dirty="0" smtClean="0"/>
              <a:t> mere konkrete ideer – og her tænker vi selvfølgelig også på alle de øvrige parter på området</a:t>
            </a: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E9A7C-CAB9-4142-A07E-E573F26C9A59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8341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 userDrawn="1">
            <p:ph type="ctrTitle"/>
          </p:nvPr>
        </p:nvSpPr>
        <p:spPr>
          <a:xfrm>
            <a:off x="1121833" y="2208213"/>
            <a:ext cx="9941984" cy="1187450"/>
          </a:xfrm>
        </p:spPr>
        <p:txBody>
          <a:bodyPr anchor="b"/>
          <a:lstStyle>
            <a:lvl1pPr algn="r">
              <a:defRPr sz="4500">
                <a:solidFill>
                  <a:schemeClr val="tx1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5123" name="Rectangle 3"/>
          <p:cNvSpPr>
            <a:spLocks noGrp="1" noChangeArrowheads="1"/>
          </p:cNvSpPr>
          <p:nvPr userDrawn="1">
            <p:ph type="subTitle" idx="1"/>
          </p:nvPr>
        </p:nvSpPr>
        <p:spPr>
          <a:xfrm>
            <a:off x="1121833" y="3716338"/>
            <a:ext cx="9941984" cy="1090612"/>
          </a:xfrm>
        </p:spPr>
        <p:txBody>
          <a:bodyPr/>
          <a:lstStyle>
            <a:lvl1pPr marL="0" indent="0" algn="r">
              <a:lnSpc>
                <a:spcPct val="83000"/>
              </a:lnSpc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24" name="Rectangle 4"/>
          <p:cNvSpPr>
            <a:spLocks noGrp="1" noChangeArrowheads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58BBA9B-BD26-42EF-AC34-0DFE220AF99E}" type="datetime1">
              <a:rPr lang="da-DK" smtClean="0"/>
              <a:t>25-06-2019</a:t>
            </a:fld>
            <a:endParaRPr lang="da-DK" dirty="0"/>
          </a:p>
        </p:txBody>
      </p:sp>
      <p:sp>
        <p:nvSpPr>
          <p:cNvPr id="25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xfrm>
            <a:off x="10727267" y="6276976"/>
            <a:ext cx="336551" cy="144463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C76A8B5-4C48-4E7E-82D4-69B97B68FE76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14361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-billede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3200" y="3765600"/>
            <a:ext cx="9940800" cy="813600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123200" y="4654800"/>
            <a:ext cx="9940800" cy="1083600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0000" y="180000"/>
            <a:ext cx="11707200" cy="3175200"/>
          </a:xfrm>
        </p:spPr>
        <p:txBody>
          <a:bodyPr/>
          <a:lstStyle/>
          <a:p>
            <a:pPr lvl="0"/>
            <a:r>
              <a:rPr lang="da-DK" noProof="0"/>
              <a:t>Klik på ikonet for at tilføje et billede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7383F-C1AF-4A78-B9B6-5B41CA0D20F1}" type="datetime1">
              <a:rPr lang="da-DK" smtClean="0"/>
              <a:t>25-06-2019</a:t>
            </a:fld>
            <a:endParaRPr lang="da-DK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A9CE0-F8D6-4A95-9449-22948CAAAF8C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11" name="Pladsholder til tekst 81"/>
          <p:cNvSpPr>
            <a:spLocks noGrp="1"/>
          </p:cNvSpPr>
          <p:nvPr>
            <p:ph type="body" sz="quarter" idx="21" hasCustomPrompt="1"/>
          </p:nvPr>
        </p:nvSpPr>
        <p:spPr>
          <a:xfrm rot="19980000">
            <a:off x="-19677" y="624459"/>
            <a:ext cx="2928000" cy="0"/>
          </a:xfrm>
          <a:prstGeom prst="rect">
            <a:avLst/>
          </a:prstGeom>
          <a:ln w="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7876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lleder og 2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240000" y="180000"/>
            <a:ext cx="5745600" cy="3175200"/>
          </a:xfrm>
        </p:spPr>
        <p:txBody>
          <a:bodyPr/>
          <a:lstStyle/>
          <a:p>
            <a:pPr lvl="0"/>
            <a:r>
              <a:rPr lang="da-DK" noProof="0"/>
              <a:t>Klik på ikonet for at tilføje et billede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220800" y="180000"/>
            <a:ext cx="5745600" cy="3175200"/>
          </a:xfrm>
        </p:spPr>
        <p:txBody>
          <a:bodyPr/>
          <a:lstStyle/>
          <a:p>
            <a:pPr lvl="0"/>
            <a:r>
              <a:rPr lang="da-DK" noProof="0"/>
              <a:t>Klik på ikonet for at tilføje et billede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/>
          </p:nvPr>
        </p:nvSpPr>
        <p:spPr>
          <a:xfrm>
            <a:off x="6220800" y="3794400"/>
            <a:ext cx="4872000" cy="1980000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85025-ABDC-487E-B7D3-669A4CC233C0}" type="datetime1">
              <a:rPr lang="da-DK" smtClean="0"/>
              <a:t>25-06-2019</a:t>
            </a:fld>
            <a:endParaRPr lang="da-DK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12BA4-1EB4-470F-93E0-F57AD107B737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22" name="Content Placeholder 9"/>
          <p:cNvSpPr>
            <a:spLocks noGrp="1"/>
          </p:cNvSpPr>
          <p:nvPr>
            <p:ph sz="quarter" idx="20"/>
          </p:nvPr>
        </p:nvSpPr>
        <p:spPr>
          <a:xfrm>
            <a:off x="1103445" y="3789040"/>
            <a:ext cx="4872000" cy="1980000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17" name="Pladsholder til tekst 81"/>
          <p:cNvSpPr>
            <a:spLocks noGrp="1"/>
          </p:cNvSpPr>
          <p:nvPr>
            <p:ph type="body" sz="quarter" idx="21" hasCustomPrompt="1"/>
          </p:nvPr>
        </p:nvSpPr>
        <p:spPr>
          <a:xfrm rot="19980000">
            <a:off x="-19677" y="624459"/>
            <a:ext cx="2928000" cy="0"/>
          </a:xfrm>
          <a:prstGeom prst="rect">
            <a:avLst/>
          </a:prstGeom>
          <a:ln w="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2588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3200" y="896400"/>
            <a:ext cx="4867200" cy="558000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123200" y="1764000"/>
            <a:ext cx="4867200" cy="950400"/>
          </a:xfrm>
        </p:spPr>
        <p:txBody>
          <a:bodyPr/>
          <a:lstStyle>
            <a:lvl1pPr marL="0" indent="0">
              <a:lnSpc>
                <a:spcPts val="2200"/>
              </a:lnSpc>
              <a:buFontTx/>
              <a:buNone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1123200" y="2782800"/>
            <a:ext cx="4867200" cy="2995200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6331200" y="180000"/>
            <a:ext cx="5620800" cy="6498000"/>
          </a:xfrm>
        </p:spPr>
        <p:txBody>
          <a:bodyPr/>
          <a:lstStyle/>
          <a:p>
            <a:pPr lvl="0"/>
            <a:r>
              <a:rPr lang="da-DK" noProof="0"/>
              <a:t>Klik på ikonet for at tilføje et billede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C992E-DA14-4A11-8C8F-305BDB5CCDB3}" type="datetime1">
              <a:rPr lang="da-DK" smtClean="0"/>
              <a:t>25-06-2019</a:t>
            </a:fld>
            <a:endParaRPr lang="da-DK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" name="Rectangle 11"/>
          <p:cNvSpPr>
            <a:spLocks noGrp="1" noChangeArrowheads="1"/>
          </p:cNvSpPr>
          <p:nvPr>
            <p:ph type="sldNum" sz="quarter" idx="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A6E52-2412-4A97-8014-C073328D7341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6787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3200" y="1389600"/>
            <a:ext cx="9940800" cy="792000"/>
          </a:xfrm>
        </p:spPr>
        <p:txBody>
          <a:bodyPr/>
          <a:lstStyle>
            <a:lvl1pPr>
              <a:defRPr lang="da-DK" dirty="0">
                <a:solidFill>
                  <a:schemeClr val="tx1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3200" y="2458800"/>
            <a:ext cx="8832000" cy="3654000"/>
          </a:xfrm>
        </p:spPr>
        <p:txBody>
          <a:bodyPr/>
          <a:lstStyle>
            <a:lvl1pPr>
              <a:lnSpc>
                <a:spcPts val="2200"/>
              </a:lnSpc>
              <a:spcBef>
                <a:spcPts val="528"/>
              </a:spcBef>
              <a:defRPr lang="en-US" sz="2200" dirty="0" smtClean="0">
                <a:solidFill>
                  <a:schemeClr val="tx1"/>
                </a:solidFill>
              </a:defRPr>
            </a:lvl1pPr>
            <a:lvl2pPr>
              <a:defRPr lang="en-US" sz="1600" dirty="0" smtClean="0">
                <a:solidFill>
                  <a:schemeClr val="tx1"/>
                </a:solidFill>
              </a:defRPr>
            </a:lvl2pPr>
            <a:lvl3pPr>
              <a:defRPr lang="en-US" sz="1600" dirty="0" smtClean="0">
                <a:solidFill>
                  <a:schemeClr val="tx1"/>
                </a:solidFill>
              </a:defRPr>
            </a:lvl3pPr>
            <a:lvl4pPr>
              <a:defRPr lang="en-US" sz="1600" dirty="0" smtClean="0">
                <a:solidFill>
                  <a:schemeClr val="tx1"/>
                </a:solidFill>
              </a:defRPr>
            </a:lvl4pPr>
            <a:lvl5pPr>
              <a:defRPr lang="da-DK" sz="16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da-DK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28AC7AB-24A5-4813-977F-FDC1B804F14E}" type="datetime1">
              <a:rPr lang="da-DK" smtClean="0"/>
              <a:t>25-06-2019</a:t>
            </a:fld>
            <a:endParaRPr lang="da-DK" dirty="0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da-DK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06A62B3-44A3-438B-BFA8-182113035C79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28970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 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3200" y="1393200"/>
            <a:ext cx="9940800" cy="23220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3200" y="3855600"/>
            <a:ext cx="9940800" cy="360000"/>
          </a:xfrm>
        </p:spPr>
        <p:txBody>
          <a:bodyPr/>
          <a:lstStyle>
            <a:lvl1pPr algn="r">
              <a:buFontTx/>
              <a:buNone/>
              <a:defRPr sz="1400">
                <a:solidFill>
                  <a:schemeClr val="tx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57AC18C-4BB0-42F9-A69C-2B59B739FDEC}" type="datetime1">
              <a:rPr lang="da-DK" smtClean="0"/>
              <a:pPr>
                <a:defRPr/>
              </a:pPr>
              <a:t>25-06-2019</a:t>
            </a:fld>
            <a:endParaRPr lang="da-DK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A236A6A-DAB1-4A7F-8E68-5B86FDD73589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22179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3200" y="896400"/>
            <a:ext cx="9940800" cy="558000"/>
          </a:xfrm>
        </p:spPr>
        <p:txBody>
          <a:bodyPr/>
          <a:lstStyle>
            <a:lvl1pPr>
              <a:defRPr>
                <a:solidFill>
                  <a:srgbClr val="050028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3200" y="1772816"/>
            <a:ext cx="4868333" cy="4005184"/>
          </a:xfrm>
        </p:spPr>
        <p:txBody>
          <a:bodyPr/>
          <a:lstStyle>
            <a:lvl1pPr>
              <a:defRPr sz="2200">
                <a:solidFill>
                  <a:srgbClr val="050028"/>
                </a:solidFill>
              </a:defRPr>
            </a:lvl1pPr>
            <a:lvl2pPr>
              <a:defRPr sz="1600">
                <a:solidFill>
                  <a:srgbClr val="050028"/>
                </a:solidFill>
              </a:defRPr>
            </a:lvl2pPr>
            <a:lvl3pPr>
              <a:defRPr sz="1600">
                <a:solidFill>
                  <a:srgbClr val="050028"/>
                </a:solidFill>
              </a:defRPr>
            </a:lvl3pPr>
            <a:lvl4pPr>
              <a:defRPr sz="1600">
                <a:solidFill>
                  <a:srgbClr val="050028"/>
                </a:solidFill>
              </a:defRPr>
            </a:lvl4pPr>
            <a:lvl5pPr>
              <a:defRPr sz="1600">
                <a:solidFill>
                  <a:srgbClr val="050028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3367" y="1772816"/>
            <a:ext cx="4870451" cy="4005184"/>
          </a:xfrm>
        </p:spPr>
        <p:txBody>
          <a:bodyPr/>
          <a:lstStyle>
            <a:lvl1pPr>
              <a:defRPr sz="2200">
                <a:solidFill>
                  <a:srgbClr val="050028"/>
                </a:solidFill>
              </a:defRPr>
            </a:lvl1pPr>
            <a:lvl2pPr>
              <a:defRPr sz="1600">
                <a:solidFill>
                  <a:srgbClr val="050028"/>
                </a:solidFill>
              </a:defRPr>
            </a:lvl2pPr>
            <a:lvl3pPr>
              <a:defRPr sz="1600">
                <a:solidFill>
                  <a:srgbClr val="050028"/>
                </a:solidFill>
              </a:defRPr>
            </a:lvl3pPr>
            <a:lvl4pPr>
              <a:defRPr sz="1600">
                <a:solidFill>
                  <a:srgbClr val="050028"/>
                </a:solidFill>
              </a:defRPr>
            </a:lvl4pPr>
            <a:lvl5pPr>
              <a:defRPr sz="1600">
                <a:solidFill>
                  <a:srgbClr val="050028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2BDCF-814E-4D97-B6EE-0EDAE3481815}" type="datetime1">
              <a:rPr lang="da-DK" smtClean="0"/>
              <a:t>25-06-2019</a:t>
            </a:fld>
            <a:endParaRPr lang="da-DK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09DEC-EC2B-4397-B605-0D91C73CFF2B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46250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 + tekstbo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3200" y="896400"/>
            <a:ext cx="9940800" cy="558000"/>
          </a:xfrm>
        </p:spPr>
        <p:txBody>
          <a:bodyPr/>
          <a:lstStyle>
            <a:lvl1pPr>
              <a:defRPr>
                <a:solidFill>
                  <a:srgbClr val="050028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3200" y="2782800"/>
            <a:ext cx="4868333" cy="2995200"/>
          </a:xfrm>
        </p:spPr>
        <p:txBody>
          <a:bodyPr/>
          <a:lstStyle>
            <a:lvl1pPr>
              <a:defRPr sz="2200">
                <a:solidFill>
                  <a:srgbClr val="050028"/>
                </a:solidFill>
              </a:defRPr>
            </a:lvl1pPr>
            <a:lvl2pPr>
              <a:defRPr sz="1600">
                <a:solidFill>
                  <a:srgbClr val="050028"/>
                </a:solidFill>
              </a:defRPr>
            </a:lvl2pPr>
            <a:lvl3pPr>
              <a:defRPr sz="1600">
                <a:solidFill>
                  <a:srgbClr val="050028"/>
                </a:solidFill>
              </a:defRPr>
            </a:lvl3pPr>
            <a:lvl4pPr>
              <a:defRPr sz="1600">
                <a:solidFill>
                  <a:srgbClr val="050028"/>
                </a:solidFill>
              </a:defRPr>
            </a:lvl4pPr>
            <a:lvl5pPr>
              <a:defRPr sz="1600">
                <a:solidFill>
                  <a:srgbClr val="050028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3367" y="2782800"/>
            <a:ext cx="4870451" cy="2995200"/>
          </a:xfrm>
        </p:spPr>
        <p:txBody>
          <a:bodyPr/>
          <a:lstStyle>
            <a:lvl1pPr>
              <a:defRPr sz="2200">
                <a:solidFill>
                  <a:srgbClr val="050028"/>
                </a:solidFill>
              </a:defRPr>
            </a:lvl1pPr>
            <a:lvl2pPr>
              <a:defRPr sz="1600">
                <a:solidFill>
                  <a:srgbClr val="050028"/>
                </a:solidFill>
              </a:defRPr>
            </a:lvl2pPr>
            <a:lvl3pPr>
              <a:defRPr sz="1600">
                <a:solidFill>
                  <a:srgbClr val="050028"/>
                </a:solidFill>
              </a:defRPr>
            </a:lvl3pPr>
            <a:lvl4pPr>
              <a:defRPr sz="1600">
                <a:solidFill>
                  <a:srgbClr val="050028"/>
                </a:solidFill>
              </a:defRPr>
            </a:lvl4pPr>
            <a:lvl5pPr>
              <a:defRPr sz="1600">
                <a:solidFill>
                  <a:srgbClr val="050028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3"/>
          </p:nvPr>
        </p:nvSpPr>
        <p:spPr>
          <a:xfrm>
            <a:off x="1123200" y="1764000"/>
            <a:ext cx="9940800" cy="950400"/>
          </a:xfrm>
        </p:spPr>
        <p:txBody>
          <a:bodyPr/>
          <a:lstStyle>
            <a:lvl1pPr marL="0" indent="0">
              <a:lnSpc>
                <a:spcPts val="2200"/>
              </a:lnSpc>
              <a:buFontTx/>
              <a:buNone/>
              <a:defRPr sz="2200"/>
            </a:lvl1pPr>
            <a:lvl2pPr>
              <a:buFontTx/>
              <a:buNone/>
              <a:defRPr sz="2200"/>
            </a:lvl2pPr>
            <a:lvl3pPr>
              <a:buFontTx/>
              <a:buNone/>
              <a:defRPr sz="2200"/>
            </a:lvl3pPr>
            <a:lvl4pPr>
              <a:buFontTx/>
              <a:buNone/>
              <a:defRPr sz="2200"/>
            </a:lvl4pPr>
            <a:lvl5pPr>
              <a:buFontTx/>
              <a:buNone/>
              <a:defRPr sz="2200"/>
            </a:lvl5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2BDCF-814E-4D97-B6EE-0EDAE3481815}" type="datetime1">
              <a:rPr lang="da-DK" smtClean="0"/>
              <a:t>25-06-2019</a:t>
            </a:fld>
            <a:endParaRPr lang="da-DK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09DEC-EC2B-4397-B605-0D91C73CFF2B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4802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3200" y="896400"/>
            <a:ext cx="4867200" cy="1714500"/>
          </a:xfrm>
        </p:spPr>
        <p:txBody>
          <a:bodyPr/>
          <a:lstStyle>
            <a:lvl1pPr>
              <a:defRPr>
                <a:solidFill>
                  <a:srgbClr val="050028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3200" y="2782800"/>
            <a:ext cx="4868333" cy="2995200"/>
          </a:xfrm>
        </p:spPr>
        <p:txBody>
          <a:bodyPr/>
          <a:lstStyle>
            <a:lvl1pPr>
              <a:defRPr sz="2200">
                <a:solidFill>
                  <a:srgbClr val="050028"/>
                </a:solidFill>
              </a:defRPr>
            </a:lvl1pPr>
            <a:lvl2pPr>
              <a:defRPr sz="1600">
                <a:solidFill>
                  <a:srgbClr val="050028"/>
                </a:solidFill>
              </a:defRPr>
            </a:lvl2pPr>
            <a:lvl3pPr>
              <a:defRPr sz="1600">
                <a:solidFill>
                  <a:srgbClr val="050028"/>
                </a:solidFill>
              </a:defRPr>
            </a:lvl3pPr>
            <a:lvl4pPr>
              <a:defRPr sz="1600">
                <a:solidFill>
                  <a:srgbClr val="050028"/>
                </a:solidFill>
              </a:defRPr>
            </a:lvl4pPr>
            <a:lvl5pPr>
              <a:defRPr sz="1600">
                <a:solidFill>
                  <a:srgbClr val="050028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3367" y="888764"/>
            <a:ext cx="4870451" cy="4628469"/>
          </a:xfrm>
        </p:spPr>
        <p:txBody>
          <a:bodyPr/>
          <a:lstStyle>
            <a:lvl1pPr>
              <a:defRPr sz="2200">
                <a:solidFill>
                  <a:srgbClr val="050028"/>
                </a:solidFill>
              </a:defRPr>
            </a:lvl1pPr>
            <a:lvl2pPr>
              <a:defRPr sz="1600">
                <a:solidFill>
                  <a:srgbClr val="050028"/>
                </a:solidFill>
              </a:defRPr>
            </a:lvl2pPr>
            <a:lvl3pPr>
              <a:defRPr sz="1600">
                <a:solidFill>
                  <a:srgbClr val="050028"/>
                </a:solidFill>
              </a:defRPr>
            </a:lvl3pPr>
            <a:lvl4pPr>
              <a:defRPr sz="1600">
                <a:solidFill>
                  <a:srgbClr val="050028"/>
                </a:solidFill>
              </a:defRPr>
            </a:lvl4pPr>
            <a:lvl5pPr>
              <a:defRPr sz="1600">
                <a:solidFill>
                  <a:srgbClr val="050028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D97BD-4FE1-49CA-93AC-0BE5DC519AB8}" type="datetime1">
              <a:rPr lang="da-DK" smtClean="0"/>
              <a:t>25-06-2019</a:t>
            </a:fld>
            <a:endParaRPr lang="da-DK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7ECFF-FA89-41CD-A3DC-20FDD1B474A7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17" name="Pladsholder til tekst 16"/>
          <p:cNvSpPr>
            <a:spLocks noGrp="1"/>
          </p:cNvSpPr>
          <p:nvPr>
            <p:ph type="body" sz="quarter" idx="24" hasCustomPrompt="1"/>
          </p:nvPr>
        </p:nvSpPr>
        <p:spPr>
          <a:xfrm>
            <a:off x="6191251" y="5565775"/>
            <a:ext cx="3937000" cy="212726"/>
          </a:xfrm>
        </p:spPr>
        <p:txBody>
          <a:bodyPr/>
          <a:lstStyle>
            <a:lvl1pPr marL="0" indent="0">
              <a:buNone/>
              <a:defRPr sz="900" i="1"/>
            </a:lvl1pPr>
            <a:lvl2pPr>
              <a:defRPr i="1"/>
            </a:lvl2pPr>
            <a:lvl3pPr>
              <a:defRPr i="1"/>
            </a:lvl3pPr>
            <a:lvl4pPr>
              <a:defRPr i="1"/>
            </a:lvl4pPr>
            <a:lvl5pPr>
              <a:defRPr i="1"/>
            </a:lvl5pPr>
          </a:lstStyle>
          <a:p>
            <a:pPr lvl="0"/>
            <a:r>
              <a:rPr lang="da-DK" dirty="0"/>
              <a:t>Angiv kilde</a:t>
            </a:r>
          </a:p>
        </p:txBody>
      </p:sp>
    </p:spTree>
    <p:extLst>
      <p:ext uri="{BB962C8B-B14F-4D97-AF65-F5344CB8AC3E}">
        <p14:creationId xmlns:p14="http://schemas.microsoft.com/office/powerpoint/2010/main" val="3217178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9C86B4-6914-455E-9E97-52AF3821FD7D}" type="datetime1">
              <a:rPr lang="da-DK" smtClean="0"/>
              <a:t>25-06-2019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8781D9-8F8F-4B10-9E7A-CD725C92131A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9719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9C86B4-6914-455E-9E97-52AF3821FD7D}" type="datetime1">
              <a:rPr lang="da-DK" smtClean="0"/>
              <a:t>25-06-2019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8781D9-8F8F-4B10-9E7A-CD725C92131A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8" name="Pladsholder til dato 2"/>
          <p:cNvSpPr txBox="1">
            <a:spLocks/>
          </p:cNvSpPr>
          <p:nvPr userDrawn="1"/>
        </p:nvSpPr>
        <p:spPr bwMode="auto">
          <a:xfrm>
            <a:off x="1121833" y="6276976"/>
            <a:ext cx="958851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099C86B4-6914-455E-9E97-52AF3821FD7D}" type="datetime1">
              <a:rPr lang="da-DK" sz="1000" smtClean="0"/>
              <a:pPr>
                <a:defRPr/>
              </a:pPr>
              <a:t>25-06-2019</a:t>
            </a:fld>
            <a:endParaRPr lang="da-DK" sz="1000" dirty="0"/>
          </a:p>
        </p:txBody>
      </p:sp>
    </p:spTree>
    <p:extLst>
      <p:ext uri="{BB962C8B-B14F-4D97-AF65-F5344CB8AC3E}">
        <p14:creationId xmlns:p14="http://schemas.microsoft.com/office/powerpoint/2010/main" val="1803211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 dias med baggrunds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/>
          </p:cNvSpPr>
          <p:nvPr>
            <p:ph type="pic" sz="quarter" idx="14" hasCustomPrompt="1"/>
          </p:nvPr>
        </p:nvSpPr>
        <p:spPr>
          <a:xfrm>
            <a:off x="240000" y="180000"/>
            <a:ext cx="11774400" cy="6534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her og vælg fanen ‘Indsæt’ og derefter ‘Billede’ for at tilføje et billede</a:t>
            </a:r>
          </a:p>
        </p:txBody>
      </p:sp>
      <p:sp>
        <p:nvSpPr>
          <p:cNvPr id="5" name="Line 6"/>
          <p:cNvSpPr>
            <a:spLocks noChangeShapeType="1"/>
          </p:cNvSpPr>
          <p:nvPr userDrawn="1"/>
        </p:nvSpPr>
        <p:spPr bwMode="auto">
          <a:xfrm flipV="1">
            <a:off x="131233" y="109539"/>
            <a:ext cx="2575984" cy="1004887"/>
          </a:xfrm>
          <a:prstGeom prst="line">
            <a:avLst/>
          </a:prstGeom>
          <a:noFill/>
          <a:ln w="8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da-DK" sz="1400"/>
          </a:p>
        </p:txBody>
      </p:sp>
      <p:sp>
        <p:nvSpPr>
          <p:cNvPr id="6" name="Line 7"/>
          <p:cNvSpPr>
            <a:spLocks noChangeShapeType="1"/>
          </p:cNvSpPr>
          <p:nvPr userDrawn="1"/>
        </p:nvSpPr>
        <p:spPr bwMode="auto">
          <a:xfrm flipV="1">
            <a:off x="673100" y="4838701"/>
            <a:ext cx="11347451" cy="1897063"/>
          </a:xfrm>
          <a:prstGeom prst="line">
            <a:avLst/>
          </a:prstGeom>
          <a:noFill/>
          <a:ln w="8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da-DK" sz="1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3200" y="1389600"/>
            <a:ext cx="9940800" cy="2322000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3200" y="3855600"/>
            <a:ext cx="9940800" cy="360000"/>
          </a:xfrm>
        </p:spPr>
        <p:txBody>
          <a:bodyPr/>
          <a:lstStyle>
            <a:lvl1pPr algn="r">
              <a:buFontTx/>
              <a:buNone/>
              <a:defRPr sz="1400">
                <a:solidFill>
                  <a:schemeClr val="bg1"/>
                </a:solidFill>
              </a:defRPr>
            </a:lvl1pPr>
            <a:lvl2pPr algn="r">
              <a:buFontTx/>
              <a:buNone/>
              <a:defRPr>
                <a:solidFill>
                  <a:schemeClr val="bg2"/>
                </a:solidFill>
              </a:defRPr>
            </a:lvl2pPr>
            <a:lvl3pPr algn="r">
              <a:buFontTx/>
              <a:buNone/>
              <a:defRPr>
                <a:solidFill>
                  <a:schemeClr val="bg2"/>
                </a:solidFill>
              </a:defRPr>
            </a:lvl3pPr>
            <a:lvl4pPr algn="r">
              <a:buFontTx/>
              <a:buNone/>
              <a:defRPr>
                <a:solidFill>
                  <a:schemeClr val="bg2"/>
                </a:solidFill>
              </a:defRPr>
            </a:lvl4pPr>
            <a:lvl5pPr algn="r">
              <a:buFontTx/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9DDC0BB-569A-4AC3-981D-447D18A3D730}" type="datetime1">
              <a:rPr lang="da-DK" smtClean="0"/>
              <a:t>25-06-2019</a:t>
            </a:fld>
            <a:endParaRPr lang="da-DK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 dirty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44630711-01E4-4A3A-B225-756321C06BC8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12" name="Rectangle 4"/>
          <p:cNvSpPr txBox="1">
            <a:spLocks noChangeArrowheads="1"/>
          </p:cNvSpPr>
          <p:nvPr userDrawn="1"/>
        </p:nvSpPr>
        <p:spPr bwMode="auto">
          <a:xfrm>
            <a:off x="1121833" y="6276976"/>
            <a:ext cx="958851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da-DK" sz="1000" dirty="0"/>
          </a:p>
        </p:txBody>
      </p:sp>
      <p:sp>
        <p:nvSpPr>
          <p:cNvPr id="14" name="Pladsholder til tekst 81"/>
          <p:cNvSpPr>
            <a:spLocks noGrp="1"/>
          </p:cNvSpPr>
          <p:nvPr>
            <p:ph type="body" sz="quarter" idx="18" hasCustomPrompt="1"/>
          </p:nvPr>
        </p:nvSpPr>
        <p:spPr>
          <a:xfrm rot="19980000">
            <a:off x="-19677" y="624459"/>
            <a:ext cx="2928000" cy="0"/>
          </a:xfrm>
          <a:prstGeom prst="rect">
            <a:avLst/>
          </a:prstGeom>
          <a:ln w="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dirty="0"/>
              <a:t> </a:t>
            </a:r>
          </a:p>
        </p:txBody>
      </p:sp>
      <p:sp>
        <p:nvSpPr>
          <p:cNvPr id="16" name="Pladsholder til tekst 81"/>
          <p:cNvSpPr>
            <a:spLocks noGrp="1"/>
          </p:cNvSpPr>
          <p:nvPr>
            <p:ph type="body" sz="quarter" idx="19" hasCustomPrompt="1"/>
          </p:nvPr>
        </p:nvSpPr>
        <p:spPr>
          <a:xfrm rot="20844921">
            <a:off x="580456" y="5787343"/>
            <a:ext cx="11568000" cy="0"/>
          </a:xfrm>
          <a:prstGeom prst="rect">
            <a:avLst/>
          </a:prstGeom>
          <a:ln w="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05204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23951" y="1389063"/>
            <a:ext cx="993986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Klik for at redigere titeltypografi i masteren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21833" y="2459039"/>
            <a:ext cx="8832851" cy="365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Klik for at redigere typografi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85837" y="6276976"/>
            <a:ext cx="958851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099C86B4-6914-455E-9E97-52AF3821FD7D}" type="datetime1">
              <a:rPr lang="da-DK" smtClean="0"/>
              <a:t>25-06-2019</a:t>
            </a:fld>
            <a:endParaRPr lang="da-DK" dirty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3765" y="6276976"/>
            <a:ext cx="38608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 dirty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36047" y="6276976"/>
            <a:ext cx="336551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0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FF8781D9-8F8F-4B10-9E7A-CD725C92131A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85" r:id="rId2"/>
    <p:sldLayoutId id="2147483766" r:id="rId3"/>
    <p:sldLayoutId id="2147483831" r:id="rId4"/>
    <p:sldLayoutId id="2147483760" r:id="rId5"/>
    <p:sldLayoutId id="2147483761" r:id="rId6"/>
    <p:sldLayoutId id="2147483849" r:id="rId7"/>
    <p:sldLayoutId id="2147483850" r:id="rId8"/>
    <p:sldLayoutId id="2147483765" r:id="rId9"/>
    <p:sldLayoutId id="2147483758" r:id="rId10"/>
    <p:sldLayoutId id="2147483757" r:id="rId11"/>
    <p:sldLayoutId id="2147483759" r:id="rId12"/>
  </p:sldLayoutIdLst>
  <p:hf hdr="0"/>
  <p:txStyles>
    <p:titleStyle>
      <a:lvl1pPr algn="l" rtl="0" eaLnBrk="1" fontAlgn="base" hangingPunct="1">
        <a:lnSpc>
          <a:spcPts val="45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4500"/>
        </a:lnSpc>
        <a:spcBef>
          <a:spcPct val="0"/>
        </a:spcBef>
        <a:spcAft>
          <a:spcPct val="0"/>
        </a:spcAft>
        <a:defRPr sz="3600" b="1">
          <a:solidFill>
            <a:srgbClr val="050028"/>
          </a:solidFill>
          <a:latin typeface="Arial" charset="0"/>
        </a:defRPr>
      </a:lvl2pPr>
      <a:lvl3pPr algn="l" rtl="0" eaLnBrk="1" fontAlgn="base" hangingPunct="1">
        <a:lnSpc>
          <a:spcPts val="4500"/>
        </a:lnSpc>
        <a:spcBef>
          <a:spcPct val="0"/>
        </a:spcBef>
        <a:spcAft>
          <a:spcPct val="0"/>
        </a:spcAft>
        <a:defRPr sz="3600" b="1">
          <a:solidFill>
            <a:srgbClr val="050028"/>
          </a:solidFill>
          <a:latin typeface="Arial" charset="0"/>
        </a:defRPr>
      </a:lvl3pPr>
      <a:lvl4pPr algn="l" rtl="0" eaLnBrk="1" fontAlgn="base" hangingPunct="1">
        <a:lnSpc>
          <a:spcPts val="4500"/>
        </a:lnSpc>
        <a:spcBef>
          <a:spcPct val="0"/>
        </a:spcBef>
        <a:spcAft>
          <a:spcPct val="0"/>
        </a:spcAft>
        <a:defRPr sz="3600" b="1">
          <a:solidFill>
            <a:srgbClr val="050028"/>
          </a:solidFill>
          <a:latin typeface="Arial" charset="0"/>
        </a:defRPr>
      </a:lvl4pPr>
      <a:lvl5pPr algn="l" rtl="0" eaLnBrk="1" fontAlgn="base" hangingPunct="1">
        <a:lnSpc>
          <a:spcPts val="4500"/>
        </a:lnSpc>
        <a:spcBef>
          <a:spcPct val="0"/>
        </a:spcBef>
        <a:spcAft>
          <a:spcPct val="0"/>
        </a:spcAft>
        <a:defRPr sz="3600" b="1">
          <a:solidFill>
            <a:srgbClr val="050028"/>
          </a:solidFill>
          <a:latin typeface="Arial" charset="0"/>
        </a:defRPr>
      </a:lvl5pPr>
      <a:lvl6pPr marL="4572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3600" b="1">
          <a:solidFill>
            <a:schemeClr val="bg2"/>
          </a:solidFill>
          <a:latin typeface="Arial" charset="0"/>
        </a:defRPr>
      </a:lvl6pPr>
      <a:lvl7pPr marL="9144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3600" b="1">
          <a:solidFill>
            <a:schemeClr val="bg2"/>
          </a:solidFill>
          <a:latin typeface="Arial" charset="0"/>
        </a:defRPr>
      </a:lvl7pPr>
      <a:lvl8pPr marL="13716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3600" b="1">
          <a:solidFill>
            <a:schemeClr val="bg2"/>
          </a:solidFill>
          <a:latin typeface="Arial" charset="0"/>
        </a:defRPr>
      </a:lvl8pPr>
      <a:lvl9pPr marL="18288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3600" b="1">
          <a:solidFill>
            <a:schemeClr val="bg2"/>
          </a:solidFill>
          <a:latin typeface="Arial" charset="0"/>
        </a:defRPr>
      </a:lvl9pPr>
    </p:titleStyle>
    <p:bodyStyle>
      <a:lvl1pPr marL="180975" indent="-180975" algn="l" rtl="0" eaLnBrk="1" fontAlgn="base" hangingPunct="1">
        <a:lnSpc>
          <a:spcPct val="100000"/>
        </a:lnSpc>
        <a:spcBef>
          <a:spcPct val="0"/>
        </a:spcBef>
        <a:spcAft>
          <a:spcPts val="600"/>
        </a:spcAft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184150" algn="l" rtl="0" eaLnBrk="1" fontAlgn="base" hangingPunct="1">
        <a:lnSpc>
          <a:spcPct val="100000"/>
        </a:lnSpc>
        <a:spcBef>
          <a:spcPct val="0"/>
        </a:spcBef>
        <a:spcAft>
          <a:spcPts val="600"/>
        </a:spcAft>
        <a:buChar char="•"/>
        <a:defRPr sz="1600">
          <a:solidFill>
            <a:schemeClr val="tx1"/>
          </a:solidFill>
          <a:latin typeface="+mn-lt"/>
        </a:defRPr>
      </a:lvl2pPr>
      <a:lvl3pPr marL="533400" indent="-174625" algn="l" rtl="0" eaLnBrk="1" fontAlgn="base" hangingPunct="1">
        <a:lnSpc>
          <a:spcPct val="100000"/>
        </a:lnSpc>
        <a:spcBef>
          <a:spcPct val="0"/>
        </a:spcBef>
        <a:spcAft>
          <a:spcPts val="600"/>
        </a:spcAft>
        <a:buChar char="•"/>
        <a:defRPr sz="1600">
          <a:solidFill>
            <a:schemeClr val="tx1"/>
          </a:solidFill>
          <a:latin typeface="+mn-lt"/>
        </a:defRPr>
      </a:lvl3pPr>
      <a:lvl4pPr marL="719138" indent="-185738" algn="l" rtl="0" eaLnBrk="1" fontAlgn="base" hangingPunct="1">
        <a:lnSpc>
          <a:spcPct val="100000"/>
        </a:lnSpc>
        <a:spcBef>
          <a:spcPct val="0"/>
        </a:spcBef>
        <a:spcAft>
          <a:spcPts val="600"/>
        </a:spcAft>
        <a:buChar char="•"/>
        <a:defRPr sz="1600">
          <a:solidFill>
            <a:schemeClr val="tx1"/>
          </a:solidFill>
          <a:latin typeface="+mn-lt"/>
        </a:defRPr>
      </a:lvl4pPr>
      <a:lvl5pPr marL="892175" indent="-173038" algn="l" rtl="0" eaLnBrk="1" fontAlgn="base" hangingPunct="1">
        <a:lnSpc>
          <a:spcPct val="100000"/>
        </a:lnSpc>
        <a:spcBef>
          <a:spcPct val="0"/>
        </a:spcBef>
        <a:spcAft>
          <a:spcPts val="600"/>
        </a:spcAft>
        <a:buChar char="•"/>
        <a:defRPr sz="1600">
          <a:solidFill>
            <a:schemeClr val="tx1"/>
          </a:solidFill>
          <a:latin typeface="+mn-lt"/>
        </a:defRPr>
      </a:lvl5pPr>
      <a:lvl6pPr marL="2068513" indent="-17145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bg2"/>
          </a:solidFill>
          <a:latin typeface="+mn-lt"/>
        </a:defRPr>
      </a:lvl6pPr>
      <a:lvl7pPr marL="2525713" indent="-17145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bg2"/>
          </a:solidFill>
          <a:latin typeface="+mn-lt"/>
        </a:defRPr>
      </a:lvl7pPr>
      <a:lvl8pPr marL="2982913" indent="-17145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bg2"/>
          </a:solidFill>
          <a:latin typeface="+mn-lt"/>
        </a:defRPr>
      </a:lvl8pPr>
      <a:lvl9pPr marL="3440113" indent="-17145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bg2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="" xmlns:a16="http://schemas.microsoft.com/office/drawing/2014/main" id="{36F49F46-9C82-40E3-B331-F573CAC2CA24}"/>
              </a:ext>
            </a:extLst>
          </p:cNvPr>
          <p:cNvSpPr/>
          <p:nvPr/>
        </p:nvSpPr>
        <p:spPr bwMode="auto">
          <a:xfrm>
            <a:off x="0" y="-33338"/>
            <a:ext cx="12192000" cy="6891337"/>
          </a:xfrm>
          <a:prstGeom prst="rect">
            <a:avLst/>
          </a:prstGeom>
          <a:solidFill>
            <a:srgbClr val="E5593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90000" rIns="90000" bIns="9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0"/>
              </a:spcBef>
            </a:pPr>
            <a:endParaRPr lang="da-DK" dirty="0" err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>
                <a:solidFill>
                  <a:schemeClr val="bg1"/>
                </a:solidFill>
              </a:rPr>
              <a:t>Det kompetente Nordjylland</a:t>
            </a:r>
          </a:p>
        </p:txBody>
      </p:sp>
      <p:sp>
        <p:nvSpPr>
          <p:cNvPr id="7" name="Und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da-DK" dirty="0">
                <a:solidFill>
                  <a:schemeClr val="bg1"/>
                </a:solidFill>
              </a:rPr>
              <a:t>nu og i fremtiden</a:t>
            </a:r>
          </a:p>
          <a:p>
            <a:r>
              <a:rPr lang="da-DK" dirty="0">
                <a:solidFill>
                  <a:schemeClr val="bg1"/>
                </a:solidFill>
              </a:rPr>
              <a:t/>
            </a:r>
            <a:br>
              <a:rPr lang="da-DK" dirty="0">
                <a:solidFill>
                  <a:schemeClr val="bg1"/>
                </a:solidFill>
              </a:rPr>
            </a:br>
            <a:r>
              <a:rPr lang="da-DK" dirty="0">
                <a:solidFill>
                  <a:schemeClr val="bg1"/>
                </a:solidFill>
              </a:rPr>
              <a:t>En fælles nordjysk ambition</a:t>
            </a:r>
          </a:p>
        </p:txBody>
      </p:sp>
      <p:sp>
        <p:nvSpPr>
          <p:cNvPr id="3" name="Ellipse 2">
            <a:extLst>
              <a:ext uri="{FF2B5EF4-FFF2-40B4-BE49-F238E27FC236}">
                <a16:creationId xmlns="" xmlns:a16="http://schemas.microsoft.com/office/drawing/2014/main" id="{A4E0F7D4-9027-46E7-87FF-B5F0359AC3B9}"/>
              </a:ext>
            </a:extLst>
          </p:cNvPr>
          <p:cNvSpPr/>
          <p:nvPr/>
        </p:nvSpPr>
        <p:spPr bwMode="auto">
          <a:xfrm>
            <a:off x="9984432" y="-747464"/>
            <a:ext cx="1373767" cy="1368152"/>
          </a:xfrm>
          <a:prstGeom prst="ellipse">
            <a:avLst/>
          </a:prstGeom>
          <a:solidFill>
            <a:schemeClr val="bg1">
              <a:alpha val="11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0000" tIns="90000" rIns="90000" bIns="90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="" xmlns:a16="http://schemas.microsoft.com/office/drawing/2014/main" id="{AC184D57-1B13-4300-826E-4E86CA24D741}"/>
              </a:ext>
            </a:extLst>
          </p:cNvPr>
          <p:cNvSpPr/>
          <p:nvPr/>
        </p:nvSpPr>
        <p:spPr bwMode="auto">
          <a:xfrm>
            <a:off x="1121833" y="266352"/>
            <a:ext cx="1949831" cy="1941861"/>
          </a:xfrm>
          <a:prstGeom prst="ellipse">
            <a:avLst/>
          </a:prstGeom>
          <a:solidFill>
            <a:schemeClr val="bg1">
              <a:alpha val="11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0000" tIns="90000" rIns="90000" bIns="90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="" xmlns:a16="http://schemas.microsoft.com/office/drawing/2014/main" id="{670B5D6D-3E4A-4AD2-A7C2-EF5E24D4A509}"/>
              </a:ext>
            </a:extLst>
          </p:cNvPr>
          <p:cNvSpPr/>
          <p:nvPr/>
        </p:nvSpPr>
        <p:spPr bwMode="auto">
          <a:xfrm>
            <a:off x="3224971" y="4299112"/>
            <a:ext cx="572388" cy="570048"/>
          </a:xfrm>
          <a:prstGeom prst="ellipse">
            <a:avLst/>
          </a:prstGeom>
          <a:solidFill>
            <a:schemeClr val="bg1">
              <a:alpha val="11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0000" tIns="90000" rIns="90000" bIns="90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="" xmlns:a16="http://schemas.microsoft.com/office/drawing/2014/main" id="{C61F804D-2E78-4FA0-AB0E-74BB29C3C9CE}"/>
              </a:ext>
            </a:extLst>
          </p:cNvPr>
          <p:cNvSpPr/>
          <p:nvPr/>
        </p:nvSpPr>
        <p:spPr bwMode="auto">
          <a:xfrm>
            <a:off x="6622334" y="1433786"/>
            <a:ext cx="1063457" cy="1059110"/>
          </a:xfrm>
          <a:prstGeom prst="ellipse">
            <a:avLst/>
          </a:prstGeom>
          <a:solidFill>
            <a:schemeClr val="bg1">
              <a:alpha val="11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0000" tIns="90000" rIns="90000" bIns="90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="" xmlns:a16="http://schemas.microsoft.com/office/drawing/2014/main" id="{65957F4B-94BE-4350-8EF4-C727E01FEC9A}"/>
              </a:ext>
            </a:extLst>
          </p:cNvPr>
          <p:cNvSpPr/>
          <p:nvPr/>
        </p:nvSpPr>
        <p:spPr bwMode="auto">
          <a:xfrm>
            <a:off x="11070167" y="3860232"/>
            <a:ext cx="389077" cy="387487"/>
          </a:xfrm>
          <a:prstGeom prst="ellipse">
            <a:avLst/>
          </a:prstGeom>
          <a:solidFill>
            <a:schemeClr val="bg1">
              <a:alpha val="11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0000" tIns="90000" rIns="90000" bIns="90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="" xmlns:a16="http://schemas.microsoft.com/office/drawing/2014/main" id="{3ABAE033-B48E-4CC2-B5E7-80D690E6EC4F}"/>
              </a:ext>
            </a:extLst>
          </p:cNvPr>
          <p:cNvSpPr/>
          <p:nvPr/>
        </p:nvSpPr>
        <p:spPr bwMode="auto">
          <a:xfrm>
            <a:off x="7320136" y="5831295"/>
            <a:ext cx="1373767" cy="1368152"/>
          </a:xfrm>
          <a:prstGeom prst="ellipse">
            <a:avLst/>
          </a:prstGeom>
          <a:solidFill>
            <a:schemeClr val="bg1">
              <a:alpha val="11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0000" tIns="90000" rIns="90000" bIns="90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="" xmlns:a16="http://schemas.microsoft.com/office/drawing/2014/main" id="{4A116490-EBE3-406D-9989-9127E0B56571}"/>
              </a:ext>
            </a:extLst>
          </p:cNvPr>
          <p:cNvSpPr/>
          <p:nvPr/>
        </p:nvSpPr>
        <p:spPr bwMode="auto">
          <a:xfrm>
            <a:off x="551384" y="3263169"/>
            <a:ext cx="333023" cy="331662"/>
          </a:xfrm>
          <a:prstGeom prst="ellipse">
            <a:avLst/>
          </a:prstGeom>
          <a:solidFill>
            <a:schemeClr val="bg1">
              <a:alpha val="11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0000" tIns="90000" rIns="90000" bIns="90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896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15480" y="1412776"/>
            <a:ext cx="9940800" cy="792000"/>
          </a:xfrm>
        </p:spPr>
        <p:txBody>
          <a:bodyPr/>
          <a:lstStyle/>
          <a:p>
            <a:r>
              <a:rPr lang="da-DK" dirty="0">
                <a:solidFill>
                  <a:srgbClr val="E55932"/>
                </a:solidFill>
              </a:rPr>
              <a:t>Hvorfor?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415480" y="2348880"/>
            <a:ext cx="7041968" cy="3654000"/>
          </a:xfrm>
        </p:spPr>
        <p:txBody>
          <a:bodyPr/>
          <a:lstStyle/>
          <a:p>
            <a:r>
              <a:rPr lang="da-DK" dirty="0"/>
              <a:t>Fælles dagsorden på tværs af parterne</a:t>
            </a:r>
          </a:p>
          <a:p>
            <a:r>
              <a:rPr lang="da-DK" dirty="0"/>
              <a:t>Understøtte og sikre vækst og udvikling</a:t>
            </a:r>
          </a:p>
          <a:p>
            <a:r>
              <a:rPr lang="da-DK" dirty="0"/>
              <a:t>Gode til at samarbejde – kan gøres endnu bedre med tættere samarbejde mhp. på at opnå fælles ambitioner</a:t>
            </a:r>
          </a:p>
          <a:p>
            <a:r>
              <a:rPr lang="da-DK" dirty="0"/>
              <a:t>Styrket tværgående strategisk samarbejde, flere fælles og koordinerede indsatser, øget videndeling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="" xmlns:a16="http://schemas.microsoft.com/office/drawing/2014/main" id="{4F28E3BA-A3F7-4E8E-8366-21BB1229B094}"/>
              </a:ext>
            </a:extLst>
          </p:cNvPr>
          <p:cNvSpPr/>
          <p:nvPr/>
        </p:nvSpPr>
        <p:spPr bwMode="auto">
          <a:xfrm>
            <a:off x="9120336" y="-1323528"/>
            <a:ext cx="1949831" cy="1941861"/>
          </a:xfrm>
          <a:prstGeom prst="ellipse">
            <a:avLst/>
          </a:prstGeom>
          <a:solidFill>
            <a:srgbClr val="E55932">
              <a:alpha val="11000"/>
            </a:srgb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0000" tIns="90000" rIns="90000" bIns="90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="" xmlns:a16="http://schemas.microsoft.com/office/drawing/2014/main" id="{3AC5128E-9BF9-4C0E-8C50-BB1DE302BD35}"/>
              </a:ext>
            </a:extLst>
          </p:cNvPr>
          <p:cNvSpPr/>
          <p:nvPr/>
        </p:nvSpPr>
        <p:spPr bwMode="auto">
          <a:xfrm>
            <a:off x="10780817" y="2060848"/>
            <a:ext cx="795251" cy="792000"/>
          </a:xfrm>
          <a:prstGeom prst="ellipse">
            <a:avLst/>
          </a:prstGeom>
          <a:solidFill>
            <a:srgbClr val="E55932">
              <a:alpha val="11000"/>
            </a:srgb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0000" tIns="90000" rIns="90000" bIns="90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="" xmlns:a16="http://schemas.microsoft.com/office/drawing/2014/main" id="{8D468881-BA42-4500-90D9-50825341B3A8}"/>
              </a:ext>
            </a:extLst>
          </p:cNvPr>
          <p:cNvSpPr/>
          <p:nvPr/>
        </p:nvSpPr>
        <p:spPr bwMode="auto">
          <a:xfrm>
            <a:off x="1991544" y="5049224"/>
            <a:ext cx="795251" cy="792000"/>
          </a:xfrm>
          <a:prstGeom prst="ellipse">
            <a:avLst/>
          </a:prstGeom>
          <a:solidFill>
            <a:srgbClr val="E55932">
              <a:alpha val="11000"/>
            </a:srgb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0000" tIns="90000" rIns="90000" bIns="90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470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87488" y="1412864"/>
            <a:ext cx="7455600" cy="792000"/>
          </a:xfrm>
        </p:spPr>
        <p:txBody>
          <a:bodyPr/>
          <a:lstStyle/>
          <a:p>
            <a:r>
              <a:rPr lang="da-DK" dirty="0">
                <a:solidFill>
                  <a:srgbClr val="E55932"/>
                </a:solidFill>
              </a:rPr>
              <a:t>Hvordan?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487488" y="2423525"/>
            <a:ext cx="4779169" cy="3654000"/>
          </a:xfrm>
        </p:spPr>
        <p:txBody>
          <a:bodyPr/>
          <a:lstStyle/>
          <a:p>
            <a:r>
              <a:rPr lang="da-DK" dirty="0"/>
              <a:t>Gennemgået eksisterende strategier, indsatser, mv.</a:t>
            </a:r>
          </a:p>
          <a:p>
            <a:r>
              <a:rPr lang="da-DK" dirty="0"/>
              <a:t>Fundet frem til tematiske fællesnævnere som går igen </a:t>
            </a:r>
            <a:r>
              <a:rPr lang="da-DK" dirty="0">
                <a:sym typeface="Wingdings" panose="05000000000000000000" pitchFamily="2" charset="2"/>
              </a:rPr>
              <a:t> o</a:t>
            </a:r>
            <a:r>
              <a:rPr lang="da-DK" dirty="0"/>
              <a:t>plagte områder for mere samarbejde og bedre koordinering</a:t>
            </a:r>
          </a:p>
          <a:p>
            <a:r>
              <a:rPr lang="da-DK" dirty="0"/>
              <a:t>Grundlaget er et fælles syn på udfordringer og potentialer 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="" xmlns:a16="http://schemas.microsoft.com/office/drawing/2014/main" id="{1F30F826-330A-4676-BFBC-C669567BF3C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147" t="21650" r="31691" b="10101"/>
          <a:stretch/>
        </p:blipFill>
        <p:spPr>
          <a:xfrm>
            <a:off x="6376151" y="1170146"/>
            <a:ext cx="5133873" cy="4907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939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7510" y="1412776"/>
            <a:ext cx="7455600" cy="792000"/>
          </a:xfrm>
        </p:spPr>
        <p:txBody>
          <a:bodyPr/>
          <a:lstStyle/>
          <a:p>
            <a:r>
              <a:rPr lang="da-DK" dirty="0">
                <a:solidFill>
                  <a:srgbClr val="E55932"/>
                </a:solidFill>
              </a:rPr>
              <a:t>Hvad indeholder ambitionen?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487856" y="2708920"/>
            <a:ext cx="4896176" cy="1754992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Fælles ambition: </a:t>
            </a:r>
          </a:p>
          <a:p>
            <a:pPr marL="0" indent="0">
              <a:buNone/>
            </a:pPr>
            <a:r>
              <a:rPr lang="da-DK" i="1" dirty="0">
                <a:solidFill>
                  <a:srgbClr val="E55932"/>
                </a:solidFill>
              </a:rPr>
              <a:t>”At sikre det kompetente Nordjylland – nu og i fremtiden. Et Nordjylland med balance mellem kompetencer og behovet for kvalificeret arbejdskraft.”</a:t>
            </a:r>
          </a:p>
          <a:p>
            <a:pPr lvl="2"/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="" xmlns:a16="http://schemas.microsoft.com/office/drawing/2014/main" id="{21F5F35F-F5BA-4CD2-B5CA-C8AFC773C9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328" t="29000" r="33463" b="34250"/>
          <a:stretch/>
        </p:blipFill>
        <p:spPr>
          <a:xfrm>
            <a:off x="6470436" y="2348880"/>
            <a:ext cx="4925347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385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FD2D7E29-F2F2-4315-B5F1-79AB6940D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6962" y="980728"/>
            <a:ext cx="7455600" cy="792000"/>
          </a:xfrm>
        </p:spPr>
        <p:txBody>
          <a:bodyPr/>
          <a:lstStyle/>
          <a:p>
            <a:pPr algn="ctr"/>
            <a:r>
              <a:rPr lang="da-DK" dirty="0">
                <a:solidFill>
                  <a:srgbClr val="E55932"/>
                </a:solidFill>
              </a:rPr>
              <a:t>Hvad indeholder ambitionen?</a:t>
            </a:r>
          </a:p>
        </p:txBody>
      </p:sp>
      <p:graphicFrame>
        <p:nvGraphicFramePr>
          <p:cNvPr id="7" name="Pladsholder til indhold 6">
            <a:extLst>
              <a:ext uri="{FF2B5EF4-FFF2-40B4-BE49-F238E27FC236}">
                <a16:creationId xmlns="" xmlns:a16="http://schemas.microsoft.com/office/drawing/2014/main" id="{32B2FC64-23A0-48D2-98EA-477270ACA9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9829408"/>
              </p:ext>
            </p:extLst>
          </p:nvPr>
        </p:nvGraphicFramePr>
        <p:xfrm>
          <a:off x="2113671" y="2060848"/>
          <a:ext cx="7962181" cy="39319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102008">
                  <a:extLst>
                    <a:ext uri="{9D8B030D-6E8A-4147-A177-3AD203B41FA5}">
                      <a16:colId xmlns="" xmlns:a16="http://schemas.microsoft.com/office/drawing/2014/main" val="3100505351"/>
                    </a:ext>
                  </a:extLst>
                </a:gridCol>
                <a:gridCol w="1634296">
                  <a:extLst>
                    <a:ext uri="{9D8B030D-6E8A-4147-A177-3AD203B41FA5}">
                      <a16:colId xmlns="" xmlns:a16="http://schemas.microsoft.com/office/drawing/2014/main" val="3828065217"/>
                    </a:ext>
                  </a:extLst>
                </a:gridCol>
                <a:gridCol w="1728192">
                  <a:extLst>
                    <a:ext uri="{9D8B030D-6E8A-4147-A177-3AD203B41FA5}">
                      <a16:colId xmlns="" xmlns:a16="http://schemas.microsoft.com/office/drawing/2014/main" val="745507792"/>
                    </a:ext>
                  </a:extLst>
                </a:gridCol>
                <a:gridCol w="1728192">
                  <a:extLst>
                    <a:ext uri="{9D8B030D-6E8A-4147-A177-3AD203B41FA5}">
                      <a16:colId xmlns="" xmlns:a16="http://schemas.microsoft.com/office/drawing/2014/main" val="2855042975"/>
                    </a:ext>
                  </a:extLst>
                </a:gridCol>
                <a:gridCol w="1769493">
                  <a:extLst>
                    <a:ext uri="{9D8B030D-6E8A-4147-A177-3AD203B41FA5}">
                      <a16:colId xmlns="" xmlns:a16="http://schemas.microsoft.com/office/drawing/2014/main" val="19383337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sz="1000" dirty="0"/>
                        <a:t>Strategiske fokusområder/</a:t>
                      </a:r>
                      <a:br>
                        <a:rPr lang="da-DK" sz="1000" dirty="0"/>
                      </a:br>
                      <a:r>
                        <a:rPr lang="da-DK" sz="1000" dirty="0"/>
                        <a:t>indhold i afsnit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000" dirty="0"/>
                        <a:t>Uddannelsesvalg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000" dirty="0"/>
                        <a:t>Under Uddannelse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000" dirty="0"/>
                        <a:t>Vejen til arbejdsmarkedet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000" dirty="0"/>
                        <a:t>Livslang læring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8856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000" dirty="0"/>
                        <a:t>Fælles målsætning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000" dirty="0"/>
                        <a:t>”sikre, at alle unge træffer et kvalificeret uddannelsesvalg”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000" dirty="0"/>
                        <a:t>”sikre, at vi uddanner til et højt fagligt niveau </a:t>
                      </a:r>
                    </a:p>
                    <a:p>
                      <a:r>
                        <a:rPr lang="da-DK" sz="1000" dirty="0"/>
                        <a:t>og at de uddannede har de rette kompetencer til arbejdsmarkedet i dag - og i fremtiden”</a:t>
                      </a:r>
                    </a:p>
                    <a:p>
                      <a:endParaRPr lang="da-DK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000" dirty="0"/>
                        <a:t>”understøtte lediges vej i arbejde</a:t>
                      </a:r>
                    </a:p>
                    <a:p>
                      <a:r>
                        <a:rPr lang="da-DK" sz="1000" dirty="0"/>
                        <a:t>og sikre virksomhedernes rekrutteringsbehov for kvalificeret arbejdskraft”</a:t>
                      </a:r>
                    </a:p>
                    <a:p>
                      <a:endParaRPr lang="da-DK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000" dirty="0"/>
                        <a:t>”sikre, at alle, uanset alder eller uddannelsesniveau, </a:t>
                      </a:r>
                    </a:p>
                    <a:p>
                      <a:r>
                        <a:rPr lang="da-DK" sz="1000" dirty="0"/>
                        <a:t>løbende kan tilegne sig de kompetencer, der efterspørges på arbejdsmarkedet”</a:t>
                      </a:r>
                    </a:p>
                    <a:p>
                      <a:endParaRPr lang="da-DK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12482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000" dirty="0"/>
                        <a:t>Delmål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a-DK" sz="1000" dirty="0"/>
                        <a:t>Sikre et decentralt uddannelsesudbud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a-DK" sz="1000" dirty="0"/>
                        <a:t>Sikre attraktive uddannelsesmiljøer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a-DK" sz="1000" dirty="0"/>
                        <a:t>Støtte unges uddannelsesvalg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a-DK" sz="1000" dirty="0"/>
                        <a:t>Fordre mobilitet for uddannelsessøgende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a-DK" sz="1000" dirty="0"/>
                        <a:t>Sikre kapacitet på uddannelser, der afspejler efterspørgsel og behov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a-DK" sz="1000" dirty="0"/>
                        <a:t>Fastholde flere i uddannelse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a-DK" sz="1000" dirty="0"/>
                        <a:t>Fastholde flere i regionen og understøtte brobygning til arbejdsmarked under studie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a-DK" sz="1000" dirty="0"/>
                        <a:t>Styrke kvalitet i uddannelse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da-DK" sz="10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a-DK" sz="1000" dirty="0"/>
                        <a:t>Særligt tværgående fokus: faglært- og højtuddannet arbejdskraft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a-DK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a-DK" sz="1000" dirty="0"/>
                        <a:t>Formidle arbejdskraft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a-DK" sz="1000" dirty="0"/>
                        <a:t>Opkvalificere ledige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a-DK" sz="1000" dirty="0"/>
                        <a:t>Øge arbejdsudbuddet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a-DK" sz="1000" dirty="0"/>
                        <a:t>Styrke match mellem uddannelsesudbud og efterspørgsel på kompetencer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a-DK" sz="1000" dirty="0"/>
                        <a:t>Afdækning af virksomhedernes kompetencebehov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a-DK" sz="1000" dirty="0"/>
                        <a:t>Styrke virksomhedernes og beskæftigedes viden og incitament for videreuddannelse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52968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353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9032" y="1484784"/>
            <a:ext cx="9940800" cy="792000"/>
          </a:xfrm>
        </p:spPr>
        <p:txBody>
          <a:bodyPr/>
          <a:lstStyle/>
          <a:p>
            <a:r>
              <a:rPr lang="da-DK" dirty="0">
                <a:solidFill>
                  <a:srgbClr val="E55932"/>
                </a:solidFill>
              </a:rPr>
              <a:t>Hvad sker der nu?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349032" y="2420888"/>
            <a:ext cx="9067448" cy="3654000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Ambitionen </a:t>
            </a:r>
            <a:r>
              <a:rPr lang="da-DK" dirty="0" smtClean="0"/>
              <a:t>behandles i </a:t>
            </a:r>
            <a:r>
              <a:rPr lang="da-DK" dirty="0"/>
              <a:t>de enkelte politiske baglande (april-september):</a:t>
            </a:r>
          </a:p>
          <a:p>
            <a:pPr lvl="1"/>
            <a:r>
              <a:rPr lang="da-DK" dirty="0"/>
              <a:t>BRN</a:t>
            </a:r>
          </a:p>
          <a:p>
            <a:pPr lvl="1"/>
            <a:r>
              <a:rPr lang="da-DK" dirty="0"/>
              <a:t>KKR Nordjylland</a:t>
            </a:r>
          </a:p>
          <a:p>
            <a:pPr lvl="1"/>
            <a:r>
              <a:rPr lang="da-DK" dirty="0" smtClean="0"/>
              <a:t>RAR Nordjylland</a:t>
            </a:r>
            <a:endParaRPr lang="da-DK" dirty="0"/>
          </a:p>
          <a:p>
            <a:pPr lvl="1"/>
            <a:r>
              <a:rPr lang="da-DK" dirty="0" smtClean="0"/>
              <a:t>Regionsrådet i Region </a:t>
            </a:r>
            <a:r>
              <a:rPr lang="da-DK" dirty="0"/>
              <a:t>Nordjylland</a:t>
            </a:r>
          </a:p>
          <a:p>
            <a:pPr lvl="1"/>
            <a:endParaRPr lang="da-DK" dirty="0"/>
          </a:p>
          <a:p>
            <a:pPr marL="0" indent="0">
              <a:buNone/>
            </a:pPr>
            <a:r>
              <a:rPr lang="da-DK" dirty="0" smtClean="0"/>
              <a:t>Strategisk </a:t>
            </a:r>
            <a:r>
              <a:rPr lang="da-DK" dirty="0"/>
              <a:t>Forum på </a:t>
            </a:r>
            <a:r>
              <a:rPr lang="da-DK" dirty="0" smtClean="0"/>
              <a:t>Uddannelsesområdet har drøftet hvordan der arbejdes videre med ambitionen</a:t>
            </a:r>
            <a:endParaRPr lang="da-DK" dirty="0"/>
          </a:p>
          <a:p>
            <a:pPr lvl="1"/>
            <a:r>
              <a:rPr lang="da-DK" dirty="0"/>
              <a:t>Møde d. 24. maj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="" xmlns:a16="http://schemas.microsoft.com/office/drawing/2014/main" id="{7AA8E9B1-D801-42D0-8906-82E1AA2D0291}"/>
              </a:ext>
            </a:extLst>
          </p:cNvPr>
          <p:cNvSpPr/>
          <p:nvPr/>
        </p:nvSpPr>
        <p:spPr bwMode="auto">
          <a:xfrm>
            <a:off x="2351584" y="6462000"/>
            <a:ext cx="795251" cy="792000"/>
          </a:xfrm>
          <a:prstGeom prst="ellipse">
            <a:avLst/>
          </a:prstGeom>
          <a:solidFill>
            <a:srgbClr val="E55932">
              <a:alpha val="11000"/>
            </a:srgb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0000" tIns="90000" rIns="90000" bIns="90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="" xmlns:a16="http://schemas.microsoft.com/office/drawing/2014/main" id="{4BD5B338-17D8-4F96-99B9-BF28027A68BE}"/>
              </a:ext>
            </a:extLst>
          </p:cNvPr>
          <p:cNvSpPr/>
          <p:nvPr/>
        </p:nvSpPr>
        <p:spPr bwMode="auto">
          <a:xfrm>
            <a:off x="8976320" y="2236720"/>
            <a:ext cx="542233" cy="540016"/>
          </a:xfrm>
          <a:prstGeom prst="ellipse">
            <a:avLst/>
          </a:prstGeom>
          <a:solidFill>
            <a:srgbClr val="E55932">
              <a:alpha val="11000"/>
            </a:srgb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0000" tIns="90000" rIns="90000" bIns="90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="" xmlns:a16="http://schemas.microsoft.com/office/drawing/2014/main" id="{1ABFAE04-10FE-4554-9C52-4000E274C40D}"/>
              </a:ext>
            </a:extLst>
          </p:cNvPr>
          <p:cNvSpPr/>
          <p:nvPr/>
        </p:nvSpPr>
        <p:spPr bwMode="auto">
          <a:xfrm>
            <a:off x="6600056" y="718612"/>
            <a:ext cx="795251" cy="792000"/>
          </a:xfrm>
          <a:prstGeom prst="ellipse">
            <a:avLst/>
          </a:prstGeom>
          <a:solidFill>
            <a:srgbClr val="E55932">
              <a:alpha val="11000"/>
            </a:srgb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0000" tIns="90000" rIns="90000" bIns="90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="" xmlns:a16="http://schemas.microsoft.com/office/drawing/2014/main" id="{9274611E-841F-463C-A25A-0E7F035D9CBE}"/>
              </a:ext>
            </a:extLst>
          </p:cNvPr>
          <p:cNvSpPr/>
          <p:nvPr/>
        </p:nvSpPr>
        <p:spPr bwMode="auto">
          <a:xfrm>
            <a:off x="5698374" y="3851888"/>
            <a:ext cx="795251" cy="792000"/>
          </a:xfrm>
          <a:prstGeom prst="ellipse">
            <a:avLst/>
          </a:prstGeom>
          <a:solidFill>
            <a:srgbClr val="E55932">
              <a:alpha val="11000"/>
            </a:srgb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0000" tIns="90000" rIns="90000" bIns="90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="" xmlns:a16="http://schemas.microsoft.com/office/drawing/2014/main" id="{95BC10FB-BFCF-48A0-B799-6E21A8EA61A3}"/>
              </a:ext>
            </a:extLst>
          </p:cNvPr>
          <p:cNvSpPr/>
          <p:nvPr/>
        </p:nvSpPr>
        <p:spPr bwMode="auto">
          <a:xfrm>
            <a:off x="10349036" y="4616330"/>
            <a:ext cx="1338421" cy="1332950"/>
          </a:xfrm>
          <a:prstGeom prst="ellipse">
            <a:avLst/>
          </a:prstGeom>
          <a:solidFill>
            <a:srgbClr val="E55932">
              <a:alpha val="11000"/>
            </a:srgb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0000" tIns="90000" rIns="90000" bIns="90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="" xmlns:a16="http://schemas.microsoft.com/office/drawing/2014/main" id="{2A7AF530-22C6-4C29-B26B-CC209324C351}"/>
              </a:ext>
            </a:extLst>
          </p:cNvPr>
          <p:cNvSpPr/>
          <p:nvPr/>
        </p:nvSpPr>
        <p:spPr bwMode="auto">
          <a:xfrm>
            <a:off x="816643" y="183852"/>
            <a:ext cx="542233" cy="540016"/>
          </a:xfrm>
          <a:prstGeom prst="ellipse">
            <a:avLst/>
          </a:prstGeom>
          <a:solidFill>
            <a:srgbClr val="E55932">
              <a:alpha val="11000"/>
            </a:srgb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0000" tIns="90000" rIns="90000" bIns="90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523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59496" y="1412776"/>
            <a:ext cx="7455600" cy="792000"/>
          </a:xfrm>
        </p:spPr>
        <p:txBody>
          <a:bodyPr/>
          <a:lstStyle/>
          <a:p>
            <a:r>
              <a:rPr lang="da-DK" dirty="0">
                <a:solidFill>
                  <a:srgbClr val="E55932"/>
                </a:solidFill>
              </a:rPr>
              <a:t>Hvad sker der nu?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559496" y="2420888"/>
            <a:ext cx="8136468" cy="3654000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Eksempler på indsatser, der koordineres og samarbejdes om: </a:t>
            </a:r>
          </a:p>
          <a:p>
            <a:pPr lvl="1"/>
            <a:r>
              <a:rPr lang="da-DK" dirty="0"/>
              <a:t>KKR og BRN ønske om at igangsætte særlig indsats for højtuddannede i hele Nordjylland</a:t>
            </a:r>
          </a:p>
          <a:p>
            <a:pPr lvl="1"/>
            <a:r>
              <a:rPr lang="da-DK" dirty="0"/>
              <a:t>Mulig BRN-indsats i støbeskeen omkring erhvervsuddannelserne</a:t>
            </a:r>
          </a:p>
          <a:p>
            <a:pPr lvl="1"/>
            <a:r>
              <a:rPr lang="da-DK" dirty="0" smtClean="0"/>
              <a:t>Evt. en </a:t>
            </a:r>
            <a:r>
              <a:rPr lang="da-DK" dirty="0"/>
              <a:t>fælles analyse af behovet for arbejdskraft på social- og sundhedsområdet</a:t>
            </a:r>
          </a:p>
          <a:p>
            <a:pPr lvl="1"/>
            <a:r>
              <a:rPr lang="da-DK" dirty="0" smtClean="0"/>
              <a:t>Fælles </a:t>
            </a:r>
            <a:r>
              <a:rPr lang="da-DK" dirty="0"/>
              <a:t>konferencer om relevante emner</a:t>
            </a:r>
          </a:p>
          <a:p>
            <a:pPr lvl="1"/>
            <a:r>
              <a:rPr lang="da-DK" dirty="0"/>
              <a:t>Det videre arbejde med KKR’s fokuspunkter på beskæftigelsesområdet – med særlig fokus på kvalificeret arbejdskraft</a:t>
            </a:r>
          </a:p>
          <a:p>
            <a:pPr lvl="1"/>
            <a:endParaRPr lang="da-DK" dirty="0"/>
          </a:p>
        </p:txBody>
      </p:sp>
      <p:sp>
        <p:nvSpPr>
          <p:cNvPr id="4" name="Ellipse 3">
            <a:extLst>
              <a:ext uri="{FF2B5EF4-FFF2-40B4-BE49-F238E27FC236}">
                <a16:creationId xmlns="" xmlns:a16="http://schemas.microsoft.com/office/drawing/2014/main" id="{CA4CB1AF-2884-4F61-BEA8-4B879145D02A}"/>
              </a:ext>
            </a:extLst>
          </p:cNvPr>
          <p:cNvSpPr/>
          <p:nvPr/>
        </p:nvSpPr>
        <p:spPr bwMode="auto">
          <a:xfrm>
            <a:off x="11208568" y="5949280"/>
            <a:ext cx="542233" cy="540016"/>
          </a:xfrm>
          <a:prstGeom prst="ellipse">
            <a:avLst/>
          </a:prstGeom>
          <a:solidFill>
            <a:srgbClr val="E55932">
              <a:alpha val="11000"/>
            </a:srgb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0000" tIns="90000" rIns="90000" bIns="90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="" xmlns:a16="http://schemas.microsoft.com/office/drawing/2014/main" id="{48A4D6AC-AB92-4FBC-A4C9-33582BFB4A78}"/>
              </a:ext>
            </a:extLst>
          </p:cNvPr>
          <p:cNvSpPr/>
          <p:nvPr/>
        </p:nvSpPr>
        <p:spPr bwMode="auto">
          <a:xfrm>
            <a:off x="551384" y="1808776"/>
            <a:ext cx="542233" cy="540016"/>
          </a:xfrm>
          <a:prstGeom prst="ellipse">
            <a:avLst/>
          </a:prstGeom>
          <a:solidFill>
            <a:srgbClr val="E55932">
              <a:alpha val="11000"/>
            </a:srgb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0000" tIns="90000" rIns="90000" bIns="90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="" xmlns:a16="http://schemas.microsoft.com/office/drawing/2014/main" id="{9E5D45C2-B920-4D76-88A9-7DF1468B9075}"/>
              </a:ext>
            </a:extLst>
          </p:cNvPr>
          <p:cNvSpPr/>
          <p:nvPr/>
        </p:nvSpPr>
        <p:spPr bwMode="auto">
          <a:xfrm>
            <a:off x="5807968" y="6059624"/>
            <a:ext cx="1414086" cy="1408304"/>
          </a:xfrm>
          <a:prstGeom prst="ellipse">
            <a:avLst/>
          </a:prstGeom>
          <a:solidFill>
            <a:srgbClr val="E55932">
              <a:alpha val="11000"/>
            </a:srgb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0000" tIns="90000" rIns="90000" bIns="90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13620"/>
      </p:ext>
    </p:extLst>
  </p:cSld>
  <p:clrMapOvr>
    <a:masterClrMapping/>
  </p:clrMapOvr>
</p:sld>
</file>

<file path=ppt/theme/theme1.xml><?xml version="1.0" encoding="utf-8"?>
<a:theme xmlns:a="http://schemas.openxmlformats.org/drawingml/2006/main" name="Tom PowerPoint præsentation">
  <a:themeElements>
    <a:clrScheme name="Brugerdefineret 3">
      <a:dk1>
        <a:srgbClr val="03001E"/>
      </a:dk1>
      <a:lt1>
        <a:srgbClr val="FFFFFF"/>
      </a:lt1>
      <a:dk2>
        <a:srgbClr val="18305A"/>
      </a:dk2>
      <a:lt2>
        <a:srgbClr val="FFFFFF"/>
      </a:lt2>
      <a:accent1>
        <a:srgbClr val="74AC3F"/>
      </a:accent1>
      <a:accent2>
        <a:srgbClr val="0097D7"/>
      </a:accent2>
      <a:accent3>
        <a:srgbClr val="594E97"/>
      </a:accent3>
      <a:accent4>
        <a:srgbClr val="C30079"/>
      </a:accent4>
      <a:accent5>
        <a:srgbClr val="BA0615"/>
      </a:accent5>
      <a:accent6>
        <a:srgbClr val="CF6519"/>
      </a:accent6>
      <a:hlink>
        <a:srgbClr val="0097D7"/>
      </a:hlink>
      <a:folHlink>
        <a:srgbClr val="594E97"/>
      </a:folHlink>
    </a:clrScheme>
    <a:fontScheme name="K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2"/>
        </a:solidFill>
        <a:ln>
          <a:noFill/>
          <a:headEnd type="none" w="med" len="med"/>
          <a:tailEnd type="none" w="med" len="med"/>
        </a:ln>
      </a:spPr>
      <a:bodyPr vert="horz" wrap="square" lIns="90000" tIns="90000" rIns="90000" bIns="90000" numCol="1" rtlCol="0" anchor="t" anchorCtr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ts val="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  <a:lnDef>
      <a:spPr bwMode="auto">
        <a:solidFill>
          <a:schemeClr val="tx1"/>
        </a:solidFill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GetOrganized dokument" ma:contentTypeID="0x010100AC085CFC53BC46CEA2EADE194AD9D48200A83D0DF198291D47814AB4651C8CE769" ma:contentTypeVersion="1" ma:contentTypeDescription="GetOrganized dokument" ma:contentTypeScope="" ma:versionID="b19e34b7f9ce6adbf6b0b6a623ccc815">
  <xsd:schema xmlns:xsd="http://www.w3.org/2001/XMLSchema" xmlns:xs="http://www.w3.org/2001/XMLSchema" xmlns:p="http://schemas.microsoft.com/office/2006/metadata/properties" xmlns:ns1="http://schemas.microsoft.com/sharepoint/v3" xmlns:ns2="37A71309-1FA4-45C3-B6FD-F376455CDCCD" targetNamespace="http://schemas.microsoft.com/office/2006/metadata/properties" ma:root="true" ma:fieldsID="6e41076dea14dececfff62bdd6521de6" ns1:_="" ns2:_="">
    <xsd:import namespace="http://schemas.microsoft.com/sharepoint/v3"/>
    <xsd:import namespace="37A71309-1FA4-45C3-B6FD-F376455CDCCD"/>
    <xsd:element name="properties">
      <xsd:complexType>
        <xsd:sequence>
          <xsd:element name="documentManagement">
            <xsd:complexType>
              <xsd:all>
                <xsd:element ref="ns2:Dokumenttype"/>
                <xsd:element ref="ns2:DocumentDescription" minOccurs="0"/>
                <xsd:element ref="ns2:CCMAgendaDocumentStatus" minOccurs="0"/>
                <xsd:element ref="ns2:CCMAgendaStatus" minOccurs="0"/>
                <xsd:element ref="ns2:CCMMeetingCaseLink" minOccurs="0"/>
                <xsd:element ref="ns2:AgendaStatusIcon" minOccurs="0"/>
                <xsd:element ref="ns1:CaseID" minOccurs="0"/>
                <xsd:element ref="ns1:DocID" minOccurs="0"/>
                <xsd:element ref="ns1:Finalized" minOccurs="0"/>
                <xsd:element ref="ns1:Related" minOccurs="0"/>
                <xsd:element ref="ns1:RegistrationDate" minOccurs="0"/>
                <xsd:element ref="ns1:CaseRecordNumber" minOccurs="0"/>
                <xsd:element ref="ns1:LocalAttachment" minOccurs="0"/>
                <xsd:element ref="ns1:CCMTemplateName" minOccurs="0"/>
                <xsd:element ref="ns1:CCMTemplateVersion" minOccurs="0"/>
                <xsd:element ref="ns1:CCMSystemID" minOccurs="0"/>
                <xsd:element ref="ns1:WasEncrypted" minOccurs="0"/>
                <xsd:element ref="ns1:WasSigned" minOccurs="0"/>
                <xsd:element ref="ns1:MailHasAttachments" minOccurs="0"/>
                <xsd:element ref="ns2:CCMMeetingCaseId" minOccurs="0"/>
                <xsd:element ref="ns2:CCMMeetingCaseInstanceId" minOccurs="0"/>
                <xsd:element ref="ns2:CCMAgendaItemId" minOccurs="0"/>
                <xsd:element ref="ns1:CCMTemplateID" minOccurs="0"/>
                <xsd:element ref="ns1:CCMVisualId" minOccurs="0"/>
                <xsd:element ref="ns1:CCMConversation" minOccurs="0"/>
                <xsd:element ref="ns1:CCMOriginalDoc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aseID" ma:index="14" nillable="true" ma:displayName="Sags ID" ma:default="Tildeler" ma:internalName="CaseID" ma:readOnly="true">
      <xsd:simpleType>
        <xsd:restriction base="dms:Text"/>
      </xsd:simpleType>
    </xsd:element>
    <xsd:element name="DocID" ma:index="15" nillable="true" ma:displayName="Dok ID" ma:default="Tildeler" ma:internalName="DocID" ma:readOnly="true">
      <xsd:simpleType>
        <xsd:restriction base="dms:Text"/>
      </xsd:simpleType>
    </xsd:element>
    <xsd:element name="Finalized" ma:index="16" nillable="true" ma:displayName="Endeligt" ma:default="False" ma:internalName="Finalized" ma:readOnly="true">
      <xsd:simpleType>
        <xsd:restriction base="dms:Boolean"/>
      </xsd:simpleType>
    </xsd:element>
    <xsd:element name="Related" ma:index="17" nillable="true" ma:displayName="Vedhæftet dokument" ma:default="False" ma:internalName="Related" ma:readOnly="true">
      <xsd:simpleType>
        <xsd:restriction base="dms:Boolean"/>
      </xsd:simpleType>
    </xsd:element>
    <xsd:element name="RegistrationDate" ma:index="18" nillable="true" ma:displayName="Registrerings dato" ma:format="DateTime" ma:internalName="RegistrationDate" ma:readOnly="true">
      <xsd:simpleType>
        <xsd:restriction base="dms:DateTime"/>
      </xsd:simpleType>
    </xsd:element>
    <xsd:element name="CaseRecordNumber" ma:index="19" nillable="true" ma:displayName="Akt ID" ma:decimals="0" ma:default="0" ma:internalName="CaseRecordNumber" ma:readOnly="true">
      <xsd:simpleType>
        <xsd:restriction base="dms:Number"/>
      </xsd:simpleType>
    </xsd:element>
    <xsd:element name="LocalAttachment" ma:index="20" nillable="true" ma:displayName="Lokalt bilag" ma:default="False" ma:internalName="LocalAttachment" ma:readOnly="true">
      <xsd:simpleType>
        <xsd:restriction base="dms:Boolean"/>
      </xsd:simpleType>
    </xsd:element>
    <xsd:element name="CCMTemplateName" ma:index="21" nillable="true" ma:displayName="Skabelon navn" ma:internalName="CCMTemplateName" ma:readOnly="true">
      <xsd:simpleType>
        <xsd:restriction base="dms:Text"/>
      </xsd:simpleType>
    </xsd:element>
    <xsd:element name="CCMTemplateVersion" ma:index="22" nillable="true" ma:displayName="Skabelon version" ma:internalName="CCMTemplateVersion" ma:readOnly="true">
      <xsd:simpleType>
        <xsd:restriction base="dms:Text"/>
      </xsd:simpleType>
    </xsd:element>
    <xsd:element name="CCMSystemID" ma:index="23" nillable="true" ma:displayName="CCMSystemID" ma:hidden="true" ma:internalName="CCMSystemID" ma:readOnly="true">
      <xsd:simpleType>
        <xsd:restriction base="dms:Text"/>
      </xsd:simpleType>
    </xsd:element>
    <xsd:element name="WasEncrypted" ma:index="24" nillable="true" ma:displayName="Krypteret" ma:default="False" ma:internalName="WasEncrypted" ma:readOnly="true">
      <xsd:simpleType>
        <xsd:restriction base="dms:Boolean"/>
      </xsd:simpleType>
    </xsd:element>
    <xsd:element name="WasSigned" ma:index="25" nillable="true" ma:displayName="Signeret" ma:default="False" ma:internalName="WasSigned" ma:readOnly="true">
      <xsd:simpleType>
        <xsd:restriction base="dms:Boolean"/>
      </xsd:simpleType>
    </xsd:element>
    <xsd:element name="MailHasAttachments" ma:index="26" nillable="true" ma:displayName="E-mail har vedhæftede filer" ma:default="False" ma:internalName="MailHasAttachments" ma:readOnly="true">
      <xsd:simpleType>
        <xsd:restriction base="dms:Boolean"/>
      </xsd:simpleType>
    </xsd:element>
    <xsd:element name="CCMTemplateID" ma:index="31" nillable="true" ma:displayName="CCMTemplateID" ma:decimals="0" ma:default="0" ma:hidden="true" ma:internalName="CCMTemplateID" ma:readOnly="true">
      <xsd:simpleType>
        <xsd:restriction base="dms:Number"/>
      </xsd:simpleType>
    </xsd:element>
    <xsd:element name="CCMVisualId" ma:index="32" nillable="true" ma:displayName="Sags ID" ma:default="Tildeler" ma:internalName="CCMVisualId" ma:readOnly="true">
      <xsd:simpleType>
        <xsd:restriction base="dms:Text"/>
      </xsd:simpleType>
    </xsd:element>
    <xsd:element name="CCMConversation" ma:index="33" nillable="true" ma:displayName="Samtale" ma:internalName="CCMConversation" ma:readOnly="true">
      <xsd:simpleType>
        <xsd:restriction base="dms:Text"/>
      </xsd:simpleType>
    </xsd:element>
    <xsd:element name="CCMOriginalDocID" ma:index="35" nillable="true" ma:displayName="Originalt Dok ID" ma:description="" ma:internalName="CCMOriginalDocID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71309-1FA4-45C3-B6FD-F376455CDCCD" elementFormDefault="qualified">
    <xsd:import namespace="http://schemas.microsoft.com/office/2006/documentManagement/types"/>
    <xsd:import namespace="http://schemas.microsoft.com/office/infopath/2007/PartnerControls"/>
    <xsd:element name="Dokumenttype" ma:index="2" ma:displayName="Dokumenttype" ma:default="Notat" ma:format="Dropdown" ma:internalName="Dokumenttype">
      <xsd:simpleType>
        <xsd:restriction base="dms:Choice">
          <xsd:enumeration value="Administrativ information"/>
          <xsd:enumeration value="Andet dokument"/>
          <xsd:enumeration value="Brev"/>
          <xsd:enumeration value="Centralt modtaget post"/>
          <xsd:enumeration value="Dagsorden"/>
          <xsd:enumeration value="Fremstilling"/>
          <xsd:enumeration value="Høringssvar"/>
          <xsd:enumeration value="Kontrakt"/>
          <xsd:enumeration value="Notat"/>
          <xsd:enumeration value="Overenskomst"/>
          <xsd:enumeration value="Presseberedskab"/>
          <xsd:enumeration value="Pressemeddelelse"/>
          <xsd:enumeration value="Rapport"/>
          <xsd:enumeration value="Referat"/>
          <xsd:enumeration value="Tale"/>
          <xsd:enumeration value="Temadrøftelse"/>
          <xsd:enumeration value="Projektbeskrivelse"/>
          <xsd:enumeration value="Analysenotat"/>
        </xsd:restriction>
      </xsd:simpleType>
    </xsd:element>
    <xsd:element name="DocumentDescription" ma:index="3" nillable="true" ma:displayName="Beskrivelse" ma:internalName="DocumentDescription">
      <xsd:simpleType>
        <xsd:restriction base="dms:Note">
          <xsd:maxLength value="255"/>
        </xsd:restriction>
      </xsd:simpleType>
    </xsd:element>
    <xsd:element name="CCMAgendaDocumentStatus" ma:index="4" nillable="true" ma:displayName="Status  for manchet" ma:format="Dropdown" ma:internalName="CCMAgendaDocumentStatus">
      <xsd:simpleType>
        <xsd:restriction base="dms:Choice">
          <xsd:enumeration value="Udkast"/>
          <xsd:enumeration value="Under udarbejdelse"/>
          <xsd:enumeration value="Endelig"/>
        </xsd:restriction>
      </xsd:simpleType>
    </xsd:element>
    <xsd:element name="CCMAgendaStatus" ma:index="5" nillable="true" ma:displayName="Dagsordenstatus" ma:default="" ma:format="Dropdown" ma:internalName="CCMAgendaStatus">
      <xsd:simpleType>
        <xsd:restriction base="dms:Choice">
          <xsd:enumeration value="Anmeldt"/>
          <xsd:enumeration value="Optaget på dagsorden"/>
          <xsd:enumeration value="Behandlet"/>
          <xsd:enumeration value="Afvist til dagsorden"/>
          <xsd:enumeration value="Fjernet fra dagsorden"/>
        </xsd:restriction>
      </xsd:simpleType>
    </xsd:element>
    <xsd:element name="CCMMeetingCaseLink" ma:index="6" nillable="true" ma:displayName="Mødesag" ma:format="Hyperlink" ma:internalName="CCMMeetingCase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gendaStatusIcon" ma:index="7" nillable="true" ma:displayName="." ma:internalName="AgendaStatusIcon" ma:readOnly="false">
      <xsd:simpleType>
        <xsd:restriction base="dms:Unknown"/>
      </xsd:simpleType>
    </xsd:element>
    <xsd:element name="CCMMeetingCaseId" ma:index="27" nillable="true" ma:displayName="CCMMeetingCaseId" ma:hidden="true" ma:internalName="CCMMeetingCaseId">
      <xsd:simpleType>
        <xsd:restriction base="dms:Text">
          <xsd:maxLength value="255"/>
        </xsd:restriction>
      </xsd:simpleType>
    </xsd:element>
    <xsd:element name="CCMMeetingCaseInstanceId" ma:index="28" nillable="true" ma:displayName="CCMMeetingCaseInstanceId" ma:hidden="true" ma:internalName="CCMMeetingCaseInstanceId">
      <xsd:simpleType>
        <xsd:restriction base="dms:Text">
          <xsd:maxLength value="255"/>
        </xsd:restriction>
      </xsd:simpleType>
    </xsd:element>
    <xsd:element name="CCMAgendaItemId" ma:index="29" nillable="true" ma:displayName="CCMAgendaItemId" ma:decimals="0" ma:hidden="true" ma:internalName="CCMAgendaItemId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Indholdstype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type xmlns="37A71309-1FA4-45C3-B6FD-F376455CDCCD">Andet dokument</Dokumenttype>
    <CCMAgendaDocumentStatus xmlns="37A71309-1FA4-45C3-B6FD-F376455CDCCD">Endelig</CCMAgendaDocumentStatus>
    <CCMMeetingCaseId xmlns="37A71309-1FA4-45C3-B6FD-F376455CDCCD" xsi:nil="true"/>
    <CCMMeetingCaseLink xmlns="37A71309-1FA4-45C3-B6FD-F376455CDCCD">
      <Url xsi:nil="true"/>
      <Description xsi:nil="true"/>
    </CCMMeetingCaseLink>
    <AgendaStatusIcon xmlns="37A71309-1FA4-45C3-B6FD-F376455CDCCD" xsi:nil="true"/>
    <CCMMeetingCaseInstanceId xmlns="37A71309-1FA4-45C3-B6FD-F376455CDCCD" xsi:nil="true"/>
    <DocumentDescription xmlns="37A71309-1FA4-45C3-B6FD-F376455CDCCD" xsi:nil="true"/>
    <CCMAgendaStatus xmlns="37A71309-1FA4-45C3-B6FD-F376455CDCCD" xsi:nil="true"/>
    <CCMAgendaItemId xmlns="37A71309-1FA4-45C3-B6FD-F376455CDCCD" xsi:nil="true"/>
    <LocalAttachment xmlns="http://schemas.microsoft.com/sharepoint/v3">false</LocalAttachment>
    <CaseRecordNumber xmlns="http://schemas.microsoft.com/sharepoint/v3">0</CaseRecordNumber>
    <CaseID xmlns="http://schemas.microsoft.com/sharepoint/v3">SAG-2019-01036</CaseID>
    <RegistrationDate xmlns="http://schemas.microsoft.com/sharepoint/v3" xsi:nil="true"/>
    <Related xmlns="http://schemas.microsoft.com/sharepoint/v3">false</Related>
    <CCMSystemID xmlns="http://schemas.microsoft.com/sharepoint/v3">ca7dc1c5-fc98-48bd-8345-b1ffede9fa82</CCMSystemID>
    <CCMVisualId xmlns="http://schemas.microsoft.com/sharepoint/v3">SAG-2019-01036</CCMVisualId>
    <Finalized xmlns="http://schemas.microsoft.com/sharepoint/v3">false</Finalized>
    <DocID xmlns="http://schemas.microsoft.com/sharepoint/v3">2772905</DocID>
    <CCMTemplateID xmlns="http://schemas.microsoft.com/sharepoint/v3">0</CCMTemplateID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07EAA3C-2F45-4C31-9A41-8CFB3C86D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7A71309-1FA4-45C3-B6FD-F376455CDC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4253B23-D4FB-4F1A-B0E0-8B2CB82D7507}">
  <ds:schemaRefs>
    <ds:schemaRef ds:uri="http://purl.org/dc/terms/"/>
    <ds:schemaRef ds:uri="37A71309-1FA4-45C3-B6FD-F376455CDCCD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microsoft.com/sharepoint/v3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A1CA1A1-A819-4C69-A127-035919B39D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Tom PowerPoint præsentation</Template>
  <TotalTime>851</TotalTime>
  <Words>739</Words>
  <Application>Microsoft Office PowerPoint</Application>
  <PresentationFormat>Widescreen</PresentationFormat>
  <Paragraphs>86</Paragraphs>
  <Slides>7</Slides>
  <Notes>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Tom PowerPoint præsentation</vt:lpstr>
      <vt:lpstr>Det kompetente Nordjylland</vt:lpstr>
      <vt:lpstr>Hvorfor?</vt:lpstr>
      <vt:lpstr>Hvordan?</vt:lpstr>
      <vt:lpstr>Hvad indeholder ambitionen?</vt:lpstr>
      <vt:lpstr>Hvad indeholder ambitionen?</vt:lpstr>
      <vt:lpstr>Hvad sker der nu?</vt:lpstr>
      <vt:lpstr>Hvad sker der nu?</vt:lpstr>
    </vt:vector>
  </TitlesOfParts>
  <Company>KL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Ambition - Det kompetente Nordjylland</dc:title>
  <dc:creator>Kristian Guttesen</dc:creator>
  <cp:lastModifiedBy>Mette Glud Krauthammer</cp:lastModifiedBy>
  <cp:revision>43</cp:revision>
  <dcterms:created xsi:type="dcterms:W3CDTF">2012-11-16T06:36:25Z</dcterms:created>
  <dcterms:modified xsi:type="dcterms:W3CDTF">2019-06-25T10:50:21Z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0x010100AC085CFC53BC46CEA2EADE194AD9D48200A83D0DF198291D47814AB4651C8CE769</vt:lpwstr>
  </property>
  <property fmtid="{D5CDD505-2E9C-101B-9397-08002B2CF9AE}" pid="3" name="CCMIsSharedOnOneDrive">
    <vt:bool>false</vt:bool>
  </property>
  <property fmtid="{D5CDD505-2E9C-101B-9397-08002B2CF9AE}" pid="4" name="CCMOneDriveID">
    <vt:lpwstr/>
  </property>
  <property fmtid="{D5CDD505-2E9C-101B-9397-08002B2CF9AE}" pid="5" name="CCMOneDriveOwnerID">
    <vt:lpwstr/>
  </property>
  <property fmtid="{D5CDD505-2E9C-101B-9397-08002B2CF9AE}" pid="6" name="CCMOneDriveItemID">
    <vt:lpwstr/>
  </property>
  <property fmtid="{D5CDD505-2E9C-101B-9397-08002B2CF9AE}" pid="7" name="CCMSystem">
    <vt:lpwstr> </vt:lpwstr>
  </property>
  <property fmtid="{D5CDD505-2E9C-101B-9397-08002B2CF9AE}" pid="8" name="CCMEventContext">
    <vt:lpwstr>dec0e816-4e20-411b-9711-b414f4850acc</vt:lpwstr>
  </property>
  <property fmtid="{D5CDD505-2E9C-101B-9397-08002B2CF9AE}" pid="9" name="WorkflowChangePath">
    <vt:lpwstr>1d824e3a-68de-4967-a925-0972dd86efa8,5;1d824e3a-68de-4967-a925-0972dd86efa8,7;1d824e3a-68de-4967-a925-0972dd86efa8,9;1d824e3a-68de-4967-a925-0972dd86efa8,11;1d824e3a-68de-4967-a925-0972dd86efa8,13;1d824e3a-68de-4967-a925-0972dd86efa8,15;1d824e3a-68de-4967</vt:lpwstr>
  </property>
</Properties>
</file>