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79" r:id="rId3"/>
    <p:sldId id="270" r:id="rId4"/>
    <p:sldId id="278" r:id="rId5"/>
    <p:sldId id="27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2" d="100"/>
          <a:sy n="122" d="100"/>
        </p:scale>
        <p:origin x="90" y="162"/>
      </p:cViewPr>
      <p:guideLst/>
    </p:cSldViewPr>
  </p:slideViewPr>
  <p:outlineViewPr>
    <p:cViewPr>
      <p:scale>
        <a:sx n="33" d="100"/>
        <a:sy n="33" d="100"/>
      </p:scale>
      <p:origin x="0" y="-2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le\Documents\BNP%20v&#230;kst%20ny.xm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Raleway" pitchFamily="2" charset="0"/>
                <a:ea typeface="+mn-ea"/>
                <a:cs typeface="+mn-cs"/>
              </a:defRPr>
            </a:pPr>
            <a:r>
              <a:rPr lang="en-GB" sz="1600" b="1"/>
              <a:t>Årlig BNP</a:t>
            </a:r>
            <a:r>
              <a:rPr lang="en-GB" sz="1600" b="1" baseline="0"/>
              <a:t> vækst pr. indbygger</a:t>
            </a:r>
            <a:endParaRPr lang="en-GB" sz="1600" b="1"/>
          </a:p>
        </c:rich>
      </c:tx>
      <c:layout>
        <c:manualLayout>
          <c:xMode val="edge"/>
          <c:yMode val="edge"/>
          <c:x val="0.24648844426361599"/>
          <c:y val="6.5906210392902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ysClr val="windowText" lastClr="000000"/>
              </a:solidFill>
              <a:latin typeface="Raleway" pitchFamily="2" charset="0"/>
              <a:ea typeface="+mn-ea"/>
              <a:cs typeface="+mn-cs"/>
            </a:defRPr>
          </a:pPr>
          <a:endParaRPr lang="en-DK"/>
        </a:p>
      </c:txPr>
    </c:title>
    <c:autoTitleDeleted val="0"/>
    <c:plotArea>
      <c:layout>
        <c:manualLayout>
          <c:layoutTarget val="inner"/>
          <c:xMode val="edge"/>
          <c:yMode val="edge"/>
          <c:x val="0.14494539627270209"/>
          <c:y val="0.20324461343472749"/>
          <c:w val="0.80310667510782263"/>
          <c:h val="0.449221280799976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Sheet4!$A$3:$A$9</c:f>
              <c:strCache>
                <c:ptCount val="7"/>
                <c:pt idx="0">
                  <c:v>Greater Copenhagen</c:v>
                </c:pt>
                <c:pt idx="1">
                  <c:v>Stockholm</c:v>
                </c:pt>
                <c:pt idx="2">
                  <c:v>Berlin</c:v>
                </c:pt>
                <c:pt idx="3">
                  <c:v>Amsterdam</c:v>
                </c:pt>
                <c:pt idx="4">
                  <c:v>Tel Aviv</c:v>
                </c:pt>
                <c:pt idx="5">
                  <c:v>Boston</c:v>
                </c:pt>
                <c:pt idx="6">
                  <c:v>Tianjin</c:v>
                </c:pt>
              </c:strCache>
            </c:strRef>
          </c:cat>
          <c:val>
            <c:numRef>
              <c:f>Sheet4!$B$3:$B$9</c:f>
              <c:numCache>
                <c:formatCode>General</c:formatCode>
                <c:ptCount val="7"/>
                <c:pt idx="0">
                  <c:v>1.7595630168610628</c:v>
                </c:pt>
                <c:pt idx="1">
                  <c:v>1.4518921068951267E-2</c:v>
                </c:pt>
                <c:pt idx="2">
                  <c:v>2.1716100139083432</c:v>
                </c:pt>
                <c:pt idx="3">
                  <c:v>1.8106365529354047</c:v>
                </c:pt>
                <c:pt idx="4">
                  <c:v>1.5912345204581853</c:v>
                </c:pt>
                <c:pt idx="5">
                  <c:v>1.6520997469609544</c:v>
                </c:pt>
                <c:pt idx="6">
                  <c:v>1.6094009790455059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6-4081-98C6-ED945789AB28}"/>
            </c:ext>
          </c:extLst>
        </c:ser>
        <c:ser>
          <c:idx val="1"/>
          <c:order val="1"/>
          <c:tx>
            <c:strRef>
              <c:f>Sheet4!$C$2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Sheet4!$A$3:$A$9</c:f>
              <c:strCache>
                <c:ptCount val="7"/>
                <c:pt idx="0">
                  <c:v>Greater Copenhagen</c:v>
                </c:pt>
                <c:pt idx="1">
                  <c:v>Stockholm</c:v>
                </c:pt>
                <c:pt idx="2">
                  <c:v>Berlin</c:v>
                </c:pt>
                <c:pt idx="3">
                  <c:v>Amsterdam</c:v>
                </c:pt>
                <c:pt idx="4">
                  <c:v>Tel Aviv</c:v>
                </c:pt>
                <c:pt idx="5">
                  <c:v>Boston</c:v>
                </c:pt>
                <c:pt idx="6">
                  <c:v>Tianjin</c:v>
                </c:pt>
              </c:strCache>
            </c:strRef>
          </c:cat>
          <c:val>
            <c:numRef>
              <c:f>Sheet4!$C$3:$C$9</c:f>
              <c:numCache>
                <c:formatCode>General</c:formatCode>
                <c:ptCount val="7"/>
                <c:pt idx="0">
                  <c:v>1.390068719255541</c:v>
                </c:pt>
                <c:pt idx="1">
                  <c:v>0.54711561754155402</c:v>
                </c:pt>
                <c:pt idx="2">
                  <c:v>2.0001055362714002</c:v>
                </c:pt>
                <c:pt idx="3">
                  <c:v>1.8342729748410624</c:v>
                </c:pt>
                <c:pt idx="4">
                  <c:v>1.4507795343111298</c:v>
                </c:pt>
                <c:pt idx="5">
                  <c:v>2.4619779052789044</c:v>
                </c:pt>
                <c:pt idx="6">
                  <c:v>0.63430776836130431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6-4081-98C6-ED945789A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6559712"/>
        <c:axId val="636626528"/>
      </c:barChart>
      <c:catAx>
        <c:axId val="102655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Raleway" pitchFamily="2" charset="0"/>
                <a:ea typeface="+mn-ea"/>
                <a:cs typeface="+mn-cs"/>
              </a:defRPr>
            </a:pPr>
            <a:endParaRPr lang="en-DK"/>
          </a:p>
        </c:txPr>
        <c:crossAx val="636626528"/>
        <c:crosses val="autoZero"/>
        <c:auto val="1"/>
        <c:lblAlgn val="ctr"/>
        <c:lblOffset val="100"/>
        <c:noMultiLvlLbl val="0"/>
      </c:catAx>
      <c:valAx>
        <c:axId val="636626528"/>
        <c:scaling>
          <c:orientation val="minMax"/>
          <c:max val="2.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aleway" pitchFamily="2" charset="0"/>
                <a:ea typeface="+mn-ea"/>
                <a:cs typeface="+mn-cs"/>
              </a:defRPr>
            </a:pPr>
            <a:endParaRPr lang="en-DK"/>
          </a:p>
        </c:txPr>
        <c:crossAx val="102655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Raleway" pitchFamily="2" charset="0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Raleway" pitchFamily="2" charset="0"/>
        </a:defRPr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1CA73-DFB7-48BF-8294-AD27326AB608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D5C66-CDD0-413C-9BB5-89399488BE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06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4D5C66-CDD0-413C-9BB5-89399488BE0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0638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4D5C66-CDD0-413C-9BB5-89399488BE0D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0326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Denne til print udgaven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4D5C66-CDD0-413C-9BB5-89399488BE0D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0765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4D5C66-CDD0-413C-9BB5-89399488BE0D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842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4D5C66-CDD0-413C-9BB5-89399488BE0D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161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99D39-66F9-874C-B474-535DC6070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0D743-0FE7-3B4C-873E-32BFE5724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62EEC-C098-E54F-8674-F55ABBB3D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AD55C-FD37-F94F-9B3D-7EEE4C15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41F1-C8AF-A242-841C-2D5A71DE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28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24BD-78E9-0C49-B2F7-9C671C7D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612D4-9495-2D44-BDC2-7EF60003B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7C9A4-882F-A142-A1C4-D9E7C6547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797DA-2ECD-A040-B7E0-FCEE3D08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42F90-F034-9B4F-A1AF-7B16283B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12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585F6C-4BB2-F84F-B8A9-C4ADFF232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3006E-A702-8A41-BECB-74A7CAAB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7DC80-C4F6-1546-B2A8-E1056949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B574A-33D6-2641-A022-DBFAD8AE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F0A9F-FD21-2B47-8132-8E032695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80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6501-D53E-C549-AD77-38B93DE91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C4C2B-E0A4-0340-9EAD-AEAAEFB96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DEFB-F610-4A4E-B98D-2AE1B539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6C98-C2DA-864C-B1AC-F6CAADB0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F42D8-E915-2B47-B816-B1CA68CA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C1FD-FEB4-2B42-971F-A51C62290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184FA-C13D-964C-A9FF-30D04952E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833DF-7C54-F342-B9E5-903B65B1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58852-082A-BB46-A7A2-00D92B99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B30C8-6CED-164E-91C3-2EA7C477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7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11B9-738B-0740-930B-2D2BD999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54E2-2FA7-6146-A24D-F22C32EF5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179FD-3E7B-954C-820A-A7E095179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10D20-4E5F-1648-BD34-CCFF950A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416FA-BEEF-0B4B-B391-DD8AE9FE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84FA8-DE16-824B-BF7E-B7D9B262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3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490C-DE1E-9141-B412-2FAD76239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190E1-973F-A245-B7AF-B9979341E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D57F2-29FA-8B4B-910E-CE907E02D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71E2A-64FD-FB4A-BF34-115208522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5D697-8F97-7D45-9FFF-DE37BF58C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A819E-3E1C-A544-9EC5-4AD1DFBDD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7398B9-3E99-4A43-8CD7-6A228945C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06C3D-7F83-B643-BA93-A362A3AB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35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B2DF-5747-8448-A72C-FF5A8677D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4BD16-A473-6A4E-B9FC-EB747B0D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2BBD5-C5E5-4345-960C-6C78DA19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5A6DE4-58AF-A643-92FE-FFCDC98B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F0D20-1918-3044-961C-E1B3DC3A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7812C-7224-F84B-8752-C1C72302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5D395-8DC1-6347-83C8-95842E5D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4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B28E6-B9BA-ED45-88DC-C9F8A12C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45615-C0AB-874B-8ED7-D987ACFB8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5927E-DD2D-2740-91CA-D2EB21CB1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E4654-2FAE-B34D-A249-B32A5CA7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4FA79-B970-B24E-A1D0-FBBA0AAF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3A0D7-69BA-3343-8649-2154EE30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9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4EE1-9A1B-E14F-A5C6-42305E83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4DB2BE-5492-814B-B962-AD7CDE3D1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949F8-BF3A-B24A-BDD5-F4854354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73EEF-6902-8A44-B86F-55B5A4F4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C57CD-539E-A242-B522-4BF06DC6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1C064-E8BC-B749-900F-2E875F077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08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DAC98-A1AE-BA46-B548-3F6F115AD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06849-9148-824A-B8EB-FBF67CEC9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3BE17-EF83-E04E-9F4F-B834BF872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E9605-E5FB-3942-AFAF-F30FE294FC81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52684-0E83-C84C-B25C-0F30B62FE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77927-5F3C-284B-BC10-D2794E468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8555-DE2B-7244-B9C5-87031E415F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62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3">
            <a:extLst>
              <a:ext uri="{FF2B5EF4-FFF2-40B4-BE49-F238E27FC236}">
                <a16:creationId xmlns:a16="http://schemas.microsoft.com/office/drawing/2014/main" id="{F94F6530-FAC2-0E47-B8D9-28D0F52901C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71143"/>
            <a:ext cx="12192000" cy="8313232"/>
          </a:xfrm>
          <a:prstGeom prst="rect">
            <a:avLst/>
          </a:prstGeom>
        </p:spPr>
      </p:pic>
      <p:sp>
        <p:nvSpPr>
          <p:cNvPr id="6" name="Rektangel 8">
            <a:extLst>
              <a:ext uri="{FF2B5EF4-FFF2-40B4-BE49-F238E27FC236}">
                <a16:creationId xmlns:a16="http://schemas.microsoft.com/office/drawing/2014/main" id="{4B941904-845E-0840-8CF5-5BA754AEDBB5}"/>
              </a:ext>
            </a:extLst>
          </p:cNvPr>
          <p:cNvSpPr/>
          <p:nvPr/>
        </p:nvSpPr>
        <p:spPr>
          <a:xfrm>
            <a:off x="4372268" y="4400516"/>
            <a:ext cx="298084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</a:p>
          <a:p>
            <a:pPr algn="ctr"/>
            <a:r>
              <a:rPr lang="da-DK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kommuner</a:t>
            </a:r>
          </a:p>
        </p:txBody>
      </p:sp>
      <p:sp>
        <p:nvSpPr>
          <p:cNvPr id="7" name="Tekstfelt 15">
            <a:extLst>
              <a:ext uri="{FF2B5EF4-FFF2-40B4-BE49-F238E27FC236}">
                <a16:creationId xmlns:a16="http://schemas.microsoft.com/office/drawing/2014/main" id="{6173B33F-F191-3D4A-9376-8B4272CDF98C}"/>
              </a:ext>
            </a:extLst>
          </p:cNvPr>
          <p:cNvSpPr txBox="1"/>
          <p:nvPr/>
        </p:nvSpPr>
        <p:spPr>
          <a:xfrm>
            <a:off x="7235800" y="3922541"/>
            <a:ext cx="2536756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4,3</a:t>
            </a:r>
          </a:p>
          <a:p>
            <a:pPr algn="ctr"/>
            <a:r>
              <a:rPr lang="da-DK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mil.</a:t>
            </a:r>
            <a:r>
              <a:rPr lang="da-DK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indbyggere</a:t>
            </a:r>
            <a:endParaRPr lang="da-DK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12">
            <a:extLst>
              <a:ext uri="{FF2B5EF4-FFF2-40B4-BE49-F238E27FC236}">
                <a16:creationId xmlns:a16="http://schemas.microsoft.com/office/drawing/2014/main" id="{0B210BC7-5578-7C4D-BB83-B50877F547CA}"/>
              </a:ext>
            </a:extLst>
          </p:cNvPr>
          <p:cNvSpPr/>
          <p:nvPr/>
        </p:nvSpPr>
        <p:spPr>
          <a:xfrm>
            <a:off x="6351549" y="713925"/>
            <a:ext cx="122341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algn="ctr"/>
            <a:r>
              <a:rPr lang="da-DK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regioner</a:t>
            </a:r>
            <a:endParaRPr lang="da-DK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ktangel 14">
            <a:extLst>
              <a:ext uri="{FF2B5EF4-FFF2-40B4-BE49-F238E27FC236}">
                <a16:creationId xmlns:a16="http://schemas.microsoft.com/office/drawing/2014/main" id="{6A449A12-49B6-1346-BBEB-8A559838B50F}"/>
              </a:ext>
            </a:extLst>
          </p:cNvPr>
          <p:cNvSpPr/>
          <p:nvPr/>
        </p:nvSpPr>
        <p:spPr>
          <a:xfrm>
            <a:off x="4545326" y="238544"/>
            <a:ext cx="221775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da-DK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lande</a:t>
            </a:r>
          </a:p>
        </p:txBody>
      </p:sp>
      <p:sp>
        <p:nvSpPr>
          <p:cNvPr id="11" name="Tekstfelt 2">
            <a:extLst>
              <a:ext uri="{FF2B5EF4-FFF2-40B4-BE49-F238E27FC236}">
                <a16:creationId xmlns:a16="http://schemas.microsoft.com/office/drawing/2014/main" id="{A633148E-1D88-BD42-9BF2-1973960905AF}"/>
              </a:ext>
            </a:extLst>
          </p:cNvPr>
          <p:cNvSpPr txBox="1"/>
          <p:nvPr/>
        </p:nvSpPr>
        <p:spPr>
          <a:xfrm flipH="1">
            <a:off x="1952824" y="3457437"/>
            <a:ext cx="1728127" cy="18861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0000"/>
              </a:lnSpc>
              <a:spcBef>
                <a:spcPts val="850"/>
              </a:spcBef>
            </a:pPr>
            <a:r>
              <a:rPr lang="da-DK" sz="8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>
              <a:lnSpc>
                <a:spcPct val="110000"/>
              </a:lnSpc>
              <a:spcBef>
                <a:spcPts val="850"/>
              </a:spcBef>
            </a:pPr>
            <a:r>
              <a:rPr lang="da-DK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CBF9398-307B-4E0B-90FF-91FC7C14719C}"/>
              </a:ext>
            </a:extLst>
          </p:cNvPr>
          <p:cNvSpPr txBox="1"/>
          <p:nvPr/>
        </p:nvSpPr>
        <p:spPr>
          <a:xfrm>
            <a:off x="106056" y="126243"/>
            <a:ext cx="32569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COPENHAGEN</a:t>
            </a:r>
            <a:endParaRPr lang="en-DK" sz="28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4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331CAB3-F6AD-4933-9C4B-B2F2F12CF0B1}"/>
              </a:ext>
            </a:extLst>
          </p:cNvPr>
          <p:cNvGraphicFramePr/>
          <p:nvPr/>
        </p:nvGraphicFramePr>
        <p:xfrm>
          <a:off x="396630" y="2482476"/>
          <a:ext cx="4600836" cy="391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7F1E92C-7385-41B5-A27A-4821B4350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06" y="505816"/>
            <a:ext cx="10865778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COPENHAGEN: </a:t>
            </a:r>
            <a:br>
              <a:rPr lang="da-DK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BLANDT NORDEUROPAS FØRENDE VÆKST METROPOLER….</a:t>
            </a:r>
            <a:br>
              <a:rPr lang="da-DK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MEN UDENFOR VERDENSTOPPEN    </a:t>
            </a:r>
            <a:endParaRPr lang="da-DK" sz="2800" b="1" kern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3D4931F-98D1-491D-93D4-FD673A5A1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7776"/>
            <a:ext cx="649507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da-DK" sz="800" i="1" dirty="0">
                <a:effectLst/>
                <a:latin typeface="Raleway Ligh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Kilde: Beregninger i </a:t>
            </a:r>
            <a:r>
              <a:rPr lang="da-DK" sz="800" i="1" dirty="0" err="1">
                <a:effectLst/>
                <a:latin typeface="Raleway Ligh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Greater</a:t>
            </a:r>
            <a:r>
              <a:rPr lang="da-DK" sz="800" i="1" dirty="0">
                <a:effectLst/>
                <a:latin typeface="Raleway Ligh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Copenhagen sekretariat på baggrund af data fra OECD, National Bureau of </a:t>
            </a:r>
            <a:r>
              <a:rPr lang="da-DK" sz="800" i="1" dirty="0" err="1">
                <a:effectLst/>
                <a:latin typeface="Raleway Ligh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Statistics</a:t>
            </a:r>
            <a:r>
              <a:rPr lang="da-DK" sz="800" i="1" dirty="0">
                <a:effectLst/>
                <a:latin typeface="Raleway Ligh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China &amp; SCB</a:t>
            </a:r>
            <a:endParaRPr lang="en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96338997-6203-4577-A59E-768457E553C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50" t="10660" r="-2450" b="50000"/>
          <a:stretch/>
        </p:blipFill>
        <p:spPr>
          <a:xfrm>
            <a:off x="4730553" y="2505066"/>
            <a:ext cx="7570947" cy="374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69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83B47738-810B-448D-B4EA-3AE88E728093}"/>
              </a:ext>
            </a:extLst>
          </p:cNvPr>
          <p:cNvGrpSpPr/>
          <p:nvPr/>
        </p:nvGrpSpPr>
        <p:grpSpPr>
          <a:xfrm>
            <a:off x="185050" y="1120636"/>
            <a:ext cx="2967116" cy="900000"/>
            <a:chOff x="798957" y="1146533"/>
            <a:chExt cx="2902528" cy="922247"/>
          </a:xfrm>
        </p:grpSpPr>
        <p:sp>
          <p:nvSpPr>
            <p:cNvPr id="5" name="TextBox 3">
              <a:extLst>
                <a:ext uri="{FF2B5EF4-FFF2-40B4-BE49-F238E27FC236}">
                  <a16:creationId xmlns:a16="http://schemas.microsoft.com/office/drawing/2014/main" id="{09370330-4C11-4A7B-8EFC-72DD9B03ABBF}"/>
                </a:ext>
              </a:extLst>
            </p:cNvPr>
            <p:cNvSpPr txBox="1"/>
            <p:nvPr/>
          </p:nvSpPr>
          <p:spPr>
            <a:xfrm>
              <a:off x="798957" y="1761003"/>
              <a:ext cx="29025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Arbejdsmarked </a:t>
              </a:r>
            </a:p>
          </p:txBody>
        </p:sp>
        <p:pic>
          <p:nvPicPr>
            <p:cNvPr id="6" name="Graphic 18" descr="Business Growth">
              <a:extLst>
                <a:ext uri="{FF2B5EF4-FFF2-40B4-BE49-F238E27FC236}">
                  <a16:creationId xmlns:a16="http://schemas.microsoft.com/office/drawing/2014/main" id="{275FDE3E-49DC-4CA7-AE72-8B8C8CF23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62512" y="1146533"/>
              <a:ext cx="734203" cy="734203"/>
            </a:xfrm>
            <a:prstGeom prst="rect">
              <a:avLst/>
            </a:prstGeom>
          </p:spPr>
        </p:pic>
      </p:grpSp>
      <p:grpSp>
        <p:nvGrpSpPr>
          <p:cNvPr id="7" name="Gruppe 6">
            <a:extLst>
              <a:ext uri="{FF2B5EF4-FFF2-40B4-BE49-F238E27FC236}">
                <a16:creationId xmlns:a16="http://schemas.microsoft.com/office/drawing/2014/main" id="{3C61AB3D-D33B-44E3-B313-6072E8201B55}"/>
              </a:ext>
            </a:extLst>
          </p:cNvPr>
          <p:cNvGrpSpPr/>
          <p:nvPr/>
        </p:nvGrpSpPr>
        <p:grpSpPr>
          <a:xfrm>
            <a:off x="276408" y="2151682"/>
            <a:ext cx="2438398" cy="1013924"/>
            <a:chOff x="4818946" y="1268567"/>
            <a:chExt cx="2438398" cy="1013924"/>
          </a:xfrm>
        </p:grpSpPr>
        <p:sp>
          <p:nvSpPr>
            <p:cNvPr id="8" name="TextBox 5">
              <a:extLst>
                <a:ext uri="{FF2B5EF4-FFF2-40B4-BE49-F238E27FC236}">
                  <a16:creationId xmlns:a16="http://schemas.microsoft.com/office/drawing/2014/main" id="{9B592C7C-7AC5-4F09-ABB6-852DC780C270}"/>
                </a:ext>
              </a:extLst>
            </p:cNvPr>
            <p:cNvSpPr txBox="1"/>
            <p:nvPr/>
          </p:nvSpPr>
          <p:spPr>
            <a:xfrm>
              <a:off x="4818946" y="1974714"/>
              <a:ext cx="24383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Infrastruktur</a:t>
              </a:r>
            </a:p>
          </p:txBody>
        </p:sp>
        <p:pic>
          <p:nvPicPr>
            <p:cNvPr id="9" name="Graphic 20" descr="Bridge scene">
              <a:extLst>
                <a:ext uri="{FF2B5EF4-FFF2-40B4-BE49-F238E27FC236}">
                  <a16:creationId xmlns:a16="http://schemas.microsoft.com/office/drawing/2014/main" id="{D9021141-9476-48A9-BD04-4C8FB789D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43877" y="1268567"/>
              <a:ext cx="720000" cy="720000"/>
            </a:xfrm>
            <a:prstGeom prst="rect">
              <a:avLst/>
            </a:prstGeom>
          </p:spPr>
        </p:pic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76F09A8B-2FCD-4585-AB3F-A4194182A962}"/>
              </a:ext>
            </a:extLst>
          </p:cNvPr>
          <p:cNvGrpSpPr/>
          <p:nvPr/>
        </p:nvGrpSpPr>
        <p:grpSpPr>
          <a:xfrm>
            <a:off x="276408" y="5619463"/>
            <a:ext cx="2549236" cy="1004596"/>
            <a:chOff x="402622" y="1863389"/>
            <a:chExt cx="2549236" cy="1004596"/>
          </a:xfrm>
        </p:grpSpPr>
        <p:sp>
          <p:nvSpPr>
            <p:cNvPr id="11" name="TextBox 4">
              <a:extLst>
                <a:ext uri="{FF2B5EF4-FFF2-40B4-BE49-F238E27FC236}">
                  <a16:creationId xmlns:a16="http://schemas.microsoft.com/office/drawing/2014/main" id="{C3807F06-D185-4B50-8821-1E8F6B9B927C}"/>
                </a:ext>
              </a:extLst>
            </p:cNvPr>
            <p:cNvSpPr txBox="1"/>
            <p:nvPr/>
          </p:nvSpPr>
          <p:spPr>
            <a:xfrm>
              <a:off x="402622" y="2560208"/>
              <a:ext cx="25492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Life Science</a:t>
              </a:r>
            </a:p>
          </p:txBody>
        </p:sp>
        <p:pic>
          <p:nvPicPr>
            <p:cNvPr id="12" name="Graphic 22" descr="Brain in head">
              <a:extLst>
                <a:ext uri="{FF2B5EF4-FFF2-40B4-BE49-F238E27FC236}">
                  <a16:creationId xmlns:a16="http://schemas.microsoft.com/office/drawing/2014/main" id="{C81C42B5-65F0-4BC6-82DF-2BEC53C43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74698" y="1863389"/>
              <a:ext cx="720000" cy="720000"/>
            </a:xfrm>
            <a:prstGeom prst="rect">
              <a:avLst/>
            </a:prstGeom>
          </p:spPr>
        </p:pic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280DF8C3-67D8-42B5-BFA8-7A39D1AF17EC}"/>
              </a:ext>
            </a:extLst>
          </p:cNvPr>
          <p:cNvGrpSpPr/>
          <p:nvPr/>
        </p:nvGrpSpPr>
        <p:grpSpPr>
          <a:xfrm>
            <a:off x="185050" y="4533275"/>
            <a:ext cx="2595909" cy="966469"/>
            <a:chOff x="2840921" y="4195908"/>
            <a:chExt cx="2595909" cy="966469"/>
          </a:xfrm>
        </p:grpSpPr>
        <p:sp>
          <p:nvSpPr>
            <p:cNvPr id="14" name="TextBox 6">
              <a:extLst>
                <a:ext uri="{FF2B5EF4-FFF2-40B4-BE49-F238E27FC236}">
                  <a16:creationId xmlns:a16="http://schemas.microsoft.com/office/drawing/2014/main" id="{A1B151CF-4F0F-439A-9CA1-185246690648}"/>
                </a:ext>
              </a:extLst>
            </p:cNvPr>
            <p:cNvSpPr txBox="1"/>
            <p:nvPr/>
          </p:nvSpPr>
          <p:spPr>
            <a:xfrm>
              <a:off x="2840921" y="4854600"/>
              <a:ext cx="25959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Digitalisering</a:t>
              </a:r>
              <a:endParaRPr lang="da-DK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Graphic 16" descr="Cell Tower">
              <a:extLst>
                <a:ext uri="{FF2B5EF4-FFF2-40B4-BE49-F238E27FC236}">
                  <a16:creationId xmlns:a16="http://schemas.microsoft.com/office/drawing/2014/main" id="{B95723C2-0DE6-42BF-98B2-CC97DF77D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144607" y="4195908"/>
              <a:ext cx="720000" cy="720000"/>
            </a:xfrm>
            <a:prstGeom prst="rect">
              <a:avLst/>
            </a:prstGeom>
          </p:spPr>
        </p:pic>
      </p:grp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44D2BD4F-761C-4366-91B8-039E9D96AF13}"/>
              </a:ext>
            </a:extLst>
          </p:cNvPr>
          <p:cNvGrpSpPr/>
          <p:nvPr/>
        </p:nvGrpSpPr>
        <p:grpSpPr>
          <a:xfrm>
            <a:off x="138503" y="3316885"/>
            <a:ext cx="3060210" cy="940631"/>
            <a:chOff x="6326132" y="4221746"/>
            <a:chExt cx="3060210" cy="940631"/>
          </a:xfrm>
        </p:grpSpPr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BABD89F3-5B48-41D3-BD81-182EE5CE3E72}"/>
                </a:ext>
              </a:extLst>
            </p:cNvPr>
            <p:cNvSpPr txBox="1"/>
            <p:nvPr/>
          </p:nvSpPr>
          <p:spPr>
            <a:xfrm>
              <a:off x="6326132" y="4854600"/>
              <a:ext cx="30602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Grøn Omstilling</a:t>
              </a:r>
            </a:p>
          </p:txBody>
        </p:sp>
        <p:pic>
          <p:nvPicPr>
            <p:cNvPr id="18" name="Graphic 24" descr="Earth globe Africa and Europe">
              <a:extLst>
                <a:ext uri="{FF2B5EF4-FFF2-40B4-BE49-F238E27FC236}">
                  <a16:creationId xmlns:a16="http://schemas.microsoft.com/office/drawing/2014/main" id="{28A5EE67-4118-4656-9B3D-79549BD26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736113" y="4221746"/>
              <a:ext cx="720000" cy="720000"/>
            </a:xfrm>
            <a:prstGeom prst="rect">
              <a:avLst/>
            </a:prstGeom>
          </p:spPr>
        </p:pic>
      </p:grpSp>
      <p:sp>
        <p:nvSpPr>
          <p:cNvPr id="19" name="Tekstfelt 18">
            <a:extLst>
              <a:ext uri="{FF2B5EF4-FFF2-40B4-BE49-F238E27FC236}">
                <a16:creationId xmlns:a16="http://schemas.microsoft.com/office/drawing/2014/main" id="{739B8F33-3A90-4C20-B52C-1C345FD54F8A}"/>
              </a:ext>
            </a:extLst>
          </p:cNvPr>
          <p:cNvSpPr txBox="1"/>
          <p:nvPr/>
        </p:nvSpPr>
        <p:spPr>
          <a:xfrm>
            <a:off x="1762808" y="1343460"/>
            <a:ext cx="953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0 tekniske barrierer for personer bosat i Sverige, som vil arbejde i Danmark – og omvendt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CFF7796-2AA1-47ED-905B-1020571F3A20}"/>
              </a:ext>
            </a:extLst>
          </p:cNvPr>
          <p:cNvSpPr txBox="1"/>
          <p:nvPr/>
        </p:nvSpPr>
        <p:spPr>
          <a:xfrm>
            <a:off x="1768735" y="2508695"/>
            <a:ext cx="9530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Ny fast Øresundsforbindelse: Først, Helsingør-Helsingborg og dernæst metro mellem København og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Malmö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CA7DC58-6030-4B26-9F3B-653140AED27F}"/>
              </a:ext>
            </a:extLst>
          </p:cNvPr>
          <p:cNvSpPr txBox="1"/>
          <p:nvPr/>
        </p:nvSpPr>
        <p:spPr>
          <a:xfrm>
            <a:off x="1768735" y="5940197"/>
            <a:ext cx="953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Verdensmester i privat-offentlig innovation i Life Science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7F08F6FC-5742-44B3-A651-5BDE57A10FE0}"/>
              </a:ext>
            </a:extLst>
          </p:cNvPr>
          <p:cNvSpPr txBox="1"/>
          <p:nvPr/>
        </p:nvSpPr>
        <p:spPr>
          <a:xfrm>
            <a:off x="1768735" y="4769669"/>
            <a:ext cx="953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Europas nr.1 på skallering af digital løsninger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7B8CF42A-47AB-4797-81ED-E9A01A794146}"/>
              </a:ext>
            </a:extLst>
          </p:cNvPr>
          <p:cNvSpPr txBox="1"/>
          <p:nvPr/>
        </p:nvSpPr>
        <p:spPr>
          <a:xfrm>
            <a:off x="1768735" y="3714393"/>
            <a:ext cx="953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Europas Silicon Valley for Green Tech løsninger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6014D6EE-03C8-42B7-8148-40780E898477}"/>
              </a:ext>
            </a:extLst>
          </p:cNvPr>
          <p:cNvSpPr txBox="1"/>
          <p:nvPr/>
        </p:nvSpPr>
        <p:spPr>
          <a:xfrm>
            <a:off x="333706" y="248683"/>
            <a:ext cx="975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 AMBITIONER, KONKRETE MÅL</a:t>
            </a:r>
          </a:p>
        </p:txBody>
      </p:sp>
    </p:spTree>
    <p:extLst>
      <p:ext uri="{BB962C8B-B14F-4D97-AF65-F5344CB8AC3E}">
        <p14:creationId xmlns:p14="http://schemas.microsoft.com/office/powerpoint/2010/main" val="55365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>
            <a:extLst>
              <a:ext uri="{FF2B5EF4-FFF2-40B4-BE49-F238E27FC236}">
                <a16:creationId xmlns:a16="http://schemas.microsoft.com/office/drawing/2014/main" id="{A8E23557-2A6C-499D-B3FD-73EE82997449}"/>
              </a:ext>
            </a:extLst>
          </p:cNvPr>
          <p:cNvGrpSpPr/>
          <p:nvPr/>
        </p:nvGrpSpPr>
        <p:grpSpPr>
          <a:xfrm>
            <a:off x="1058513" y="4233850"/>
            <a:ext cx="9680588" cy="1862048"/>
            <a:chOff x="0" y="0"/>
            <a:chExt cx="5208224" cy="1862048"/>
          </a:xfrm>
        </p:grpSpPr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3C1AE2B-270C-4E48-A905-AF572AB0C696}"/>
                </a:ext>
              </a:extLst>
            </p:cNvPr>
            <p:cNvSpPr txBox="1"/>
            <p:nvPr/>
          </p:nvSpPr>
          <p:spPr>
            <a:xfrm>
              <a:off x="572811" y="603863"/>
              <a:ext cx="46354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Adgang til internationale viden- og partner</a:t>
              </a:r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netværk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 for vækst </a:t>
              </a:r>
            </a:p>
          </p:txBody>
        </p:sp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5069325B-119F-4AE6-A708-C4F83980FF87}"/>
                </a:ext>
              </a:extLst>
            </p:cNvPr>
            <p:cNvSpPr txBox="1"/>
            <p:nvPr/>
          </p:nvSpPr>
          <p:spPr>
            <a:xfrm>
              <a:off x="0" y="0"/>
              <a:ext cx="2095893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5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25A543D3-6C44-4A95-A53B-9A9910C4C315}"/>
              </a:ext>
            </a:extLst>
          </p:cNvPr>
          <p:cNvGrpSpPr/>
          <p:nvPr/>
        </p:nvGrpSpPr>
        <p:grpSpPr>
          <a:xfrm>
            <a:off x="1099609" y="2636663"/>
            <a:ext cx="6712841" cy="1862048"/>
            <a:chOff x="5048053" y="1244864"/>
            <a:chExt cx="4582332" cy="1862048"/>
          </a:xfrm>
        </p:grpSpPr>
        <p:sp>
          <p:nvSpPr>
            <p:cNvPr id="6" name="Tekstfelt 5">
              <a:extLst>
                <a:ext uri="{FF2B5EF4-FFF2-40B4-BE49-F238E27FC236}">
                  <a16:creationId xmlns:a16="http://schemas.microsoft.com/office/drawing/2014/main" id="{1C216F56-A8B1-4698-910F-9CD63A82DC25}"/>
                </a:ext>
              </a:extLst>
            </p:cNvPr>
            <p:cNvSpPr txBox="1"/>
            <p:nvPr/>
          </p:nvSpPr>
          <p:spPr>
            <a:xfrm>
              <a:off x="5784248" y="1969351"/>
              <a:ext cx="38461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Større </a:t>
              </a:r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politisk slagkraft</a:t>
              </a:r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8FAA9958-A5C4-48BA-AE8A-9A3769D3C9AF}"/>
                </a:ext>
              </a:extLst>
            </p:cNvPr>
            <p:cNvSpPr txBox="1"/>
            <p:nvPr/>
          </p:nvSpPr>
          <p:spPr>
            <a:xfrm>
              <a:off x="5048053" y="1244864"/>
              <a:ext cx="2095893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5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15676B47-33A3-47A0-9F5C-3656692675F5}"/>
              </a:ext>
            </a:extLst>
          </p:cNvPr>
          <p:cNvGrpSpPr/>
          <p:nvPr/>
        </p:nvGrpSpPr>
        <p:grpSpPr>
          <a:xfrm>
            <a:off x="1058512" y="1122312"/>
            <a:ext cx="9122707" cy="1628009"/>
            <a:chOff x="6949803" y="4093522"/>
            <a:chExt cx="4361784" cy="1862048"/>
          </a:xfrm>
        </p:grpSpPr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159320DB-A086-4E03-AA80-7EFD837FC86D}"/>
                </a:ext>
              </a:extLst>
            </p:cNvPr>
            <p:cNvSpPr txBox="1"/>
            <p:nvPr/>
          </p:nvSpPr>
          <p:spPr>
            <a:xfrm>
              <a:off x="6949803" y="4093522"/>
              <a:ext cx="2095893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5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a-DK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kstfelt 11">
              <a:extLst>
                <a:ext uri="{FF2B5EF4-FFF2-40B4-BE49-F238E27FC236}">
                  <a16:creationId xmlns:a16="http://schemas.microsoft.com/office/drawing/2014/main" id="{6BF0DDF7-24FE-4274-9C3E-A1A0B1100D50}"/>
                </a:ext>
              </a:extLst>
            </p:cNvPr>
            <p:cNvSpPr txBox="1"/>
            <p:nvPr/>
          </p:nvSpPr>
          <p:spPr>
            <a:xfrm>
              <a:off x="7465450" y="4855025"/>
              <a:ext cx="38461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Skalering 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af indsatser for vækst – også kommunalt  </a:t>
              </a:r>
            </a:p>
          </p:txBody>
        </p: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DF4925C3-7FCF-4B32-9CB4-8569D2C040C0}"/>
              </a:ext>
            </a:extLst>
          </p:cNvPr>
          <p:cNvSpPr/>
          <p:nvPr/>
        </p:nvSpPr>
        <p:spPr>
          <a:xfrm>
            <a:off x="1058512" y="414975"/>
            <a:ext cx="10563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COPENHAGEN MULIGGØR…</a:t>
            </a:r>
            <a:endParaRPr lang="en-DK" sz="3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29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>
            <a:extLst>
              <a:ext uri="{FF2B5EF4-FFF2-40B4-BE49-F238E27FC236}">
                <a16:creationId xmlns:a16="http://schemas.microsoft.com/office/drawing/2014/main" id="{A8E23557-2A6C-499D-B3FD-73EE82997449}"/>
              </a:ext>
            </a:extLst>
          </p:cNvPr>
          <p:cNvGrpSpPr/>
          <p:nvPr/>
        </p:nvGrpSpPr>
        <p:grpSpPr>
          <a:xfrm>
            <a:off x="2481605" y="3429000"/>
            <a:ext cx="5710288" cy="3770263"/>
            <a:chOff x="0" y="0"/>
            <a:chExt cx="5710288" cy="3770263"/>
          </a:xfrm>
        </p:grpSpPr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3C1AE2B-270C-4E48-A905-AF572AB0C696}"/>
                </a:ext>
              </a:extLst>
            </p:cNvPr>
            <p:cNvSpPr txBox="1"/>
            <p:nvPr/>
          </p:nvSpPr>
          <p:spPr>
            <a:xfrm>
              <a:off x="1753386" y="1469632"/>
              <a:ext cx="39569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Invester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 i de fælles aktiviteter – fra international  markedsføring til grønne pilot projekter </a:t>
              </a:r>
              <a:endParaRPr lang="da-DK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5069325B-119F-4AE6-A708-C4F83980FF87}"/>
                </a:ext>
              </a:extLst>
            </p:cNvPr>
            <p:cNvSpPr txBox="1"/>
            <p:nvPr/>
          </p:nvSpPr>
          <p:spPr>
            <a:xfrm>
              <a:off x="0" y="0"/>
              <a:ext cx="2095893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39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a-DK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25A543D3-6C44-4A95-A53B-9A9910C4C315}"/>
              </a:ext>
            </a:extLst>
          </p:cNvPr>
          <p:cNvGrpSpPr/>
          <p:nvPr/>
        </p:nvGrpSpPr>
        <p:grpSpPr>
          <a:xfrm>
            <a:off x="6096000" y="716521"/>
            <a:ext cx="5802198" cy="3770263"/>
            <a:chOff x="5048053" y="1244864"/>
            <a:chExt cx="5802198" cy="3770263"/>
          </a:xfrm>
        </p:grpSpPr>
        <p:sp>
          <p:nvSpPr>
            <p:cNvPr id="6" name="Tekstfelt 5">
              <a:extLst>
                <a:ext uri="{FF2B5EF4-FFF2-40B4-BE49-F238E27FC236}">
                  <a16:creationId xmlns:a16="http://schemas.microsoft.com/office/drawing/2014/main" id="{1C216F56-A8B1-4698-910F-9CD63A82DC25}"/>
                </a:ext>
              </a:extLst>
            </p:cNvPr>
            <p:cNvSpPr txBox="1"/>
            <p:nvPr/>
          </p:nvSpPr>
          <p:spPr>
            <a:xfrm>
              <a:off x="7004114" y="2529830"/>
              <a:ext cx="38461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Dediker jeres </a:t>
              </a:r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bedste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medarbejdere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 til arbejdet i Greater Copenhagen </a:t>
              </a:r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8FAA9958-A5C4-48BA-AE8A-9A3769D3C9AF}"/>
                </a:ext>
              </a:extLst>
            </p:cNvPr>
            <p:cNvSpPr txBox="1"/>
            <p:nvPr/>
          </p:nvSpPr>
          <p:spPr>
            <a:xfrm>
              <a:off x="5048053" y="1244864"/>
              <a:ext cx="2095893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39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a-DK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15676B47-33A3-47A0-9F5C-3656692675F5}"/>
              </a:ext>
            </a:extLst>
          </p:cNvPr>
          <p:cNvGrpSpPr/>
          <p:nvPr/>
        </p:nvGrpSpPr>
        <p:grpSpPr>
          <a:xfrm>
            <a:off x="0" y="716521"/>
            <a:ext cx="5363852" cy="3770263"/>
            <a:chOff x="6096000" y="3241994"/>
            <a:chExt cx="5363852" cy="3770263"/>
          </a:xfrm>
        </p:grpSpPr>
        <p:sp>
          <p:nvSpPr>
            <p:cNvPr id="11" name="Tekstfelt 10">
              <a:extLst>
                <a:ext uri="{FF2B5EF4-FFF2-40B4-BE49-F238E27FC236}">
                  <a16:creationId xmlns:a16="http://schemas.microsoft.com/office/drawing/2014/main" id="{159320DB-A086-4E03-AA80-7EFD837FC86D}"/>
                </a:ext>
              </a:extLst>
            </p:cNvPr>
            <p:cNvSpPr txBox="1"/>
            <p:nvPr/>
          </p:nvSpPr>
          <p:spPr>
            <a:xfrm>
              <a:off x="6096000" y="3241994"/>
              <a:ext cx="2095893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39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a-DK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kstfelt 11">
              <a:extLst>
                <a:ext uri="{FF2B5EF4-FFF2-40B4-BE49-F238E27FC236}">
                  <a16:creationId xmlns:a16="http://schemas.microsoft.com/office/drawing/2014/main" id="{6BF0DDF7-24FE-4274-9C3E-A1A0B1100D50}"/>
                </a:ext>
              </a:extLst>
            </p:cNvPr>
            <p:cNvSpPr txBox="1"/>
            <p:nvPr/>
          </p:nvSpPr>
          <p:spPr>
            <a:xfrm>
              <a:off x="7613715" y="4797869"/>
              <a:ext cx="38461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Stå solidt </a:t>
              </a:r>
              <a:r>
                <a:rPr lang="da-DK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politisk</a:t>
              </a:r>
              <a:r>
                <a:rPr lang="da-DK" sz="2400" dirty="0">
                  <a:latin typeface="Arial" panose="020B0604020202020204" pitchFamily="34" charset="0"/>
                  <a:cs typeface="Arial" panose="020B0604020202020204" pitchFamily="34" charset="0"/>
                </a:rPr>
                <a:t> bag de 4 fælles chartre </a:t>
              </a:r>
            </a:p>
          </p:txBody>
        </p:sp>
      </p:grpSp>
      <p:sp>
        <p:nvSpPr>
          <p:cNvPr id="2" name="Rektangel 1">
            <a:extLst>
              <a:ext uri="{FF2B5EF4-FFF2-40B4-BE49-F238E27FC236}">
                <a16:creationId xmlns:a16="http://schemas.microsoft.com/office/drawing/2014/main" id="{DF4925C3-7FCF-4B32-9CB4-8569D2C040C0}"/>
              </a:ext>
            </a:extLst>
          </p:cNvPr>
          <p:cNvSpPr/>
          <p:nvPr/>
        </p:nvSpPr>
        <p:spPr>
          <a:xfrm>
            <a:off x="534257" y="325708"/>
            <a:ext cx="127707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HVAD KAN KKR H GØRE FOR GREATER COPENHAGEN?</a:t>
            </a:r>
            <a:endParaRPr lang="en-DK" sz="3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5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200</Words>
  <Application>Microsoft Office PowerPoint</Application>
  <PresentationFormat>Widescreen</PresentationFormat>
  <Paragraphs>45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Raleway</vt:lpstr>
      <vt:lpstr>Raleway Light</vt:lpstr>
      <vt:lpstr>Office Theme</vt:lpstr>
      <vt:lpstr>PowerPoint-præsentation</vt:lpstr>
      <vt:lpstr>GREATER COPENHAGEN:  BLANDT NORDEUROPAS FØRENDE VÆKST METROPOLER…. …. MEN UDENFOR VERDENSTOPPEN    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Nikoline Egerod Leth</dc:creator>
  <cp:lastModifiedBy>Tue David Bak</cp:lastModifiedBy>
  <cp:revision>44</cp:revision>
  <cp:lastPrinted>2020-10-27T08:01:02Z</cp:lastPrinted>
  <dcterms:created xsi:type="dcterms:W3CDTF">2020-10-06T09:15:12Z</dcterms:created>
  <dcterms:modified xsi:type="dcterms:W3CDTF">2020-11-09T10:47:45Z</dcterms:modified>
</cp:coreProperties>
</file>