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E31976-357C-4DC7-92CA-BC32CF15E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787AFC8-6E3F-4297-BE22-FB948C612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A17AD2B-D818-47E2-AF21-11E069761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DB1E5CA-259E-4991-AAE6-5BF31DAB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FA8C395-2367-4D5A-85D7-27CD56B8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841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B17FD-36BC-4ACC-AB76-A6E83D9F7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196F228-F13B-46BA-B27F-7D7E1BC989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F777F8D-681A-44DE-9AA2-379EDA3B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95B4576-6DA7-40A4-8B43-0BDDB364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CE71117-165B-4116-B261-B21A2F59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325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B6DA576-AB00-4CA3-9D1B-7A663FBFD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400729A-C18E-4256-B308-4F51A543D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A493DEC-D86A-47E5-A9A9-D5DA6B5F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A217695-56F2-49BC-AB4A-8A7891BF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358ED9B-2555-47CA-A344-18C2B0B9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560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65EDB-7410-4C55-8915-F37AF402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530013C-F5DC-44FF-A771-B24089516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F04D36D-8B82-40DC-83CA-5EAE60C71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74628F-9694-4A7B-A81B-740346335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D6AF6D-1711-4A25-BC94-07268EB96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6215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B058CA-C348-452B-8663-6398622A0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59DB17C-EFAA-4B91-A46C-2DD496655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69EC24-7E60-44E8-90D5-60BED7900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66AEB9-126F-4FD8-8CD0-DCC471EC9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35AA2B6-CC14-47A1-A9A1-B0FB9791E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742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1837D2-6810-4719-8F62-E1E9C47A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B9917FB-A55D-4A43-AE6E-4E1DAD2E7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E391506-B5F4-4AF6-A2E7-FBC48D398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C774D85-8D73-407D-B348-425441E9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DC63F5F-1521-451B-8B3C-D662A7A29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B4B8C98-D84B-4D54-A59E-C1C43883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967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2D115-0434-49FA-BD10-727690B1C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1DC2669-9954-4F89-8B02-D3F3F815B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A1736F6-0DB1-4616-816C-EC0655EBF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821A40D-68FD-49F7-8181-D94CE8F25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E6646A9-33ED-4B21-9609-9CA871146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D6C36F7-5F20-4A86-BFFD-35FAED1D7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E5CC132-AEB7-41EC-A101-E58FB17E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FB509CC2-F16A-4B0F-B988-0BE000E03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701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718F6-D5E5-41A0-97C7-96F1648D0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DEF30C7-137F-4763-B4C0-A76E20550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CAF4850-C6FA-4449-B172-E2D654F2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0A66BA3-9564-4B70-BD6C-ABB1AF44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272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4FB572A-1EE2-4775-8F04-0A5570614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21D5CB3-7A0E-4507-85D8-2E9F3B43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ADBDA25-B5DB-4EA9-AF66-6856AA77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690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7F87A-C583-44DF-8835-B8F317A77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024D073-2341-4273-BFB4-296C55D07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51B030F-29D3-474E-BD3E-F94B51CE2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2540521-AA4D-4E81-91A5-1199BE57B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4D8EA98-527E-4253-9568-54DD10ED7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759295D-467C-4E57-8FE8-B030233A2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3740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77980-146B-4872-B7AF-6AFF81F3F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A51B4049-E844-433B-B7C5-5D7432E23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F6F3859-CED1-4615-90CF-FD8CEDC5A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0272D9F-046C-4733-B081-577CD4B64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4699A24-37FB-48C1-B7FB-2D515FE1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9A23A63-B6B9-4140-8B77-4C0EAC2C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7667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6A78D7A-A542-4BFB-A9DD-896CEFF5C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E70AAA0-3785-400C-B17B-C471CDDE7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A512565-ACCD-45A8-AE56-DB4635E54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1557E-D4D7-44B5-8F66-827F7D18E8BC}" type="datetimeFigureOut">
              <a:rPr lang="da-DK" smtClean="0"/>
              <a:t>20-11-2020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877705D-8414-4D69-A0B7-A1D3E1B20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728E4CC-C181-4CDF-A865-C9E995F84F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CC5A-54E3-4CA7-8962-BAB3B7BF75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555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EE4423-BE02-4BE1-8A21-22573577F6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Omlægning af beskæftigelsestilskud til generel udligning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A250024-7A36-446C-AA0B-618A075128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Oplæg for KKR, november 2020</a:t>
            </a:r>
          </a:p>
        </p:txBody>
      </p:sp>
    </p:spTree>
    <p:extLst>
      <p:ext uri="{BB962C8B-B14F-4D97-AF65-F5344CB8AC3E}">
        <p14:creationId xmlns:p14="http://schemas.microsoft.com/office/powerpoint/2010/main" val="2886453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5E94B7-D15D-5741-8532-31C1AAA16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Konklusionen først …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FCDB820-8ECD-7E40-B15D-5FA6F212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da-DK" dirty="0"/>
              <a:t>Nordjylland taber </a:t>
            </a:r>
            <a:r>
              <a:rPr lang="da-DK" b="1" dirty="0"/>
              <a:t>samlet</a:t>
            </a:r>
            <a:r>
              <a:rPr lang="da-DK" dirty="0"/>
              <a:t> på omlægningen af beskæftigelsestilskud til generel udligning – </a:t>
            </a:r>
            <a:r>
              <a:rPr lang="da-DK" dirty="0" err="1"/>
              <a:t>sfa</a:t>
            </a:r>
            <a:r>
              <a:rPr lang="da-DK" dirty="0"/>
              <a:t> højere ledighed end landsgennemsnittet. </a:t>
            </a:r>
          </a:p>
          <a:p>
            <a:r>
              <a:rPr lang="da-DK" dirty="0"/>
              <a:t>Aalborg kommune vinder på omlægningen</a:t>
            </a:r>
          </a:p>
          <a:p>
            <a:r>
              <a:rPr lang="da-DK" dirty="0"/>
              <a:t>De fleste af de øvrige kommuner taber på omlægningen</a:t>
            </a:r>
          </a:p>
          <a:p>
            <a:r>
              <a:rPr lang="da-DK" dirty="0"/>
              <a:t>Fremover handler det reelt kun om hvordan man ligger i </a:t>
            </a:r>
            <a:r>
              <a:rPr lang="da-DK" dirty="0" err="1"/>
              <a:t>ft</a:t>
            </a:r>
            <a:r>
              <a:rPr lang="da-DK" dirty="0"/>
              <a:t> landsgennemsnittet (som ved de øvrige forsørgelsesydelser)</a:t>
            </a:r>
          </a:p>
          <a:p>
            <a:r>
              <a:rPr lang="da-DK" dirty="0"/>
              <a:t>Nordjyllands tab på omlægningen blev i udligningsreformen opvejet af kompensationsordningen og puljen til yderkommuner </a:t>
            </a:r>
            <a:r>
              <a:rPr lang="da-DK"/>
              <a:t>– hvorfor </a:t>
            </a:r>
            <a:r>
              <a:rPr lang="da-DK" dirty="0"/>
              <a:t>Nordjylland samlet set vandt på udligningsreformen.</a:t>
            </a:r>
          </a:p>
        </p:txBody>
      </p:sp>
    </p:spTree>
    <p:extLst>
      <p:ext uri="{BB962C8B-B14F-4D97-AF65-F5344CB8AC3E}">
        <p14:creationId xmlns:p14="http://schemas.microsoft.com/office/powerpoint/2010/main" val="1011794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83DE71-B6B4-42B2-AE9B-31D96D5A3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nuværende beskæftigelsestilskud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730787-81FC-4D38-AC65-242F67C3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Sikrer Nordjylland fuld dækning af de faktiske udgifter til A-dagpenge</a:t>
            </a:r>
          </a:p>
          <a:p>
            <a:r>
              <a:rPr lang="da-DK" dirty="0"/>
              <a:t>Skulle sikre kommunalt incitament til at få flere forsikrede ledige i job </a:t>
            </a:r>
          </a:p>
          <a:p>
            <a:r>
              <a:rPr lang="da-DK" dirty="0"/>
              <a:t>Modellen hviler på den enkelte kommunes udgangspunkt i 2010, og fordelingen er derfor blevet skævvredet de sidste 10 år</a:t>
            </a:r>
          </a:p>
          <a:p>
            <a:r>
              <a:rPr lang="da-DK" dirty="0"/>
              <a:t>I 2019 realiserede Aalborg kommune således et tab på 193 </a:t>
            </a:r>
            <a:r>
              <a:rPr lang="da-DK" dirty="0" err="1"/>
              <a:t>mio</a:t>
            </a:r>
            <a:r>
              <a:rPr lang="da-DK" dirty="0"/>
              <a:t>. kr.</a:t>
            </a:r>
          </a:p>
          <a:p>
            <a:r>
              <a:rPr lang="da-DK" dirty="0"/>
              <a:t>De øvrige nordjyske kommuner realiserede en tilsvarende gevinst</a:t>
            </a:r>
          </a:p>
          <a:p>
            <a:r>
              <a:rPr lang="da-DK" dirty="0"/>
              <a:t>Den voksende dimittendledighed sætter problemet på spidsen</a:t>
            </a:r>
          </a:p>
          <a:p>
            <a:r>
              <a:rPr lang="da-DK" dirty="0"/>
              <a:t>Beskæftigelsestilskuddet er med udligningsreformen blevet en del af den generelle udligning fra 2020</a:t>
            </a:r>
          </a:p>
        </p:txBody>
      </p:sp>
    </p:spTree>
    <p:extLst>
      <p:ext uri="{BB962C8B-B14F-4D97-AF65-F5344CB8AC3E}">
        <p14:creationId xmlns:p14="http://schemas.microsoft.com/office/powerpoint/2010/main" val="278511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B8EB4-5D3C-4199-A9DC-EFF0FB434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Omlægningen til generel udligning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7DE95FE-F335-40AB-83FE-815AADF0D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Simpel indarbejdelse af beskæftigelsestilskuddet i den generelle udligning koster Nordjylland 96,5 mio. </a:t>
            </a:r>
            <a:r>
              <a:rPr lang="da-DK" dirty="0" err="1"/>
              <a:t>kr</a:t>
            </a:r>
            <a:r>
              <a:rPr lang="da-DK" dirty="0"/>
              <a:t>.</a:t>
            </a:r>
            <a:endParaRPr lang="da-DK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da-DK" dirty="0"/>
              <a:t>Nordjylland har flere forsikrede ledige end landsgennemsnittet, og vil derfor altid blive underfinansieret via den generelle udligning.</a:t>
            </a:r>
          </a:p>
          <a:p>
            <a:r>
              <a:rPr lang="da-DK" dirty="0"/>
              <a:t>Omlægningen rammer dog forskelligt </a:t>
            </a:r>
            <a:r>
              <a:rPr lang="da-DK" dirty="0" err="1"/>
              <a:t>sfa</a:t>
            </a:r>
            <a:r>
              <a:rPr lang="da-DK"/>
              <a:t> kommunernes forskellige </a:t>
            </a:r>
            <a:r>
              <a:rPr lang="da-DK" dirty="0"/>
              <a:t>udgangspunkter:</a:t>
            </a:r>
          </a:p>
          <a:p>
            <a:pPr lvl="1"/>
            <a:r>
              <a:rPr lang="da-DK" dirty="0"/>
              <a:t>Aalborg vinder 88,7 mio. kr. og Thisted vinder 2,2 </a:t>
            </a:r>
            <a:r>
              <a:rPr lang="da-DK" dirty="0" err="1"/>
              <a:t>mio</a:t>
            </a:r>
            <a:r>
              <a:rPr lang="da-DK" dirty="0"/>
              <a:t>. kr.</a:t>
            </a:r>
          </a:p>
          <a:p>
            <a:pPr lvl="1"/>
            <a:r>
              <a:rPr lang="da-DK" dirty="0"/>
              <a:t>De øvrige 9 kommuner taber tilsammen 187,5 </a:t>
            </a:r>
            <a:r>
              <a:rPr lang="da-DK" dirty="0" err="1"/>
              <a:t>mio</a:t>
            </a:r>
            <a:r>
              <a:rPr lang="da-DK" dirty="0"/>
              <a:t>. kr.</a:t>
            </a:r>
          </a:p>
          <a:p>
            <a:r>
              <a:rPr lang="da-DK" dirty="0"/>
              <a:t>Tabet skulle delvist opvejes af 2 nye udligningskriterier ”Regional ledighed” og ”45-64-årige med begrænset erhvervserfaring”</a:t>
            </a:r>
          </a:p>
          <a:p>
            <a:r>
              <a:rPr lang="da-DK" dirty="0"/>
              <a:t>Men de to nye kriterier giver kun en gevinst på 4 mio. kr., så Nordjylland taber netto samlet 92 mio. kr. på omlægningen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518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B426E-1698-4861-81C3-C23390A38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Forsikringsordning i </a:t>
            </a:r>
            <a:r>
              <a:rPr lang="da-DK" dirty="0" err="1"/>
              <a:t>ft</a:t>
            </a:r>
            <a:r>
              <a:rPr lang="da-DK" dirty="0"/>
              <a:t>. høj ledighedsudvikling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E084F-C151-4CA9-87DD-0E4E915C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Særligt tilskud til kommuner med stigning i ledigheden, der ligger mere end 3 procentpoint over udviklingen i landsdelen.</a:t>
            </a:r>
          </a:p>
          <a:p>
            <a:r>
              <a:rPr lang="da-DK" dirty="0"/>
              <a:t>I den nuværende model er grænsen 5 procentpoint.</a:t>
            </a:r>
          </a:p>
          <a:p>
            <a:r>
              <a:rPr lang="da-DK" dirty="0"/>
              <a:t>Ordningen finansieres solidarisk af alle 98 kommuner.</a:t>
            </a:r>
          </a:p>
          <a:p>
            <a:r>
              <a:rPr lang="da-DK" dirty="0"/>
              <a:t>Forbedringen af forsikringsmodellen har dog en begrænset virkning.</a:t>
            </a:r>
          </a:p>
          <a:p>
            <a:r>
              <a:rPr lang="da-DK" dirty="0"/>
              <a:t>Et regneeksempel ud fra den aktuelle Coronakrise vil kun give Nordjylland en samlet merindtægt på 4 mio. </a:t>
            </a:r>
            <a:r>
              <a:rPr lang="da-DK" dirty="0" err="1"/>
              <a:t>kr</a:t>
            </a:r>
            <a:r>
              <a:rPr lang="da-DK" dirty="0"/>
              <a:t>. </a:t>
            </a:r>
            <a:r>
              <a:rPr lang="da-DK" dirty="0" err="1"/>
              <a:t>sfa</a:t>
            </a:r>
            <a:r>
              <a:rPr lang="da-DK" dirty="0"/>
              <a:t> justeringen.</a:t>
            </a:r>
          </a:p>
          <a:p>
            <a:r>
              <a:rPr lang="da-DK" b="1" dirty="0"/>
              <a:t>Så det er fremover den kommunale kasse, som er den primære buffer i </a:t>
            </a:r>
            <a:r>
              <a:rPr lang="da-DK" b="1" dirty="0" err="1"/>
              <a:t>ft</a:t>
            </a:r>
            <a:r>
              <a:rPr lang="da-DK" b="1" dirty="0"/>
              <a:t> lokale udsving i ledigheden</a:t>
            </a:r>
          </a:p>
        </p:txBody>
      </p:sp>
    </p:spTree>
    <p:extLst>
      <p:ext uri="{BB962C8B-B14F-4D97-AF65-F5344CB8AC3E}">
        <p14:creationId xmlns:p14="http://schemas.microsoft.com/office/powerpoint/2010/main" val="3678315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757110-B521-40BC-A3C1-E01425F74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Efterregulering af beskæftigelsestilskud 2020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1114E7B-092C-424D-87F9-DE315719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Beskæftigelsestilskuddet for 2020 blev løftet markant ved midtvejsreguleringen i fm ØA2021</a:t>
            </a:r>
          </a:p>
          <a:p>
            <a:r>
              <a:rPr lang="da-DK" dirty="0"/>
              <a:t>Tilskuddet efterreguleres medio 2021 ud fra de faktiske afholdte udgifter i 2020 (modellens sidste krampetrækning)</a:t>
            </a:r>
          </a:p>
          <a:p>
            <a:r>
              <a:rPr lang="da-DK" dirty="0"/>
              <a:t>Ved en mere positiv ledighedsudvikling end forudsat skal landsdelen samlet set aflevere penge ved efterreguleringen</a:t>
            </a:r>
          </a:p>
          <a:p>
            <a:r>
              <a:rPr lang="da-DK" dirty="0"/>
              <a:t>I det interne fordelingsspil mellem kommunerne, så betaler Aalborg kommune regningen (men nu for sidste gang)</a:t>
            </a:r>
          </a:p>
        </p:txBody>
      </p:sp>
    </p:spTree>
    <p:extLst>
      <p:ext uri="{BB962C8B-B14F-4D97-AF65-F5344CB8AC3E}">
        <p14:creationId xmlns:p14="http://schemas.microsoft.com/office/powerpoint/2010/main" val="198867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454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Office-tema</vt:lpstr>
      <vt:lpstr>Omlægning af beskæftigelsestilskud til generel udligning</vt:lpstr>
      <vt:lpstr>Konklusionen først …</vt:lpstr>
      <vt:lpstr>Det nuværende beskæftigelsestilskud</vt:lpstr>
      <vt:lpstr>Omlægningen til generel udligning</vt:lpstr>
      <vt:lpstr>Forsikringsordning i ft. høj ledighedsudvikling</vt:lpstr>
      <vt:lpstr>Efterregulering af beskæftigelsestilskud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Omlægning af beskæftigelsestilskud til generel udligning</dc:title>
  <dc:creator>Leif Johannes Jensen</dc:creator>
  <cp:lastModifiedBy>Narmer Fogh</cp:lastModifiedBy>
  <cp:revision>10</cp:revision>
  <dcterms:created xsi:type="dcterms:W3CDTF">2020-09-23T08:20:25Z</dcterms:created>
  <dcterms:modified xsi:type="dcterms:W3CDTF">2020-11-20T12:01:29Z</dcterms:modified>
</cp:coreProperties>
</file>