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4" r:id="rId5"/>
    <p:sldId id="282" r:id="rId6"/>
    <p:sldId id="278" r:id="rId7"/>
    <p:sldId id="280" r:id="rId8"/>
    <p:sldId id="279" r:id="rId9"/>
    <p:sldId id="281" r:id="rId10"/>
    <p:sldId id="283" r:id="rId11"/>
    <p:sldId id="28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1" autoAdjust="0"/>
    <p:restoredTop sz="94622" autoAdjust="0"/>
  </p:normalViewPr>
  <p:slideViewPr>
    <p:cSldViewPr snapToGrid="0" showGuides="1">
      <p:cViewPr varScale="1">
        <p:scale>
          <a:sx n="104" d="100"/>
          <a:sy n="104" d="100"/>
        </p:scale>
        <p:origin x="35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82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da-DK" dirty="0" smtClean="0"/>
              <a:t>De konkrete udfordringer fra analyserne:</a:t>
            </a:r>
          </a:p>
          <a:p>
            <a:pPr marL="0" indent="0">
              <a:buFontTx/>
              <a:buNone/>
            </a:pPr>
            <a:endParaRPr lang="da-DK" dirty="0" smtClean="0"/>
          </a:p>
          <a:p>
            <a:pPr marL="171450" indent="-171450">
              <a:buFontTx/>
              <a:buChar char="-"/>
            </a:pPr>
            <a:r>
              <a:rPr lang="da-DK" u="sng" dirty="0" smtClean="0"/>
              <a:t>Manglende sammenhæng</a:t>
            </a:r>
            <a:r>
              <a:rPr lang="da-DK" dirty="0" smtClean="0"/>
              <a:t>; </a:t>
            </a:r>
          </a:p>
          <a:p>
            <a:pPr marL="457200" lvl="1" indent="0">
              <a:buFontTx/>
              <a:buNone/>
            </a:pPr>
            <a:r>
              <a:rPr lang="da-DK" baseline="0" dirty="0" smtClean="0">
                <a:sym typeface="Wingdings" panose="05000000000000000000" pitchFamily="2" charset="2"/>
              </a:rPr>
              <a:t> </a:t>
            </a:r>
            <a:r>
              <a:rPr lang="da-DK" b="1" baseline="0" dirty="0" smtClean="0"/>
              <a:t>Mellem myndighed og udfører </a:t>
            </a:r>
            <a:r>
              <a:rPr lang="da-DK" baseline="0" dirty="0" smtClean="0"/>
              <a:t>– borger skal som sagt ikke være dokumentholder – systemet skal</a:t>
            </a:r>
          </a:p>
          <a:p>
            <a:pPr marL="457200" lvl="1" indent="0">
              <a:buFontTx/>
              <a:buNone/>
            </a:pPr>
            <a:r>
              <a:rPr lang="da-DK" baseline="0" dirty="0" smtClean="0">
                <a:sym typeface="Wingdings" panose="05000000000000000000" pitchFamily="2" charset="2"/>
              </a:rPr>
              <a:t> </a:t>
            </a:r>
            <a:r>
              <a:rPr lang="da-DK" baseline="0" dirty="0" smtClean="0"/>
              <a:t>Både </a:t>
            </a:r>
            <a:r>
              <a:rPr lang="da-DK" b="1" u="none" baseline="0" dirty="0" smtClean="0"/>
              <a:t>lokalt i kommunen </a:t>
            </a:r>
            <a:r>
              <a:rPr lang="da-DK" b="0" u="none" baseline="0" dirty="0" smtClean="0"/>
              <a:t>og</a:t>
            </a:r>
            <a:r>
              <a:rPr lang="da-DK" b="1" u="none" baseline="0" dirty="0" smtClean="0"/>
              <a:t> tværkommunalt </a:t>
            </a:r>
          </a:p>
          <a:p>
            <a:pPr marL="457200" lvl="1" indent="0">
              <a:buFontTx/>
              <a:buNone/>
            </a:pPr>
            <a:endParaRPr lang="da-DK" baseline="0" dirty="0" smtClean="0"/>
          </a:p>
          <a:p>
            <a:pPr marL="171450" indent="-171450">
              <a:buFontTx/>
              <a:buChar char="-"/>
            </a:pPr>
            <a:r>
              <a:rPr lang="da-DK" u="sng" baseline="0" dirty="0" smtClean="0"/>
              <a:t>Behov for mere tydelig faglig kommunikation på tværs </a:t>
            </a:r>
            <a:r>
              <a:rPr lang="da-DK" b="1" u="sng" baseline="0" dirty="0" smtClean="0"/>
              <a:t>igennem et fælles sprog</a:t>
            </a:r>
          </a:p>
          <a:p>
            <a:pPr marL="457200" lvl="1" indent="0">
              <a:buFontTx/>
              <a:buNone/>
            </a:pPr>
            <a:r>
              <a:rPr lang="da-DK" u="none" baseline="0" dirty="0" smtClean="0">
                <a:sym typeface="Wingdings" panose="05000000000000000000" pitchFamily="2" charset="2"/>
              </a:rPr>
              <a:t> </a:t>
            </a:r>
            <a:r>
              <a:rPr lang="da-DK" baseline="0" dirty="0" smtClean="0"/>
              <a:t>Der mangler en fælles forståelse for borgerens støttebehov på tværs.</a:t>
            </a:r>
            <a:br>
              <a:rPr lang="da-DK" baseline="0" dirty="0" smtClean="0"/>
            </a:br>
            <a:endParaRPr lang="da-DK" baseline="0" dirty="0" smtClean="0"/>
          </a:p>
          <a:p>
            <a:pPr marL="171450" indent="-171450">
              <a:buFontTx/>
              <a:buChar char="-"/>
            </a:pPr>
            <a:r>
              <a:rPr lang="da-DK" i="0" u="sng" baseline="0" dirty="0" smtClean="0"/>
              <a:t>Behov for at få mere viden om, hvad der virker – og hvad virker for hvilke målgrupper?</a:t>
            </a:r>
          </a:p>
          <a:p>
            <a:pPr marL="457200" lvl="1" indent="0">
              <a:buFontTx/>
              <a:buNone/>
            </a:pPr>
            <a:r>
              <a:rPr lang="da-DK" baseline="0" dirty="0" smtClean="0">
                <a:sym typeface="Wingdings" panose="05000000000000000000" pitchFamily="2" charset="2"/>
              </a:rPr>
              <a:t> </a:t>
            </a:r>
            <a:r>
              <a:rPr lang="da-DK" baseline="0" dirty="0" smtClean="0"/>
              <a:t>Svært i dag. </a:t>
            </a:r>
            <a:r>
              <a:rPr lang="da-DK" b="1" baseline="0" dirty="0" smtClean="0"/>
              <a:t>Data er ikke sammenlignelig på tværs</a:t>
            </a:r>
            <a:r>
              <a:rPr lang="da-DK" baseline="0" dirty="0" smtClean="0"/>
              <a:t/>
            </a:r>
            <a:br>
              <a:rPr lang="da-DK" baseline="0" dirty="0" smtClean="0"/>
            </a:br>
            <a:r>
              <a:rPr lang="da-DK" baseline="0" dirty="0" smtClean="0"/>
              <a:t>Kvaliteten af den data, der ligger på socialområdet ikke er konsistent/sammenlignelig på tværs 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da-DK" baseline="0" dirty="0" smtClean="0"/>
          </a:p>
          <a:p>
            <a:pPr marL="171450" lvl="0" indent="-171450">
              <a:buFontTx/>
              <a:buChar char="-"/>
            </a:pPr>
            <a:r>
              <a:rPr lang="da-DK" u="sng" baseline="0" dirty="0" smtClean="0"/>
              <a:t>Behov for større gennemsigtighed</a:t>
            </a:r>
          </a:p>
          <a:p>
            <a:pPr marL="457200" lvl="1" indent="0">
              <a:buFontTx/>
              <a:buNone/>
            </a:pPr>
            <a:r>
              <a:rPr lang="da-DK" u="none" baseline="0" dirty="0" smtClean="0">
                <a:sym typeface="Wingdings" panose="05000000000000000000" pitchFamily="2" charset="2"/>
              </a:rPr>
              <a:t> </a:t>
            </a:r>
            <a:r>
              <a:rPr lang="da-DK" u="none" baseline="0" dirty="0" smtClean="0"/>
              <a:t>i</a:t>
            </a:r>
            <a:r>
              <a:rPr lang="da-DK" baseline="0" dirty="0" smtClean="0"/>
              <a:t> forhold til sammenhængen mellem funktionsevnetilstand, den indsats/hjælp der gives og den effekt det gør for borgeren.</a:t>
            </a:r>
          </a:p>
          <a:p>
            <a:pPr marL="628650" lvl="1" indent="-171450">
              <a:buFont typeface="Wingdings" panose="05000000000000000000" pitchFamily="2" charset="2"/>
              <a:buChar char="à"/>
            </a:pPr>
            <a:r>
              <a:rPr lang="da-DK" baseline="0" dirty="0" smtClean="0"/>
              <a:t>Det </a:t>
            </a:r>
            <a:r>
              <a:rPr lang="da-DK" b="1" baseline="0" dirty="0" smtClean="0"/>
              <a:t>muliggør bedre styring og prioritering</a:t>
            </a:r>
            <a:r>
              <a:rPr lang="da-DK" baseline="0" dirty="0" smtClean="0"/>
              <a:t> på området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760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Hvad skal der til, før vi når</a:t>
            </a:r>
            <a:r>
              <a:rPr lang="da-DK" baseline="0" dirty="0"/>
              <a:t> vores ønskede effekter? </a:t>
            </a:r>
          </a:p>
          <a:p>
            <a:endParaRPr lang="da-DK" dirty="0"/>
          </a:p>
          <a:p>
            <a:pPr marL="228600" indent="-228600">
              <a:buAutoNum type="arabicPeriod"/>
            </a:pPr>
            <a:r>
              <a:rPr lang="da-DK" baseline="0" dirty="0">
                <a:sym typeface="Wingdings" panose="05000000000000000000" pitchFamily="2" charset="2"/>
              </a:rPr>
              <a:t> </a:t>
            </a:r>
            <a:r>
              <a:rPr lang="da-DK" baseline="0" dirty="0"/>
              <a:t>Fælles faglige begreber </a:t>
            </a:r>
            <a:r>
              <a:rPr lang="da-DK" dirty="0"/>
              <a:t>for </a:t>
            </a:r>
            <a:r>
              <a:rPr lang="da-DK" baseline="0" dirty="0"/>
              <a:t>funktionsevnetilstand og indsatser</a:t>
            </a:r>
          </a:p>
          <a:p>
            <a:pPr marL="228600" indent="-228600">
              <a:buAutoNum type="arabicPeriod"/>
            </a:pPr>
            <a:r>
              <a:rPr lang="da-DK" baseline="0" dirty="0" smtClean="0">
                <a:sym typeface="Wingdings" panose="05000000000000000000" pitchFamily="2" charset="2"/>
              </a:rPr>
              <a:t>… </a:t>
            </a:r>
            <a:r>
              <a:rPr lang="da-DK" baseline="0" dirty="0" smtClean="0"/>
              <a:t>som </a:t>
            </a:r>
            <a:r>
              <a:rPr lang="da-DK" baseline="0" dirty="0"/>
              <a:t>vi bruger i de to vigtigste kontaktpunkter mellem myndighed og udfører: </a:t>
            </a:r>
            <a:r>
              <a:rPr lang="da-DK" b="1" i="0" baseline="0" dirty="0"/>
              <a:t>bestilling og opfølgning</a:t>
            </a:r>
          </a:p>
          <a:p>
            <a:pPr marL="228600" indent="-228600">
              <a:buAutoNum type="arabicPeriod"/>
            </a:pPr>
            <a:r>
              <a:rPr lang="da-DK" baseline="0" dirty="0" smtClean="0">
                <a:sym typeface="Wingdings" panose="05000000000000000000" pitchFamily="2" charset="2"/>
              </a:rPr>
              <a:t>… s</a:t>
            </a:r>
            <a:r>
              <a:rPr lang="da-DK" baseline="0" dirty="0" smtClean="0"/>
              <a:t>om </a:t>
            </a:r>
            <a:r>
              <a:rPr lang="da-DK" baseline="0" dirty="0"/>
              <a:t>it-understøttes efter nogle fælleskommunale behov.</a:t>
            </a:r>
          </a:p>
          <a:p>
            <a:pPr>
              <a:buFont typeface="Arial" panose="020B0604020202020204" pitchFamily="34" charset="0"/>
              <a:buNone/>
            </a:pPr>
            <a:endParaRPr lang="da-DK" dirty="0"/>
          </a:p>
          <a:p>
            <a:endParaRPr lang="da-DK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69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Dataene</a:t>
            </a:r>
            <a:r>
              <a:rPr lang="da-DK" baseline="0" dirty="0" smtClean="0"/>
              <a:t> giver en indikation om antal tilbud – ikke udspecificeret om der er tale om afdelinger, centre med flere </a:t>
            </a:r>
            <a:r>
              <a:rPr lang="da-DK" baseline="0" smtClean="0"/>
              <a:t>tilbud under sig, etc.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341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Hvad skal der til, før vi når</a:t>
            </a:r>
            <a:r>
              <a:rPr lang="da-DK" baseline="0" dirty="0"/>
              <a:t> vores ønskede effekter? </a:t>
            </a:r>
          </a:p>
          <a:p>
            <a:endParaRPr lang="da-DK" dirty="0"/>
          </a:p>
          <a:p>
            <a:pPr marL="228600" indent="-228600">
              <a:buAutoNum type="arabicPeriod"/>
            </a:pPr>
            <a:r>
              <a:rPr lang="da-DK" baseline="0" dirty="0">
                <a:sym typeface="Wingdings" panose="05000000000000000000" pitchFamily="2" charset="2"/>
              </a:rPr>
              <a:t> </a:t>
            </a:r>
            <a:r>
              <a:rPr lang="da-DK" baseline="0" dirty="0"/>
              <a:t>Fælles faglige begreber </a:t>
            </a:r>
            <a:r>
              <a:rPr lang="da-DK" dirty="0"/>
              <a:t>for </a:t>
            </a:r>
            <a:r>
              <a:rPr lang="da-DK" baseline="0" dirty="0"/>
              <a:t>funktionsevnetilstand og indsatser</a:t>
            </a:r>
          </a:p>
          <a:p>
            <a:pPr marL="228600" indent="-228600">
              <a:buAutoNum type="arabicPeriod"/>
            </a:pPr>
            <a:r>
              <a:rPr lang="da-DK" baseline="0" dirty="0" smtClean="0">
                <a:sym typeface="Wingdings" panose="05000000000000000000" pitchFamily="2" charset="2"/>
              </a:rPr>
              <a:t>… </a:t>
            </a:r>
            <a:r>
              <a:rPr lang="da-DK" baseline="0" dirty="0" smtClean="0"/>
              <a:t>som </a:t>
            </a:r>
            <a:r>
              <a:rPr lang="da-DK" baseline="0" dirty="0"/>
              <a:t>vi bruger i de to vigtigste kontaktpunkter mellem myndighed og udfører: </a:t>
            </a:r>
            <a:r>
              <a:rPr lang="da-DK" b="1" i="0" baseline="0" dirty="0"/>
              <a:t>bestilling og opfølgning</a:t>
            </a:r>
          </a:p>
          <a:p>
            <a:pPr marL="228600" indent="-228600">
              <a:buAutoNum type="arabicPeriod"/>
            </a:pPr>
            <a:r>
              <a:rPr lang="da-DK" baseline="0" dirty="0" smtClean="0">
                <a:sym typeface="Wingdings" panose="05000000000000000000" pitchFamily="2" charset="2"/>
              </a:rPr>
              <a:t>… s</a:t>
            </a:r>
            <a:r>
              <a:rPr lang="da-DK" baseline="0" dirty="0" smtClean="0"/>
              <a:t>om </a:t>
            </a:r>
            <a:r>
              <a:rPr lang="da-DK" baseline="0" dirty="0"/>
              <a:t>it-understøttes efter nogle fælleskommunale behov.</a:t>
            </a:r>
          </a:p>
          <a:p>
            <a:pPr>
              <a:buFont typeface="Arial" panose="020B0604020202020204" pitchFamily="34" charset="0"/>
              <a:buNone/>
            </a:pPr>
            <a:endParaRPr lang="da-DK" dirty="0"/>
          </a:p>
          <a:p>
            <a:endParaRPr lang="da-DK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791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Hvad skal der til, før vi når</a:t>
            </a:r>
            <a:r>
              <a:rPr lang="da-DK" baseline="0" dirty="0"/>
              <a:t> vores ønskede effekter? </a:t>
            </a:r>
          </a:p>
          <a:p>
            <a:endParaRPr lang="da-DK" dirty="0"/>
          </a:p>
          <a:p>
            <a:pPr marL="228600" indent="-228600">
              <a:buAutoNum type="arabicPeriod"/>
            </a:pPr>
            <a:r>
              <a:rPr lang="da-DK" baseline="0" dirty="0">
                <a:sym typeface="Wingdings" panose="05000000000000000000" pitchFamily="2" charset="2"/>
              </a:rPr>
              <a:t> </a:t>
            </a:r>
            <a:r>
              <a:rPr lang="da-DK" baseline="0" dirty="0"/>
              <a:t>Fælles faglige begreber </a:t>
            </a:r>
            <a:r>
              <a:rPr lang="da-DK" dirty="0"/>
              <a:t>for </a:t>
            </a:r>
            <a:r>
              <a:rPr lang="da-DK" baseline="0" dirty="0"/>
              <a:t>funktionsevnetilstand og indsatser</a:t>
            </a:r>
          </a:p>
          <a:p>
            <a:pPr marL="228600" indent="-228600">
              <a:buAutoNum type="arabicPeriod"/>
            </a:pPr>
            <a:r>
              <a:rPr lang="da-DK" baseline="0" dirty="0" smtClean="0">
                <a:sym typeface="Wingdings" panose="05000000000000000000" pitchFamily="2" charset="2"/>
              </a:rPr>
              <a:t>… </a:t>
            </a:r>
            <a:r>
              <a:rPr lang="da-DK" baseline="0" dirty="0" smtClean="0"/>
              <a:t>som </a:t>
            </a:r>
            <a:r>
              <a:rPr lang="da-DK" baseline="0" dirty="0"/>
              <a:t>vi bruger i de to vigtigste kontaktpunkter mellem myndighed og udfører: </a:t>
            </a:r>
            <a:r>
              <a:rPr lang="da-DK" b="1" i="0" baseline="0" dirty="0"/>
              <a:t>bestilling og opfølgning</a:t>
            </a:r>
          </a:p>
          <a:p>
            <a:pPr marL="228600" indent="-228600">
              <a:buAutoNum type="arabicPeriod"/>
            </a:pPr>
            <a:r>
              <a:rPr lang="da-DK" baseline="0" dirty="0" smtClean="0">
                <a:sym typeface="Wingdings" panose="05000000000000000000" pitchFamily="2" charset="2"/>
              </a:rPr>
              <a:t>… s</a:t>
            </a:r>
            <a:r>
              <a:rPr lang="da-DK" baseline="0" dirty="0" smtClean="0"/>
              <a:t>om </a:t>
            </a:r>
            <a:r>
              <a:rPr lang="da-DK" baseline="0" dirty="0"/>
              <a:t>it-understøttes efter nogle fælleskommunale behov.</a:t>
            </a:r>
          </a:p>
          <a:p>
            <a:pPr>
              <a:buFont typeface="Arial" panose="020B0604020202020204" pitchFamily="34" charset="0"/>
              <a:buNone/>
            </a:pPr>
            <a:endParaRPr lang="da-DK" dirty="0"/>
          </a:p>
          <a:p>
            <a:endParaRPr lang="da-DK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26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1.jpg"/><Relationship Id="rId5" Type="http://schemas.openxmlformats.org/officeDocument/2006/relationships/image" Target="../media/image3.emf"/><Relationship Id="rId4" Type="http://schemas.openxmlformats.org/officeDocument/2006/relationships/image" Target="../media/image1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2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jpg"/><Relationship Id="rId4" Type="http://schemas.openxmlformats.org/officeDocument/2006/relationships/image" Target="../media/image1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jpg"/><Relationship Id="rId5" Type="http://schemas.openxmlformats.org/officeDocument/2006/relationships/image" Target="../media/image24.jpg"/><Relationship Id="rId4" Type="http://schemas.openxmlformats.org/officeDocument/2006/relationships/image" Target="../media/image3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6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7.jp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7.jpg"/><Relationship Id="rId4" Type="http://schemas.openxmlformats.org/officeDocument/2006/relationships/image" Target="../media/image3.emf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emf"/><Relationship Id="rId4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6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led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1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23364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4" y="4383656"/>
            <a:ext cx="9123363" cy="648000"/>
          </a:xfrm>
        </p:spPr>
        <p:txBody>
          <a:bodyPr/>
          <a:lstStyle>
            <a:lvl1pPr marL="0" indent="0" algn="l">
              <a:buNone/>
              <a:defRPr sz="1600" b="0" baseline="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3" name="Pladsholder til slidenummer 12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39090"/>
            <a:ext cx="541920" cy="438620"/>
          </a:xfrm>
        </p:spPr>
        <p:txBody>
          <a:bodyPr/>
          <a:lstStyle>
            <a:lvl1pPr>
              <a:defRPr sz="100"/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7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1521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8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1" name="Bille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3" y="0"/>
            <a:ext cx="2642920" cy="148590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(Billede)</a:t>
            </a:r>
          </a:p>
          <a:p>
            <a:pPr lvl="1"/>
            <a:r>
              <a:rPr lang="da-DK" noProof="0" dirty="0" smtClean="0"/>
              <a:t>Second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2"/>
            <a:r>
              <a:rPr lang="da-DK" noProof="0" dirty="0" smtClean="0"/>
              <a:t>Third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3"/>
            <a:r>
              <a:rPr lang="da-DK" noProof="0" dirty="0" err="1" smtClean="0"/>
              <a:t>Fourth</a:t>
            </a:r>
            <a:r>
              <a:rPr lang="da-DK" noProof="0" dirty="0" smtClean="0"/>
              <a:t> </a:t>
            </a:r>
            <a:r>
              <a:rPr lang="da-DK" noProof="0" dirty="0" err="1" smtClean="0"/>
              <a:t>level</a:t>
            </a:r>
            <a:endParaRPr lang="da-DK" noProof="0" dirty="0" smtClean="0"/>
          </a:p>
          <a:p>
            <a:pPr lvl="4"/>
            <a:r>
              <a:rPr lang="da-DK" noProof="0" dirty="0" smtClean="0"/>
              <a:t>Fifth </a:t>
            </a:r>
            <a:r>
              <a:rPr lang="da-DK" noProof="0" dirty="0" err="1" smtClean="0"/>
              <a:t>level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4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19" name="Billede 5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6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7" name="Billede 6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39684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ekst eller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Billed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1529999"/>
            <a:ext cx="2642919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8175" y="1898650"/>
            <a:ext cx="9116091" cy="3790950"/>
          </a:xfrm>
        </p:spPr>
        <p:txBody>
          <a:bodyPr rIns="1548000"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billedindsættelse (Billede med kant)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1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eller grafik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2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17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18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2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6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7" name="Billede 2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20" cy="1485899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bokse tekst eller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0"/>
            <a:ext cx="4462912" cy="3790951"/>
          </a:xfr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lvl1pPr>
          </a:lstStyle>
          <a:p>
            <a:pPr marL="0" marR="0" lvl="0" indent="0" algn="l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billede)</a:t>
            </a:r>
          </a:p>
          <a:p>
            <a:pPr lvl="0"/>
            <a:endParaRPr lang="da-DK" noProof="0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9" name="Billed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2" y="0"/>
            <a:ext cx="2642919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8" name="Gruppe 17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9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eller grafik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0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4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5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31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2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3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94215"/>
            <a:ext cx="264291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/ grafik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908175" y="1898650"/>
            <a:ext cx="4462463" cy="379095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6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67488" y="1898651"/>
            <a:ext cx="4462912" cy="3790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 smtClean="0"/>
              <a:t>Indsæt tekst/punktopstilling eller klik på ikonerne for at indsætte tabel, graf, </a:t>
            </a:r>
            <a:r>
              <a:rPr lang="da-DK" noProof="0" dirty="0" err="1" smtClean="0"/>
              <a:t>SmartArt</a:t>
            </a:r>
            <a:r>
              <a:rPr lang="da-DK" noProof="0" dirty="0" smtClean="0"/>
              <a:t> eller video , brug andet layout til billede-indsættelse (To bokse tekst og billede m kant)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0" name="Gruppe 19"/>
          <p:cNvGrpSpPr/>
          <p:nvPr userDrawn="1"/>
        </p:nvGrpSpPr>
        <p:grpSpPr>
          <a:xfrm>
            <a:off x="-2783394" y="3119096"/>
            <a:ext cx="2644131" cy="2405543"/>
            <a:chOff x="-2783394" y="2179188"/>
            <a:chExt cx="2644131" cy="2405543"/>
          </a:xfrm>
        </p:grpSpPr>
        <p:sp>
          <p:nvSpPr>
            <p:cNvPr id="21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/ grafik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uppe 3"/>
            <p:cNvGrpSpPr>
              <a:grpSpLocks/>
            </p:cNvGrpSpPr>
            <p:nvPr userDrawn="1"/>
          </p:nvGrpSpPr>
          <p:grpSpPr bwMode="auto">
            <a:xfrm>
              <a:off x="-1066947" y="4384277"/>
              <a:ext cx="419099" cy="196850"/>
              <a:chOff x="2010094" y="2868664"/>
              <a:chExt cx="417987" cy="196850"/>
            </a:xfrm>
          </p:grpSpPr>
          <p:pic>
            <p:nvPicPr>
              <p:cNvPr id="39" name="Billed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0094" y="28686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0" name="Rounded Rectangle 12"/>
              <p:cNvSpPr/>
              <p:nvPr/>
            </p:nvSpPr>
            <p:spPr bwMode="auto">
              <a:xfrm>
                <a:off x="2231753" y="28797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552013" y="4387881"/>
              <a:ext cx="412750" cy="196850"/>
              <a:chOff x="2542276" y="3303503"/>
              <a:chExt cx="413649" cy="196850"/>
            </a:xfrm>
          </p:grpSpPr>
          <p:pic>
            <p:nvPicPr>
              <p:cNvPr id="37" name="Billed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30350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Rounded Rectangle 12"/>
              <p:cNvSpPr/>
              <p:nvPr/>
            </p:nvSpPr>
            <p:spPr bwMode="auto">
              <a:xfrm>
                <a:off x="2542276" y="331461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sp>
        <p:nvSpPr>
          <p:cNvPr id="4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4" name="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35" name="Billede 3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1594215"/>
            <a:ext cx="264291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36" name="Billede 3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5321" y="0"/>
            <a:ext cx="264291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3100550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bokse 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Indsæt emne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7488" y="1941513"/>
            <a:ext cx="4462912" cy="3724926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3" cy="3790953"/>
          </a:xfrm>
        </p:spPr>
        <p:txBody>
          <a:bodyPr/>
          <a:lstStyle>
            <a:lvl1pPr>
              <a:defRPr baseline="0"/>
            </a:lvl1pPr>
            <a:lvl2pPr>
              <a:defRPr/>
            </a:lvl2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pic>
        <p:nvPicPr>
          <p:cNvPr id="38" name="Billede 3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8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22" name="Gruppe 21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3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4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0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5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26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2" name="Gruppe 41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3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44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46" name="Billede 58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45" name="Billede 56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365470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bokse tekst og billede m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da-DK" dirty="0"/>
          </a:p>
        </p:txBody>
      </p:sp>
      <p:sp>
        <p:nvSpPr>
          <p:cNvPr id="12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6566399" y="1941513"/>
            <a:ext cx="446400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1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50"/>
            <a:ext cx="4462464" cy="3790953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 smtClean="0"/>
              <a:t>Indsæt tekst eller punktopstilling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25" name="Gruppe 24"/>
          <p:cNvGrpSpPr/>
          <p:nvPr userDrawn="1"/>
        </p:nvGrpSpPr>
        <p:grpSpPr>
          <a:xfrm>
            <a:off x="-2783394" y="1548000"/>
            <a:ext cx="2637735" cy="2220783"/>
            <a:chOff x="-2783394" y="2179188"/>
            <a:chExt cx="2637735" cy="2220783"/>
          </a:xfrm>
        </p:grpSpPr>
        <p:sp>
          <p:nvSpPr>
            <p:cNvPr id="26" name="AutoShape 4"/>
            <p:cNvSpPr>
              <a:spLocks/>
            </p:cNvSpPr>
            <p:nvPr userDrawn="1"/>
          </p:nvSpPr>
          <p:spPr bwMode="gray">
            <a:xfrm>
              <a:off x="-2783394" y="2179188"/>
              <a:ext cx="2637735" cy="2192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To bokse tekst og billede med kant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 og 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1=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Underoverskrif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for at få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2 = Almindelig tekst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én gang til for at få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3-5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linje.</a:t>
              </a:r>
              <a:r>
                <a:rPr lang="da-DK" alt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7" name="Gruppe 3"/>
            <p:cNvGrpSpPr>
              <a:grpSpLocks/>
            </p:cNvGrpSpPr>
            <p:nvPr userDrawn="1"/>
          </p:nvGrpSpPr>
          <p:grpSpPr bwMode="auto">
            <a:xfrm>
              <a:off x="-2180364" y="4199517"/>
              <a:ext cx="419099" cy="196850"/>
              <a:chOff x="899631" y="2683904"/>
              <a:chExt cx="417987" cy="196850"/>
            </a:xfrm>
          </p:grpSpPr>
          <p:pic>
            <p:nvPicPr>
              <p:cNvPr id="46" name="Billed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99631" y="268390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Rounded Rectangle 12"/>
              <p:cNvSpPr/>
              <p:nvPr/>
            </p:nvSpPr>
            <p:spPr bwMode="auto">
              <a:xfrm>
                <a:off x="1121290" y="269501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8" name="Gruppe 2"/>
            <p:cNvGrpSpPr>
              <a:grpSpLocks/>
            </p:cNvGrpSpPr>
            <p:nvPr userDrawn="1"/>
          </p:nvGrpSpPr>
          <p:grpSpPr bwMode="auto">
            <a:xfrm>
              <a:off x="-1665430" y="4203121"/>
              <a:ext cx="412750" cy="196850"/>
              <a:chOff x="1426434" y="3118743"/>
              <a:chExt cx="413649" cy="196850"/>
            </a:xfrm>
          </p:grpSpPr>
          <p:pic>
            <p:nvPicPr>
              <p:cNvPr id="30" name="Billed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5271" y="3118743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1426434" y="3129856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48" name="Gruppe 47"/>
          <p:cNvGrpSpPr/>
          <p:nvPr userDrawn="1"/>
        </p:nvGrpSpPr>
        <p:grpSpPr>
          <a:xfrm>
            <a:off x="-2781153" y="3798092"/>
            <a:ext cx="2641303" cy="2091399"/>
            <a:chOff x="-2748102" y="1898650"/>
            <a:chExt cx="2641303" cy="2091399"/>
          </a:xfrm>
        </p:grpSpPr>
        <p:sp>
          <p:nvSpPr>
            <p:cNvPr id="49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17055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  </a:t>
              </a:r>
            </a:p>
          </p:txBody>
        </p:sp>
        <p:grpSp>
          <p:nvGrpSpPr>
            <p:cNvPr id="50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52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3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51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4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32" name="Logo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1973"/>
            <a:ext cx="2638457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38752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5" y="1941512"/>
            <a:ext cx="9116086" cy="3726000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0"/>
            <a:ext cx="2638457" cy="1485897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1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2899975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4"/>
          </p:nvPr>
        </p:nvSpPr>
        <p:spPr>
          <a:xfrm>
            <a:off x="1908176" y="1941513"/>
            <a:ext cx="9116090" cy="3724925"/>
          </a:xfrm>
          <a:solidFill>
            <a:srgbClr val="9B9B9B"/>
          </a:solidFill>
        </p:spPr>
        <p:txBody>
          <a:bodyPr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på ikonet for at tilføje et billede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593570" y="1548000"/>
            <a:ext cx="2484101" cy="2698321"/>
            <a:chOff x="-2593570" y="4522748"/>
            <a:chExt cx="2484101" cy="2698321"/>
          </a:xfrm>
        </p:grpSpPr>
        <p:sp>
          <p:nvSpPr>
            <p:cNvPr id="16" name="TextBox 5"/>
            <p:cNvSpPr txBox="1">
              <a:spLocks noChangeArrowheads="1"/>
            </p:cNvSpPr>
            <p:nvPr userDrawn="1"/>
          </p:nvSpPr>
          <p:spPr bwMode="auto">
            <a:xfrm>
              <a:off x="-2593570" y="4522748"/>
              <a:ext cx="2451171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6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 med kant</a:t>
              </a:r>
            </a:p>
            <a:p>
              <a:pPr algn="r" eaLnBrk="1" hangingPunct="1">
                <a:spcAft>
                  <a:spcPts val="30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det lille billede-indsættelsesikon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 midten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4.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der trækkes i billedets hjørner</a:t>
              </a:r>
            </a:p>
          </p:txBody>
        </p:sp>
        <p:pic>
          <p:nvPicPr>
            <p:cNvPr id="17" name="Billede 58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6843857"/>
              <a:ext cx="330033" cy="37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Rounded Rectangle 25"/>
            <p:cNvSpPr/>
            <p:nvPr userDrawn="1"/>
          </p:nvSpPr>
          <p:spPr bwMode="auto">
            <a:xfrm>
              <a:off x="-478018" y="6842378"/>
              <a:ext cx="185738" cy="152400"/>
            </a:xfrm>
            <a:prstGeom prst="roundRect">
              <a:avLst/>
            </a:prstGeom>
            <a:noFill/>
            <a:ln w="19050">
              <a:solidFill>
                <a:srgbClr val="E31E3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da-DK" sz="2000" noProof="1"/>
            </a:p>
          </p:txBody>
        </p:sp>
        <p:pic>
          <p:nvPicPr>
            <p:cNvPr id="27" name="Billede 56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2849" y="5950060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1" name="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3091" y="1972"/>
            <a:ext cx="2638457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17682491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Overskrif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 smtClean="0"/>
              <a:t>Overskrift i maksimalt to linjer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10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med kant</a:t>
            </a:r>
          </a:p>
        </p:txBody>
      </p:sp>
      <p:sp>
        <p:nvSpPr>
          <p:cNvPr id="1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2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6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1908174" y="2973600"/>
            <a:ext cx="9116091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rgbClr val="003B7A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0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rgbClr val="003B7A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19" name="Pladsholder til slidenummer 18" hidden="1"/>
          <p:cNvSpPr>
            <a:spLocks noGrp="1"/>
          </p:cNvSpPr>
          <p:nvPr>
            <p:ph type="sldNum" sz="quarter" idx="12"/>
          </p:nvPr>
        </p:nvSpPr>
        <p:spPr>
          <a:xfrm>
            <a:off x="10465806" y="7115401"/>
            <a:ext cx="541920" cy="438620"/>
          </a:xfrm>
        </p:spPr>
        <p:txBody>
          <a:bodyPr/>
          <a:lstStyle>
            <a:lvl1pPr>
              <a:defRPr sz="1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1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kant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13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6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21" name="Billede 2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812" y="1972"/>
            <a:ext cx="2635898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5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</a:p>
        </p:txBody>
      </p:sp>
      <p:sp>
        <p:nvSpPr>
          <p:cNvPr id="6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titel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9" name="TextBox 5"/>
          <p:cNvSpPr txBox="1">
            <a:spLocks noChangeArrowheads="1"/>
          </p:cNvSpPr>
          <p:nvPr userDrawn="1"/>
        </p:nvSpPr>
        <p:spPr bwMode="auto">
          <a:xfrm>
            <a:off x="-2593570" y="1548000"/>
            <a:ext cx="245117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Tomt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 kant</a:t>
            </a:r>
          </a:p>
        </p:txBody>
      </p:sp>
      <p:sp>
        <p:nvSpPr>
          <p:cNvPr id="1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751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792007" y="791999"/>
            <a:ext cx="11399993" cy="6066002"/>
          </a:xfrm>
          <a:solidFill>
            <a:srgbClr val="9B9B9B"/>
          </a:solidFill>
        </p:spPr>
        <p:txBody>
          <a:bodyPr tIns="252000"/>
          <a:lstStyle>
            <a:lvl1pPr algn="ctr">
              <a:defRPr b="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2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10465805" y="7224342"/>
            <a:ext cx="48000" cy="36000"/>
          </a:xfrm>
        </p:spPr>
        <p:txBody>
          <a:bodyPr/>
          <a:lstStyle>
            <a:lvl1pPr>
              <a:defRPr sz="100">
                <a:solidFill>
                  <a:schemeClr val="bg2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908176" y="2973600"/>
            <a:ext cx="9116090" cy="1411200"/>
          </a:xfrm>
        </p:spPr>
        <p:txBody>
          <a:bodyPr anchor="b"/>
          <a:lstStyle>
            <a:lvl1pPr algn="l"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a-DK" noProof="0" dirty="0" smtClean="0"/>
              <a:t>Overskrift I to linjer</a:t>
            </a:r>
            <a:endParaRPr lang="da-DK" noProof="0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08175" y="4383656"/>
            <a:ext cx="9116092" cy="648000"/>
          </a:xfrm>
        </p:spPr>
        <p:txBody>
          <a:bodyPr/>
          <a:lstStyle>
            <a:lvl1pPr marL="0" indent="0" algn="l">
              <a:buNone/>
              <a:defRPr sz="1600" b="0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noProof="0" dirty="0" smtClean="0"/>
              <a:t>Klik, og tilføj sted og dato</a:t>
            </a:r>
            <a:endParaRPr lang="da-DK" noProof="0" dirty="0"/>
          </a:p>
        </p:txBody>
      </p:sp>
      <p:sp>
        <p:nvSpPr>
          <p:cNvPr id="24" name="Pladsholder til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grpSp>
        <p:nvGrpSpPr>
          <p:cNvPr id="26" name="Gruppe 25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27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28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30" name="Billede 5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9" name="Billede 56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Text Box 48"/>
          <p:cNvSpPr txBox="1">
            <a:spLocks noChangeArrowheads="1"/>
          </p:cNvSpPr>
          <p:nvPr userDrawn="1"/>
        </p:nvSpPr>
        <p:spPr bwMode="auto">
          <a:xfrm>
            <a:off x="-2545976" y="1548000"/>
            <a:ext cx="2403576" cy="1603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Aft>
                <a:spcPts val="6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Titeldias med billede</a:t>
            </a:r>
          </a:p>
          <a:p>
            <a:pPr algn="r" eaLnBrk="1" hangingPunct="1">
              <a:spcAft>
                <a:spcPts val="30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og EMNE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da-DK" alt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Klik</a:t>
            </a:r>
            <a:r>
              <a:rPr lang="da-DK" altLang="da-DK" sz="1000" b="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på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fanen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topmenuen </a:t>
            </a: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</a:t>
            </a:r>
            <a:r>
              <a:rPr lang="da-DK" alt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Klik på </a:t>
            </a:r>
            <a:r>
              <a:rPr lang="da-DK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Sidehoved og Sidefod</a:t>
            </a:r>
            <a:endParaRPr lang="da-DK" altLang="da-DK" sz="100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Dobbeltklik i feltet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med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TITEL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 indsæt din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TITEL-tekst</a:t>
            </a:r>
            <a:endParaRPr lang="da-DK" sz="1000" b="0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Dobbeltklik i feltet med </a:t>
            </a:r>
            <a:r>
              <a:rPr lang="da-DK" sz="1000" b="1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INDSÆT EMNE</a:t>
            </a:r>
            <a:r>
              <a:rPr lang="da-DK" sz="1000" baseline="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og indsæt din EMNE-tekst</a:t>
            </a:r>
            <a:endParaRPr lang="da-DK" sz="1000" b="1" noProof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>
              <a:spcAft>
                <a:spcPts val="240"/>
              </a:spcAft>
              <a:defRPr/>
            </a:pP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</a:t>
            </a:r>
            <a:r>
              <a:rPr lang="da-DK" sz="1000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Vælg </a:t>
            </a:r>
            <a:r>
              <a: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Anvend på alle</a:t>
            </a:r>
          </a:p>
        </p:txBody>
      </p:sp>
      <p:sp>
        <p:nvSpPr>
          <p:cNvPr id="20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pic>
        <p:nvPicPr>
          <p:cNvPr id="22" name="Billede 2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1972"/>
            <a:ext cx="2634581" cy="148195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76108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4" y="1170"/>
            <a:ext cx="2642284" cy="1485662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F3B7A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111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785327" y="0"/>
            <a:ext cx="2645627" cy="1489261"/>
          </a:xfrm>
          <a:prstGeom prst="rect">
            <a:avLst/>
          </a:prstGeom>
          <a:ln w="6350">
            <a:solidFill>
              <a:schemeClr val="accent5"/>
            </a:solidFill>
          </a:ln>
        </p:spPr>
      </p:pic>
      <p:sp>
        <p:nvSpPr>
          <p:cNvPr id="17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 smtClean="0"/>
              <a:t>Indsæt agenda overskrift</a:t>
            </a:r>
            <a:endParaRPr lang="da-DK" noProof="0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1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898649"/>
            <a:ext cx="7561262" cy="3770313"/>
          </a:xfrm>
        </p:spPr>
        <p:txBody>
          <a:bodyPr/>
          <a:lstStyle>
            <a:lvl1pPr marL="180000" indent="-180000">
              <a:buFont typeface="Arial" panose="020B0604020202020204" pitchFamily="34" charset="0"/>
              <a:buChar char="›"/>
              <a:defRPr b="0"/>
            </a:lvl1pPr>
            <a:lvl2pPr marL="360000" indent="-180000">
              <a:buFont typeface="Arial" panose="020B0604020202020204" pitchFamily="34" charset="0"/>
              <a:buChar char="›"/>
              <a:defRPr sz="1400"/>
            </a:lvl2pPr>
            <a:lvl3pPr marL="360000">
              <a:defRPr sz="1400"/>
            </a:lvl3pPr>
          </a:lstStyle>
          <a:p>
            <a:pPr lvl="0"/>
            <a:r>
              <a:rPr lang="da-DK" dirty="0" smtClean="0"/>
              <a:t>Indsæt agendapunkt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grpSp>
        <p:nvGrpSpPr>
          <p:cNvPr id="23" name="Gruppe 22"/>
          <p:cNvGrpSpPr/>
          <p:nvPr userDrawn="1"/>
        </p:nvGrpSpPr>
        <p:grpSpPr>
          <a:xfrm>
            <a:off x="-2118335" y="1548000"/>
            <a:ext cx="1975295" cy="2568379"/>
            <a:chOff x="-2087997" y="2179188"/>
            <a:chExt cx="1975295" cy="2568379"/>
          </a:xfrm>
        </p:grpSpPr>
        <p:sp>
          <p:nvSpPr>
            <p:cNvPr id="24" name="AutoShape 4"/>
            <p:cNvSpPr>
              <a:spLocks/>
            </p:cNvSpPr>
            <p:nvPr userDrawn="1"/>
          </p:nvSpPr>
          <p:spPr bwMode="gray">
            <a:xfrm>
              <a:off x="-2087997" y="2179188"/>
              <a:ext cx="1975295" cy="21159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6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Agenda med kant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Niveau 1-2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nb-NO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Punktopstilling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</a:t>
              </a:r>
              <a:r>
                <a:rPr lang="nb-NO" alt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på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TAB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-tasten én gang </a:t>
              </a:r>
              <a:b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få niveau 2 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Tryk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ENTER 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ny linje</a:t>
              </a:r>
            </a:p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SHIFT+TAB</a:t>
              </a: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-tasterne </a:t>
              </a:r>
              <a:b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at komme tilbage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Alternativt kan </a:t>
              </a:r>
              <a:r>
                <a:rPr lang="nb-NO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Forøg og Formindsk listeniveau </a:t>
              </a:r>
              <a:r>
                <a:rPr lang="nb-NO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bruges til at hoppe mellem tekst-typografierne</a:t>
              </a:r>
              <a:endParaRPr lang="nb-NO" alt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uppe 3"/>
            <p:cNvGrpSpPr>
              <a:grpSpLocks/>
            </p:cNvGrpSpPr>
            <p:nvPr userDrawn="1"/>
          </p:nvGrpSpPr>
          <p:grpSpPr bwMode="auto">
            <a:xfrm>
              <a:off x="-559507" y="4331077"/>
              <a:ext cx="419100" cy="196850"/>
              <a:chOff x="2516188" y="2815464"/>
              <a:chExt cx="417988" cy="196850"/>
            </a:xfrm>
          </p:grpSpPr>
          <p:pic>
            <p:nvPicPr>
              <p:cNvPr id="29" name="Billede 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6188" y="2815464"/>
                <a:ext cx="412750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Rounded Rectangle 12"/>
              <p:cNvSpPr/>
              <p:nvPr/>
            </p:nvSpPr>
            <p:spPr bwMode="auto">
              <a:xfrm>
                <a:off x="2737848" y="2826577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26" name="Gruppe 2"/>
            <p:cNvGrpSpPr>
              <a:grpSpLocks/>
            </p:cNvGrpSpPr>
            <p:nvPr userDrawn="1"/>
          </p:nvGrpSpPr>
          <p:grpSpPr bwMode="auto">
            <a:xfrm>
              <a:off x="-552013" y="4550717"/>
              <a:ext cx="412750" cy="196850"/>
              <a:chOff x="2542276" y="3466339"/>
              <a:chExt cx="413649" cy="196850"/>
            </a:xfrm>
          </p:grpSpPr>
          <p:pic>
            <p:nvPicPr>
              <p:cNvPr id="27" name="Billede 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1113" y="3466339"/>
                <a:ext cx="404812" cy="1968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8" name="Rounded Rectangle 12"/>
              <p:cNvSpPr/>
              <p:nvPr/>
            </p:nvSpPr>
            <p:spPr bwMode="auto">
              <a:xfrm>
                <a:off x="2542276" y="3477452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GB" sz="2300" noProof="1">
                  <a:latin typeface="HelveticaNeueLT Std Lt Cn" pitchFamily="34" charset="0"/>
                </a:endParaRPr>
              </a:p>
            </p:txBody>
          </p:sp>
        </p:grpSp>
      </p:grpSp>
      <p:pic>
        <p:nvPicPr>
          <p:cNvPr id="22" name="Logo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noProof="0" dirty="0" smtClean="0"/>
              <a:t>Indsæt titel</a:t>
            </a:r>
            <a:endParaRPr lang="da-DK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noProof="0" smtClean="0"/>
              <a:t>Indsæt emne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9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1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8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1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k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rafik"/>
          <p:cNvSpPr>
            <a:spLocks/>
          </p:cNvSpPr>
          <p:nvPr userDrawn="1"/>
        </p:nvSpPr>
        <p:spPr bwMode="auto">
          <a:xfrm>
            <a:off x="0" y="1588"/>
            <a:ext cx="12189600" cy="6859588"/>
          </a:xfrm>
          <a:custGeom>
            <a:avLst/>
            <a:gdLst>
              <a:gd name="T0" fmla="*/ 7677 w 7677"/>
              <a:gd name="T1" fmla="*/ 499 h 4321"/>
              <a:gd name="T2" fmla="*/ 7677 w 7677"/>
              <a:gd name="T3" fmla="*/ 0 h 4321"/>
              <a:gd name="T4" fmla="*/ 0 w 7677"/>
              <a:gd name="T5" fmla="*/ 0 h 4321"/>
              <a:gd name="T6" fmla="*/ 0 w 7677"/>
              <a:gd name="T7" fmla="*/ 499 h 4321"/>
              <a:gd name="T8" fmla="*/ 0 w 7677"/>
              <a:gd name="T9" fmla="*/ 4321 h 4321"/>
              <a:gd name="T10" fmla="*/ 499 w 7677"/>
              <a:gd name="T11" fmla="*/ 4321 h 4321"/>
              <a:gd name="T12" fmla="*/ 499 w 7677"/>
              <a:gd name="T13" fmla="*/ 499 h 4321"/>
              <a:gd name="T14" fmla="*/ 7677 w 7677"/>
              <a:gd name="T15" fmla="*/ 499 h 4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77" h="4321">
                <a:moveTo>
                  <a:pt x="7677" y="499"/>
                </a:moveTo>
                <a:lnTo>
                  <a:pt x="7677" y="0"/>
                </a:lnTo>
                <a:lnTo>
                  <a:pt x="0" y="0"/>
                </a:lnTo>
                <a:lnTo>
                  <a:pt x="0" y="499"/>
                </a:lnTo>
                <a:lnTo>
                  <a:pt x="0" y="4321"/>
                </a:lnTo>
                <a:lnTo>
                  <a:pt x="499" y="4321"/>
                </a:lnTo>
                <a:lnTo>
                  <a:pt x="499" y="499"/>
                </a:lnTo>
                <a:lnTo>
                  <a:pt x="7677" y="499"/>
                </a:lnTo>
                <a:close/>
              </a:path>
            </a:pathLst>
          </a:custGeom>
          <a:solidFill>
            <a:srgbClr val="003B7A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1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kant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/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0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7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4" cy="417600"/>
          </a:xfrm>
          <a:prstGeom prst="rect">
            <a:avLst/>
          </a:prstGeom>
        </p:spPr>
      </p:pic>
      <p:pic>
        <p:nvPicPr>
          <p:cNvPr id="18" name="Billed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257725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farvet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B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10" name="Pladsholder til sli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2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farvet baggrund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14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  <p:pic>
        <p:nvPicPr>
          <p:cNvPr id="17" name="Billed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1154" y="2342"/>
            <a:ext cx="2634580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pic>
        <p:nvPicPr>
          <p:cNvPr id="18" name="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999" y="6047999"/>
            <a:ext cx="689233" cy="41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0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dsholder til billede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rgbClr val="9B9B9B"/>
          </a:solidFill>
        </p:spPr>
        <p:txBody>
          <a:bodyPr tIns="0" bIns="612000" anchor="b" anchorCtr="0"/>
          <a:lstStyle>
            <a:lvl1pPr algn="ctr">
              <a:defRPr b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Klik her og indsæt baggrundsbillede via fanen INDSÆT / Billeder</a:t>
            </a:r>
            <a:endParaRPr lang="da-DK" noProof="0" dirty="0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11" name="Pladsholder til sidefod 10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Indsæt emne</a:t>
            </a:r>
            <a:endParaRPr lang="en-GB" dirty="0"/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23" name="Pladsholder til tekst 11"/>
          <p:cNvSpPr>
            <a:spLocks noGrp="1"/>
          </p:cNvSpPr>
          <p:nvPr>
            <p:ph type="body" sz="quarter" idx="17" hasCustomPrompt="1"/>
          </p:nvPr>
        </p:nvSpPr>
        <p:spPr>
          <a:xfrm>
            <a:off x="394034" y="6048000"/>
            <a:ext cx="691200" cy="4176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 smtClean="0"/>
              <a:t>.</a:t>
            </a:r>
          </a:p>
        </p:txBody>
      </p:sp>
      <p:pic>
        <p:nvPicPr>
          <p:cNvPr id="24" name="Billede 2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9620" y="2342"/>
            <a:ext cx="2631513" cy="1481211"/>
          </a:xfrm>
          <a:prstGeom prst="rect">
            <a:avLst/>
          </a:prstGeom>
          <a:ln w="3175">
            <a:solidFill>
              <a:schemeClr val="accent5"/>
            </a:solidFill>
          </a:ln>
        </p:spPr>
      </p:pic>
      <p:sp>
        <p:nvSpPr>
          <p:cNvPr id="16" name="TextBox 7"/>
          <p:cNvSpPr txBox="1"/>
          <p:nvPr userDrawn="1"/>
        </p:nvSpPr>
        <p:spPr>
          <a:xfrm>
            <a:off x="-2059426" y="1548000"/>
            <a:ext cx="1952625" cy="123110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 med billede</a:t>
            </a: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endParaRPr lang="en-GB" sz="1000" b="1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Kapiteldias anvendes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skilleark i forhold til </a:t>
            </a:r>
            <a:b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oplæggets emner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Skriv kapitelnummer i 0X / </a:t>
            </a:r>
            <a:b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da-DK" sz="10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og indsæt overskriften for kapitlet</a:t>
            </a:r>
            <a:endParaRPr lang="en-GB" sz="1000" b="0" noProof="1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uppe 16"/>
          <p:cNvGrpSpPr/>
          <p:nvPr userDrawn="1"/>
        </p:nvGrpSpPr>
        <p:grpSpPr>
          <a:xfrm>
            <a:off x="-2781153" y="3198331"/>
            <a:ext cx="2641303" cy="2582758"/>
            <a:chOff x="-2748102" y="1898650"/>
            <a:chExt cx="2641303" cy="2582758"/>
          </a:xfrm>
        </p:grpSpPr>
        <p:sp>
          <p:nvSpPr>
            <p:cNvPr id="18" name="TextBox 5"/>
            <p:cNvSpPr txBox="1">
              <a:spLocks noChangeArrowheads="1"/>
            </p:cNvSpPr>
            <p:nvPr userDrawn="1"/>
          </p:nvSpPr>
          <p:spPr bwMode="auto">
            <a:xfrm>
              <a:off x="-2748102" y="1898650"/>
              <a:ext cx="2641303" cy="25827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Aft>
                  <a:spcPts val="30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 baggrundsbillede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1.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Klik på den grå baggrund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fanen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klik på knappen Billeder 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3.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Find ønsket</a:t>
              </a:r>
              <a:r>
                <a:rPr lang="da-DK" sz="1000" b="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billede og klik </a:t>
              </a:r>
              <a:r>
                <a:rPr lang="da-DK" sz="1000" b="1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Indsæt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4. Klik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Beskær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5. 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Ønsker du at skalere billedet,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så hold </a:t>
              </a:r>
              <a:r>
                <a:rPr lang="da-DK" alt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SHIFT</a:t>
              </a: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-knappen nede, mens </a:t>
              </a:r>
              <a:b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</a:br>
              <a:r>
                <a:rPr lang="da-DK" alt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der trækkes i billedets hjørner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1200" noProof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endParaRPr lang="da-DK" sz="1000" b="1" noProof="1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defRPr/>
              </a:pP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6.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Forsvinder din tekst,</a:t>
              </a:r>
              <a:r>
                <a:rPr lang="da-DK" sz="1000" baseline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højreklik på billedet </a:t>
              </a:r>
              <a:b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og 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Placer bagest, </a:t>
              </a: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eller højreklik og </a:t>
              </a:r>
              <a:b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</a:br>
              <a:r>
                <a:rPr lang="da-DK" sz="1000" b="0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vælg </a:t>
              </a:r>
              <a:r>
                <a:rPr lang="da-DK" sz="1000" b="1" noProof="1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Nulstil slide</a:t>
              </a:r>
            </a:p>
          </p:txBody>
        </p:sp>
        <p:grpSp>
          <p:nvGrpSpPr>
            <p:cNvPr id="19" name="Gruppe 57"/>
            <p:cNvGrpSpPr>
              <a:grpSpLocks/>
            </p:cNvGrpSpPr>
            <p:nvPr/>
          </p:nvGrpSpPr>
          <p:grpSpPr bwMode="auto">
            <a:xfrm>
              <a:off x="-454060" y="3593903"/>
              <a:ext cx="330033" cy="396146"/>
              <a:chOff x="1018031" y="5113037"/>
              <a:chExt cx="373412" cy="448177"/>
            </a:xfrm>
          </p:grpSpPr>
          <p:pic>
            <p:nvPicPr>
              <p:cNvPr id="21" name="Billede 5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18031" y="5134460"/>
                <a:ext cx="373412" cy="426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5"/>
              <p:cNvSpPr/>
              <p:nvPr/>
            </p:nvSpPr>
            <p:spPr bwMode="auto">
              <a:xfrm>
                <a:off x="1023497" y="5113037"/>
                <a:ext cx="210151" cy="17241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da-DK" sz="2000" noProof="1"/>
              </a:p>
            </p:txBody>
          </p:sp>
        </p:grpSp>
        <p:pic>
          <p:nvPicPr>
            <p:cNvPr id="20" name="Billede 56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6164" y="2756287"/>
              <a:ext cx="373380" cy="327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TextBox 7"/>
          <p:cNvSpPr txBox="1"/>
          <p:nvPr userDrawn="1"/>
        </p:nvSpPr>
        <p:spPr>
          <a:xfrm>
            <a:off x="-2785322" y="5888924"/>
            <a:ext cx="2642921" cy="101309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layout/design</a:t>
            </a: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 i venstre side 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b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et passende layout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“drop ned” </a:t>
            </a:r>
            <a:r>
              <a:rPr lang="en-GB" sz="1000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menuen</a:t>
            </a:r>
            <a:endParaRPr lang="en-GB" sz="1000" noProof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eaLnBrk="1" hangingPunct="1">
              <a:spcBef>
                <a:spcPts val="0"/>
              </a:spcBef>
              <a:spcAft>
                <a:spcPts val="240"/>
              </a:spcAft>
              <a:defRPr/>
            </a:pP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 du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 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direkte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knappen </a:t>
            </a:r>
            <a:r>
              <a:rPr lang="en-GB" sz="1000" b="1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</a:t>
            </a:r>
            <a:r>
              <a:rPr lang="en-GB" sz="1000" b="1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en-GB" sz="1000" i="1" noProof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når </a:t>
            </a:r>
            <a:r>
              <a:rPr lang="en-GB" sz="1000" i="1" noProof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laver et nyt slide</a:t>
            </a:r>
          </a:p>
        </p:txBody>
      </p:sp>
      <p:sp>
        <p:nvSpPr>
          <p:cNvPr id="33" name="Title 1"/>
          <p:cNvSpPr>
            <a:spLocks noGrp="1"/>
          </p:cNvSpPr>
          <p:nvPr>
            <p:ph type="title" hasCustomPrompt="1"/>
          </p:nvPr>
        </p:nvSpPr>
        <p:spPr>
          <a:xfrm>
            <a:off x="1908175" y="2390290"/>
            <a:ext cx="7561263" cy="3310530"/>
          </a:xfrm>
        </p:spPr>
        <p:txBody>
          <a:bodyPr anchor="t" anchorCtr="0"/>
          <a:lstStyle>
            <a:lvl1pPr>
              <a:lnSpc>
                <a:spcPct val="80000"/>
              </a:lnSpc>
              <a:defRPr sz="5000" b="0" cap="all" spc="-100" baseline="0">
                <a:solidFill>
                  <a:schemeClr val="bg1"/>
                </a:solidFill>
              </a:defRPr>
            </a:lvl1pPr>
          </a:lstStyle>
          <a:p>
            <a:r>
              <a:rPr lang="da-DK" noProof="0" dirty="0" smtClean="0"/>
              <a:t>Indsæt tekst eller statement I flere linjer</a:t>
            </a:r>
            <a:endParaRPr lang="da-DK" noProof="0" dirty="0"/>
          </a:p>
        </p:txBody>
      </p:sp>
      <p:sp>
        <p:nvSpPr>
          <p:cNvPr id="34" name="Pladsholder til tekst 2"/>
          <p:cNvSpPr>
            <a:spLocks noGrp="1"/>
          </p:cNvSpPr>
          <p:nvPr>
            <p:ph type="body" sz="quarter" idx="18" hasCustomPrompt="1"/>
          </p:nvPr>
        </p:nvSpPr>
        <p:spPr>
          <a:xfrm>
            <a:off x="1908175" y="1478703"/>
            <a:ext cx="7561263" cy="914400"/>
          </a:xfrm>
        </p:spPr>
        <p:txBody>
          <a:bodyPr anchor="b" anchorCtr="0"/>
          <a:lstStyle>
            <a:lvl1pPr>
              <a:lnSpc>
                <a:spcPct val="80000"/>
              </a:lnSpc>
              <a:defRPr sz="5000" cap="all" spc="-100" baseline="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pPr lvl="0"/>
            <a:r>
              <a:rPr lang="da-DK" dirty="0" smtClean="0"/>
              <a:t>0X /</a:t>
            </a:r>
          </a:p>
        </p:txBody>
      </p:sp>
    </p:spTree>
    <p:extLst>
      <p:ext uri="{BB962C8B-B14F-4D97-AF65-F5344CB8AC3E}">
        <p14:creationId xmlns:p14="http://schemas.microsoft.com/office/powerpoint/2010/main" val="1616749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8175" y="792163"/>
            <a:ext cx="7561264" cy="91491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8175" y="1898650"/>
            <a:ext cx="9116091" cy="37909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6</a:t>
            </a:r>
          </a:p>
          <a:p>
            <a:pPr lvl="6"/>
            <a:r>
              <a:rPr lang="en-US" dirty="0" smtClean="0"/>
              <a:t>7</a:t>
            </a:r>
          </a:p>
          <a:p>
            <a:pPr lvl="7"/>
            <a:r>
              <a:rPr lang="en-US" dirty="0" smtClean="0"/>
              <a:t>8</a:t>
            </a:r>
          </a:p>
          <a:p>
            <a:pPr lvl="8"/>
            <a:r>
              <a:rPr lang="en-US" dirty="0" smtClean="0"/>
              <a:t>9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8176" y="0"/>
            <a:ext cx="9116090" cy="79216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dirty="0" smtClean="0"/>
              <a:t>Indsæt titel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-5400000">
            <a:off x="-2042476" y="2834482"/>
            <a:ext cx="4876965" cy="79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000" b="1" i="0" cap="all" baseline="0">
                <a:solidFill>
                  <a:srgbClr val="003B7A"/>
                </a:solidFill>
              </a:defRPr>
            </a:lvl1pPr>
          </a:lstStyle>
          <a:p>
            <a:r>
              <a:rPr lang="da-DK" dirty="0" smtClean="0"/>
              <a:t>Indsæt emne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5806" y="6048001"/>
            <a:ext cx="558460" cy="43862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>
              <a:defRPr sz="1000">
                <a:solidFill>
                  <a:srgbClr val="003B7A"/>
                </a:solidFill>
              </a:defRPr>
            </a:lvl1pPr>
          </a:lstStyle>
          <a:p>
            <a:fld id="{45D37B1E-C366-494F-A587-962AD9AABC83}" type="slidenum">
              <a:rPr lang="en-GB" smtClean="0"/>
              <a:pPr/>
              <a:t>‹nr.›</a:t>
            </a:fld>
            <a:endParaRPr lang="en-GB" dirty="0"/>
          </a:p>
        </p:txBody>
      </p:sp>
      <p:pic>
        <p:nvPicPr>
          <p:cNvPr id="11" name="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6048293"/>
            <a:ext cx="689233" cy="417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1" r:id="rId3"/>
    <p:sldLayoutId id="2147483674" r:id="rId4"/>
    <p:sldLayoutId id="2147483676" r:id="rId5"/>
    <p:sldLayoutId id="2147483651" r:id="rId6"/>
    <p:sldLayoutId id="2147483663" r:id="rId7"/>
    <p:sldLayoutId id="2147483664" r:id="rId8"/>
    <p:sldLayoutId id="2147483665" r:id="rId9"/>
    <p:sldLayoutId id="2147483666" r:id="rId10"/>
    <p:sldLayoutId id="2147483650" r:id="rId11"/>
    <p:sldLayoutId id="2147483652" r:id="rId12"/>
    <p:sldLayoutId id="2147483668" r:id="rId13"/>
    <p:sldLayoutId id="2147483657" r:id="rId14"/>
    <p:sldLayoutId id="2147483669" r:id="rId15"/>
    <p:sldLayoutId id="2147483670" r:id="rId16"/>
    <p:sldLayoutId id="2147483671" r:id="rId17"/>
    <p:sldLayoutId id="2147483654" r:id="rId18"/>
    <p:sldLayoutId id="2147483672" r:id="rId19"/>
    <p:sldLayoutId id="2147483655" r:id="rId20"/>
    <p:sldLayoutId id="2147483673" r:id="rId21"/>
  </p:sldLayoutIdLst>
  <p:hf sldNum="0" hdr="0"/>
  <p:txStyles>
    <p:titleStyle>
      <a:lvl1pPr algn="l" defTabSz="685800" rtl="0" eaLnBrk="1" latinLnBrk="0" hangingPunct="1">
        <a:lnSpc>
          <a:spcPct val="83000"/>
        </a:lnSpc>
        <a:spcBef>
          <a:spcPct val="0"/>
        </a:spcBef>
        <a:buNone/>
        <a:defRPr sz="2800" b="1" kern="1200">
          <a:solidFill>
            <a:srgbClr val="003B7A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​"/>
        <a:defRPr sz="1600" b="1" kern="1200">
          <a:solidFill>
            <a:srgbClr val="003B7A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600" kern="1200">
          <a:solidFill>
            <a:srgbClr val="003B7A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600" kern="1200">
          <a:solidFill>
            <a:srgbClr val="003B7A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4pPr>
      <a:lvl5pPr marL="360000" indent="-180000" algn="l" defTabSz="685800" rtl="0" eaLnBrk="1" latinLnBrk="0" hangingPunct="1">
        <a:lnSpc>
          <a:spcPct val="104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›"/>
        <a:defRPr sz="1400" kern="1200">
          <a:solidFill>
            <a:srgbClr val="003B7A"/>
          </a:solidFill>
          <a:latin typeface="+mn-lt"/>
          <a:ea typeface="+mn-ea"/>
          <a:cs typeface="+mn-cs"/>
        </a:defRPr>
      </a:lvl5pPr>
      <a:lvl6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6pPr>
      <a:lvl7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7pPr>
      <a:lvl8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8pPr>
      <a:lvl9pPr marL="360000" indent="-180000" algn="l" defTabSz="685800" rtl="0" eaLnBrk="1" latinLnBrk="0" hangingPunct="1">
        <a:lnSpc>
          <a:spcPct val="104000"/>
        </a:lnSpc>
        <a:spcBef>
          <a:spcPts val="0"/>
        </a:spcBef>
        <a:buFont typeface="Arial" panose="020B0604020202020204" pitchFamily="34" charset="0"/>
        <a:buChar char="›"/>
        <a:defRPr sz="1350" kern="1200">
          <a:solidFill>
            <a:srgbClr val="003B7A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96" userDrawn="1">
          <p15:clr>
            <a:srgbClr val="F26B43"/>
          </p15:clr>
        </p15:guide>
        <p15:guide id="2" pos="1202" userDrawn="1">
          <p15:clr>
            <a:srgbClr val="F26B43"/>
          </p15:clr>
        </p15:guide>
        <p15:guide id="3" pos="6949" userDrawn="1">
          <p15:clr>
            <a:srgbClr val="F26B43"/>
          </p15:clr>
        </p15:guide>
        <p15:guide id="4" orient="horz" pos="3584" userDrawn="1">
          <p15:clr>
            <a:srgbClr val="F26B43"/>
          </p15:clr>
        </p15:guide>
        <p15:guide id="5" orient="horz" pos="499" userDrawn="1">
          <p15:clr>
            <a:srgbClr val="F26B43"/>
          </p15:clr>
        </p15:guide>
        <p15:guide id="6" pos="498" userDrawn="1">
          <p15:clr>
            <a:srgbClr val="F26B43"/>
          </p15:clr>
        </p15:guide>
        <p15:guide id="7" pos="4013" userDrawn="1">
          <p15:clr>
            <a:srgbClr val="F26B43"/>
          </p15:clr>
        </p15:guide>
        <p15:guide id="8" pos="4137" userDrawn="1">
          <p15:clr>
            <a:srgbClr val="F26B43"/>
          </p15:clr>
        </p15:guide>
        <p15:guide id="9" pos="5965" userDrawn="1">
          <p15:clr>
            <a:srgbClr val="F26B43"/>
          </p15:clr>
        </p15:guide>
        <p15:guide id="10" orient="horz" pos="1223" userDrawn="1">
          <p15:clr>
            <a:srgbClr val="F26B43"/>
          </p15:clr>
        </p15:guide>
        <p15:guide id="11" orient="horz" pos="35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Fælles faglige Begreber</a:t>
            </a:r>
            <a:br>
              <a:rPr lang="da-DK" dirty="0" smtClean="0"/>
            </a:br>
            <a:r>
              <a:rPr lang="da-DK" sz="2800" dirty="0" smtClean="0"/>
              <a:t>- samarbejdet med it-leverandørerne</a:t>
            </a:r>
            <a:endParaRPr lang="da-DK" sz="28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Gitte Duelund Jensen, Programchef Social og Sundhed, KL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>
                <a:solidFill>
                  <a:prstClr val="white"/>
                </a:solidFill>
              </a:rPr>
              <a:t>Fælles Faglige Begreber på voksen handicap- og socialområdet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KL’s It-Arkitekturråd 28. februar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2972370" y="2660776"/>
            <a:ext cx="500743" cy="500743"/>
          </a:xfrm>
          <a:prstGeom prst="rect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ectangle 6"/>
          <p:cNvSpPr/>
          <p:nvPr/>
        </p:nvSpPr>
        <p:spPr>
          <a:xfrm>
            <a:off x="12972370" y="857251"/>
            <a:ext cx="500743" cy="500743"/>
          </a:xfrm>
          <a:prstGeom prst="rect">
            <a:avLst/>
          </a:prstGeom>
          <a:solidFill>
            <a:srgbClr val="01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12972370" y="1455965"/>
            <a:ext cx="500743" cy="500743"/>
          </a:xfrm>
          <a:prstGeom prst="rect">
            <a:avLst/>
          </a:prstGeom>
          <a:solidFill>
            <a:srgbClr val="46B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3" name="Rectangle 72"/>
          <p:cNvSpPr/>
          <p:nvPr/>
        </p:nvSpPr>
        <p:spPr>
          <a:xfrm>
            <a:off x="12382708" y="2660776"/>
            <a:ext cx="500743" cy="500743"/>
          </a:xfrm>
          <a:prstGeom prst="rect">
            <a:avLst/>
          </a:prstGeom>
          <a:solidFill>
            <a:srgbClr val="7C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4" name="Rectangle 73"/>
          <p:cNvSpPr/>
          <p:nvPr/>
        </p:nvSpPr>
        <p:spPr>
          <a:xfrm>
            <a:off x="12382708" y="857251"/>
            <a:ext cx="500743" cy="500743"/>
          </a:xfrm>
          <a:prstGeom prst="rect">
            <a:avLst/>
          </a:prstGeom>
          <a:solidFill>
            <a:srgbClr val="015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5" name="Rectangle 74"/>
          <p:cNvSpPr/>
          <p:nvPr/>
        </p:nvSpPr>
        <p:spPr>
          <a:xfrm>
            <a:off x="12382708" y="1455965"/>
            <a:ext cx="500743" cy="500743"/>
          </a:xfrm>
          <a:prstGeom prst="rect">
            <a:avLst/>
          </a:prstGeom>
          <a:solidFill>
            <a:srgbClr val="389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7" name="Rectangle 76"/>
          <p:cNvSpPr/>
          <p:nvPr/>
        </p:nvSpPr>
        <p:spPr>
          <a:xfrm>
            <a:off x="13562032" y="2660776"/>
            <a:ext cx="500743" cy="5007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8" name="Rectangle 77"/>
          <p:cNvSpPr/>
          <p:nvPr/>
        </p:nvSpPr>
        <p:spPr>
          <a:xfrm>
            <a:off x="13562032" y="857251"/>
            <a:ext cx="500743" cy="500743"/>
          </a:xfrm>
          <a:prstGeom prst="rect">
            <a:avLst/>
          </a:prstGeom>
          <a:solidFill>
            <a:srgbClr val="018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9" name="Rectangle 78"/>
          <p:cNvSpPr/>
          <p:nvPr/>
        </p:nvSpPr>
        <p:spPr>
          <a:xfrm>
            <a:off x="13562032" y="1455965"/>
            <a:ext cx="500743" cy="500743"/>
          </a:xfrm>
          <a:prstGeom prst="rect">
            <a:avLst/>
          </a:prstGeom>
          <a:solidFill>
            <a:srgbClr val="7AC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1" name="Rectangle 80"/>
          <p:cNvSpPr/>
          <p:nvPr/>
        </p:nvSpPr>
        <p:spPr>
          <a:xfrm>
            <a:off x="12972370" y="2053441"/>
            <a:ext cx="500743" cy="500743"/>
          </a:xfrm>
          <a:prstGeom prst="rect">
            <a:avLst/>
          </a:prstGeom>
          <a:solidFill>
            <a:srgbClr val="FEA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3" name="Rectangle 82"/>
          <p:cNvSpPr/>
          <p:nvPr/>
        </p:nvSpPr>
        <p:spPr>
          <a:xfrm>
            <a:off x="12382707" y="2053441"/>
            <a:ext cx="500743" cy="500743"/>
          </a:xfrm>
          <a:prstGeom prst="rect">
            <a:avLst/>
          </a:prstGeom>
          <a:solidFill>
            <a:srgbClr val="FE8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4" name="Rectangle 83"/>
          <p:cNvSpPr/>
          <p:nvPr/>
        </p:nvSpPr>
        <p:spPr>
          <a:xfrm>
            <a:off x="13562032" y="2053441"/>
            <a:ext cx="500743" cy="500743"/>
          </a:xfrm>
          <a:prstGeom prst="rect">
            <a:avLst/>
          </a:prstGeom>
          <a:solidFill>
            <a:srgbClr val="FEB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4" name="TextBox 223"/>
          <p:cNvSpPr txBox="1"/>
          <p:nvPr/>
        </p:nvSpPr>
        <p:spPr>
          <a:xfrm>
            <a:off x="1598501" y="1989107"/>
            <a:ext cx="3002384" cy="800219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da-DK" sz="1400" b="1" dirty="0">
                <a:solidFill>
                  <a:prstClr val="black"/>
                </a:solidFill>
              </a:rPr>
              <a:t>Manglende sammenhæng &amp; fælles faglig kommunikation </a:t>
            </a:r>
            <a:r>
              <a:rPr lang="da-DK" sz="1200" dirty="0">
                <a:solidFill>
                  <a:prstClr val="black"/>
                </a:solidFill>
              </a:rPr>
              <a:t>på tværs af myndighed og udfører inden for socialområdet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5415054" y="1994638"/>
            <a:ext cx="2184801" cy="584775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da-DK" sz="1400" b="1" dirty="0">
                <a:solidFill>
                  <a:prstClr val="black"/>
                </a:solidFill>
              </a:rPr>
              <a:t>Behov for viden om effekt </a:t>
            </a:r>
            <a:r>
              <a:rPr lang="da-DK" sz="1200" dirty="0">
                <a:solidFill>
                  <a:prstClr val="black"/>
                </a:solidFill>
              </a:rPr>
              <a:t>af indsatserne - i det enkelte forløb og på tværs af tilbud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8568402" y="1809394"/>
            <a:ext cx="2217317" cy="76944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/>
            <a:endParaRPr lang="da-DK" sz="1200" dirty="0">
              <a:solidFill>
                <a:prstClr val="black"/>
              </a:solidFill>
            </a:endParaRPr>
          </a:p>
          <a:p>
            <a:pPr lvl="0"/>
            <a:r>
              <a:rPr lang="da-DK" sz="1400" b="1" dirty="0">
                <a:solidFill>
                  <a:prstClr val="black"/>
                </a:solidFill>
              </a:rPr>
              <a:t>Større gennemsigtighed </a:t>
            </a:r>
            <a:r>
              <a:rPr lang="da-DK" sz="1200" dirty="0">
                <a:solidFill>
                  <a:prstClr val="black"/>
                </a:solidFill>
              </a:rPr>
              <a:t>for sammenhænge mellem tilstand, indsatseffekt og pris 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3490059" y="4772667"/>
            <a:ext cx="2996082" cy="769441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/>
            <a:r>
              <a:rPr lang="da-DK" sz="1400" b="1" dirty="0">
                <a:solidFill>
                  <a:prstClr val="black"/>
                </a:solidFill>
              </a:rPr>
              <a:t>Behov for bedre samarbejde</a:t>
            </a:r>
            <a:r>
              <a:rPr lang="da-DK" sz="1200" b="1" dirty="0">
                <a:solidFill>
                  <a:prstClr val="black"/>
                </a:solidFill>
              </a:rPr>
              <a:t> </a:t>
            </a:r>
            <a:r>
              <a:rPr lang="da-DK" sz="1200" dirty="0">
                <a:solidFill>
                  <a:prstClr val="black"/>
                </a:solidFill>
              </a:rPr>
              <a:t>– </a:t>
            </a:r>
            <a:r>
              <a:rPr lang="da-DK" sz="1200" b="1" dirty="0">
                <a:solidFill>
                  <a:prstClr val="black"/>
                </a:solidFill>
              </a:rPr>
              <a:t> </a:t>
            </a:r>
          </a:p>
          <a:p>
            <a:pPr lvl="0"/>
            <a:r>
              <a:rPr lang="da-DK" sz="1200" dirty="0">
                <a:solidFill>
                  <a:prstClr val="black"/>
                </a:solidFill>
              </a:rPr>
              <a:t>mere koordination og fælles begreber om borgerne med de øvrige kommunale fagområder</a:t>
            </a:r>
          </a:p>
        </p:txBody>
      </p:sp>
      <p:sp>
        <p:nvSpPr>
          <p:cNvPr id="216" name="TextBox 215"/>
          <p:cNvSpPr txBox="1"/>
          <p:nvPr/>
        </p:nvSpPr>
        <p:spPr>
          <a:xfrm>
            <a:off x="7106468" y="4580809"/>
            <a:ext cx="2126459" cy="95410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/>
            <a:endParaRPr lang="da-DK" sz="1200" b="1" dirty="0">
              <a:solidFill>
                <a:prstClr val="black"/>
              </a:solidFill>
            </a:endParaRPr>
          </a:p>
          <a:p>
            <a:pPr lvl="0"/>
            <a:r>
              <a:rPr lang="da-DK" sz="1400" b="1" dirty="0">
                <a:solidFill>
                  <a:prstClr val="black"/>
                </a:solidFill>
              </a:rPr>
              <a:t>Svingende datakvalitet </a:t>
            </a:r>
            <a:r>
              <a:rPr lang="da-DK" sz="1200" dirty="0">
                <a:solidFill>
                  <a:prstClr val="black"/>
                </a:solidFill>
              </a:rPr>
              <a:t>– udfordring i forhold nøgletal og tendenser på socialområdet på tværs af kommunerne</a:t>
            </a:r>
          </a:p>
        </p:txBody>
      </p:sp>
      <p:grpSp>
        <p:nvGrpSpPr>
          <p:cNvPr id="4" name="Gruppe 3"/>
          <p:cNvGrpSpPr/>
          <p:nvPr/>
        </p:nvGrpSpPr>
        <p:grpSpPr>
          <a:xfrm>
            <a:off x="2415450" y="2646153"/>
            <a:ext cx="7704000" cy="2088000"/>
            <a:chOff x="147081" y="2531469"/>
            <a:chExt cx="8763451" cy="2374594"/>
          </a:xfrm>
        </p:grpSpPr>
        <p:grpSp>
          <p:nvGrpSpPr>
            <p:cNvPr id="125" name="Group 124"/>
            <p:cNvGrpSpPr/>
            <p:nvPr/>
          </p:nvGrpSpPr>
          <p:grpSpPr>
            <a:xfrm>
              <a:off x="319588" y="3005194"/>
              <a:ext cx="1520658" cy="1517393"/>
              <a:chOff x="1437462" y="2610442"/>
              <a:chExt cx="1834854" cy="1830914"/>
            </a:xfrm>
          </p:grpSpPr>
          <p:sp>
            <p:nvSpPr>
              <p:cNvPr id="238" name="Freeform 84"/>
              <p:cNvSpPr>
                <a:spLocks/>
              </p:cNvSpPr>
              <p:nvPr/>
            </p:nvSpPr>
            <p:spPr bwMode="auto">
              <a:xfrm>
                <a:off x="1437462" y="2610442"/>
                <a:ext cx="1834854" cy="1830914"/>
              </a:xfrm>
              <a:custGeom>
                <a:avLst/>
                <a:gdLst>
                  <a:gd name="T0" fmla="*/ 1172 w 1182"/>
                  <a:gd name="T1" fmla="*/ 706 h 1179"/>
                  <a:gd name="T2" fmla="*/ 1182 w 1182"/>
                  <a:gd name="T3" fmla="*/ 619 h 1179"/>
                  <a:gd name="T4" fmla="*/ 1082 w 1182"/>
                  <a:gd name="T5" fmla="*/ 588 h 1179"/>
                  <a:gd name="T6" fmla="*/ 1075 w 1182"/>
                  <a:gd name="T7" fmla="*/ 511 h 1179"/>
                  <a:gd name="T8" fmla="*/ 1168 w 1182"/>
                  <a:gd name="T9" fmla="*/ 459 h 1179"/>
                  <a:gd name="T10" fmla="*/ 1143 w 1182"/>
                  <a:gd name="T11" fmla="*/ 377 h 1179"/>
                  <a:gd name="T12" fmla="*/ 1038 w 1182"/>
                  <a:gd name="T13" fmla="*/ 389 h 1179"/>
                  <a:gd name="T14" fmla="*/ 999 w 1182"/>
                  <a:gd name="T15" fmla="*/ 319 h 1179"/>
                  <a:gd name="T16" fmla="*/ 1062 w 1182"/>
                  <a:gd name="T17" fmla="*/ 234 h 1179"/>
                  <a:gd name="T18" fmla="*/ 1006 w 1182"/>
                  <a:gd name="T19" fmla="*/ 171 h 1179"/>
                  <a:gd name="T20" fmla="*/ 916 w 1182"/>
                  <a:gd name="T21" fmla="*/ 224 h 1179"/>
                  <a:gd name="T22" fmla="*/ 850 w 1182"/>
                  <a:gd name="T23" fmla="*/ 175 h 1179"/>
                  <a:gd name="T24" fmla="*/ 873 w 1182"/>
                  <a:gd name="T25" fmla="*/ 72 h 1179"/>
                  <a:gd name="T26" fmla="*/ 797 w 1182"/>
                  <a:gd name="T27" fmla="*/ 37 h 1179"/>
                  <a:gd name="T28" fmla="*/ 735 w 1182"/>
                  <a:gd name="T29" fmla="*/ 123 h 1179"/>
                  <a:gd name="T30" fmla="*/ 654 w 1182"/>
                  <a:gd name="T31" fmla="*/ 105 h 1179"/>
                  <a:gd name="T32" fmla="*/ 633 w 1182"/>
                  <a:gd name="T33" fmla="*/ 2 h 1179"/>
                  <a:gd name="T34" fmla="*/ 591 w 1182"/>
                  <a:gd name="T35" fmla="*/ 0 h 1179"/>
                  <a:gd name="T36" fmla="*/ 549 w 1182"/>
                  <a:gd name="T37" fmla="*/ 2 h 1179"/>
                  <a:gd name="T38" fmla="*/ 528 w 1182"/>
                  <a:gd name="T39" fmla="*/ 105 h 1179"/>
                  <a:gd name="T40" fmla="*/ 447 w 1182"/>
                  <a:gd name="T41" fmla="*/ 123 h 1179"/>
                  <a:gd name="T42" fmla="*/ 386 w 1182"/>
                  <a:gd name="T43" fmla="*/ 37 h 1179"/>
                  <a:gd name="T44" fmla="*/ 310 w 1182"/>
                  <a:gd name="T45" fmla="*/ 72 h 1179"/>
                  <a:gd name="T46" fmla="*/ 333 w 1182"/>
                  <a:gd name="T47" fmla="*/ 175 h 1179"/>
                  <a:gd name="T48" fmla="*/ 267 w 1182"/>
                  <a:gd name="T49" fmla="*/ 224 h 1179"/>
                  <a:gd name="T50" fmla="*/ 176 w 1182"/>
                  <a:gd name="T51" fmla="*/ 171 h 1179"/>
                  <a:gd name="T52" fmla="*/ 120 w 1182"/>
                  <a:gd name="T53" fmla="*/ 234 h 1179"/>
                  <a:gd name="T54" fmla="*/ 183 w 1182"/>
                  <a:gd name="T55" fmla="*/ 319 h 1179"/>
                  <a:gd name="T56" fmla="*/ 144 w 1182"/>
                  <a:gd name="T57" fmla="*/ 389 h 1179"/>
                  <a:gd name="T58" fmla="*/ 40 w 1182"/>
                  <a:gd name="T59" fmla="*/ 377 h 1179"/>
                  <a:gd name="T60" fmla="*/ 14 w 1182"/>
                  <a:gd name="T61" fmla="*/ 459 h 1179"/>
                  <a:gd name="T62" fmla="*/ 107 w 1182"/>
                  <a:gd name="T63" fmla="*/ 511 h 1179"/>
                  <a:gd name="T64" fmla="*/ 100 w 1182"/>
                  <a:gd name="T65" fmla="*/ 588 h 1179"/>
                  <a:gd name="T66" fmla="*/ 0 w 1182"/>
                  <a:gd name="T67" fmla="*/ 619 h 1179"/>
                  <a:gd name="T68" fmla="*/ 10 w 1182"/>
                  <a:gd name="T69" fmla="*/ 706 h 1179"/>
                  <a:gd name="T70" fmla="*/ 116 w 1182"/>
                  <a:gd name="T71" fmla="*/ 716 h 1179"/>
                  <a:gd name="T72" fmla="*/ 140 w 1182"/>
                  <a:gd name="T73" fmla="*/ 786 h 1179"/>
                  <a:gd name="T74" fmla="*/ 61 w 1182"/>
                  <a:gd name="T75" fmla="*/ 856 h 1179"/>
                  <a:gd name="T76" fmla="*/ 107 w 1182"/>
                  <a:gd name="T77" fmla="*/ 932 h 1179"/>
                  <a:gd name="T78" fmla="*/ 207 w 1182"/>
                  <a:gd name="T79" fmla="*/ 898 h 1179"/>
                  <a:gd name="T80" fmla="*/ 256 w 1182"/>
                  <a:gd name="T81" fmla="*/ 951 h 1179"/>
                  <a:gd name="T82" fmla="*/ 212 w 1182"/>
                  <a:gd name="T83" fmla="*/ 1047 h 1179"/>
                  <a:gd name="T84" fmla="*/ 285 w 1182"/>
                  <a:gd name="T85" fmla="*/ 1099 h 1179"/>
                  <a:gd name="T86" fmla="*/ 363 w 1182"/>
                  <a:gd name="T87" fmla="*/ 1027 h 1179"/>
                  <a:gd name="T88" fmla="*/ 427 w 1182"/>
                  <a:gd name="T89" fmla="*/ 1055 h 1179"/>
                  <a:gd name="T90" fmla="*/ 426 w 1182"/>
                  <a:gd name="T91" fmla="*/ 1161 h 1179"/>
                  <a:gd name="T92" fmla="*/ 514 w 1182"/>
                  <a:gd name="T93" fmla="*/ 1179 h 1179"/>
                  <a:gd name="T94" fmla="*/ 557 w 1182"/>
                  <a:gd name="T95" fmla="*/ 1082 h 1179"/>
                  <a:gd name="T96" fmla="*/ 591 w 1182"/>
                  <a:gd name="T97" fmla="*/ 1083 h 1179"/>
                  <a:gd name="T98" fmla="*/ 626 w 1182"/>
                  <a:gd name="T99" fmla="*/ 1082 h 1179"/>
                  <a:gd name="T100" fmla="*/ 668 w 1182"/>
                  <a:gd name="T101" fmla="*/ 1179 h 1179"/>
                  <a:gd name="T102" fmla="*/ 756 w 1182"/>
                  <a:gd name="T103" fmla="*/ 1161 h 1179"/>
                  <a:gd name="T104" fmla="*/ 755 w 1182"/>
                  <a:gd name="T105" fmla="*/ 1055 h 1179"/>
                  <a:gd name="T106" fmla="*/ 819 w 1182"/>
                  <a:gd name="T107" fmla="*/ 1027 h 1179"/>
                  <a:gd name="T108" fmla="*/ 897 w 1182"/>
                  <a:gd name="T109" fmla="*/ 1099 h 1179"/>
                  <a:gd name="T110" fmla="*/ 970 w 1182"/>
                  <a:gd name="T111" fmla="*/ 1047 h 1179"/>
                  <a:gd name="T112" fmla="*/ 927 w 1182"/>
                  <a:gd name="T113" fmla="*/ 951 h 1179"/>
                  <a:gd name="T114" fmla="*/ 975 w 1182"/>
                  <a:gd name="T115" fmla="*/ 898 h 1179"/>
                  <a:gd name="T116" fmla="*/ 1076 w 1182"/>
                  <a:gd name="T117" fmla="*/ 932 h 1179"/>
                  <a:gd name="T118" fmla="*/ 1121 w 1182"/>
                  <a:gd name="T119" fmla="*/ 856 h 1179"/>
                  <a:gd name="T120" fmla="*/ 1042 w 1182"/>
                  <a:gd name="T121" fmla="*/ 786 h 1179"/>
                  <a:gd name="T122" fmla="*/ 1066 w 1182"/>
                  <a:gd name="T123" fmla="*/ 716 h 1179"/>
                  <a:gd name="T124" fmla="*/ 1172 w 1182"/>
                  <a:gd name="T125" fmla="*/ 706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82" h="1179">
                    <a:moveTo>
                      <a:pt x="1172" y="706"/>
                    </a:moveTo>
                    <a:cubicBezTo>
                      <a:pt x="1177" y="678"/>
                      <a:pt x="1181" y="649"/>
                      <a:pt x="1182" y="619"/>
                    </a:cubicBezTo>
                    <a:cubicBezTo>
                      <a:pt x="1082" y="588"/>
                      <a:pt x="1082" y="588"/>
                      <a:pt x="1082" y="588"/>
                    </a:cubicBezTo>
                    <a:cubicBezTo>
                      <a:pt x="1082" y="562"/>
                      <a:pt x="1080" y="536"/>
                      <a:pt x="1075" y="511"/>
                    </a:cubicBezTo>
                    <a:cubicBezTo>
                      <a:pt x="1168" y="459"/>
                      <a:pt x="1168" y="459"/>
                      <a:pt x="1168" y="459"/>
                    </a:cubicBezTo>
                    <a:cubicBezTo>
                      <a:pt x="1161" y="431"/>
                      <a:pt x="1153" y="403"/>
                      <a:pt x="1143" y="377"/>
                    </a:cubicBezTo>
                    <a:cubicBezTo>
                      <a:pt x="1038" y="389"/>
                      <a:pt x="1038" y="389"/>
                      <a:pt x="1038" y="389"/>
                    </a:cubicBezTo>
                    <a:cubicBezTo>
                      <a:pt x="1027" y="364"/>
                      <a:pt x="1014" y="341"/>
                      <a:pt x="999" y="319"/>
                    </a:cubicBezTo>
                    <a:cubicBezTo>
                      <a:pt x="1062" y="234"/>
                      <a:pt x="1062" y="234"/>
                      <a:pt x="1062" y="234"/>
                    </a:cubicBezTo>
                    <a:cubicBezTo>
                      <a:pt x="1045" y="211"/>
                      <a:pt x="1026" y="190"/>
                      <a:pt x="1006" y="171"/>
                    </a:cubicBezTo>
                    <a:cubicBezTo>
                      <a:pt x="916" y="224"/>
                      <a:pt x="916" y="224"/>
                      <a:pt x="916" y="224"/>
                    </a:cubicBezTo>
                    <a:cubicBezTo>
                      <a:pt x="895" y="206"/>
                      <a:pt x="873" y="189"/>
                      <a:pt x="850" y="175"/>
                    </a:cubicBezTo>
                    <a:cubicBezTo>
                      <a:pt x="873" y="72"/>
                      <a:pt x="873" y="72"/>
                      <a:pt x="873" y="72"/>
                    </a:cubicBezTo>
                    <a:cubicBezTo>
                      <a:pt x="848" y="58"/>
                      <a:pt x="823" y="47"/>
                      <a:pt x="797" y="37"/>
                    </a:cubicBezTo>
                    <a:cubicBezTo>
                      <a:pt x="735" y="123"/>
                      <a:pt x="735" y="123"/>
                      <a:pt x="735" y="123"/>
                    </a:cubicBezTo>
                    <a:cubicBezTo>
                      <a:pt x="709" y="115"/>
                      <a:pt x="682" y="109"/>
                      <a:pt x="654" y="105"/>
                    </a:cubicBezTo>
                    <a:cubicBezTo>
                      <a:pt x="633" y="2"/>
                      <a:pt x="633" y="2"/>
                      <a:pt x="633" y="2"/>
                    </a:cubicBezTo>
                    <a:cubicBezTo>
                      <a:pt x="619" y="1"/>
                      <a:pt x="605" y="0"/>
                      <a:pt x="591" y="0"/>
                    </a:cubicBezTo>
                    <a:cubicBezTo>
                      <a:pt x="577" y="0"/>
                      <a:pt x="563" y="1"/>
                      <a:pt x="549" y="2"/>
                    </a:cubicBezTo>
                    <a:cubicBezTo>
                      <a:pt x="528" y="105"/>
                      <a:pt x="528" y="105"/>
                      <a:pt x="528" y="105"/>
                    </a:cubicBezTo>
                    <a:cubicBezTo>
                      <a:pt x="500" y="109"/>
                      <a:pt x="473" y="115"/>
                      <a:pt x="447" y="123"/>
                    </a:cubicBezTo>
                    <a:cubicBezTo>
                      <a:pt x="386" y="37"/>
                      <a:pt x="386" y="37"/>
                      <a:pt x="386" y="37"/>
                    </a:cubicBezTo>
                    <a:cubicBezTo>
                      <a:pt x="359" y="47"/>
                      <a:pt x="334" y="58"/>
                      <a:pt x="310" y="72"/>
                    </a:cubicBezTo>
                    <a:cubicBezTo>
                      <a:pt x="333" y="175"/>
                      <a:pt x="333" y="175"/>
                      <a:pt x="333" y="175"/>
                    </a:cubicBezTo>
                    <a:cubicBezTo>
                      <a:pt x="309" y="189"/>
                      <a:pt x="287" y="206"/>
                      <a:pt x="267" y="224"/>
                    </a:cubicBezTo>
                    <a:cubicBezTo>
                      <a:pt x="176" y="171"/>
                      <a:pt x="176" y="171"/>
                      <a:pt x="176" y="171"/>
                    </a:cubicBezTo>
                    <a:cubicBezTo>
                      <a:pt x="156" y="190"/>
                      <a:pt x="137" y="211"/>
                      <a:pt x="120" y="234"/>
                    </a:cubicBezTo>
                    <a:cubicBezTo>
                      <a:pt x="183" y="319"/>
                      <a:pt x="183" y="319"/>
                      <a:pt x="183" y="319"/>
                    </a:cubicBezTo>
                    <a:cubicBezTo>
                      <a:pt x="168" y="341"/>
                      <a:pt x="155" y="364"/>
                      <a:pt x="144" y="389"/>
                    </a:cubicBezTo>
                    <a:cubicBezTo>
                      <a:pt x="40" y="377"/>
                      <a:pt x="40" y="377"/>
                      <a:pt x="40" y="377"/>
                    </a:cubicBezTo>
                    <a:cubicBezTo>
                      <a:pt x="29" y="403"/>
                      <a:pt x="21" y="431"/>
                      <a:pt x="14" y="459"/>
                    </a:cubicBezTo>
                    <a:cubicBezTo>
                      <a:pt x="107" y="511"/>
                      <a:pt x="107" y="511"/>
                      <a:pt x="107" y="511"/>
                    </a:cubicBezTo>
                    <a:cubicBezTo>
                      <a:pt x="103" y="536"/>
                      <a:pt x="100" y="562"/>
                      <a:pt x="100" y="588"/>
                    </a:cubicBezTo>
                    <a:cubicBezTo>
                      <a:pt x="0" y="619"/>
                      <a:pt x="0" y="619"/>
                      <a:pt x="0" y="619"/>
                    </a:cubicBezTo>
                    <a:cubicBezTo>
                      <a:pt x="1" y="649"/>
                      <a:pt x="5" y="678"/>
                      <a:pt x="10" y="706"/>
                    </a:cubicBezTo>
                    <a:cubicBezTo>
                      <a:pt x="116" y="716"/>
                      <a:pt x="116" y="716"/>
                      <a:pt x="116" y="716"/>
                    </a:cubicBezTo>
                    <a:cubicBezTo>
                      <a:pt x="122" y="740"/>
                      <a:pt x="130" y="764"/>
                      <a:pt x="140" y="786"/>
                    </a:cubicBezTo>
                    <a:cubicBezTo>
                      <a:pt x="61" y="856"/>
                      <a:pt x="61" y="856"/>
                      <a:pt x="61" y="856"/>
                    </a:cubicBezTo>
                    <a:cubicBezTo>
                      <a:pt x="74" y="883"/>
                      <a:pt x="90" y="908"/>
                      <a:pt x="107" y="932"/>
                    </a:cubicBezTo>
                    <a:cubicBezTo>
                      <a:pt x="207" y="898"/>
                      <a:pt x="207" y="898"/>
                      <a:pt x="207" y="898"/>
                    </a:cubicBezTo>
                    <a:cubicBezTo>
                      <a:pt x="222" y="917"/>
                      <a:pt x="238" y="934"/>
                      <a:pt x="256" y="951"/>
                    </a:cubicBezTo>
                    <a:cubicBezTo>
                      <a:pt x="212" y="1047"/>
                      <a:pt x="212" y="1047"/>
                      <a:pt x="212" y="1047"/>
                    </a:cubicBezTo>
                    <a:cubicBezTo>
                      <a:pt x="235" y="1066"/>
                      <a:pt x="259" y="1083"/>
                      <a:pt x="285" y="1099"/>
                    </a:cubicBezTo>
                    <a:cubicBezTo>
                      <a:pt x="363" y="1027"/>
                      <a:pt x="363" y="1027"/>
                      <a:pt x="363" y="1027"/>
                    </a:cubicBezTo>
                    <a:cubicBezTo>
                      <a:pt x="384" y="1038"/>
                      <a:pt x="405" y="1047"/>
                      <a:pt x="427" y="1055"/>
                    </a:cubicBezTo>
                    <a:cubicBezTo>
                      <a:pt x="426" y="1161"/>
                      <a:pt x="426" y="1161"/>
                      <a:pt x="426" y="1161"/>
                    </a:cubicBezTo>
                    <a:cubicBezTo>
                      <a:pt x="455" y="1169"/>
                      <a:pt x="484" y="1175"/>
                      <a:pt x="514" y="1179"/>
                    </a:cubicBezTo>
                    <a:cubicBezTo>
                      <a:pt x="557" y="1082"/>
                      <a:pt x="557" y="1082"/>
                      <a:pt x="557" y="1082"/>
                    </a:cubicBezTo>
                    <a:cubicBezTo>
                      <a:pt x="568" y="1083"/>
                      <a:pt x="580" y="1083"/>
                      <a:pt x="591" y="1083"/>
                    </a:cubicBezTo>
                    <a:cubicBezTo>
                      <a:pt x="603" y="1083"/>
                      <a:pt x="614" y="1083"/>
                      <a:pt x="626" y="1082"/>
                    </a:cubicBezTo>
                    <a:cubicBezTo>
                      <a:pt x="668" y="1179"/>
                      <a:pt x="668" y="1179"/>
                      <a:pt x="668" y="1179"/>
                    </a:cubicBezTo>
                    <a:cubicBezTo>
                      <a:pt x="698" y="1175"/>
                      <a:pt x="728" y="1169"/>
                      <a:pt x="756" y="1161"/>
                    </a:cubicBezTo>
                    <a:cubicBezTo>
                      <a:pt x="755" y="1055"/>
                      <a:pt x="755" y="1055"/>
                      <a:pt x="755" y="1055"/>
                    </a:cubicBezTo>
                    <a:cubicBezTo>
                      <a:pt x="777" y="1047"/>
                      <a:pt x="799" y="1038"/>
                      <a:pt x="819" y="1027"/>
                    </a:cubicBezTo>
                    <a:cubicBezTo>
                      <a:pt x="897" y="1099"/>
                      <a:pt x="897" y="1099"/>
                      <a:pt x="897" y="1099"/>
                    </a:cubicBezTo>
                    <a:cubicBezTo>
                      <a:pt x="923" y="1083"/>
                      <a:pt x="947" y="1066"/>
                      <a:pt x="970" y="1047"/>
                    </a:cubicBezTo>
                    <a:cubicBezTo>
                      <a:pt x="927" y="951"/>
                      <a:pt x="927" y="951"/>
                      <a:pt x="927" y="951"/>
                    </a:cubicBezTo>
                    <a:cubicBezTo>
                      <a:pt x="944" y="934"/>
                      <a:pt x="960" y="917"/>
                      <a:pt x="975" y="898"/>
                    </a:cubicBezTo>
                    <a:cubicBezTo>
                      <a:pt x="1076" y="932"/>
                      <a:pt x="1076" y="932"/>
                      <a:pt x="1076" y="932"/>
                    </a:cubicBezTo>
                    <a:cubicBezTo>
                      <a:pt x="1093" y="908"/>
                      <a:pt x="1108" y="883"/>
                      <a:pt x="1121" y="856"/>
                    </a:cubicBezTo>
                    <a:cubicBezTo>
                      <a:pt x="1042" y="786"/>
                      <a:pt x="1042" y="786"/>
                      <a:pt x="1042" y="786"/>
                    </a:cubicBezTo>
                    <a:cubicBezTo>
                      <a:pt x="1052" y="764"/>
                      <a:pt x="1060" y="740"/>
                      <a:pt x="1066" y="716"/>
                    </a:cubicBezTo>
                    <a:lnTo>
                      <a:pt x="1172" y="706"/>
                    </a:lnTo>
                    <a:close/>
                  </a:path>
                </a:pathLst>
              </a:custGeom>
              <a:solidFill>
                <a:srgbClr val="016AA3"/>
              </a:solidFill>
              <a:ln>
                <a:noFill/>
              </a:ln>
              <a:effectLst>
                <a:outerShdw blurRad="50800" dist="25400" dir="10800000" algn="r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9" name="Oval 87"/>
              <p:cNvSpPr>
                <a:spLocks noChangeArrowheads="1"/>
              </p:cNvSpPr>
              <p:nvPr/>
            </p:nvSpPr>
            <p:spPr bwMode="auto">
              <a:xfrm>
                <a:off x="1710450" y="2882255"/>
                <a:ext cx="1288877" cy="1287287"/>
              </a:xfrm>
              <a:prstGeom prst="ellipse">
                <a:avLst/>
              </a:prstGeom>
              <a:solidFill>
                <a:srgbClr val="015685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40" name="Oval 87"/>
              <p:cNvSpPr>
                <a:spLocks noChangeArrowheads="1"/>
              </p:cNvSpPr>
              <p:nvPr/>
            </p:nvSpPr>
            <p:spPr bwMode="auto">
              <a:xfrm>
                <a:off x="1822295" y="2993961"/>
                <a:ext cx="1065187" cy="10638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26" name="Arc 125"/>
            <p:cNvSpPr>
              <a:spLocks noChangeArrowheads="1"/>
            </p:cNvSpPr>
            <p:nvPr/>
          </p:nvSpPr>
          <p:spPr bwMode="auto">
            <a:xfrm>
              <a:off x="147081" y="2809171"/>
              <a:ext cx="1892335" cy="1890000"/>
            </a:xfrm>
            <a:prstGeom prst="arc">
              <a:avLst>
                <a:gd name="adj1" fmla="val 13742682"/>
                <a:gd name="adj2" fmla="val 18423165"/>
              </a:avLst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27" name="Group 126"/>
            <p:cNvGrpSpPr/>
            <p:nvPr/>
          </p:nvGrpSpPr>
          <p:grpSpPr>
            <a:xfrm>
              <a:off x="2008648" y="2985981"/>
              <a:ext cx="1520659" cy="1517393"/>
              <a:chOff x="1437463" y="2610443"/>
              <a:chExt cx="1834855" cy="1830914"/>
            </a:xfrm>
          </p:grpSpPr>
          <p:sp>
            <p:nvSpPr>
              <p:cNvPr id="235" name="Freeform 84"/>
              <p:cNvSpPr>
                <a:spLocks/>
              </p:cNvSpPr>
              <p:nvPr/>
            </p:nvSpPr>
            <p:spPr bwMode="auto">
              <a:xfrm>
                <a:off x="1437463" y="2610443"/>
                <a:ext cx="1834855" cy="1830914"/>
              </a:xfrm>
              <a:custGeom>
                <a:avLst/>
                <a:gdLst>
                  <a:gd name="T0" fmla="*/ 1172 w 1182"/>
                  <a:gd name="T1" fmla="*/ 706 h 1179"/>
                  <a:gd name="T2" fmla="*/ 1182 w 1182"/>
                  <a:gd name="T3" fmla="*/ 619 h 1179"/>
                  <a:gd name="T4" fmla="*/ 1082 w 1182"/>
                  <a:gd name="T5" fmla="*/ 588 h 1179"/>
                  <a:gd name="T6" fmla="*/ 1075 w 1182"/>
                  <a:gd name="T7" fmla="*/ 511 h 1179"/>
                  <a:gd name="T8" fmla="*/ 1168 w 1182"/>
                  <a:gd name="T9" fmla="*/ 459 h 1179"/>
                  <a:gd name="T10" fmla="*/ 1143 w 1182"/>
                  <a:gd name="T11" fmla="*/ 377 h 1179"/>
                  <a:gd name="T12" fmla="*/ 1038 w 1182"/>
                  <a:gd name="T13" fmla="*/ 389 h 1179"/>
                  <a:gd name="T14" fmla="*/ 999 w 1182"/>
                  <a:gd name="T15" fmla="*/ 319 h 1179"/>
                  <a:gd name="T16" fmla="*/ 1062 w 1182"/>
                  <a:gd name="T17" fmla="*/ 234 h 1179"/>
                  <a:gd name="T18" fmla="*/ 1006 w 1182"/>
                  <a:gd name="T19" fmla="*/ 171 h 1179"/>
                  <a:gd name="T20" fmla="*/ 916 w 1182"/>
                  <a:gd name="T21" fmla="*/ 224 h 1179"/>
                  <a:gd name="T22" fmla="*/ 850 w 1182"/>
                  <a:gd name="T23" fmla="*/ 175 h 1179"/>
                  <a:gd name="T24" fmla="*/ 873 w 1182"/>
                  <a:gd name="T25" fmla="*/ 72 h 1179"/>
                  <a:gd name="T26" fmla="*/ 797 w 1182"/>
                  <a:gd name="T27" fmla="*/ 37 h 1179"/>
                  <a:gd name="T28" fmla="*/ 735 w 1182"/>
                  <a:gd name="T29" fmla="*/ 123 h 1179"/>
                  <a:gd name="T30" fmla="*/ 654 w 1182"/>
                  <a:gd name="T31" fmla="*/ 105 h 1179"/>
                  <a:gd name="T32" fmla="*/ 633 w 1182"/>
                  <a:gd name="T33" fmla="*/ 2 h 1179"/>
                  <a:gd name="T34" fmla="*/ 591 w 1182"/>
                  <a:gd name="T35" fmla="*/ 0 h 1179"/>
                  <a:gd name="T36" fmla="*/ 549 w 1182"/>
                  <a:gd name="T37" fmla="*/ 2 h 1179"/>
                  <a:gd name="T38" fmla="*/ 528 w 1182"/>
                  <a:gd name="T39" fmla="*/ 105 h 1179"/>
                  <a:gd name="T40" fmla="*/ 447 w 1182"/>
                  <a:gd name="T41" fmla="*/ 123 h 1179"/>
                  <a:gd name="T42" fmla="*/ 386 w 1182"/>
                  <a:gd name="T43" fmla="*/ 37 h 1179"/>
                  <a:gd name="T44" fmla="*/ 310 w 1182"/>
                  <a:gd name="T45" fmla="*/ 72 h 1179"/>
                  <a:gd name="T46" fmla="*/ 333 w 1182"/>
                  <a:gd name="T47" fmla="*/ 175 h 1179"/>
                  <a:gd name="T48" fmla="*/ 267 w 1182"/>
                  <a:gd name="T49" fmla="*/ 224 h 1179"/>
                  <a:gd name="T50" fmla="*/ 176 w 1182"/>
                  <a:gd name="T51" fmla="*/ 171 h 1179"/>
                  <a:gd name="T52" fmla="*/ 120 w 1182"/>
                  <a:gd name="T53" fmla="*/ 234 h 1179"/>
                  <a:gd name="T54" fmla="*/ 183 w 1182"/>
                  <a:gd name="T55" fmla="*/ 319 h 1179"/>
                  <a:gd name="T56" fmla="*/ 144 w 1182"/>
                  <a:gd name="T57" fmla="*/ 389 h 1179"/>
                  <a:gd name="T58" fmla="*/ 40 w 1182"/>
                  <a:gd name="T59" fmla="*/ 377 h 1179"/>
                  <a:gd name="T60" fmla="*/ 14 w 1182"/>
                  <a:gd name="T61" fmla="*/ 459 h 1179"/>
                  <a:gd name="T62" fmla="*/ 107 w 1182"/>
                  <a:gd name="T63" fmla="*/ 511 h 1179"/>
                  <a:gd name="T64" fmla="*/ 100 w 1182"/>
                  <a:gd name="T65" fmla="*/ 588 h 1179"/>
                  <a:gd name="T66" fmla="*/ 0 w 1182"/>
                  <a:gd name="T67" fmla="*/ 619 h 1179"/>
                  <a:gd name="T68" fmla="*/ 10 w 1182"/>
                  <a:gd name="T69" fmla="*/ 706 h 1179"/>
                  <a:gd name="T70" fmla="*/ 116 w 1182"/>
                  <a:gd name="T71" fmla="*/ 716 h 1179"/>
                  <a:gd name="T72" fmla="*/ 140 w 1182"/>
                  <a:gd name="T73" fmla="*/ 786 h 1179"/>
                  <a:gd name="T74" fmla="*/ 61 w 1182"/>
                  <a:gd name="T75" fmla="*/ 856 h 1179"/>
                  <a:gd name="T76" fmla="*/ 107 w 1182"/>
                  <a:gd name="T77" fmla="*/ 932 h 1179"/>
                  <a:gd name="T78" fmla="*/ 207 w 1182"/>
                  <a:gd name="T79" fmla="*/ 898 h 1179"/>
                  <a:gd name="T80" fmla="*/ 256 w 1182"/>
                  <a:gd name="T81" fmla="*/ 951 h 1179"/>
                  <a:gd name="T82" fmla="*/ 212 w 1182"/>
                  <a:gd name="T83" fmla="*/ 1047 h 1179"/>
                  <a:gd name="T84" fmla="*/ 285 w 1182"/>
                  <a:gd name="T85" fmla="*/ 1099 h 1179"/>
                  <a:gd name="T86" fmla="*/ 363 w 1182"/>
                  <a:gd name="T87" fmla="*/ 1027 h 1179"/>
                  <a:gd name="T88" fmla="*/ 427 w 1182"/>
                  <a:gd name="T89" fmla="*/ 1055 h 1179"/>
                  <a:gd name="T90" fmla="*/ 426 w 1182"/>
                  <a:gd name="T91" fmla="*/ 1161 h 1179"/>
                  <a:gd name="T92" fmla="*/ 514 w 1182"/>
                  <a:gd name="T93" fmla="*/ 1179 h 1179"/>
                  <a:gd name="T94" fmla="*/ 557 w 1182"/>
                  <a:gd name="T95" fmla="*/ 1082 h 1179"/>
                  <a:gd name="T96" fmla="*/ 591 w 1182"/>
                  <a:gd name="T97" fmla="*/ 1083 h 1179"/>
                  <a:gd name="T98" fmla="*/ 626 w 1182"/>
                  <a:gd name="T99" fmla="*/ 1082 h 1179"/>
                  <a:gd name="T100" fmla="*/ 668 w 1182"/>
                  <a:gd name="T101" fmla="*/ 1179 h 1179"/>
                  <a:gd name="T102" fmla="*/ 756 w 1182"/>
                  <a:gd name="T103" fmla="*/ 1161 h 1179"/>
                  <a:gd name="T104" fmla="*/ 755 w 1182"/>
                  <a:gd name="T105" fmla="*/ 1055 h 1179"/>
                  <a:gd name="T106" fmla="*/ 819 w 1182"/>
                  <a:gd name="T107" fmla="*/ 1027 h 1179"/>
                  <a:gd name="T108" fmla="*/ 897 w 1182"/>
                  <a:gd name="T109" fmla="*/ 1099 h 1179"/>
                  <a:gd name="T110" fmla="*/ 970 w 1182"/>
                  <a:gd name="T111" fmla="*/ 1047 h 1179"/>
                  <a:gd name="T112" fmla="*/ 927 w 1182"/>
                  <a:gd name="T113" fmla="*/ 951 h 1179"/>
                  <a:gd name="T114" fmla="*/ 975 w 1182"/>
                  <a:gd name="T115" fmla="*/ 898 h 1179"/>
                  <a:gd name="T116" fmla="*/ 1076 w 1182"/>
                  <a:gd name="T117" fmla="*/ 932 h 1179"/>
                  <a:gd name="T118" fmla="*/ 1121 w 1182"/>
                  <a:gd name="T119" fmla="*/ 856 h 1179"/>
                  <a:gd name="T120" fmla="*/ 1042 w 1182"/>
                  <a:gd name="T121" fmla="*/ 786 h 1179"/>
                  <a:gd name="T122" fmla="*/ 1066 w 1182"/>
                  <a:gd name="T123" fmla="*/ 716 h 1179"/>
                  <a:gd name="T124" fmla="*/ 1172 w 1182"/>
                  <a:gd name="T125" fmla="*/ 706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82" h="1179">
                    <a:moveTo>
                      <a:pt x="1172" y="706"/>
                    </a:moveTo>
                    <a:cubicBezTo>
                      <a:pt x="1177" y="678"/>
                      <a:pt x="1181" y="649"/>
                      <a:pt x="1182" y="619"/>
                    </a:cubicBezTo>
                    <a:cubicBezTo>
                      <a:pt x="1082" y="588"/>
                      <a:pt x="1082" y="588"/>
                      <a:pt x="1082" y="588"/>
                    </a:cubicBezTo>
                    <a:cubicBezTo>
                      <a:pt x="1082" y="562"/>
                      <a:pt x="1080" y="536"/>
                      <a:pt x="1075" y="511"/>
                    </a:cubicBezTo>
                    <a:cubicBezTo>
                      <a:pt x="1168" y="459"/>
                      <a:pt x="1168" y="459"/>
                      <a:pt x="1168" y="459"/>
                    </a:cubicBezTo>
                    <a:cubicBezTo>
                      <a:pt x="1161" y="431"/>
                      <a:pt x="1153" y="403"/>
                      <a:pt x="1143" y="377"/>
                    </a:cubicBezTo>
                    <a:cubicBezTo>
                      <a:pt x="1038" y="389"/>
                      <a:pt x="1038" y="389"/>
                      <a:pt x="1038" y="389"/>
                    </a:cubicBezTo>
                    <a:cubicBezTo>
                      <a:pt x="1027" y="364"/>
                      <a:pt x="1014" y="341"/>
                      <a:pt x="999" y="319"/>
                    </a:cubicBezTo>
                    <a:cubicBezTo>
                      <a:pt x="1062" y="234"/>
                      <a:pt x="1062" y="234"/>
                      <a:pt x="1062" y="234"/>
                    </a:cubicBezTo>
                    <a:cubicBezTo>
                      <a:pt x="1045" y="211"/>
                      <a:pt x="1026" y="190"/>
                      <a:pt x="1006" y="171"/>
                    </a:cubicBezTo>
                    <a:cubicBezTo>
                      <a:pt x="916" y="224"/>
                      <a:pt x="916" y="224"/>
                      <a:pt x="916" y="224"/>
                    </a:cubicBezTo>
                    <a:cubicBezTo>
                      <a:pt x="895" y="206"/>
                      <a:pt x="873" y="189"/>
                      <a:pt x="850" y="175"/>
                    </a:cubicBezTo>
                    <a:cubicBezTo>
                      <a:pt x="873" y="72"/>
                      <a:pt x="873" y="72"/>
                      <a:pt x="873" y="72"/>
                    </a:cubicBezTo>
                    <a:cubicBezTo>
                      <a:pt x="848" y="58"/>
                      <a:pt x="823" y="47"/>
                      <a:pt x="797" y="37"/>
                    </a:cubicBezTo>
                    <a:cubicBezTo>
                      <a:pt x="735" y="123"/>
                      <a:pt x="735" y="123"/>
                      <a:pt x="735" y="123"/>
                    </a:cubicBezTo>
                    <a:cubicBezTo>
                      <a:pt x="709" y="115"/>
                      <a:pt x="682" y="109"/>
                      <a:pt x="654" y="105"/>
                    </a:cubicBezTo>
                    <a:cubicBezTo>
                      <a:pt x="633" y="2"/>
                      <a:pt x="633" y="2"/>
                      <a:pt x="633" y="2"/>
                    </a:cubicBezTo>
                    <a:cubicBezTo>
                      <a:pt x="619" y="1"/>
                      <a:pt x="605" y="0"/>
                      <a:pt x="591" y="0"/>
                    </a:cubicBezTo>
                    <a:cubicBezTo>
                      <a:pt x="577" y="0"/>
                      <a:pt x="563" y="1"/>
                      <a:pt x="549" y="2"/>
                    </a:cubicBezTo>
                    <a:cubicBezTo>
                      <a:pt x="528" y="105"/>
                      <a:pt x="528" y="105"/>
                      <a:pt x="528" y="105"/>
                    </a:cubicBezTo>
                    <a:cubicBezTo>
                      <a:pt x="500" y="109"/>
                      <a:pt x="473" y="115"/>
                      <a:pt x="447" y="123"/>
                    </a:cubicBezTo>
                    <a:cubicBezTo>
                      <a:pt x="386" y="37"/>
                      <a:pt x="386" y="37"/>
                      <a:pt x="386" y="37"/>
                    </a:cubicBezTo>
                    <a:cubicBezTo>
                      <a:pt x="359" y="47"/>
                      <a:pt x="334" y="58"/>
                      <a:pt x="310" y="72"/>
                    </a:cubicBezTo>
                    <a:cubicBezTo>
                      <a:pt x="333" y="175"/>
                      <a:pt x="333" y="175"/>
                      <a:pt x="333" y="175"/>
                    </a:cubicBezTo>
                    <a:cubicBezTo>
                      <a:pt x="309" y="189"/>
                      <a:pt x="287" y="206"/>
                      <a:pt x="267" y="224"/>
                    </a:cubicBezTo>
                    <a:cubicBezTo>
                      <a:pt x="176" y="171"/>
                      <a:pt x="176" y="171"/>
                      <a:pt x="176" y="171"/>
                    </a:cubicBezTo>
                    <a:cubicBezTo>
                      <a:pt x="156" y="190"/>
                      <a:pt x="137" y="211"/>
                      <a:pt x="120" y="234"/>
                    </a:cubicBezTo>
                    <a:cubicBezTo>
                      <a:pt x="183" y="319"/>
                      <a:pt x="183" y="319"/>
                      <a:pt x="183" y="319"/>
                    </a:cubicBezTo>
                    <a:cubicBezTo>
                      <a:pt x="168" y="341"/>
                      <a:pt x="155" y="364"/>
                      <a:pt x="144" y="389"/>
                    </a:cubicBezTo>
                    <a:cubicBezTo>
                      <a:pt x="40" y="377"/>
                      <a:pt x="40" y="377"/>
                      <a:pt x="40" y="377"/>
                    </a:cubicBezTo>
                    <a:cubicBezTo>
                      <a:pt x="29" y="403"/>
                      <a:pt x="21" y="431"/>
                      <a:pt x="14" y="459"/>
                    </a:cubicBezTo>
                    <a:cubicBezTo>
                      <a:pt x="107" y="511"/>
                      <a:pt x="107" y="511"/>
                      <a:pt x="107" y="511"/>
                    </a:cubicBezTo>
                    <a:cubicBezTo>
                      <a:pt x="103" y="536"/>
                      <a:pt x="100" y="562"/>
                      <a:pt x="100" y="588"/>
                    </a:cubicBezTo>
                    <a:cubicBezTo>
                      <a:pt x="0" y="619"/>
                      <a:pt x="0" y="619"/>
                      <a:pt x="0" y="619"/>
                    </a:cubicBezTo>
                    <a:cubicBezTo>
                      <a:pt x="1" y="649"/>
                      <a:pt x="5" y="678"/>
                      <a:pt x="10" y="706"/>
                    </a:cubicBezTo>
                    <a:cubicBezTo>
                      <a:pt x="116" y="716"/>
                      <a:pt x="116" y="716"/>
                      <a:pt x="116" y="716"/>
                    </a:cubicBezTo>
                    <a:cubicBezTo>
                      <a:pt x="122" y="740"/>
                      <a:pt x="130" y="764"/>
                      <a:pt x="140" y="786"/>
                    </a:cubicBezTo>
                    <a:cubicBezTo>
                      <a:pt x="61" y="856"/>
                      <a:pt x="61" y="856"/>
                      <a:pt x="61" y="856"/>
                    </a:cubicBezTo>
                    <a:cubicBezTo>
                      <a:pt x="74" y="883"/>
                      <a:pt x="90" y="908"/>
                      <a:pt x="107" y="932"/>
                    </a:cubicBezTo>
                    <a:cubicBezTo>
                      <a:pt x="207" y="898"/>
                      <a:pt x="207" y="898"/>
                      <a:pt x="207" y="898"/>
                    </a:cubicBezTo>
                    <a:cubicBezTo>
                      <a:pt x="222" y="917"/>
                      <a:pt x="238" y="934"/>
                      <a:pt x="256" y="951"/>
                    </a:cubicBezTo>
                    <a:cubicBezTo>
                      <a:pt x="212" y="1047"/>
                      <a:pt x="212" y="1047"/>
                      <a:pt x="212" y="1047"/>
                    </a:cubicBezTo>
                    <a:cubicBezTo>
                      <a:pt x="235" y="1066"/>
                      <a:pt x="259" y="1083"/>
                      <a:pt x="285" y="1099"/>
                    </a:cubicBezTo>
                    <a:cubicBezTo>
                      <a:pt x="363" y="1027"/>
                      <a:pt x="363" y="1027"/>
                      <a:pt x="363" y="1027"/>
                    </a:cubicBezTo>
                    <a:cubicBezTo>
                      <a:pt x="384" y="1038"/>
                      <a:pt x="405" y="1047"/>
                      <a:pt x="427" y="1055"/>
                    </a:cubicBezTo>
                    <a:cubicBezTo>
                      <a:pt x="426" y="1161"/>
                      <a:pt x="426" y="1161"/>
                      <a:pt x="426" y="1161"/>
                    </a:cubicBezTo>
                    <a:cubicBezTo>
                      <a:pt x="455" y="1169"/>
                      <a:pt x="484" y="1175"/>
                      <a:pt x="514" y="1179"/>
                    </a:cubicBezTo>
                    <a:cubicBezTo>
                      <a:pt x="557" y="1082"/>
                      <a:pt x="557" y="1082"/>
                      <a:pt x="557" y="1082"/>
                    </a:cubicBezTo>
                    <a:cubicBezTo>
                      <a:pt x="568" y="1083"/>
                      <a:pt x="580" y="1083"/>
                      <a:pt x="591" y="1083"/>
                    </a:cubicBezTo>
                    <a:cubicBezTo>
                      <a:pt x="603" y="1083"/>
                      <a:pt x="614" y="1083"/>
                      <a:pt x="626" y="1082"/>
                    </a:cubicBezTo>
                    <a:cubicBezTo>
                      <a:pt x="668" y="1179"/>
                      <a:pt x="668" y="1179"/>
                      <a:pt x="668" y="1179"/>
                    </a:cubicBezTo>
                    <a:cubicBezTo>
                      <a:pt x="698" y="1175"/>
                      <a:pt x="728" y="1169"/>
                      <a:pt x="756" y="1161"/>
                    </a:cubicBezTo>
                    <a:cubicBezTo>
                      <a:pt x="755" y="1055"/>
                      <a:pt x="755" y="1055"/>
                      <a:pt x="755" y="1055"/>
                    </a:cubicBezTo>
                    <a:cubicBezTo>
                      <a:pt x="777" y="1047"/>
                      <a:pt x="799" y="1038"/>
                      <a:pt x="819" y="1027"/>
                    </a:cubicBezTo>
                    <a:cubicBezTo>
                      <a:pt x="897" y="1099"/>
                      <a:pt x="897" y="1099"/>
                      <a:pt x="897" y="1099"/>
                    </a:cubicBezTo>
                    <a:cubicBezTo>
                      <a:pt x="923" y="1083"/>
                      <a:pt x="947" y="1066"/>
                      <a:pt x="970" y="1047"/>
                    </a:cubicBezTo>
                    <a:cubicBezTo>
                      <a:pt x="927" y="951"/>
                      <a:pt x="927" y="951"/>
                      <a:pt x="927" y="951"/>
                    </a:cubicBezTo>
                    <a:cubicBezTo>
                      <a:pt x="944" y="934"/>
                      <a:pt x="960" y="917"/>
                      <a:pt x="975" y="898"/>
                    </a:cubicBezTo>
                    <a:cubicBezTo>
                      <a:pt x="1076" y="932"/>
                      <a:pt x="1076" y="932"/>
                      <a:pt x="1076" y="932"/>
                    </a:cubicBezTo>
                    <a:cubicBezTo>
                      <a:pt x="1093" y="908"/>
                      <a:pt x="1108" y="883"/>
                      <a:pt x="1121" y="856"/>
                    </a:cubicBezTo>
                    <a:cubicBezTo>
                      <a:pt x="1042" y="786"/>
                      <a:pt x="1042" y="786"/>
                      <a:pt x="1042" y="786"/>
                    </a:cubicBezTo>
                    <a:cubicBezTo>
                      <a:pt x="1052" y="764"/>
                      <a:pt x="1060" y="740"/>
                      <a:pt x="1066" y="716"/>
                    </a:cubicBezTo>
                    <a:lnTo>
                      <a:pt x="1172" y="706"/>
                    </a:lnTo>
                    <a:close/>
                  </a:path>
                </a:pathLst>
              </a:custGeom>
              <a:solidFill>
                <a:srgbClr val="46B688"/>
              </a:solidFill>
              <a:ln>
                <a:noFill/>
              </a:ln>
              <a:effectLst>
                <a:outerShdw blurRad="50800" dist="25400" dir="10800000" algn="r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6" name="Oval 87"/>
              <p:cNvSpPr>
                <a:spLocks noChangeArrowheads="1"/>
              </p:cNvSpPr>
              <p:nvPr/>
            </p:nvSpPr>
            <p:spPr bwMode="auto">
              <a:xfrm>
                <a:off x="1710450" y="2882256"/>
                <a:ext cx="1288877" cy="1287287"/>
              </a:xfrm>
              <a:prstGeom prst="ellipse">
                <a:avLst/>
              </a:prstGeom>
              <a:solidFill>
                <a:srgbClr val="38906C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7" name="Oval 87"/>
              <p:cNvSpPr>
                <a:spLocks noChangeArrowheads="1"/>
              </p:cNvSpPr>
              <p:nvPr/>
            </p:nvSpPr>
            <p:spPr bwMode="auto">
              <a:xfrm>
                <a:off x="1822295" y="2993961"/>
                <a:ext cx="1065187" cy="10638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28" name="Group 127"/>
            <p:cNvGrpSpPr/>
            <p:nvPr/>
          </p:nvGrpSpPr>
          <p:grpSpPr>
            <a:xfrm>
              <a:off x="3820383" y="2918565"/>
              <a:ext cx="1520658" cy="1517393"/>
              <a:chOff x="1437462" y="2610442"/>
              <a:chExt cx="1834854" cy="1830914"/>
            </a:xfrm>
          </p:grpSpPr>
          <p:sp>
            <p:nvSpPr>
              <p:cNvPr id="232" name="Freeform 84"/>
              <p:cNvSpPr>
                <a:spLocks/>
              </p:cNvSpPr>
              <p:nvPr/>
            </p:nvSpPr>
            <p:spPr bwMode="auto">
              <a:xfrm>
                <a:off x="1437462" y="2610442"/>
                <a:ext cx="1834854" cy="1830914"/>
              </a:xfrm>
              <a:custGeom>
                <a:avLst/>
                <a:gdLst>
                  <a:gd name="T0" fmla="*/ 1172 w 1182"/>
                  <a:gd name="T1" fmla="*/ 706 h 1179"/>
                  <a:gd name="T2" fmla="*/ 1182 w 1182"/>
                  <a:gd name="T3" fmla="*/ 619 h 1179"/>
                  <a:gd name="T4" fmla="*/ 1082 w 1182"/>
                  <a:gd name="T5" fmla="*/ 588 h 1179"/>
                  <a:gd name="T6" fmla="*/ 1075 w 1182"/>
                  <a:gd name="T7" fmla="*/ 511 h 1179"/>
                  <a:gd name="T8" fmla="*/ 1168 w 1182"/>
                  <a:gd name="T9" fmla="*/ 459 h 1179"/>
                  <a:gd name="T10" fmla="*/ 1143 w 1182"/>
                  <a:gd name="T11" fmla="*/ 377 h 1179"/>
                  <a:gd name="T12" fmla="*/ 1038 w 1182"/>
                  <a:gd name="T13" fmla="*/ 389 h 1179"/>
                  <a:gd name="T14" fmla="*/ 999 w 1182"/>
                  <a:gd name="T15" fmla="*/ 319 h 1179"/>
                  <a:gd name="T16" fmla="*/ 1062 w 1182"/>
                  <a:gd name="T17" fmla="*/ 234 h 1179"/>
                  <a:gd name="T18" fmla="*/ 1006 w 1182"/>
                  <a:gd name="T19" fmla="*/ 171 h 1179"/>
                  <a:gd name="T20" fmla="*/ 916 w 1182"/>
                  <a:gd name="T21" fmla="*/ 224 h 1179"/>
                  <a:gd name="T22" fmla="*/ 850 w 1182"/>
                  <a:gd name="T23" fmla="*/ 175 h 1179"/>
                  <a:gd name="T24" fmla="*/ 873 w 1182"/>
                  <a:gd name="T25" fmla="*/ 72 h 1179"/>
                  <a:gd name="T26" fmla="*/ 797 w 1182"/>
                  <a:gd name="T27" fmla="*/ 37 h 1179"/>
                  <a:gd name="T28" fmla="*/ 735 w 1182"/>
                  <a:gd name="T29" fmla="*/ 123 h 1179"/>
                  <a:gd name="T30" fmla="*/ 654 w 1182"/>
                  <a:gd name="T31" fmla="*/ 105 h 1179"/>
                  <a:gd name="T32" fmla="*/ 633 w 1182"/>
                  <a:gd name="T33" fmla="*/ 2 h 1179"/>
                  <a:gd name="T34" fmla="*/ 591 w 1182"/>
                  <a:gd name="T35" fmla="*/ 0 h 1179"/>
                  <a:gd name="T36" fmla="*/ 549 w 1182"/>
                  <a:gd name="T37" fmla="*/ 2 h 1179"/>
                  <a:gd name="T38" fmla="*/ 528 w 1182"/>
                  <a:gd name="T39" fmla="*/ 105 h 1179"/>
                  <a:gd name="T40" fmla="*/ 447 w 1182"/>
                  <a:gd name="T41" fmla="*/ 123 h 1179"/>
                  <a:gd name="T42" fmla="*/ 386 w 1182"/>
                  <a:gd name="T43" fmla="*/ 37 h 1179"/>
                  <a:gd name="T44" fmla="*/ 310 w 1182"/>
                  <a:gd name="T45" fmla="*/ 72 h 1179"/>
                  <a:gd name="T46" fmla="*/ 333 w 1182"/>
                  <a:gd name="T47" fmla="*/ 175 h 1179"/>
                  <a:gd name="T48" fmla="*/ 267 w 1182"/>
                  <a:gd name="T49" fmla="*/ 224 h 1179"/>
                  <a:gd name="T50" fmla="*/ 176 w 1182"/>
                  <a:gd name="T51" fmla="*/ 171 h 1179"/>
                  <a:gd name="T52" fmla="*/ 120 w 1182"/>
                  <a:gd name="T53" fmla="*/ 234 h 1179"/>
                  <a:gd name="T54" fmla="*/ 183 w 1182"/>
                  <a:gd name="T55" fmla="*/ 319 h 1179"/>
                  <a:gd name="T56" fmla="*/ 144 w 1182"/>
                  <a:gd name="T57" fmla="*/ 389 h 1179"/>
                  <a:gd name="T58" fmla="*/ 40 w 1182"/>
                  <a:gd name="T59" fmla="*/ 377 h 1179"/>
                  <a:gd name="T60" fmla="*/ 14 w 1182"/>
                  <a:gd name="T61" fmla="*/ 459 h 1179"/>
                  <a:gd name="T62" fmla="*/ 107 w 1182"/>
                  <a:gd name="T63" fmla="*/ 511 h 1179"/>
                  <a:gd name="T64" fmla="*/ 100 w 1182"/>
                  <a:gd name="T65" fmla="*/ 588 h 1179"/>
                  <a:gd name="T66" fmla="*/ 0 w 1182"/>
                  <a:gd name="T67" fmla="*/ 619 h 1179"/>
                  <a:gd name="T68" fmla="*/ 10 w 1182"/>
                  <a:gd name="T69" fmla="*/ 706 h 1179"/>
                  <a:gd name="T70" fmla="*/ 116 w 1182"/>
                  <a:gd name="T71" fmla="*/ 716 h 1179"/>
                  <a:gd name="T72" fmla="*/ 140 w 1182"/>
                  <a:gd name="T73" fmla="*/ 786 h 1179"/>
                  <a:gd name="T74" fmla="*/ 61 w 1182"/>
                  <a:gd name="T75" fmla="*/ 856 h 1179"/>
                  <a:gd name="T76" fmla="*/ 107 w 1182"/>
                  <a:gd name="T77" fmla="*/ 932 h 1179"/>
                  <a:gd name="T78" fmla="*/ 207 w 1182"/>
                  <a:gd name="T79" fmla="*/ 898 h 1179"/>
                  <a:gd name="T80" fmla="*/ 256 w 1182"/>
                  <a:gd name="T81" fmla="*/ 951 h 1179"/>
                  <a:gd name="T82" fmla="*/ 212 w 1182"/>
                  <a:gd name="T83" fmla="*/ 1047 h 1179"/>
                  <a:gd name="T84" fmla="*/ 285 w 1182"/>
                  <a:gd name="T85" fmla="*/ 1099 h 1179"/>
                  <a:gd name="T86" fmla="*/ 363 w 1182"/>
                  <a:gd name="T87" fmla="*/ 1027 h 1179"/>
                  <a:gd name="T88" fmla="*/ 427 w 1182"/>
                  <a:gd name="T89" fmla="*/ 1055 h 1179"/>
                  <a:gd name="T90" fmla="*/ 426 w 1182"/>
                  <a:gd name="T91" fmla="*/ 1161 h 1179"/>
                  <a:gd name="T92" fmla="*/ 514 w 1182"/>
                  <a:gd name="T93" fmla="*/ 1179 h 1179"/>
                  <a:gd name="T94" fmla="*/ 557 w 1182"/>
                  <a:gd name="T95" fmla="*/ 1082 h 1179"/>
                  <a:gd name="T96" fmla="*/ 591 w 1182"/>
                  <a:gd name="T97" fmla="*/ 1083 h 1179"/>
                  <a:gd name="T98" fmla="*/ 626 w 1182"/>
                  <a:gd name="T99" fmla="*/ 1082 h 1179"/>
                  <a:gd name="T100" fmla="*/ 668 w 1182"/>
                  <a:gd name="T101" fmla="*/ 1179 h 1179"/>
                  <a:gd name="T102" fmla="*/ 756 w 1182"/>
                  <a:gd name="T103" fmla="*/ 1161 h 1179"/>
                  <a:gd name="T104" fmla="*/ 755 w 1182"/>
                  <a:gd name="T105" fmla="*/ 1055 h 1179"/>
                  <a:gd name="T106" fmla="*/ 819 w 1182"/>
                  <a:gd name="T107" fmla="*/ 1027 h 1179"/>
                  <a:gd name="T108" fmla="*/ 897 w 1182"/>
                  <a:gd name="T109" fmla="*/ 1099 h 1179"/>
                  <a:gd name="T110" fmla="*/ 970 w 1182"/>
                  <a:gd name="T111" fmla="*/ 1047 h 1179"/>
                  <a:gd name="T112" fmla="*/ 927 w 1182"/>
                  <a:gd name="T113" fmla="*/ 951 h 1179"/>
                  <a:gd name="T114" fmla="*/ 975 w 1182"/>
                  <a:gd name="T115" fmla="*/ 898 h 1179"/>
                  <a:gd name="T116" fmla="*/ 1076 w 1182"/>
                  <a:gd name="T117" fmla="*/ 932 h 1179"/>
                  <a:gd name="T118" fmla="*/ 1121 w 1182"/>
                  <a:gd name="T119" fmla="*/ 856 h 1179"/>
                  <a:gd name="T120" fmla="*/ 1042 w 1182"/>
                  <a:gd name="T121" fmla="*/ 786 h 1179"/>
                  <a:gd name="T122" fmla="*/ 1066 w 1182"/>
                  <a:gd name="T123" fmla="*/ 716 h 1179"/>
                  <a:gd name="T124" fmla="*/ 1172 w 1182"/>
                  <a:gd name="T125" fmla="*/ 706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82" h="1179">
                    <a:moveTo>
                      <a:pt x="1172" y="706"/>
                    </a:moveTo>
                    <a:cubicBezTo>
                      <a:pt x="1177" y="678"/>
                      <a:pt x="1181" y="649"/>
                      <a:pt x="1182" y="619"/>
                    </a:cubicBezTo>
                    <a:cubicBezTo>
                      <a:pt x="1082" y="588"/>
                      <a:pt x="1082" y="588"/>
                      <a:pt x="1082" y="588"/>
                    </a:cubicBezTo>
                    <a:cubicBezTo>
                      <a:pt x="1082" y="562"/>
                      <a:pt x="1080" y="536"/>
                      <a:pt x="1075" y="511"/>
                    </a:cubicBezTo>
                    <a:cubicBezTo>
                      <a:pt x="1168" y="459"/>
                      <a:pt x="1168" y="459"/>
                      <a:pt x="1168" y="459"/>
                    </a:cubicBezTo>
                    <a:cubicBezTo>
                      <a:pt x="1161" y="431"/>
                      <a:pt x="1153" y="403"/>
                      <a:pt x="1143" y="377"/>
                    </a:cubicBezTo>
                    <a:cubicBezTo>
                      <a:pt x="1038" y="389"/>
                      <a:pt x="1038" y="389"/>
                      <a:pt x="1038" y="389"/>
                    </a:cubicBezTo>
                    <a:cubicBezTo>
                      <a:pt x="1027" y="364"/>
                      <a:pt x="1014" y="341"/>
                      <a:pt x="999" y="319"/>
                    </a:cubicBezTo>
                    <a:cubicBezTo>
                      <a:pt x="1062" y="234"/>
                      <a:pt x="1062" y="234"/>
                      <a:pt x="1062" y="234"/>
                    </a:cubicBezTo>
                    <a:cubicBezTo>
                      <a:pt x="1045" y="211"/>
                      <a:pt x="1026" y="190"/>
                      <a:pt x="1006" y="171"/>
                    </a:cubicBezTo>
                    <a:cubicBezTo>
                      <a:pt x="916" y="224"/>
                      <a:pt x="916" y="224"/>
                      <a:pt x="916" y="224"/>
                    </a:cubicBezTo>
                    <a:cubicBezTo>
                      <a:pt x="895" y="206"/>
                      <a:pt x="873" y="189"/>
                      <a:pt x="850" y="175"/>
                    </a:cubicBezTo>
                    <a:cubicBezTo>
                      <a:pt x="873" y="72"/>
                      <a:pt x="873" y="72"/>
                      <a:pt x="873" y="72"/>
                    </a:cubicBezTo>
                    <a:cubicBezTo>
                      <a:pt x="848" y="58"/>
                      <a:pt x="823" y="47"/>
                      <a:pt x="797" y="37"/>
                    </a:cubicBezTo>
                    <a:cubicBezTo>
                      <a:pt x="735" y="123"/>
                      <a:pt x="735" y="123"/>
                      <a:pt x="735" y="123"/>
                    </a:cubicBezTo>
                    <a:cubicBezTo>
                      <a:pt x="709" y="115"/>
                      <a:pt x="682" y="109"/>
                      <a:pt x="654" y="105"/>
                    </a:cubicBezTo>
                    <a:cubicBezTo>
                      <a:pt x="633" y="2"/>
                      <a:pt x="633" y="2"/>
                      <a:pt x="633" y="2"/>
                    </a:cubicBezTo>
                    <a:cubicBezTo>
                      <a:pt x="619" y="1"/>
                      <a:pt x="605" y="0"/>
                      <a:pt x="591" y="0"/>
                    </a:cubicBezTo>
                    <a:cubicBezTo>
                      <a:pt x="577" y="0"/>
                      <a:pt x="563" y="1"/>
                      <a:pt x="549" y="2"/>
                    </a:cubicBezTo>
                    <a:cubicBezTo>
                      <a:pt x="528" y="105"/>
                      <a:pt x="528" y="105"/>
                      <a:pt x="528" y="105"/>
                    </a:cubicBezTo>
                    <a:cubicBezTo>
                      <a:pt x="500" y="109"/>
                      <a:pt x="473" y="115"/>
                      <a:pt x="447" y="123"/>
                    </a:cubicBezTo>
                    <a:cubicBezTo>
                      <a:pt x="386" y="37"/>
                      <a:pt x="386" y="37"/>
                      <a:pt x="386" y="37"/>
                    </a:cubicBezTo>
                    <a:cubicBezTo>
                      <a:pt x="359" y="47"/>
                      <a:pt x="334" y="58"/>
                      <a:pt x="310" y="72"/>
                    </a:cubicBezTo>
                    <a:cubicBezTo>
                      <a:pt x="333" y="175"/>
                      <a:pt x="333" y="175"/>
                      <a:pt x="333" y="175"/>
                    </a:cubicBezTo>
                    <a:cubicBezTo>
                      <a:pt x="309" y="189"/>
                      <a:pt x="287" y="206"/>
                      <a:pt x="267" y="224"/>
                    </a:cubicBezTo>
                    <a:cubicBezTo>
                      <a:pt x="176" y="171"/>
                      <a:pt x="176" y="171"/>
                      <a:pt x="176" y="171"/>
                    </a:cubicBezTo>
                    <a:cubicBezTo>
                      <a:pt x="156" y="190"/>
                      <a:pt x="137" y="211"/>
                      <a:pt x="120" y="234"/>
                    </a:cubicBezTo>
                    <a:cubicBezTo>
                      <a:pt x="183" y="319"/>
                      <a:pt x="183" y="319"/>
                      <a:pt x="183" y="319"/>
                    </a:cubicBezTo>
                    <a:cubicBezTo>
                      <a:pt x="168" y="341"/>
                      <a:pt x="155" y="364"/>
                      <a:pt x="144" y="389"/>
                    </a:cubicBezTo>
                    <a:cubicBezTo>
                      <a:pt x="40" y="377"/>
                      <a:pt x="40" y="377"/>
                      <a:pt x="40" y="377"/>
                    </a:cubicBezTo>
                    <a:cubicBezTo>
                      <a:pt x="29" y="403"/>
                      <a:pt x="21" y="431"/>
                      <a:pt x="14" y="459"/>
                    </a:cubicBezTo>
                    <a:cubicBezTo>
                      <a:pt x="107" y="511"/>
                      <a:pt x="107" y="511"/>
                      <a:pt x="107" y="511"/>
                    </a:cubicBezTo>
                    <a:cubicBezTo>
                      <a:pt x="103" y="536"/>
                      <a:pt x="100" y="562"/>
                      <a:pt x="100" y="588"/>
                    </a:cubicBezTo>
                    <a:cubicBezTo>
                      <a:pt x="0" y="619"/>
                      <a:pt x="0" y="619"/>
                      <a:pt x="0" y="619"/>
                    </a:cubicBezTo>
                    <a:cubicBezTo>
                      <a:pt x="1" y="649"/>
                      <a:pt x="5" y="678"/>
                      <a:pt x="10" y="706"/>
                    </a:cubicBezTo>
                    <a:cubicBezTo>
                      <a:pt x="116" y="716"/>
                      <a:pt x="116" y="716"/>
                      <a:pt x="116" y="716"/>
                    </a:cubicBezTo>
                    <a:cubicBezTo>
                      <a:pt x="122" y="740"/>
                      <a:pt x="130" y="764"/>
                      <a:pt x="140" y="786"/>
                    </a:cubicBezTo>
                    <a:cubicBezTo>
                      <a:pt x="61" y="856"/>
                      <a:pt x="61" y="856"/>
                      <a:pt x="61" y="856"/>
                    </a:cubicBezTo>
                    <a:cubicBezTo>
                      <a:pt x="74" y="883"/>
                      <a:pt x="90" y="908"/>
                      <a:pt x="107" y="932"/>
                    </a:cubicBezTo>
                    <a:cubicBezTo>
                      <a:pt x="207" y="898"/>
                      <a:pt x="207" y="898"/>
                      <a:pt x="207" y="898"/>
                    </a:cubicBezTo>
                    <a:cubicBezTo>
                      <a:pt x="222" y="917"/>
                      <a:pt x="238" y="934"/>
                      <a:pt x="256" y="951"/>
                    </a:cubicBezTo>
                    <a:cubicBezTo>
                      <a:pt x="212" y="1047"/>
                      <a:pt x="212" y="1047"/>
                      <a:pt x="212" y="1047"/>
                    </a:cubicBezTo>
                    <a:cubicBezTo>
                      <a:pt x="235" y="1066"/>
                      <a:pt x="259" y="1083"/>
                      <a:pt x="285" y="1099"/>
                    </a:cubicBezTo>
                    <a:cubicBezTo>
                      <a:pt x="363" y="1027"/>
                      <a:pt x="363" y="1027"/>
                      <a:pt x="363" y="1027"/>
                    </a:cubicBezTo>
                    <a:cubicBezTo>
                      <a:pt x="384" y="1038"/>
                      <a:pt x="405" y="1047"/>
                      <a:pt x="427" y="1055"/>
                    </a:cubicBezTo>
                    <a:cubicBezTo>
                      <a:pt x="426" y="1161"/>
                      <a:pt x="426" y="1161"/>
                      <a:pt x="426" y="1161"/>
                    </a:cubicBezTo>
                    <a:cubicBezTo>
                      <a:pt x="455" y="1169"/>
                      <a:pt x="484" y="1175"/>
                      <a:pt x="514" y="1179"/>
                    </a:cubicBezTo>
                    <a:cubicBezTo>
                      <a:pt x="557" y="1082"/>
                      <a:pt x="557" y="1082"/>
                      <a:pt x="557" y="1082"/>
                    </a:cubicBezTo>
                    <a:cubicBezTo>
                      <a:pt x="568" y="1083"/>
                      <a:pt x="580" y="1083"/>
                      <a:pt x="591" y="1083"/>
                    </a:cubicBezTo>
                    <a:cubicBezTo>
                      <a:pt x="603" y="1083"/>
                      <a:pt x="614" y="1083"/>
                      <a:pt x="626" y="1082"/>
                    </a:cubicBezTo>
                    <a:cubicBezTo>
                      <a:pt x="668" y="1179"/>
                      <a:pt x="668" y="1179"/>
                      <a:pt x="668" y="1179"/>
                    </a:cubicBezTo>
                    <a:cubicBezTo>
                      <a:pt x="698" y="1175"/>
                      <a:pt x="728" y="1169"/>
                      <a:pt x="756" y="1161"/>
                    </a:cubicBezTo>
                    <a:cubicBezTo>
                      <a:pt x="755" y="1055"/>
                      <a:pt x="755" y="1055"/>
                      <a:pt x="755" y="1055"/>
                    </a:cubicBezTo>
                    <a:cubicBezTo>
                      <a:pt x="777" y="1047"/>
                      <a:pt x="799" y="1038"/>
                      <a:pt x="819" y="1027"/>
                    </a:cubicBezTo>
                    <a:cubicBezTo>
                      <a:pt x="897" y="1099"/>
                      <a:pt x="897" y="1099"/>
                      <a:pt x="897" y="1099"/>
                    </a:cubicBezTo>
                    <a:cubicBezTo>
                      <a:pt x="923" y="1083"/>
                      <a:pt x="947" y="1066"/>
                      <a:pt x="970" y="1047"/>
                    </a:cubicBezTo>
                    <a:cubicBezTo>
                      <a:pt x="927" y="951"/>
                      <a:pt x="927" y="951"/>
                      <a:pt x="927" y="951"/>
                    </a:cubicBezTo>
                    <a:cubicBezTo>
                      <a:pt x="944" y="934"/>
                      <a:pt x="960" y="917"/>
                      <a:pt x="975" y="898"/>
                    </a:cubicBezTo>
                    <a:cubicBezTo>
                      <a:pt x="1076" y="932"/>
                      <a:pt x="1076" y="932"/>
                      <a:pt x="1076" y="932"/>
                    </a:cubicBezTo>
                    <a:cubicBezTo>
                      <a:pt x="1093" y="908"/>
                      <a:pt x="1108" y="883"/>
                      <a:pt x="1121" y="856"/>
                    </a:cubicBezTo>
                    <a:cubicBezTo>
                      <a:pt x="1042" y="786"/>
                      <a:pt x="1042" y="786"/>
                      <a:pt x="1042" y="786"/>
                    </a:cubicBezTo>
                    <a:cubicBezTo>
                      <a:pt x="1052" y="764"/>
                      <a:pt x="1060" y="740"/>
                      <a:pt x="1066" y="716"/>
                    </a:cubicBezTo>
                    <a:lnTo>
                      <a:pt x="1172" y="706"/>
                    </a:lnTo>
                    <a:close/>
                  </a:path>
                </a:pathLst>
              </a:custGeom>
              <a:solidFill>
                <a:srgbClr val="FEA34F"/>
              </a:solidFill>
              <a:ln>
                <a:noFill/>
              </a:ln>
              <a:effectLst>
                <a:outerShdw blurRad="50800" dist="25400" dir="10800000" algn="r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3" name="Oval 87"/>
              <p:cNvSpPr>
                <a:spLocks noChangeArrowheads="1"/>
              </p:cNvSpPr>
              <p:nvPr/>
            </p:nvSpPr>
            <p:spPr bwMode="auto">
              <a:xfrm>
                <a:off x="1710450" y="2882255"/>
                <a:ext cx="1288877" cy="1287287"/>
              </a:xfrm>
              <a:prstGeom prst="ellipse">
                <a:avLst/>
              </a:prstGeom>
              <a:solidFill>
                <a:srgbClr val="FE8D26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4" name="Oval 87"/>
              <p:cNvSpPr>
                <a:spLocks noChangeArrowheads="1"/>
              </p:cNvSpPr>
              <p:nvPr/>
            </p:nvSpPr>
            <p:spPr bwMode="auto">
              <a:xfrm>
                <a:off x="1822295" y="2993961"/>
                <a:ext cx="1065187" cy="10638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5511691" y="2959477"/>
              <a:ext cx="1520658" cy="1517393"/>
              <a:chOff x="1437461" y="2610442"/>
              <a:chExt cx="1834854" cy="1830914"/>
            </a:xfrm>
          </p:grpSpPr>
          <p:sp>
            <p:nvSpPr>
              <p:cNvPr id="229" name="Freeform 84"/>
              <p:cNvSpPr>
                <a:spLocks/>
              </p:cNvSpPr>
              <p:nvPr/>
            </p:nvSpPr>
            <p:spPr bwMode="auto">
              <a:xfrm>
                <a:off x="1437461" y="2610442"/>
                <a:ext cx="1834854" cy="1830914"/>
              </a:xfrm>
              <a:custGeom>
                <a:avLst/>
                <a:gdLst>
                  <a:gd name="T0" fmla="*/ 1172 w 1182"/>
                  <a:gd name="T1" fmla="*/ 706 h 1179"/>
                  <a:gd name="T2" fmla="*/ 1182 w 1182"/>
                  <a:gd name="T3" fmla="*/ 619 h 1179"/>
                  <a:gd name="T4" fmla="*/ 1082 w 1182"/>
                  <a:gd name="T5" fmla="*/ 588 h 1179"/>
                  <a:gd name="T6" fmla="*/ 1075 w 1182"/>
                  <a:gd name="T7" fmla="*/ 511 h 1179"/>
                  <a:gd name="T8" fmla="*/ 1168 w 1182"/>
                  <a:gd name="T9" fmla="*/ 459 h 1179"/>
                  <a:gd name="T10" fmla="*/ 1143 w 1182"/>
                  <a:gd name="T11" fmla="*/ 377 h 1179"/>
                  <a:gd name="T12" fmla="*/ 1038 w 1182"/>
                  <a:gd name="T13" fmla="*/ 389 h 1179"/>
                  <a:gd name="T14" fmla="*/ 999 w 1182"/>
                  <a:gd name="T15" fmla="*/ 319 h 1179"/>
                  <a:gd name="T16" fmla="*/ 1062 w 1182"/>
                  <a:gd name="T17" fmla="*/ 234 h 1179"/>
                  <a:gd name="T18" fmla="*/ 1006 w 1182"/>
                  <a:gd name="T19" fmla="*/ 171 h 1179"/>
                  <a:gd name="T20" fmla="*/ 916 w 1182"/>
                  <a:gd name="T21" fmla="*/ 224 h 1179"/>
                  <a:gd name="T22" fmla="*/ 850 w 1182"/>
                  <a:gd name="T23" fmla="*/ 175 h 1179"/>
                  <a:gd name="T24" fmla="*/ 873 w 1182"/>
                  <a:gd name="T25" fmla="*/ 72 h 1179"/>
                  <a:gd name="T26" fmla="*/ 797 w 1182"/>
                  <a:gd name="T27" fmla="*/ 37 h 1179"/>
                  <a:gd name="T28" fmla="*/ 735 w 1182"/>
                  <a:gd name="T29" fmla="*/ 123 h 1179"/>
                  <a:gd name="T30" fmla="*/ 654 w 1182"/>
                  <a:gd name="T31" fmla="*/ 105 h 1179"/>
                  <a:gd name="T32" fmla="*/ 633 w 1182"/>
                  <a:gd name="T33" fmla="*/ 2 h 1179"/>
                  <a:gd name="T34" fmla="*/ 591 w 1182"/>
                  <a:gd name="T35" fmla="*/ 0 h 1179"/>
                  <a:gd name="T36" fmla="*/ 549 w 1182"/>
                  <a:gd name="T37" fmla="*/ 2 h 1179"/>
                  <a:gd name="T38" fmla="*/ 528 w 1182"/>
                  <a:gd name="T39" fmla="*/ 105 h 1179"/>
                  <a:gd name="T40" fmla="*/ 447 w 1182"/>
                  <a:gd name="T41" fmla="*/ 123 h 1179"/>
                  <a:gd name="T42" fmla="*/ 386 w 1182"/>
                  <a:gd name="T43" fmla="*/ 37 h 1179"/>
                  <a:gd name="T44" fmla="*/ 310 w 1182"/>
                  <a:gd name="T45" fmla="*/ 72 h 1179"/>
                  <a:gd name="T46" fmla="*/ 333 w 1182"/>
                  <a:gd name="T47" fmla="*/ 175 h 1179"/>
                  <a:gd name="T48" fmla="*/ 267 w 1182"/>
                  <a:gd name="T49" fmla="*/ 224 h 1179"/>
                  <a:gd name="T50" fmla="*/ 176 w 1182"/>
                  <a:gd name="T51" fmla="*/ 171 h 1179"/>
                  <a:gd name="T52" fmla="*/ 120 w 1182"/>
                  <a:gd name="T53" fmla="*/ 234 h 1179"/>
                  <a:gd name="T54" fmla="*/ 183 w 1182"/>
                  <a:gd name="T55" fmla="*/ 319 h 1179"/>
                  <a:gd name="T56" fmla="*/ 144 w 1182"/>
                  <a:gd name="T57" fmla="*/ 389 h 1179"/>
                  <a:gd name="T58" fmla="*/ 40 w 1182"/>
                  <a:gd name="T59" fmla="*/ 377 h 1179"/>
                  <a:gd name="T60" fmla="*/ 14 w 1182"/>
                  <a:gd name="T61" fmla="*/ 459 h 1179"/>
                  <a:gd name="T62" fmla="*/ 107 w 1182"/>
                  <a:gd name="T63" fmla="*/ 511 h 1179"/>
                  <a:gd name="T64" fmla="*/ 100 w 1182"/>
                  <a:gd name="T65" fmla="*/ 588 h 1179"/>
                  <a:gd name="T66" fmla="*/ 0 w 1182"/>
                  <a:gd name="T67" fmla="*/ 619 h 1179"/>
                  <a:gd name="T68" fmla="*/ 10 w 1182"/>
                  <a:gd name="T69" fmla="*/ 706 h 1179"/>
                  <a:gd name="T70" fmla="*/ 116 w 1182"/>
                  <a:gd name="T71" fmla="*/ 716 h 1179"/>
                  <a:gd name="T72" fmla="*/ 140 w 1182"/>
                  <a:gd name="T73" fmla="*/ 786 h 1179"/>
                  <a:gd name="T74" fmla="*/ 61 w 1182"/>
                  <a:gd name="T75" fmla="*/ 856 h 1179"/>
                  <a:gd name="T76" fmla="*/ 107 w 1182"/>
                  <a:gd name="T77" fmla="*/ 932 h 1179"/>
                  <a:gd name="T78" fmla="*/ 207 w 1182"/>
                  <a:gd name="T79" fmla="*/ 898 h 1179"/>
                  <a:gd name="T80" fmla="*/ 256 w 1182"/>
                  <a:gd name="T81" fmla="*/ 951 h 1179"/>
                  <a:gd name="T82" fmla="*/ 212 w 1182"/>
                  <a:gd name="T83" fmla="*/ 1047 h 1179"/>
                  <a:gd name="T84" fmla="*/ 285 w 1182"/>
                  <a:gd name="T85" fmla="*/ 1099 h 1179"/>
                  <a:gd name="T86" fmla="*/ 363 w 1182"/>
                  <a:gd name="T87" fmla="*/ 1027 h 1179"/>
                  <a:gd name="T88" fmla="*/ 427 w 1182"/>
                  <a:gd name="T89" fmla="*/ 1055 h 1179"/>
                  <a:gd name="T90" fmla="*/ 426 w 1182"/>
                  <a:gd name="T91" fmla="*/ 1161 h 1179"/>
                  <a:gd name="T92" fmla="*/ 514 w 1182"/>
                  <a:gd name="T93" fmla="*/ 1179 h 1179"/>
                  <a:gd name="T94" fmla="*/ 557 w 1182"/>
                  <a:gd name="T95" fmla="*/ 1082 h 1179"/>
                  <a:gd name="T96" fmla="*/ 591 w 1182"/>
                  <a:gd name="T97" fmla="*/ 1083 h 1179"/>
                  <a:gd name="T98" fmla="*/ 626 w 1182"/>
                  <a:gd name="T99" fmla="*/ 1082 h 1179"/>
                  <a:gd name="T100" fmla="*/ 668 w 1182"/>
                  <a:gd name="T101" fmla="*/ 1179 h 1179"/>
                  <a:gd name="T102" fmla="*/ 756 w 1182"/>
                  <a:gd name="T103" fmla="*/ 1161 h 1179"/>
                  <a:gd name="T104" fmla="*/ 755 w 1182"/>
                  <a:gd name="T105" fmla="*/ 1055 h 1179"/>
                  <a:gd name="T106" fmla="*/ 819 w 1182"/>
                  <a:gd name="T107" fmla="*/ 1027 h 1179"/>
                  <a:gd name="T108" fmla="*/ 897 w 1182"/>
                  <a:gd name="T109" fmla="*/ 1099 h 1179"/>
                  <a:gd name="T110" fmla="*/ 970 w 1182"/>
                  <a:gd name="T111" fmla="*/ 1047 h 1179"/>
                  <a:gd name="T112" fmla="*/ 927 w 1182"/>
                  <a:gd name="T113" fmla="*/ 951 h 1179"/>
                  <a:gd name="T114" fmla="*/ 975 w 1182"/>
                  <a:gd name="T115" fmla="*/ 898 h 1179"/>
                  <a:gd name="T116" fmla="*/ 1076 w 1182"/>
                  <a:gd name="T117" fmla="*/ 932 h 1179"/>
                  <a:gd name="T118" fmla="*/ 1121 w 1182"/>
                  <a:gd name="T119" fmla="*/ 856 h 1179"/>
                  <a:gd name="T120" fmla="*/ 1042 w 1182"/>
                  <a:gd name="T121" fmla="*/ 786 h 1179"/>
                  <a:gd name="T122" fmla="*/ 1066 w 1182"/>
                  <a:gd name="T123" fmla="*/ 716 h 1179"/>
                  <a:gd name="T124" fmla="*/ 1172 w 1182"/>
                  <a:gd name="T125" fmla="*/ 706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82" h="1179">
                    <a:moveTo>
                      <a:pt x="1172" y="706"/>
                    </a:moveTo>
                    <a:cubicBezTo>
                      <a:pt x="1177" y="678"/>
                      <a:pt x="1181" y="649"/>
                      <a:pt x="1182" y="619"/>
                    </a:cubicBezTo>
                    <a:cubicBezTo>
                      <a:pt x="1082" y="588"/>
                      <a:pt x="1082" y="588"/>
                      <a:pt x="1082" y="588"/>
                    </a:cubicBezTo>
                    <a:cubicBezTo>
                      <a:pt x="1082" y="562"/>
                      <a:pt x="1080" y="536"/>
                      <a:pt x="1075" y="511"/>
                    </a:cubicBezTo>
                    <a:cubicBezTo>
                      <a:pt x="1168" y="459"/>
                      <a:pt x="1168" y="459"/>
                      <a:pt x="1168" y="459"/>
                    </a:cubicBezTo>
                    <a:cubicBezTo>
                      <a:pt x="1161" y="431"/>
                      <a:pt x="1153" y="403"/>
                      <a:pt x="1143" y="377"/>
                    </a:cubicBezTo>
                    <a:cubicBezTo>
                      <a:pt x="1038" y="389"/>
                      <a:pt x="1038" y="389"/>
                      <a:pt x="1038" y="389"/>
                    </a:cubicBezTo>
                    <a:cubicBezTo>
                      <a:pt x="1027" y="364"/>
                      <a:pt x="1014" y="341"/>
                      <a:pt x="999" y="319"/>
                    </a:cubicBezTo>
                    <a:cubicBezTo>
                      <a:pt x="1062" y="234"/>
                      <a:pt x="1062" y="234"/>
                      <a:pt x="1062" y="234"/>
                    </a:cubicBezTo>
                    <a:cubicBezTo>
                      <a:pt x="1045" y="211"/>
                      <a:pt x="1026" y="190"/>
                      <a:pt x="1006" y="171"/>
                    </a:cubicBezTo>
                    <a:cubicBezTo>
                      <a:pt x="916" y="224"/>
                      <a:pt x="916" y="224"/>
                      <a:pt x="916" y="224"/>
                    </a:cubicBezTo>
                    <a:cubicBezTo>
                      <a:pt x="895" y="206"/>
                      <a:pt x="873" y="189"/>
                      <a:pt x="850" y="175"/>
                    </a:cubicBezTo>
                    <a:cubicBezTo>
                      <a:pt x="873" y="72"/>
                      <a:pt x="873" y="72"/>
                      <a:pt x="873" y="72"/>
                    </a:cubicBezTo>
                    <a:cubicBezTo>
                      <a:pt x="848" y="58"/>
                      <a:pt x="823" y="47"/>
                      <a:pt x="797" y="37"/>
                    </a:cubicBezTo>
                    <a:cubicBezTo>
                      <a:pt x="735" y="123"/>
                      <a:pt x="735" y="123"/>
                      <a:pt x="735" y="123"/>
                    </a:cubicBezTo>
                    <a:cubicBezTo>
                      <a:pt x="709" y="115"/>
                      <a:pt x="682" y="109"/>
                      <a:pt x="654" y="105"/>
                    </a:cubicBezTo>
                    <a:cubicBezTo>
                      <a:pt x="633" y="2"/>
                      <a:pt x="633" y="2"/>
                      <a:pt x="633" y="2"/>
                    </a:cubicBezTo>
                    <a:cubicBezTo>
                      <a:pt x="619" y="1"/>
                      <a:pt x="605" y="0"/>
                      <a:pt x="591" y="0"/>
                    </a:cubicBezTo>
                    <a:cubicBezTo>
                      <a:pt x="577" y="0"/>
                      <a:pt x="563" y="1"/>
                      <a:pt x="549" y="2"/>
                    </a:cubicBezTo>
                    <a:cubicBezTo>
                      <a:pt x="528" y="105"/>
                      <a:pt x="528" y="105"/>
                      <a:pt x="528" y="105"/>
                    </a:cubicBezTo>
                    <a:cubicBezTo>
                      <a:pt x="500" y="109"/>
                      <a:pt x="473" y="115"/>
                      <a:pt x="447" y="123"/>
                    </a:cubicBezTo>
                    <a:cubicBezTo>
                      <a:pt x="386" y="37"/>
                      <a:pt x="386" y="37"/>
                      <a:pt x="386" y="37"/>
                    </a:cubicBezTo>
                    <a:cubicBezTo>
                      <a:pt x="359" y="47"/>
                      <a:pt x="334" y="58"/>
                      <a:pt x="310" y="72"/>
                    </a:cubicBezTo>
                    <a:cubicBezTo>
                      <a:pt x="333" y="175"/>
                      <a:pt x="333" y="175"/>
                      <a:pt x="333" y="175"/>
                    </a:cubicBezTo>
                    <a:cubicBezTo>
                      <a:pt x="309" y="189"/>
                      <a:pt x="287" y="206"/>
                      <a:pt x="267" y="224"/>
                    </a:cubicBezTo>
                    <a:cubicBezTo>
                      <a:pt x="176" y="171"/>
                      <a:pt x="176" y="171"/>
                      <a:pt x="176" y="171"/>
                    </a:cubicBezTo>
                    <a:cubicBezTo>
                      <a:pt x="156" y="190"/>
                      <a:pt x="137" y="211"/>
                      <a:pt x="120" y="234"/>
                    </a:cubicBezTo>
                    <a:cubicBezTo>
                      <a:pt x="183" y="319"/>
                      <a:pt x="183" y="319"/>
                      <a:pt x="183" y="319"/>
                    </a:cubicBezTo>
                    <a:cubicBezTo>
                      <a:pt x="168" y="341"/>
                      <a:pt x="155" y="364"/>
                      <a:pt x="144" y="389"/>
                    </a:cubicBezTo>
                    <a:cubicBezTo>
                      <a:pt x="40" y="377"/>
                      <a:pt x="40" y="377"/>
                      <a:pt x="40" y="377"/>
                    </a:cubicBezTo>
                    <a:cubicBezTo>
                      <a:pt x="29" y="403"/>
                      <a:pt x="21" y="431"/>
                      <a:pt x="14" y="459"/>
                    </a:cubicBezTo>
                    <a:cubicBezTo>
                      <a:pt x="107" y="511"/>
                      <a:pt x="107" y="511"/>
                      <a:pt x="107" y="511"/>
                    </a:cubicBezTo>
                    <a:cubicBezTo>
                      <a:pt x="103" y="536"/>
                      <a:pt x="100" y="562"/>
                      <a:pt x="100" y="588"/>
                    </a:cubicBezTo>
                    <a:cubicBezTo>
                      <a:pt x="0" y="619"/>
                      <a:pt x="0" y="619"/>
                      <a:pt x="0" y="619"/>
                    </a:cubicBezTo>
                    <a:cubicBezTo>
                      <a:pt x="1" y="649"/>
                      <a:pt x="5" y="678"/>
                      <a:pt x="10" y="706"/>
                    </a:cubicBezTo>
                    <a:cubicBezTo>
                      <a:pt x="116" y="716"/>
                      <a:pt x="116" y="716"/>
                      <a:pt x="116" y="716"/>
                    </a:cubicBezTo>
                    <a:cubicBezTo>
                      <a:pt x="122" y="740"/>
                      <a:pt x="130" y="764"/>
                      <a:pt x="140" y="786"/>
                    </a:cubicBezTo>
                    <a:cubicBezTo>
                      <a:pt x="61" y="856"/>
                      <a:pt x="61" y="856"/>
                      <a:pt x="61" y="856"/>
                    </a:cubicBezTo>
                    <a:cubicBezTo>
                      <a:pt x="74" y="883"/>
                      <a:pt x="90" y="908"/>
                      <a:pt x="107" y="932"/>
                    </a:cubicBezTo>
                    <a:cubicBezTo>
                      <a:pt x="207" y="898"/>
                      <a:pt x="207" y="898"/>
                      <a:pt x="207" y="898"/>
                    </a:cubicBezTo>
                    <a:cubicBezTo>
                      <a:pt x="222" y="917"/>
                      <a:pt x="238" y="934"/>
                      <a:pt x="256" y="951"/>
                    </a:cubicBezTo>
                    <a:cubicBezTo>
                      <a:pt x="212" y="1047"/>
                      <a:pt x="212" y="1047"/>
                      <a:pt x="212" y="1047"/>
                    </a:cubicBezTo>
                    <a:cubicBezTo>
                      <a:pt x="235" y="1066"/>
                      <a:pt x="259" y="1083"/>
                      <a:pt x="285" y="1099"/>
                    </a:cubicBezTo>
                    <a:cubicBezTo>
                      <a:pt x="363" y="1027"/>
                      <a:pt x="363" y="1027"/>
                      <a:pt x="363" y="1027"/>
                    </a:cubicBezTo>
                    <a:cubicBezTo>
                      <a:pt x="384" y="1038"/>
                      <a:pt x="405" y="1047"/>
                      <a:pt x="427" y="1055"/>
                    </a:cubicBezTo>
                    <a:cubicBezTo>
                      <a:pt x="426" y="1161"/>
                      <a:pt x="426" y="1161"/>
                      <a:pt x="426" y="1161"/>
                    </a:cubicBezTo>
                    <a:cubicBezTo>
                      <a:pt x="455" y="1169"/>
                      <a:pt x="484" y="1175"/>
                      <a:pt x="514" y="1179"/>
                    </a:cubicBezTo>
                    <a:cubicBezTo>
                      <a:pt x="557" y="1082"/>
                      <a:pt x="557" y="1082"/>
                      <a:pt x="557" y="1082"/>
                    </a:cubicBezTo>
                    <a:cubicBezTo>
                      <a:pt x="568" y="1083"/>
                      <a:pt x="580" y="1083"/>
                      <a:pt x="591" y="1083"/>
                    </a:cubicBezTo>
                    <a:cubicBezTo>
                      <a:pt x="603" y="1083"/>
                      <a:pt x="614" y="1083"/>
                      <a:pt x="626" y="1082"/>
                    </a:cubicBezTo>
                    <a:cubicBezTo>
                      <a:pt x="668" y="1179"/>
                      <a:pt x="668" y="1179"/>
                      <a:pt x="668" y="1179"/>
                    </a:cubicBezTo>
                    <a:cubicBezTo>
                      <a:pt x="698" y="1175"/>
                      <a:pt x="728" y="1169"/>
                      <a:pt x="756" y="1161"/>
                    </a:cubicBezTo>
                    <a:cubicBezTo>
                      <a:pt x="755" y="1055"/>
                      <a:pt x="755" y="1055"/>
                      <a:pt x="755" y="1055"/>
                    </a:cubicBezTo>
                    <a:cubicBezTo>
                      <a:pt x="777" y="1047"/>
                      <a:pt x="799" y="1038"/>
                      <a:pt x="819" y="1027"/>
                    </a:cubicBezTo>
                    <a:cubicBezTo>
                      <a:pt x="897" y="1099"/>
                      <a:pt x="897" y="1099"/>
                      <a:pt x="897" y="1099"/>
                    </a:cubicBezTo>
                    <a:cubicBezTo>
                      <a:pt x="923" y="1083"/>
                      <a:pt x="947" y="1066"/>
                      <a:pt x="970" y="1047"/>
                    </a:cubicBezTo>
                    <a:cubicBezTo>
                      <a:pt x="927" y="951"/>
                      <a:pt x="927" y="951"/>
                      <a:pt x="927" y="951"/>
                    </a:cubicBezTo>
                    <a:cubicBezTo>
                      <a:pt x="944" y="934"/>
                      <a:pt x="960" y="917"/>
                      <a:pt x="975" y="898"/>
                    </a:cubicBezTo>
                    <a:cubicBezTo>
                      <a:pt x="1076" y="932"/>
                      <a:pt x="1076" y="932"/>
                      <a:pt x="1076" y="932"/>
                    </a:cubicBezTo>
                    <a:cubicBezTo>
                      <a:pt x="1093" y="908"/>
                      <a:pt x="1108" y="883"/>
                      <a:pt x="1121" y="856"/>
                    </a:cubicBezTo>
                    <a:cubicBezTo>
                      <a:pt x="1042" y="786"/>
                      <a:pt x="1042" y="786"/>
                      <a:pt x="1042" y="786"/>
                    </a:cubicBezTo>
                    <a:cubicBezTo>
                      <a:pt x="1052" y="764"/>
                      <a:pt x="1060" y="740"/>
                      <a:pt x="1066" y="716"/>
                    </a:cubicBezTo>
                    <a:lnTo>
                      <a:pt x="1172" y="706"/>
                    </a:lnTo>
                    <a:close/>
                  </a:path>
                </a:pathLst>
              </a:custGeom>
              <a:solidFill>
                <a:srgbClr val="AAAAAA"/>
              </a:solidFill>
              <a:ln>
                <a:noFill/>
              </a:ln>
              <a:effectLst>
                <a:outerShdw blurRad="50800" dist="25400" dir="10800000" algn="r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0" name="Oval 87"/>
              <p:cNvSpPr>
                <a:spLocks noChangeArrowheads="1"/>
              </p:cNvSpPr>
              <p:nvPr/>
            </p:nvSpPr>
            <p:spPr bwMode="auto">
              <a:xfrm>
                <a:off x="1710450" y="2882256"/>
                <a:ext cx="1288877" cy="1287288"/>
              </a:xfrm>
              <a:prstGeom prst="ellipse">
                <a:avLst/>
              </a:prstGeom>
              <a:solidFill>
                <a:srgbClr val="7C7C7C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31" name="Oval 87"/>
              <p:cNvSpPr>
                <a:spLocks noChangeArrowheads="1"/>
              </p:cNvSpPr>
              <p:nvPr/>
            </p:nvSpPr>
            <p:spPr bwMode="auto">
              <a:xfrm>
                <a:off x="1822295" y="2993961"/>
                <a:ext cx="1065187" cy="10638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grpSp>
          <p:nvGrpSpPr>
            <p:cNvPr id="130" name="Group 129"/>
            <p:cNvGrpSpPr/>
            <p:nvPr/>
          </p:nvGrpSpPr>
          <p:grpSpPr>
            <a:xfrm>
              <a:off x="7204035" y="2924663"/>
              <a:ext cx="1520658" cy="1517393"/>
              <a:chOff x="1437462" y="2610442"/>
              <a:chExt cx="1834854" cy="1830914"/>
            </a:xfrm>
          </p:grpSpPr>
          <p:sp>
            <p:nvSpPr>
              <p:cNvPr id="226" name="Freeform 84"/>
              <p:cNvSpPr>
                <a:spLocks/>
              </p:cNvSpPr>
              <p:nvPr/>
            </p:nvSpPr>
            <p:spPr bwMode="auto">
              <a:xfrm>
                <a:off x="1437462" y="2610442"/>
                <a:ext cx="1834854" cy="1830914"/>
              </a:xfrm>
              <a:custGeom>
                <a:avLst/>
                <a:gdLst>
                  <a:gd name="T0" fmla="*/ 1172 w 1182"/>
                  <a:gd name="T1" fmla="*/ 706 h 1179"/>
                  <a:gd name="T2" fmla="*/ 1182 w 1182"/>
                  <a:gd name="T3" fmla="*/ 619 h 1179"/>
                  <a:gd name="T4" fmla="*/ 1082 w 1182"/>
                  <a:gd name="T5" fmla="*/ 588 h 1179"/>
                  <a:gd name="T6" fmla="*/ 1075 w 1182"/>
                  <a:gd name="T7" fmla="*/ 511 h 1179"/>
                  <a:gd name="T8" fmla="*/ 1168 w 1182"/>
                  <a:gd name="T9" fmla="*/ 459 h 1179"/>
                  <a:gd name="T10" fmla="*/ 1143 w 1182"/>
                  <a:gd name="T11" fmla="*/ 377 h 1179"/>
                  <a:gd name="T12" fmla="*/ 1038 w 1182"/>
                  <a:gd name="T13" fmla="*/ 389 h 1179"/>
                  <a:gd name="T14" fmla="*/ 999 w 1182"/>
                  <a:gd name="T15" fmla="*/ 319 h 1179"/>
                  <a:gd name="T16" fmla="*/ 1062 w 1182"/>
                  <a:gd name="T17" fmla="*/ 234 h 1179"/>
                  <a:gd name="T18" fmla="*/ 1006 w 1182"/>
                  <a:gd name="T19" fmla="*/ 171 h 1179"/>
                  <a:gd name="T20" fmla="*/ 916 w 1182"/>
                  <a:gd name="T21" fmla="*/ 224 h 1179"/>
                  <a:gd name="T22" fmla="*/ 850 w 1182"/>
                  <a:gd name="T23" fmla="*/ 175 h 1179"/>
                  <a:gd name="T24" fmla="*/ 873 w 1182"/>
                  <a:gd name="T25" fmla="*/ 72 h 1179"/>
                  <a:gd name="T26" fmla="*/ 797 w 1182"/>
                  <a:gd name="T27" fmla="*/ 37 h 1179"/>
                  <a:gd name="T28" fmla="*/ 735 w 1182"/>
                  <a:gd name="T29" fmla="*/ 123 h 1179"/>
                  <a:gd name="T30" fmla="*/ 654 w 1182"/>
                  <a:gd name="T31" fmla="*/ 105 h 1179"/>
                  <a:gd name="T32" fmla="*/ 633 w 1182"/>
                  <a:gd name="T33" fmla="*/ 2 h 1179"/>
                  <a:gd name="T34" fmla="*/ 591 w 1182"/>
                  <a:gd name="T35" fmla="*/ 0 h 1179"/>
                  <a:gd name="T36" fmla="*/ 549 w 1182"/>
                  <a:gd name="T37" fmla="*/ 2 h 1179"/>
                  <a:gd name="T38" fmla="*/ 528 w 1182"/>
                  <a:gd name="T39" fmla="*/ 105 h 1179"/>
                  <a:gd name="T40" fmla="*/ 447 w 1182"/>
                  <a:gd name="T41" fmla="*/ 123 h 1179"/>
                  <a:gd name="T42" fmla="*/ 386 w 1182"/>
                  <a:gd name="T43" fmla="*/ 37 h 1179"/>
                  <a:gd name="T44" fmla="*/ 310 w 1182"/>
                  <a:gd name="T45" fmla="*/ 72 h 1179"/>
                  <a:gd name="T46" fmla="*/ 333 w 1182"/>
                  <a:gd name="T47" fmla="*/ 175 h 1179"/>
                  <a:gd name="T48" fmla="*/ 267 w 1182"/>
                  <a:gd name="T49" fmla="*/ 224 h 1179"/>
                  <a:gd name="T50" fmla="*/ 176 w 1182"/>
                  <a:gd name="T51" fmla="*/ 171 h 1179"/>
                  <a:gd name="T52" fmla="*/ 120 w 1182"/>
                  <a:gd name="T53" fmla="*/ 234 h 1179"/>
                  <a:gd name="T54" fmla="*/ 183 w 1182"/>
                  <a:gd name="T55" fmla="*/ 319 h 1179"/>
                  <a:gd name="T56" fmla="*/ 144 w 1182"/>
                  <a:gd name="T57" fmla="*/ 389 h 1179"/>
                  <a:gd name="T58" fmla="*/ 40 w 1182"/>
                  <a:gd name="T59" fmla="*/ 377 h 1179"/>
                  <a:gd name="T60" fmla="*/ 14 w 1182"/>
                  <a:gd name="T61" fmla="*/ 459 h 1179"/>
                  <a:gd name="T62" fmla="*/ 107 w 1182"/>
                  <a:gd name="T63" fmla="*/ 511 h 1179"/>
                  <a:gd name="T64" fmla="*/ 100 w 1182"/>
                  <a:gd name="T65" fmla="*/ 588 h 1179"/>
                  <a:gd name="T66" fmla="*/ 0 w 1182"/>
                  <a:gd name="T67" fmla="*/ 619 h 1179"/>
                  <a:gd name="T68" fmla="*/ 10 w 1182"/>
                  <a:gd name="T69" fmla="*/ 706 h 1179"/>
                  <a:gd name="T70" fmla="*/ 116 w 1182"/>
                  <a:gd name="T71" fmla="*/ 716 h 1179"/>
                  <a:gd name="T72" fmla="*/ 140 w 1182"/>
                  <a:gd name="T73" fmla="*/ 786 h 1179"/>
                  <a:gd name="T74" fmla="*/ 61 w 1182"/>
                  <a:gd name="T75" fmla="*/ 856 h 1179"/>
                  <a:gd name="T76" fmla="*/ 107 w 1182"/>
                  <a:gd name="T77" fmla="*/ 932 h 1179"/>
                  <a:gd name="T78" fmla="*/ 207 w 1182"/>
                  <a:gd name="T79" fmla="*/ 898 h 1179"/>
                  <a:gd name="T80" fmla="*/ 256 w 1182"/>
                  <a:gd name="T81" fmla="*/ 951 h 1179"/>
                  <a:gd name="T82" fmla="*/ 212 w 1182"/>
                  <a:gd name="T83" fmla="*/ 1047 h 1179"/>
                  <a:gd name="T84" fmla="*/ 285 w 1182"/>
                  <a:gd name="T85" fmla="*/ 1099 h 1179"/>
                  <a:gd name="T86" fmla="*/ 363 w 1182"/>
                  <a:gd name="T87" fmla="*/ 1027 h 1179"/>
                  <a:gd name="T88" fmla="*/ 427 w 1182"/>
                  <a:gd name="T89" fmla="*/ 1055 h 1179"/>
                  <a:gd name="T90" fmla="*/ 426 w 1182"/>
                  <a:gd name="T91" fmla="*/ 1161 h 1179"/>
                  <a:gd name="T92" fmla="*/ 514 w 1182"/>
                  <a:gd name="T93" fmla="*/ 1179 h 1179"/>
                  <a:gd name="T94" fmla="*/ 557 w 1182"/>
                  <a:gd name="T95" fmla="*/ 1082 h 1179"/>
                  <a:gd name="T96" fmla="*/ 591 w 1182"/>
                  <a:gd name="T97" fmla="*/ 1083 h 1179"/>
                  <a:gd name="T98" fmla="*/ 626 w 1182"/>
                  <a:gd name="T99" fmla="*/ 1082 h 1179"/>
                  <a:gd name="T100" fmla="*/ 668 w 1182"/>
                  <a:gd name="T101" fmla="*/ 1179 h 1179"/>
                  <a:gd name="T102" fmla="*/ 756 w 1182"/>
                  <a:gd name="T103" fmla="*/ 1161 h 1179"/>
                  <a:gd name="T104" fmla="*/ 755 w 1182"/>
                  <a:gd name="T105" fmla="*/ 1055 h 1179"/>
                  <a:gd name="T106" fmla="*/ 819 w 1182"/>
                  <a:gd name="T107" fmla="*/ 1027 h 1179"/>
                  <a:gd name="T108" fmla="*/ 897 w 1182"/>
                  <a:gd name="T109" fmla="*/ 1099 h 1179"/>
                  <a:gd name="T110" fmla="*/ 970 w 1182"/>
                  <a:gd name="T111" fmla="*/ 1047 h 1179"/>
                  <a:gd name="T112" fmla="*/ 927 w 1182"/>
                  <a:gd name="T113" fmla="*/ 951 h 1179"/>
                  <a:gd name="T114" fmla="*/ 975 w 1182"/>
                  <a:gd name="T115" fmla="*/ 898 h 1179"/>
                  <a:gd name="T116" fmla="*/ 1076 w 1182"/>
                  <a:gd name="T117" fmla="*/ 932 h 1179"/>
                  <a:gd name="T118" fmla="*/ 1121 w 1182"/>
                  <a:gd name="T119" fmla="*/ 856 h 1179"/>
                  <a:gd name="T120" fmla="*/ 1042 w 1182"/>
                  <a:gd name="T121" fmla="*/ 786 h 1179"/>
                  <a:gd name="T122" fmla="*/ 1066 w 1182"/>
                  <a:gd name="T123" fmla="*/ 716 h 1179"/>
                  <a:gd name="T124" fmla="*/ 1172 w 1182"/>
                  <a:gd name="T125" fmla="*/ 706 h 1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182" h="1179">
                    <a:moveTo>
                      <a:pt x="1172" y="706"/>
                    </a:moveTo>
                    <a:cubicBezTo>
                      <a:pt x="1177" y="678"/>
                      <a:pt x="1181" y="649"/>
                      <a:pt x="1182" y="619"/>
                    </a:cubicBezTo>
                    <a:cubicBezTo>
                      <a:pt x="1082" y="588"/>
                      <a:pt x="1082" y="588"/>
                      <a:pt x="1082" y="588"/>
                    </a:cubicBezTo>
                    <a:cubicBezTo>
                      <a:pt x="1082" y="562"/>
                      <a:pt x="1080" y="536"/>
                      <a:pt x="1075" y="511"/>
                    </a:cubicBezTo>
                    <a:cubicBezTo>
                      <a:pt x="1168" y="459"/>
                      <a:pt x="1168" y="459"/>
                      <a:pt x="1168" y="459"/>
                    </a:cubicBezTo>
                    <a:cubicBezTo>
                      <a:pt x="1161" y="431"/>
                      <a:pt x="1153" y="403"/>
                      <a:pt x="1143" y="377"/>
                    </a:cubicBezTo>
                    <a:cubicBezTo>
                      <a:pt x="1038" y="389"/>
                      <a:pt x="1038" y="389"/>
                      <a:pt x="1038" y="389"/>
                    </a:cubicBezTo>
                    <a:cubicBezTo>
                      <a:pt x="1027" y="364"/>
                      <a:pt x="1014" y="341"/>
                      <a:pt x="999" y="319"/>
                    </a:cubicBezTo>
                    <a:cubicBezTo>
                      <a:pt x="1062" y="234"/>
                      <a:pt x="1062" y="234"/>
                      <a:pt x="1062" y="234"/>
                    </a:cubicBezTo>
                    <a:cubicBezTo>
                      <a:pt x="1045" y="211"/>
                      <a:pt x="1026" y="190"/>
                      <a:pt x="1006" y="171"/>
                    </a:cubicBezTo>
                    <a:cubicBezTo>
                      <a:pt x="916" y="224"/>
                      <a:pt x="916" y="224"/>
                      <a:pt x="916" y="224"/>
                    </a:cubicBezTo>
                    <a:cubicBezTo>
                      <a:pt x="895" y="206"/>
                      <a:pt x="873" y="189"/>
                      <a:pt x="850" y="175"/>
                    </a:cubicBezTo>
                    <a:cubicBezTo>
                      <a:pt x="873" y="72"/>
                      <a:pt x="873" y="72"/>
                      <a:pt x="873" y="72"/>
                    </a:cubicBezTo>
                    <a:cubicBezTo>
                      <a:pt x="848" y="58"/>
                      <a:pt x="823" y="47"/>
                      <a:pt x="797" y="37"/>
                    </a:cubicBezTo>
                    <a:cubicBezTo>
                      <a:pt x="735" y="123"/>
                      <a:pt x="735" y="123"/>
                      <a:pt x="735" y="123"/>
                    </a:cubicBezTo>
                    <a:cubicBezTo>
                      <a:pt x="709" y="115"/>
                      <a:pt x="682" y="109"/>
                      <a:pt x="654" y="105"/>
                    </a:cubicBezTo>
                    <a:cubicBezTo>
                      <a:pt x="633" y="2"/>
                      <a:pt x="633" y="2"/>
                      <a:pt x="633" y="2"/>
                    </a:cubicBezTo>
                    <a:cubicBezTo>
                      <a:pt x="619" y="1"/>
                      <a:pt x="605" y="0"/>
                      <a:pt x="591" y="0"/>
                    </a:cubicBezTo>
                    <a:cubicBezTo>
                      <a:pt x="577" y="0"/>
                      <a:pt x="563" y="1"/>
                      <a:pt x="549" y="2"/>
                    </a:cubicBezTo>
                    <a:cubicBezTo>
                      <a:pt x="528" y="105"/>
                      <a:pt x="528" y="105"/>
                      <a:pt x="528" y="105"/>
                    </a:cubicBezTo>
                    <a:cubicBezTo>
                      <a:pt x="500" y="109"/>
                      <a:pt x="473" y="115"/>
                      <a:pt x="447" y="123"/>
                    </a:cubicBezTo>
                    <a:cubicBezTo>
                      <a:pt x="386" y="37"/>
                      <a:pt x="386" y="37"/>
                      <a:pt x="386" y="37"/>
                    </a:cubicBezTo>
                    <a:cubicBezTo>
                      <a:pt x="359" y="47"/>
                      <a:pt x="334" y="58"/>
                      <a:pt x="310" y="72"/>
                    </a:cubicBezTo>
                    <a:cubicBezTo>
                      <a:pt x="333" y="175"/>
                      <a:pt x="333" y="175"/>
                      <a:pt x="333" y="175"/>
                    </a:cubicBezTo>
                    <a:cubicBezTo>
                      <a:pt x="309" y="189"/>
                      <a:pt x="287" y="206"/>
                      <a:pt x="267" y="224"/>
                    </a:cubicBezTo>
                    <a:cubicBezTo>
                      <a:pt x="176" y="171"/>
                      <a:pt x="176" y="171"/>
                      <a:pt x="176" y="171"/>
                    </a:cubicBezTo>
                    <a:cubicBezTo>
                      <a:pt x="156" y="190"/>
                      <a:pt x="137" y="211"/>
                      <a:pt x="120" y="234"/>
                    </a:cubicBezTo>
                    <a:cubicBezTo>
                      <a:pt x="183" y="319"/>
                      <a:pt x="183" y="319"/>
                      <a:pt x="183" y="319"/>
                    </a:cubicBezTo>
                    <a:cubicBezTo>
                      <a:pt x="168" y="341"/>
                      <a:pt x="155" y="364"/>
                      <a:pt x="144" y="389"/>
                    </a:cubicBezTo>
                    <a:cubicBezTo>
                      <a:pt x="40" y="377"/>
                      <a:pt x="40" y="377"/>
                      <a:pt x="40" y="377"/>
                    </a:cubicBezTo>
                    <a:cubicBezTo>
                      <a:pt x="29" y="403"/>
                      <a:pt x="21" y="431"/>
                      <a:pt x="14" y="459"/>
                    </a:cubicBezTo>
                    <a:cubicBezTo>
                      <a:pt x="107" y="511"/>
                      <a:pt x="107" y="511"/>
                      <a:pt x="107" y="511"/>
                    </a:cubicBezTo>
                    <a:cubicBezTo>
                      <a:pt x="103" y="536"/>
                      <a:pt x="100" y="562"/>
                      <a:pt x="100" y="588"/>
                    </a:cubicBezTo>
                    <a:cubicBezTo>
                      <a:pt x="0" y="619"/>
                      <a:pt x="0" y="619"/>
                      <a:pt x="0" y="619"/>
                    </a:cubicBezTo>
                    <a:cubicBezTo>
                      <a:pt x="1" y="649"/>
                      <a:pt x="5" y="678"/>
                      <a:pt x="10" y="706"/>
                    </a:cubicBezTo>
                    <a:cubicBezTo>
                      <a:pt x="116" y="716"/>
                      <a:pt x="116" y="716"/>
                      <a:pt x="116" y="716"/>
                    </a:cubicBezTo>
                    <a:cubicBezTo>
                      <a:pt x="122" y="740"/>
                      <a:pt x="130" y="764"/>
                      <a:pt x="140" y="786"/>
                    </a:cubicBezTo>
                    <a:cubicBezTo>
                      <a:pt x="61" y="856"/>
                      <a:pt x="61" y="856"/>
                      <a:pt x="61" y="856"/>
                    </a:cubicBezTo>
                    <a:cubicBezTo>
                      <a:pt x="74" y="883"/>
                      <a:pt x="90" y="908"/>
                      <a:pt x="107" y="932"/>
                    </a:cubicBezTo>
                    <a:cubicBezTo>
                      <a:pt x="207" y="898"/>
                      <a:pt x="207" y="898"/>
                      <a:pt x="207" y="898"/>
                    </a:cubicBezTo>
                    <a:cubicBezTo>
                      <a:pt x="222" y="917"/>
                      <a:pt x="238" y="934"/>
                      <a:pt x="256" y="951"/>
                    </a:cubicBezTo>
                    <a:cubicBezTo>
                      <a:pt x="212" y="1047"/>
                      <a:pt x="212" y="1047"/>
                      <a:pt x="212" y="1047"/>
                    </a:cubicBezTo>
                    <a:cubicBezTo>
                      <a:pt x="235" y="1066"/>
                      <a:pt x="259" y="1083"/>
                      <a:pt x="285" y="1099"/>
                    </a:cubicBezTo>
                    <a:cubicBezTo>
                      <a:pt x="363" y="1027"/>
                      <a:pt x="363" y="1027"/>
                      <a:pt x="363" y="1027"/>
                    </a:cubicBezTo>
                    <a:cubicBezTo>
                      <a:pt x="384" y="1038"/>
                      <a:pt x="405" y="1047"/>
                      <a:pt x="427" y="1055"/>
                    </a:cubicBezTo>
                    <a:cubicBezTo>
                      <a:pt x="426" y="1161"/>
                      <a:pt x="426" y="1161"/>
                      <a:pt x="426" y="1161"/>
                    </a:cubicBezTo>
                    <a:cubicBezTo>
                      <a:pt x="455" y="1169"/>
                      <a:pt x="484" y="1175"/>
                      <a:pt x="514" y="1179"/>
                    </a:cubicBezTo>
                    <a:cubicBezTo>
                      <a:pt x="557" y="1082"/>
                      <a:pt x="557" y="1082"/>
                      <a:pt x="557" y="1082"/>
                    </a:cubicBezTo>
                    <a:cubicBezTo>
                      <a:pt x="568" y="1083"/>
                      <a:pt x="580" y="1083"/>
                      <a:pt x="591" y="1083"/>
                    </a:cubicBezTo>
                    <a:cubicBezTo>
                      <a:pt x="603" y="1083"/>
                      <a:pt x="614" y="1083"/>
                      <a:pt x="626" y="1082"/>
                    </a:cubicBezTo>
                    <a:cubicBezTo>
                      <a:pt x="668" y="1179"/>
                      <a:pt x="668" y="1179"/>
                      <a:pt x="668" y="1179"/>
                    </a:cubicBezTo>
                    <a:cubicBezTo>
                      <a:pt x="698" y="1175"/>
                      <a:pt x="728" y="1169"/>
                      <a:pt x="756" y="1161"/>
                    </a:cubicBezTo>
                    <a:cubicBezTo>
                      <a:pt x="755" y="1055"/>
                      <a:pt x="755" y="1055"/>
                      <a:pt x="755" y="1055"/>
                    </a:cubicBezTo>
                    <a:cubicBezTo>
                      <a:pt x="777" y="1047"/>
                      <a:pt x="799" y="1038"/>
                      <a:pt x="819" y="1027"/>
                    </a:cubicBezTo>
                    <a:cubicBezTo>
                      <a:pt x="897" y="1099"/>
                      <a:pt x="897" y="1099"/>
                      <a:pt x="897" y="1099"/>
                    </a:cubicBezTo>
                    <a:cubicBezTo>
                      <a:pt x="923" y="1083"/>
                      <a:pt x="947" y="1066"/>
                      <a:pt x="970" y="1047"/>
                    </a:cubicBezTo>
                    <a:cubicBezTo>
                      <a:pt x="927" y="951"/>
                      <a:pt x="927" y="951"/>
                      <a:pt x="927" y="951"/>
                    </a:cubicBezTo>
                    <a:cubicBezTo>
                      <a:pt x="944" y="934"/>
                      <a:pt x="960" y="917"/>
                      <a:pt x="975" y="898"/>
                    </a:cubicBezTo>
                    <a:cubicBezTo>
                      <a:pt x="1076" y="932"/>
                      <a:pt x="1076" y="932"/>
                      <a:pt x="1076" y="932"/>
                    </a:cubicBezTo>
                    <a:cubicBezTo>
                      <a:pt x="1093" y="908"/>
                      <a:pt x="1108" y="883"/>
                      <a:pt x="1121" y="856"/>
                    </a:cubicBezTo>
                    <a:cubicBezTo>
                      <a:pt x="1042" y="786"/>
                      <a:pt x="1042" y="786"/>
                      <a:pt x="1042" y="786"/>
                    </a:cubicBezTo>
                    <a:cubicBezTo>
                      <a:pt x="1052" y="764"/>
                      <a:pt x="1060" y="740"/>
                      <a:pt x="1066" y="716"/>
                    </a:cubicBezTo>
                    <a:lnTo>
                      <a:pt x="1172" y="706"/>
                    </a:lnTo>
                    <a:close/>
                  </a:path>
                </a:pathLst>
              </a:custGeom>
              <a:solidFill>
                <a:srgbClr val="016AA3"/>
              </a:solidFill>
              <a:ln>
                <a:noFill/>
              </a:ln>
              <a:effectLst>
                <a:outerShdw blurRad="50800" dist="25400" dir="10800000" algn="r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27" name="Oval 87"/>
              <p:cNvSpPr>
                <a:spLocks noChangeArrowheads="1"/>
              </p:cNvSpPr>
              <p:nvPr/>
            </p:nvSpPr>
            <p:spPr bwMode="auto">
              <a:xfrm>
                <a:off x="1710450" y="2882255"/>
                <a:ext cx="1288877" cy="1287287"/>
              </a:xfrm>
              <a:prstGeom prst="ellipse">
                <a:avLst/>
              </a:prstGeom>
              <a:solidFill>
                <a:srgbClr val="015685"/>
              </a:solidFill>
              <a:ln>
                <a:noFill/>
              </a:ln>
              <a:effectLst/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228" name="Oval 87"/>
              <p:cNvSpPr>
                <a:spLocks noChangeArrowheads="1"/>
              </p:cNvSpPr>
              <p:nvPr/>
            </p:nvSpPr>
            <p:spPr bwMode="auto">
              <a:xfrm>
                <a:off x="1822295" y="2993961"/>
                <a:ext cx="1065187" cy="10638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131" name="Arc 130"/>
            <p:cNvSpPr>
              <a:spLocks noChangeArrowheads="1"/>
            </p:cNvSpPr>
            <p:nvPr/>
          </p:nvSpPr>
          <p:spPr bwMode="auto">
            <a:xfrm flipV="1">
              <a:off x="1860513" y="2808372"/>
              <a:ext cx="1892335" cy="1890000"/>
            </a:xfrm>
            <a:prstGeom prst="arc">
              <a:avLst>
                <a:gd name="adj1" fmla="val 13742682"/>
                <a:gd name="adj2" fmla="val 18423165"/>
              </a:avLst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2" name="Arc 131"/>
            <p:cNvSpPr>
              <a:spLocks noChangeArrowheads="1"/>
            </p:cNvSpPr>
            <p:nvPr/>
          </p:nvSpPr>
          <p:spPr bwMode="auto">
            <a:xfrm>
              <a:off x="3625833" y="2738360"/>
              <a:ext cx="1892335" cy="1890000"/>
            </a:xfrm>
            <a:prstGeom prst="arc">
              <a:avLst>
                <a:gd name="adj1" fmla="val 13742682"/>
                <a:gd name="adj2" fmla="val 18423165"/>
              </a:avLst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3" name="Arc 132"/>
            <p:cNvSpPr>
              <a:spLocks noChangeArrowheads="1"/>
            </p:cNvSpPr>
            <p:nvPr/>
          </p:nvSpPr>
          <p:spPr bwMode="auto">
            <a:xfrm flipV="1">
              <a:off x="5325854" y="2773174"/>
              <a:ext cx="1892336" cy="1890001"/>
            </a:xfrm>
            <a:prstGeom prst="arc">
              <a:avLst>
                <a:gd name="adj1" fmla="val 13742682"/>
                <a:gd name="adj2" fmla="val 18423165"/>
              </a:avLst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9" name="Arc 138"/>
            <p:cNvSpPr>
              <a:spLocks noChangeArrowheads="1"/>
            </p:cNvSpPr>
            <p:nvPr/>
          </p:nvSpPr>
          <p:spPr bwMode="auto">
            <a:xfrm>
              <a:off x="7018197" y="2738360"/>
              <a:ext cx="1892335" cy="1890000"/>
            </a:xfrm>
            <a:prstGeom prst="arc">
              <a:avLst>
                <a:gd name="adj1" fmla="val 13742682"/>
                <a:gd name="adj2" fmla="val 18423165"/>
              </a:avLst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cxnSp>
          <p:nvCxnSpPr>
            <p:cNvPr id="140" name="Straight Connector 139"/>
            <p:cNvCxnSpPr/>
            <p:nvPr/>
          </p:nvCxnSpPr>
          <p:spPr>
            <a:xfrm>
              <a:off x="1093248" y="2602280"/>
              <a:ext cx="0" cy="206092"/>
            </a:xfrm>
            <a:prstGeom prst="line">
              <a:avLst/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>
            <a:xfrm>
              <a:off x="4571999" y="2531469"/>
              <a:ext cx="0" cy="206092"/>
            </a:xfrm>
            <a:prstGeom prst="line">
              <a:avLst/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>
            <a:xfrm>
              <a:off x="7964364" y="2531469"/>
              <a:ext cx="0" cy="206092"/>
            </a:xfrm>
            <a:prstGeom prst="line">
              <a:avLst/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>
            <a:xfrm>
              <a:off x="2806931" y="4699971"/>
              <a:ext cx="0" cy="206092"/>
            </a:xfrm>
            <a:prstGeom prst="line">
              <a:avLst/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5" name="Straight Connector 144"/>
            <p:cNvCxnSpPr/>
            <p:nvPr/>
          </p:nvCxnSpPr>
          <p:spPr>
            <a:xfrm>
              <a:off x="6272021" y="4663175"/>
              <a:ext cx="0" cy="206092"/>
            </a:xfrm>
            <a:prstGeom prst="line">
              <a:avLst/>
            </a:prstGeom>
            <a:noFill/>
            <a:ln w="57150" cap="rnd">
              <a:solidFill>
                <a:schemeClr val="bg1">
                  <a:lumMod val="8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2" name="Freeform 3073"/>
            <p:cNvSpPr>
              <a:spLocks noEditPoints="1"/>
            </p:cNvSpPr>
            <p:nvPr/>
          </p:nvSpPr>
          <p:spPr bwMode="auto">
            <a:xfrm>
              <a:off x="2661820" y="3637521"/>
              <a:ext cx="214313" cy="214313"/>
            </a:xfrm>
            <a:custGeom>
              <a:avLst/>
              <a:gdLst>
                <a:gd name="T0" fmla="*/ 620 w 720"/>
                <a:gd name="T1" fmla="*/ 289 h 719"/>
                <a:gd name="T2" fmla="*/ 600 w 720"/>
                <a:gd name="T3" fmla="*/ 278 h 719"/>
                <a:gd name="T4" fmla="*/ 636 w 720"/>
                <a:gd name="T5" fmla="*/ 145 h 719"/>
                <a:gd name="T6" fmla="*/ 695 w 720"/>
                <a:gd name="T7" fmla="*/ 114 h 719"/>
                <a:gd name="T8" fmla="*/ 680 w 720"/>
                <a:gd name="T9" fmla="*/ 209 h 719"/>
                <a:gd name="T10" fmla="*/ 645 w 720"/>
                <a:gd name="T11" fmla="*/ 270 h 719"/>
                <a:gd name="T12" fmla="*/ 425 w 720"/>
                <a:gd name="T13" fmla="*/ 278 h 719"/>
                <a:gd name="T14" fmla="*/ 416 w 720"/>
                <a:gd name="T15" fmla="*/ 280 h 719"/>
                <a:gd name="T16" fmla="*/ 298 w 720"/>
                <a:gd name="T17" fmla="*/ 282 h 719"/>
                <a:gd name="T18" fmla="*/ 261 w 720"/>
                <a:gd name="T19" fmla="*/ 160 h 719"/>
                <a:gd name="T20" fmla="*/ 332 w 720"/>
                <a:gd name="T21" fmla="*/ 150 h 719"/>
                <a:gd name="T22" fmla="*/ 364 w 720"/>
                <a:gd name="T23" fmla="*/ 101 h 719"/>
                <a:gd name="T24" fmla="*/ 462 w 720"/>
                <a:gd name="T25" fmla="*/ 158 h 719"/>
                <a:gd name="T26" fmla="*/ 49 w 720"/>
                <a:gd name="T27" fmla="*/ 236 h 719"/>
                <a:gd name="T28" fmla="*/ 29 w 720"/>
                <a:gd name="T29" fmla="*/ 170 h 719"/>
                <a:gd name="T30" fmla="*/ 24 w 720"/>
                <a:gd name="T31" fmla="*/ 72 h 719"/>
                <a:gd name="T32" fmla="*/ 90 w 720"/>
                <a:gd name="T33" fmla="*/ 177 h 719"/>
                <a:gd name="T34" fmla="*/ 129 w 720"/>
                <a:gd name="T35" fmla="*/ 298 h 719"/>
                <a:gd name="T36" fmla="*/ 91 w 720"/>
                <a:gd name="T37" fmla="*/ 284 h 719"/>
                <a:gd name="T38" fmla="*/ 719 w 720"/>
                <a:gd name="T39" fmla="*/ 69 h 719"/>
                <a:gd name="T40" fmla="*/ 712 w 720"/>
                <a:gd name="T41" fmla="*/ 50 h 719"/>
                <a:gd name="T42" fmla="*/ 644 w 720"/>
                <a:gd name="T43" fmla="*/ 21 h 719"/>
                <a:gd name="T44" fmla="*/ 632 w 720"/>
                <a:gd name="T45" fmla="*/ 0 h 719"/>
                <a:gd name="T46" fmla="*/ 77 w 720"/>
                <a:gd name="T47" fmla="*/ 13 h 719"/>
                <a:gd name="T48" fmla="*/ 12 w 720"/>
                <a:gd name="T49" fmla="*/ 48 h 719"/>
                <a:gd name="T50" fmla="*/ 0 w 720"/>
                <a:gd name="T51" fmla="*/ 66 h 719"/>
                <a:gd name="T52" fmla="*/ 6 w 720"/>
                <a:gd name="T53" fmla="*/ 177 h 719"/>
                <a:gd name="T54" fmla="*/ 29 w 720"/>
                <a:gd name="T55" fmla="*/ 250 h 719"/>
                <a:gd name="T56" fmla="*/ 73 w 720"/>
                <a:gd name="T57" fmla="*/ 302 h 719"/>
                <a:gd name="T58" fmla="*/ 130 w 720"/>
                <a:gd name="T59" fmla="*/ 322 h 719"/>
                <a:gd name="T60" fmla="*/ 195 w 720"/>
                <a:gd name="T61" fmla="*/ 379 h 719"/>
                <a:gd name="T62" fmla="*/ 288 w 720"/>
                <a:gd name="T63" fmla="*/ 441 h 719"/>
                <a:gd name="T64" fmla="*/ 312 w 720"/>
                <a:gd name="T65" fmla="*/ 476 h 719"/>
                <a:gd name="T66" fmla="*/ 316 w 720"/>
                <a:gd name="T67" fmla="*/ 529 h 719"/>
                <a:gd name="T68" fmla="*/ 299 w 720"/>
                <a:gd name="T69" fmla="*/ 596 h 719"/>
                <a:gd name="T70" fmla="*/ 262 w 720"/>
                <a:gd name="T71" fmla="*/ 628 h 719"/>
                <a:gd name="T72" fmla="*/ 204 w 720"/>
                <a:gd name="T73" fmla="*/ 635 h 719"/>
                <a:gd name="T74" fmla="*/ 192 w 720"/>
                <a:gd name="T75" fmla="*/ 707 h 719"/>
                <a:gd name="T76" fmla="*/ 515 w 720"/>
                <a:gd name="T77" fmla="*/ 719 h 719"/>
                <a:gd name="T78" fmla="*/ 527 w 720"/>
                <a:gd name="T79" fmla="*/ 647 h 719"/>
                <a:gd name="T80" fmla="*/ 501 w 720"/>
                <a:gd name="T81" fmla="*/ 635 h 719"/>
                <a:gd name="T82" fmla="*/ 445 w 720"/>
                <a:gd name="T83" fmla="*/ 618 h 719"/>
                <a:gd name="T84" fmla="*/ 412 w 720"/>
                <a:gd name="T85" fmla="*/ 577 h 719"/>
                <a:gd name="T86" fmla="*/ 401 w 720"/>
                <a:gd name="T87" fmla="*/ 511 h 719"/>
                <a:gd name="T88" fmla="*/ 410 w 720"/>
                <a:gd name="T89" fmla="*/ 470 h 719"/>
                <a:gd name="T90" fmla="*/ 443 w 720"/>
                <a:gd name="T91" fmla="*/ 431 h 719"/>
                <a:gd name="T92" fmla="*/ 537 w 720"/>
                <a:gd name="T93" fmla="*/ 367 h 719"/>
                <a:gd name="T94" fmla="*/ 601 w 720"/>
                <a:gd name="T95" fmla="*/ 321 h 719"/>
                <a:gd name="T96" fmla="*/ 653 w 720"/>
                <a:gd name="T97" fmla="*/ 295 h 719"/>
                <a:gd name="T98" fmla="*/ 696 w 720"/>
                <a:gd name="T99" fmla="*/ 233 h 719"/>
                <a:gd name="T100" fmla="*/ 718 w 720"/>
                <a:gd name="T101" fmla="*/ 141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20" h="719">
                  <a:moveTo>
                    <a:pt x="645" y="270"/>
                  </a:moveTo>
                  <a:lnTo>
                    <a:pt x="640" y="276"/>
                  </a:lnTo>
                  <a:lnTo>
                    <a:pt x="633" y="280"/>
                  </a:lnTo>
                  <a:lnTo>
                    <a:pt x="627" y="284"/>
                  </a:lnTo>
                  <a:lnTo>
                    <a:pt x="620" y="289"/>
                  </a:lnTo>
                  <a:lnTo>
                    <a:pt x="614" y="291"/>
                  </a:lnTo>
                  <a:lnTo>
                    <a:pt x="606" y="295"/>
                  </a:lnTo>
                  <a:lnTo>
                    <a:pt x="599" y="296"/>
                  </a:lnTo>
                  <a:lnTo>
                    <a:pt x="590" y="298"/>
                  </a:lnTo>
                  <a:lnTo>
                    <a:pt x="600" y="278"/>
                  </a:lnTo>
                  <a:lnTo>
                    <a:pt x="609" y="257"/>
                  </a:lnTo>
                  <a:lnTo>
                    <a:pt x="618" y="233"/>
                  </a:lnTo>
                  <a:lnTo>
                    <a:pt x="625" y="207"/>
                  </a:lnTo>
                  <a:lnTo>
                    <a:pt x="631" y="177"/>
                  </a:lnTo>
                  <a:lnTo>
                    <a:pt x="636" y="145"/>
                  </a:lnTo>
                  <a:lnTo>
                    <a:pt x="639" y="110"/>
                  </a:lnTo>
                  <a:lnTo>
                    <a:pt x="643" y="72"/>
                  </a:lnTo>
                  <a:lnTo>
                    <a:pt x="695" y="72"/>
                  </a:lnTo>
                  <a:lnTo>
                    <a:pt x="695" y="90"/>
                  </a:lnTo>
                  <a:lnTo>
                    <a:pt x="695" y="114"/>
                  </a:lnTo>
                  <a:lnTo>
                    <a:pt x="694" y="140"/>
                  </a:lnTo>
                  <a:lnTo>
                    <a:pt x="690" y="167"/>
                  </a:lnTo>
                  <a:lnTo>
                    <a:pt x="687" y="182"/>
                  </a:lnTo>
                  <a:lnTo>
                    <a:pt x="684" y="196"/>
                  </a:lnTo>
                  <a:lnTo>
                    <a:pt x="680" y="209"/>
                  </a:lnTo>
                  <a:lnTo>
                    <a:pt x="675" y="223"/>
                  </a:lnTo>
                  <a:lnTo>
                    <a:pt x="669" y="236"/>
                  </a:lnTo>
                  <a:lnTo>
                    <a:pt x="662" y="248"/>
                  </a:lnTo>
                  <a:lnTo>
                    <a:pt x="655" y="259"/>
                  </a:lnTo>
                  <a:lnTo>
                    <a:pt x="645" y="270"/>
                  </a:lnTo>
                  <a:lnTo>
                    <a:pt x="645" y="270"/>
                  </a:lnTo>
                  <a:close/>
                  <a:moveTo>
                    <a:pt x="460" y="160"/>
                  </a:moveTo>
                  <a:lnTo>
                    <a:pt x="402" y="205"/>
                  </a:lnTo>
                  <a:lnTo>
                    <a:pt x="425" y="273"/>
                  </a:lnTo>
                  <a:lnTo>
                    <a:pt x="425" y="278"/>
                  </a:lnTo>
                  <a:lnTo>
                    <a:pt x="424" y="280"/>
                  </a:lnTo>
                  <a:lnTo>
                    <a:pt x="421" y="282"/>
                  </a:lnTo>
                  <a:lnTo>
                    <a:pt x="420" y="282"/>
                  </a:lnTo>
                  <a:lnTo>
                    <a:pt x="418" y="282"/>
                  </a:lnTo>
                  <a:lnTo>
                    <a:pt x="416" y="280"/>
                  </a:lnTo>
                  <a:lnTo>
                    <a:pt x="360" y="235"/>
                  </a:lnTo>
                  <a:lnTo>
                    <a:pt x="304" y="280"/>
                  </a:lnTo>
                  <a:lnTo>
                    <a:pt x="303" y="282"/>
                  </a:lnTo>
                  <a:lnTo>
                    <a:pt x="300" y="282"/>
                  </a:lnTo>
                  <a:lnTo>
                    <a:pt x="298" y="282"/>
                  </a:lnTo>
                  <a:lnTo>
                    <a:pt x="297" y="280"/>
                  </a:lnTo>
                  <a:lnTo>
                    <a:pt x="294" y="278"/>
                  </a:lnTo>
                  <a:lnTo>
                    <a:pt x="294" y="273"/>
                  </a:lnTo>
                  <a:lnTo>
                    <a:pt x="317" y="205"/>
                  </a:lnTo>
                  <a:lnTo>
                    <a:pt x="261" y="160"/>
                  </a:lnTo>
                  <a:lnTo>
                    <a:pt x="259" y="158"/>
                  </a:lnTo>
                  <a:lnTo>
                    <a:pt x="259" y="154"/>
                  </a:lnTo>
                  <a:lnTo>
                    <a:pt x="261" y="151"/>
                  </a:lnTo>
                  <a:lnTo>
                    <a:pt x="264" y="150"/>
                  </a:lnTo>
                  <a:lnTo>
                    <a:pt x="332" y="150"/>
                  </a:lnTo>
                  <a:lnTo>
                    <a:pt x="354" y="101"/>
                  </a:lnTo>
                  <a:lnTo>
                    <a:pt x="356" y="97"/>
                  </a:lnTo>
                  <a:lnTo>
                    <a:pt x="358" y="97"/>
                  </a:lnTo>
                  <a:lnTo>
                    <a:pt x="362" y="97"/>
                  </a:lnTo>
                  <a:lnTo>
                    <a:pt x="364" y="101"/>
                  </a:lnTo>
                  <a:lnTo>
                    <a:pt x="388" y="150"/>
                  </a:lnTo>
                  <a:lnTo>
                    <a:pt x="456" y="150"/>
                  </a:lnTo>
                  <a:lnTo>
                    <a:pt x="460" y="151"/>
                  </a:lnTo>
                  <a:lnTo>
                    <a:pt x="462" y="154"/>
                  </a:lnTo>
                  <a:lnTo>
                    <a:pt x="462" y="158"/>
                  </a:lnTo>
                  <a:lnTo>
                    <a:pt x="460" y="160"/>
                  </a:lnTo>
                  <a:close/>
                  <a:moveTo>
                    <a:pt x="72" y="270"/>
                  </a:moveTo>
                  <a:lnTo>
                    <a:pt x="63" y="260"/>
                  </a:lnTo>
                  <a:lnTo>
                    <a:pt x="55" y="248"/>
                  </a:lnTo>
                  <a:lnTo>
                    <a:pt x="49" y="236"/>
                  </a:lnTo>
                  <a:lnTo>
                    <a:pt x="43" y="225"/>
                  </a:lnTo>
                  <a:lnTo>
                    <a:pt x="38" y="211"/>
                  </a:lnTo>
                  <a:lnTo>
                    <a:pt x="35" y="198"/>
                  </a:lnTo>
                  <a:lnTo>
                    <a:pt x="31" y="184"/>
                  </a:lnTo>
                  <a:lnTo>
                    <a:pt x="29" y="170"/>
                  </a:lnTo>
                  <a:lnTo>
                    <a:pt x="27" y="142"/>
                  </a:lnTo>
                  <a:lnTo>
                    <a:pt x="24" y="116"/>
                  </a:lnTo>
                  <a:lnTo>
                    <a:pt x="24" y="92"/>
                  </a:lnTo>
                  <a:lnTo>
                    <a:pt x="24" y="72"/>
                  </a:lnTo>
                  <a:lnTo>
                    <a:pt x="24" y="72"/>
                  </a:lnTo>
                  <a:lnTo>
                    <a:pt x="24" y="72"/>
                  </a:lnTo>
                  <a:lnTo>
                    <a:pt x="78" y="72"/>
                  </a:lnTo>
                  <a:lnTo>
                    <a:pt x="80" y="110"/>
                  </a:lnTo>
                  <a:lnTo>
                    <a:pt x="85" y="145"/>
                  </a:lnTo>
                  <a:lnTo>
                    <a:pt x="90" y="177"/>
                  </a:lnTo>
                  <a:lnTo>
                    <a:pt x="96" y="207"/>
                  </a:lnTo>
                  <a:lnTo>
                    <a:pt x="103" y="233"/>
                  </a:lnTo>
                  <a:lnTo>
                    <a:pt x="111" y="257"/>
                  </a:lnTo>
                  <a:lnTo>
                    <a:pt x="119" y="278"/>
                  </a:lnTo>
                  <a:lnTo>
                    <a:pt x="129" y="298"/>
                  </a:lnTo>
                  <a:lnTo>
                    <a:pt x="121" y="296"/>
                  </a:lnTo>
                  <a:lnTo>
                    <a:pt x="112" y="295"/>
                  </a:lnTo>
                  <a:lnTo>
                    <a:pt x="105" y="291"/>
                  </a:lnTo>
                  <a:lnTo>
                    <a:pt x="98" y="289"/>
                  </a:lnTo>
                  <a:lnTo>
                    <a:pt x="91" y="284"/>
                  </a:lnTo>
                  <a:lnTo>
                    <a:pt x="84" y="280"/>
                  </a:lnTo>
                  <a:lnTo>
                    <a:pt x="78" y="276"/>
                  </a:lnTo>
                  <a:lnTo>
                    <a:pt x="72" y="270"/>
                  </a:lnTo>
                  <a:lnTo>
                    <a:pt x="72" y="270"/>
                  </a:lnTo>
                  <a:close/>
                  <a:moveTo>
                    <a:pt x="719" y="69"/>
                  </a:moveTo>
                  <a:lnTo>
                    <a:pt x="719" y="64"/>
                  </a:lnTo>
                  <a:lnTo>
                    <a:pt x="719" y="60"/>
                  </a:lnTo>
                  <a:lnTo>
                    <a:pt x="719" y="56"/>
                  </a:lnTo>
                  <a:lnTo>
                    <a:pt x="715" y="52"/>
                  </a:lnTo>
                  <a:lnTo>
                    <a:pt x="712" y="50"/>
                  </a:lnTo>
                  <a:lnTo>
                    <a:pt x="707" y="48"/>
                  </a:lnTo>
                  <a:lnTo>
                    <a:pt x="643" y="48"/>
                  </a:lnTo>
                  <a:lnTo>
                    <a:pt x="644" y="39"/>
                  </a:lnTo>
                  <a:lnTo>
                    <a:pt x="644" y="31"/>
                  </a:lnTo>
                  <a:lnTo>
                    <a:pt x="644" y="21"/>
                  </a:lnTo>
                  <a:lnTo>
                    <a:pt x="644" y="13"/>
                  </a:lnTo>
                  <a:lnTo>
                    <a:pt x="643" y="8"/>
                  </a:lnTo>
                  <a:lnTo>
                    <a:pt x="640" y="3"/>
                  </a:lnTo>
                  <a:lnTo>
                    <a:pt x="637" y="1"/>
                  </a:lnTo>
                  <a:lnTo>
                    <a:pt x="632" y="0"/>
                  </a:lnTo>
                  <a:lnTo>
                    <a:pt x="88" y="0"/>
                  </a:lnTo>
                  <a:lnTo>
                    <a:pt x="84" y="1"/>
                  </a:lnTo>
                  <a:lnTo>
                    <a:pt x="80" y="3"/>
                  </a:lnTo>
                  <a:lnTo>
                    <a:pt x="78" y="8"/>
                  </a:lnTo>
                  <a:lnTo>
                    <a:pt x="77" y="13"/>
                  </a:lnTo>
                  <a:lnTo>
                    <a:pt x="77" y="21"/>
                  </a:lnTo>
                  <a:lnTo>
                    <a:pt x="77" y="31"/>
                  </a:lnTo>
                  <a:lnTo>
                    <a:pt x="77" y="39"/>
                  </a:lnTo>
                  <a:lnTo>
                    <a:pt x="77" y="48"/>
                  </a:lnTo>
                  <a:lnTo>
                    <a:pt x="12" y="48"/>
                  </a:lnTo>
                  <a:lnTo>
                    <a:pt x="8" y="50"/>
                  </a:lnTo>
                  <a:lnTo>
                    <a:pt x="4" y="52"/>
                  </a:lnTo>
                  <a:lnTo>
                    <a:pt x="2" y="56"/>
                  </a:lnTo>
                  <a:lnTo>
                    <a:pt x="0" y="60"/>
                  </a:lnTo>
                  <a:lnTo>
                    <a:pt x="0" y="66"/>
                  </a:lnTo>
                  <a:lnTo>
                    <a:pt x="0" y="72"/>
                  </a:lnTo>
                  <a:lnTo>
                    <a:pt x="0" y="94"/>
                  </a:lnTo>
                  <a:lnTo>
                    <a:pt x="0" y="119"/>
                  </a:lnTo>
                  <a:lnTo>
                    <a:pt x="3" y="147"/>
                  </a:lnTo>
                  <a:lnTo>
                    <a:pt x="6" y="177"/>
                  </a:lnTo>
                  <a:lnTo>
                    <a:pt x="9" y="192"/>
                  </a:lnTo>
                  <a:lnTo>
                    <a:pt x="12" y="207"/>
                  </a:lnTo>
                  <a:lnTo>
                    <a:pt x="17" y="222"/>
                  </a:lnTo>
                  <a:lnTo>
                    <a:pt x="22" y="236"/>
                  </a:lnTo>
                  <a:lnTo>
                    <a:pt x="29" y="250"/>
                  </a:lnTo>
                  <a:lnTo>
                    <a:pt x="36" y="263"/>
                  </a:lnTo>
                  <a:lnTo>
                    <a:pt x="44" y="276"/>
                  </a:lnTo>
                  <a:lnTo>
                    <a:pt x="55" y="286"/>
                  </a:lnTo>
                  <a:lnTo>
                    <a:pt x="63" y="295"/>
                  </a:lnTo>
                  <a:lnTo>
                    <a:pt x="73" y="302"/>
                  </a:lnTo>
                  <a:lnTo>
                    <a:pt x="84" y="308"/>
                  </a:lnTo>
                  <a:lnTo>
                    <a:pt x="94" y="314"/>
                  </a:lnTo>
                  <a:lnTo>
                    <a:pt x="106" y="317"/>
                  </a:lnTo>
                  <a:lnTo>
                    <a:pt x="118" y="321"/>
                  </a:lnTo>
                  <a:lnTo>
                    <a:pt x="130" y="322"/>
                  </a:lnTo>
                  <a:lnTo>
                    <a:pt x="143" y="323"/>
                  </a:lnTo>
                  <a:lnTo>
                    <a:pt x="156" y="340"/>
                  </a:lnTo>
                  <a:lnTo>
                    <a:pt x="169" y="355"/>
                  </a:lnTo>
                  <a:lnTo>
                    <a:pt x="182" y="368"/>
                  </a:lnTo>
                  <a:lnTo>
                    <a:pt x="195" y="379"/>
                  </a:lnTo>
                  <a:lnTo>
                    <a:pt x="222" y="398"/>
                  </a:lnTo>
                  <a:lnTo>
                    <a:pt x="248" y="414"/>
                  </a:lnTo>
                  <a:lnTo>
                    <a:pt x="262" y="423"/>
                  </a:lnTo>
                  <a:lnTo>
                    <a:pt x="276" y="433"/>
                  </a:lnTo>
                  <a:lnTo>
                    <a:pt x="288" y="441"/>
                  </a:lnTo>
                  <a:lnTo>
                    <a:pt x="298" y="452"/>
                  </a:lnTo>
                  <a:lnTo>
                    <a:pt x="303" y="456"/>
                  </a:lnTo>
                  <a:lnTo>
                    <a:pt x="306" y="462"/>
                  </a:lnTo>
                  <a:lnTo>
                    <a:pt x="310" y="470"/>
                  </a:lnTo>
                  <a:lnTo>
                    <a:pt x="312" y="476"/>
                  </a:lnTo>
                  <a:lnTo>
                    <a:pt x="314" y="484"/>
                  </a:lnTo>
                  <a:lnTo>
                    <a:pt x="316" y="492"/>
                  </a:lnTo>
                  <a:lnTo>
                    <a:pt x="317" y="500"/>
                  </a:lnTo>
                  <a:lnTo>
                    <a:pt x="317" y="510"/>
                  </a:lnTo>
                  <a:lnTo>
                    <a:pt x="316" y="529"/>
                  </a:lnTo>
                  <a:lnTo>
                    <a:pt x="314" y="546"/>
                  </a:lnTo>
                  <a:lnTo>
                    <a:pt x="312" y="561"/>
                  </a:lnTo>
                  <a:lnTo>
                    <a:pt x="308" y="574"/>
                  </a:lnTo>
                  <a:lnTo>
                    <a:pt x="305" y="586"/>
                  </a:lnTo>
                  <a:lnTo>
                    <a:pt x="299" y="596"/>
                  </a:lnTo>
                  <a:lnTo>
                    <a:pt x="293" y="605"/>
                  </a:lnTo>
                  <a:lnTo>
                    <a:pt x="287" y="612"/>
                  </a:lnTo>
                  <a:lnTo>
                    <a:pt x="279" y="618"/>
                  </a:lnTo>
                  <a:lnTo>
                    <a:pt x="270" y="623"/>
                  </a:lnTo>
                  <a:lnTo>
                    <a:pt x="262" y="628"/>
                  </a:lnTo>
                  <a:lnTo>
                    <a:pt x="251" y="630"/>
                  </a:lnTo>
                  <a:lnTo>
                    <a:pt x="241" y="633"/>
                  </a:lnTo>
                  <a:lnTo>
                    <a:pt x="230" y="634"/>
                  </a:lnTo>
                  <a:lnTo>
                    <a:pt x="217" y="635"/>
                  </a:lnTo>
                  <a:lnTo>
                    <a:pt x="204" y="635"/>
                  </a:lnTo>
                  <a:lnTo>
                    <a:pt x="199" y="636"/>
                  </a:lnTo>
                  <a:lnTo>
                    <a:pt x="195" y="638"/>
                  </a:lnTo>
                  <a:lnTo>
                    <a:pt x="193" y="642"/>
                  </a:lnTo>
                  <a:lnTo>
                    <a:pt x="192" y="647"/>
                  </a:lnTo>
                  <a:lnTo>
                    <a:pt x="192" y="707"/>
                  </a:lnTo>
                  <a:lnTo>
                    <a:pt x="193" y="711"/>
                  </a:lnTo>
                  <a:lnTo>
                    <a:pt x="195" y="716"/>
                  </a:lnTo>
                  <a:lnTo>
                    <a:pt x="199" y="718"/>
                  </a:lnTo>
                  <a:lnTo>
                    <a:pt x="204" y="719"/>
                  </a:lnTo>
                  <a:lnTo>
                    <a:pt x="515" y="719"/>
                  </a:lnTo>
                  <a:lnTo>
                    <a:pt x="520" y="718"/>
                  </a:lnTo>
                  <a:lnTo>
                    <a:pt x="524" y="716"/>
                  </a:lnTo>
                  <a:lnTo>
                    <a:pt x="526" y="711"/>
                  </a:lnTo>
                  <a:lnTo>
                    <a:pt x="527" y="707"/>
                  </a:lnTo>
                  <a:lnTo>
                    <a:pt x="527" y="647"/>
                  </a:lnTo>
                  <a:lnTo>
                    <a:pt x="526" y="642"/>
                  </a:lnTo>
                  <a:lnTo>
                    <a:pt x="524" y="638"/>
                  </a:lnTo>
                  <a:lnTo>
                    <a:pt x="520" y="636"/>
                  </a:lnTo>
                  <a:lnTo>
                    <a:pt x="515" y="635"/>
                  </a:lnTo>
                  <a:lnTo>
                    <a:pt x="501" y="635"/>
                  </a:lnTo>
                  <a:lnTo>
                    <a:pt x="488" y="634"/>
                  </a:lnTo>
                  <a:lnTo>
                    <a:pt x="476" y="631"/>
                  </a:lnTo>
                  <a:lnTo>
                    <a:pt x="464" y="628"/>
                  </a:lnTo>
                  <a:lnTo>
                    <a:pt x="455" y="623"/>
                  </a:lnTo>
                  <a:lnTo>
                    <a:pt x="445" y="618"/>
                  </a:lnTo>
                  <a:lnTo>
                    <a:pt x="437" y="612"/>
                  </a:lnTo>
                  <a:lnTo>
                    <a:pt x="429" y="605"/>
                  </a:lnTo>
                  <a:lnTo>
                    <a:pt x="423" y="597"/>
                  </a:lnTo>
                  <a:lnTo>
                    <a:pt x="417" y="587"/>
                  </a:lnTo>
                  <a:lnTo>
                    <a:pt x="412" y="577"/>
                  </a:lnTo>
                  <a:lnTo>
                    <a:pt x="408" y="566"/>
                  </a:lnTo>
                  <a:lnTo>
                    <a:pt x="405" y="554"/>
                  </a:lnTo>
                  <a:lnTo>
                    <a:pt x="402" y="541"/>
                  </a:lnTo>
                  <a:lnTo>
                    <a:pt x="401" y="525"/>
                  </a:lnTo>
                  <a:lnTo>
                    <a:pt x="401" y="511"/>
                  </a:lnTo>
                  <a:lnTo>
                    <a:pt x="401" y="500"/>
                  </a:lnTo>
                  <a:lnTo>
                    <a:pt x="402" y="492"/>
                  </a:lnTo>
                  <a:lnTo>
                    <a:pt x="404" y="484"/>
                  </a:lnTo>
                  <a:lnTo>
                    <a:pt x="406" y="476"/>
                  </a:lnTo>
                  <a:lnTo>
                    <a:pt x="410" y="470"/>
                  </a:lnTo>
                  <a:lnTo>
                    <a:pt x="412" y="462"/>
                  </a:lnTo>
                  <a:lnTo>
                    <a:pt x="417" y="456"/>
                  </a:lnTo>
                  <a:lnTo>
                    <a:pt x="420" y="451"/>
                  </a:lnTo>
                  <a:lnTo>
                    <a:pt x="431" y="441"/>
                  </a:lnTo>
                  <a:lnTo>
                    <a:pt x="443" y="431"/>
                  </a:lnTo>
                  <a:lnTo>
                    <a:pt x="456" y="423"/>
                  </a:lnTo>
                  <a:lnTo>
                    <a:pt x="471" y="414"/>
                  </a:lnTo>
                  <a:lnTo>
                    <a:pt x="498" y="398"/>
                  </a:lnTo>
                  <a:lnTo>
                    <a:pt x="524" y="379"/>
                  </a:lnTo>
                  <a:lnTo>
                    <a:pt x="537" y="367"/>
                  </a:lnTo>
                  <a:lnTo>
                    <a:pt x="550" y="354"/>
                  </a:lnTo>
                  <a:lnTo>
                    <a:pt x="563" y="340"/>
                  </a:lnTo>
                  <a:lnTo>
                    <a:pt x="575" y="323"/>
                  </a:lnTo>
                  <a:lnTo>
                    <a:pt x="588" y="322"/>
                  </a:lnTo>
                  <a:lnTo>
                    <a:pt x="601" y="321"/>
                  </a:lnTo>
                  <a:lnTo>
                    <a:pt x="612" y="317"/>
                  </a:lnTo>
                  <a:lnTo>
                    <a:pt x="624" y="314"/>
                  </a:lnTo>
                  <a:lnTo>
                    <a:pt x="634" y="308"/>
                  </a:lnTo>
                  <a:lnTo>
                    <a:pt x="644" y="302"/>
                  </a:lnTo>
                  <a:lnTo>
                    <a:pt x="653" y="295"/>
                  </a:lnTo>
                  <a:lnTo>
                    <a:pt x="663" y="286"/>
                  </a:lnTo>
                  <a:lnTo>
                    <a:pt x="672" y="274"/>
                  </a:lnTo>
                  <a:lnTo>
                    <a:pt x="682" y="261"/>
                  </a:lnTo>
                  <a:lnTo>
                    <a:pt x="690" y="248"/>
                  </a:lnTo>
                  <a:lnTo>
                    <a:pt x="696" y="233"/>
                  </a:lnTo>
                  <a:lnTo>
                    <a:pt x="702" y="219"/>
                  </a:lnTo>
                  <a:lnTo>
                    <a:pt x="707" y="203"/>
                  </a:lnTo>
                  <a:lnTo>
                    <a:pt x="711" y="188"/>
                  </a:lnTo>
                  <a:lnTo>
                    <a:pt x="713" y="171"/>
                  </a:lnTo>
                  <a:lnTo>
                    <a:pt x="718" y="141"/>
                  </a:lnTo>
                  <a:lnTo>
                    <a:pt x="719" y="113"/>
                  </a:lnTo>
                  <a:lnTo>
                    <a:pt x="720" y="88"/>
                  </a:lnTo>
                  <a:lnTo>
                    <a:pt x="719" y="69"/>
                  </a:lnTo>
                  <a:close/>
                </a:path>
              </a:pathLst>
            </a:custGeom>
            <a:solidFill>
              <a:srgbClr val="46B688"/>
            </a:solidFill>
            <a:ln>
              <a:noFill/>
            </a:ln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88" name="Titel 5"/>
          <p:cNvSpPr txBox="1">
            <a:spLocks/>
          </p:cNvSpPr>
          <p:nvPr/>
        </p:nvSpPr>
        <p:spPr>
          <a:xfrm>
            <a:off x="1598501" y="906560"/>
            <a:ext cx="6637225" cy="68618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6858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2800" b="1" kern="1200">
                <a:solidFill>
                  <a:srgbClr val="003B7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2100" dirty="0" smtClean="0"/>
              <a:t>Baggrunden for igangsættelse af Fælles Faglige Begreber på voksen social og handicapområdet</a:t>
            </a:r>
            <a:endParaRPr lang="da-DK" sz="2100" dirty="0"/>
          </a:p>
        </p:txBody>
      </p:sp>
      <p:sp>
        <p:nvSpPr>
          <p:cNvPr id="96" name="Pladsholder til dato 1"/>
          <p:cNvSpPr>
            <a:spLocks noGrp="1"/>
          </p:cNvSpPr>
          <p:nvPr>
            <p:ph type="dt" sz="half" idx="10"/>
          </p:nvPr>
        </p:nvSpPr>
        <p:spPr>
          <a:xfrm>
            <a:off x="1569566" y="-26953"/>
            <a:ext cx="6837068" cy="792163"/>
          </a:xfrm>
        </p:spPr>
        <p:txBody>
          <a:bodyPr/>
          <a:lstStyle/>
          <a:p>
            <a:r>
              <a:rPr lang="da-DK" dirty="0">
                <a:solidFill>
                  <a:prstClr val="white"/>
                </a:solidFill>
              </a:rPr>
              <a:t>Fælles Faglige Begreber på voksen handicap- og socialområdet</a:t>
            </a:r>
            <a:endParaRPr lang="en-GB" dirty="0"/>
          </a:p>
        </p:txBody>
      </p:sp>
      <p:grpSp>
        <p:nvGrpSpPr>
          <p:cNvPr id="97" name="Group 171"/>
          <p:cNvGrpSpPr/>
          <p:nvPr/>
        </p:nvGrpSpPr>
        <p:grpSpPr>
          <a:xfrm>
            <a:off x="6176010" y="3510817"/>
            <a:ext cx="285750" cy="279400"/>
            <a:chOff x="7600950" y="3048000"/>
            <a:chExt cx="285750" cy="279400"/>
          </a:xfrm>
          <a:solidFill>
            <a:srgbClr val="FE8D26"/>
          </a:solidFill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</p:grpSpPr>
        <p:sp>
          <p:nvSpPr>
            <p:cNvPr id="98" name="Freeform 3039"/>
            <p:cNvSpPr>
              <a:spLocks/>
            </p:cNvSpPr>
            <p:nvPr/>
          </p:nvSpPr>
          <p:spPr bwMode="auto">
            <a:xfrm>
              <a:off x="7681913" y="3048000"/>
              <a:ext cx="123825" cy="128588"/>
            </a:xfrm>
            <a:custGeom>
              <a:avLst/>
              <a:gdLst>
                <a:gd name="T0" fmla="*/ 263 w 310"/>
                <a:gd name="T1" fmla="*/ 323 h 323"/>
                <a:gd name="T2" fmla="*/ 268 w 310"/>
                <a:gd name="T3" fmla="*/ 323 h 323"/>
                <a:gd name="T4" fmla="*/ 271 w 310"/>
                <a:gd name="T5" fmla="*/ 321 h 323"/>
                <a:gd name="T6" fmla="*/ 274 w 310"/>
                <a:gd name="T7" fmla="*/ 317 h 323"/>
                <a:gd name="T8" fmla="*/ 275 w 310"/>
                <a:gd name="T9" fmla="*/ 314 h 323"/>
                <a:gd name="T10" fmla="*/ 275 w 310"/>
                <a:gd name="T11" fmla="*/ 310 h 323"/>
                <a:gd name="T12" fmla="*/ 274 w 310"/>
                <a:gd name="T13" fmla="*/ 307 h 323"/>
                <a:gd name="T14" fmla="*/ 231 w 310"/>
                <a:gd name="T15" fmla="*/ 207 h 323"/>
                <a:gd name="T16" fmla="*/ 307 w 310"/>
                <a:gd name="T17" fmla="*/ 141 h 323"/>
                <a:gd name="T18" fmla="*/ 309 w 310"/>
                <a:gd name="T19" fmla="*/ 138 h 323"/>
                <a:gd name="T20" fmla="*/ 310 w 310"/>
                <a:gd name="T21" fmla="*/ 135 h 323"/>
                <a:gd name="T22" fmla="*/ 310 w 310"/>
                <a:gd name="T23" fmla="*/ 132 h 323"/>
                <a:gd name="T24" fmla="*/ 310 w 310"/>
                <a:gd name="T25" fmla="*/ 128 h 323"/>
                <a:gd name="T26" fmla="*/ 308 w 310"/>
                <a:gd name="T27" fmla="*/ 125 h 323"/>
                <a:gd name="T28" fmla="*/ 306 w 310"/>
                <a:gd name="T29" fmla="*/ 122 h 323"/>
                <a:gd name="T30" fmla="*/ 302 w 310"/>
                <a:gd name="T31" fmla="*/ 121 h 323"/>
                <a:gd name="T32" fmla="*/ 299 w 310"/>
                <a:gd name="T33" fmla="*/ 120 h 323"/>
                <a:gd name="T34" fmla="*/ 200 w 310"/>
                <a:gd name="T35" fmla="*/ 120 h 323"/>
                <a:gd name="T36" fmla="*/ 167 w 310"/>
                <a:gd name="T37" fmla="*/ 9 h 323"/>
                <a:gd name="T38" fmla="*/ 165 w 310"/>
                <a:gd name="T39" fmla="*/ 6 h 323"/>
                <a:gd name="T40" fmla="*/ 163 w 310"/>
                <a:gd name="T41" fmla="*/ 2 h 323"/>
                <a:gd name="T42" fmla="*/ 159 w 310"/>
                <a:gd name="T43" fmla="*/ 1 h 323"/>
                <a:gd name="T44" fmla="*/ 156 w 310"/>
                <a:gd name="T45" fmla="*/ 0 h 323"/>
                <a:gd name="T46" fmla="*/ 151 w 310"/>
                <a:gd name="T47" fmla="*/ 1 h 323"/>
                <a:gd name="T48" fmla="*/ 149 w 310"/>
                <a:gd name="T49" fmla="*/ 2 h 323"/>
                <a:gd name="T50" fmla="*/ 145 w 310"/>
                <a:gd name="T51" fmla="*/ 6 h 323"/>
                <a:gd name="T52" fmla="*/ 144 w 310"/>
                <a:gd name="T53" fmla="*/ 9 h 323"/>
                <a:gd name="T54" fmla="*/ 111 w 310"/>
                <a:gd name="T55" fmla="*/ 120 h 323"/>
                <a:gd name="T56" fmla="*/ 12 w 310"/>
                <a:gd name="T57" fmla="*/ 120 h 323"/>
                <a:gd name="T58" fmla="*/ 8 w 310"/>
                <a:gd name="T59" fmla="*/ 121 h 323"/>
                <a:gd name="T60" fmla="*/ 5 w 310"/>
                <a:gd name="T61" fmla="*/ 122 h 323"/>
                <a:gd name="T62" fmla="*/ 2 w 310"/>
                <a:gd name="T63" fmla="*/ 125 h 323"/>
                <a:gd name="T64" fmla="*/ 0 w 310"/>
                <a:gd name="T65" fmla="*/ 128 h 323"/>
                <a:gd name="T66" fmla="*/ 0 w 310"/>
                <a:gd name="T67" fmla="*/ 132 h 323"/>
                <a:gd name="T68" fmla="*/ 0 w 310"/>
                <a:gd name="T69" fmla="*/ 135 h 323"/>
                <a:gd name="T70" fmla="*/ 1 w 310"/>
                <a:gd name="T71" fmla="*/ 138 h 323"/>
                <a:gd name="T72" fmla="*/ 4 w 310"/>
                <a:gd name="T73" fmla="*/ 141 h 323"/>
                <a:gd name="T74" fmla="*/ 81 w 310"/>
                <a:gd name="T75" fmla="*/ 205 h 323"/>
                <a:gd name="T76" fmla="*/ 37 w 310"/>
                <a:gd name="T77" fmla="*/ 307 h 323"/>
                <a:gd name="T78" fmla="*/ 36 w 310"/>
                <a:gd name="T79" fmla="*/ 310 h 323"/>
                <a:gd name="T80" fmla="*/ 36 w 310"/>
                <a:gd name="T81" fmla="*/ 314 h 323"/>
                <a:gd name="T82" fmla="*/ 37 w 310"/>
                <a:gd name="T83" fmla="*/ 317 h 323"/>
                <a:gd name="T84" fmla="*/ 39 w 310"/>
                <a:gd name="T85" fmla="*/ 321 h 323"/>
                <a:gd name="T86" fmla="*/ 43 w 310"/>
                <a:gd name="T87" fmla="*/ 323 h 323"/>
                <a:gd name="T88" fmla="*/ 46 w 310"/>
                <a:gd name="T89" fmla="*/ 323 h 323"/>
                <a:gd name="T90" fmla="*/ 51 w 310"/>
                <a:gd name="T91" fmla="*/ 323 h 323"/>
                <a:gd name="T92" fmla="*/ 55 w 310"/>
                <a:gd name="T93" fmla="*/ 322 h 323"/>
                <a:gd name="T94" fmla="*/ 156 w 310"/>
                <a:gd name="T95" fmla="*/ 254 h 323"/>
                <a:gd name="T96" fmla="*/ 257 w 310"/>
                <a:gd name="T97" fmla="*/ 322 h 323"/>
                <a:gd name="T98" fmla="*/ 259 w 310"/>
                <a:gd name="T99" fmla="*/ 323 h 323"/>
                <a:gd name="T100" fmla="*/ 263 w 310"/>
                <a:gd name="T101" fmla="*/ 323 h 323"/>
                <a:gd name="T102" fmla="*/ 263 w 310"/>
                <a:gd name="T103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0" h="323">
                  <a:moveTo>
                    <a:pt x="263" y="323"/>
                  </a:moveTo>
                  <a:lnTo>
                    <a:pt x="268" y="323"/>
                  </a:lnTo>
                  <a:lnTo>
                    <a:pt x="271" y="321"/>
                  </a:lnTo>
                  <a:lnTo>
                    <a:pt x="274" y="317"/>
                  </a:lnTo>
                  <a:lnTo>
                    <a:pt x="275" y="314"/>
                  </a:lnTo>
                  <a:lnTo>
                    <a:pt x="275" y="310"/>
                  </a:lnTo>
                  <a:lnTo>
                    <a:pt x="274" y="307"/>
                  </a:lnTo>
                  <a:lnTo>
                    <a:pt x="231" y="207"/>
                  </a:lnTo>
                  <a:lnTo>
                    <a:pt x="307" y="141"/>
                  </a:lnTo>
                  <a:lnTo>
                    <a:pt x="309" y="138"/>
                  </a:lnTo>
                  <a:lnTo>
                    <a:pt x="310" y="135"/>
                  </a:lnTo>
                  <a:lnTo>
                    <a:pt x="310" y="132"/>
                  </a:lnTo>
                  <a:lnTo>
                    <a:pt x="310" y="128"/>
                  </a:lnTo>
                  <a:lnTo>
                    <a:pt x="308" y="125"/>
                  </a:lnTo>
                  <a:lnTo>
                    <a:pt x="306" y="122"/>
                  </a:lnTo>
                  <a:lnTo>
                    <a:pt x="302" y="121"/>
                  </a:lnTo>
                  <a:lnTo>
                    <a:pt x="299" y="120"/>
                  </a:lnTo>
                  <a:lnTo>
                    <a:pt x="200" y="120"/>
                  </a:lnTo>
                  <a:lnTo>
                    <a:pt x="167" y="9"/>
                  </a:lnTo>
                  <a:lnTo>
                    <a:pt x="165" y="6"/>
                  </a:lnTo>
                  <a:lnTo>
                    <a:pt x="163" y="2"/>
                  </a:lnTo>
                  <a:lnTo>
                    <a:pt x="159" y="1"/>
                  </a:lnTo>
                  <a:lnTo>
                    <a:pt x="156" y="0"/>
                  </a:lnTo>
                  <a:lnTo>
                    <a:pt x="151" y="1"/>
                  </a:lnTo>
                  <a:lnTo>
                    <a:pt x="149" y="2"/>
                  </a:lnTo>
                  <a:lnTo>
                    <a:pt x="145" y="6"/>
                  </a:lnTo>
                  <a:lnTo>
                    <a:pt x="144" y="9"/>
                  </a:lnTo>
                  <a:lnTo>
                    <a:pt x="111" y="120"/>
                  </a:lnTo>
                  <a:lnTo>
                    <a:pt x="12" y="120"/>
                  </a:lnTo>
                  <a:lnTo>
                    <a:pt x="8" y="121"/>
                  </a:lnTo>
                  <a:lnTo>
                    <a:pt x="5" y="122"/>
                  </a:lnTo>
                  <a:lnTo>
                    <a:pt x="2" y="125"/>
                  </a:lnTo>
                  <a:lnTo>
                    <a:pt x="0" y="128"/>
                  </a:lnTo>
                  <a:lnTo>
                    <a:pt x="0" y="132"/>
                  </a:lnTo>
                  <a:lnTo>
                    <a:pt x="0" y="135"/>
                  </a:lnTo>
                  <a:lnTo>
                    <a:pt x="1" y="138"/>
                  </a:lnTo>
                  <a:lnTo>
                    <a:pt x="4" y="141"/>
                  </a:lnTo>
                  <a:lnTo>
                    <a:pt x="81" y="205"/>
                  </a:lnTo>
                  <a:lnTo>
                    <a:pt x="37" y="307"/>
                  </a:lnTo>
                  <a:lnTo>
                    <a:pt x="36" y="310"/>
                  </a:lnTo>
                  <a:lnTo>
                    <a:pt x="36" y="314"/>
                  </a:lnTo>
                  <a:lnTo>
                    <a:pt x="37" y="317"/>
                  </a:lnTo>
                  <a:lnTo>
                    <a:pt x="39" y="321"/>
                  </a:lnTo>
                  <a:lnTo>
                    <a:pt x="43" y="323"/>
                  </a:lnTo>
                  <a:lnTo>
                    <a:pt x="46" y="323"/>
                  </a:lnTo>
                  <a:lnTo>
                    <a:pt x="51" y="323"/>
                  </a:lnTo>
                  <a:lnTo>
                    <a:pt x="55" y="322"/>
                  </a:lnTo>
                  <a:lnTo>
                    <a:pt x="156" y="254"/>
                  </a:lnTo>
                  <a:lnTo>
                    <a:pt x="257" y="322"/>
                  </a:lnTo>
                  <a:lnTo>
                    <a:pt x="259" y="323"/>
                  </a:lnTo>
                  <a:lnTo>
                    <a:pt x="263" y="323"/>
                  </a:lnTo>
                  <a:lnTo>
                    <a:pt x="263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3040"/>
            <p:cNvSpPr>
              <a:spLocks/>
            </p:cNvSpPr>
            <p:nvPr/>
          </p:nvSpPr>
          <p:spPr bwMode="auto">
            <a:xfrm>
              <a:off x="7762875" y="3200400"/>
              <a:ext cx="123825" cy="127000"/>
            </a:xfrm>
            <a:custGeom>
              <a:avLst/>
              <a:gdLst>
                <a:gd name="T0" fmla="*/ 311 w 312"/>
                <a:gd name="T1" fmla="*/ 127 h 322"/>
                <a:gd name="T2" fmla="*/ 308 w 312"/>
                <a:gd name="T3" fmla="*/ 124 h 322"/>
                <a:gd name="T4" fmla="*/ 306 w 312"/>
                <a:gd name="T5" fmla="*/ 121 h 322"/>
                <a:gd name="T6" fmla="*/ 304 w 312"/>
                <a:gd name="T7" fmla="*/ 120 h 322"/>
                <a:gd name="T8" fmla="*/ 300 w 312"/>
                <a:gd name="T9" fmla="*/ 119 h 322"/>
                <a:gd name="T10" fmla="*/ 200 w 312"/>
                <a:gd name="T11" fmla="*/ 119 h 322"/>
                <a:gd name="T12" fmla="*/ 167 w 312"/>
                <a:gd name="T13" fmla="*/ 8 h 322"/>
                <a:gd name="T14" fmla="*/ 166 w 312"/>
                <a:gd name="T15" fmla="*/ 5 h 322"/>
                <a:gd name="T16" fmla="*/ 163 w 312"/>
                <a:gd name="T17" fmla="*/ 2 h 322"/>
                <a:gd name="T18" fmla="*/ 160 w 312"/>
                <a:gd name="T19" fmla="*/ 0 h 322"/>
                <a:gd name="T20" fmla="*/ 156 w 312"/>
                <a:gd name="T21" fmla="*/ 0 h 322"/>
                <a:gd name="T22" fmla="*/ 153 w 312"/>
                <a:gd name="T23" fmla="*/ 0 h 322"/>
                <a:gd name="T24" fmla="*/ 149 w 312"/>
                <a:gd name="T25" fmla="*/ 2 h 322"/>
                <a:gd name="T26" fmla="*/ 146 w 312"/>
                <a:gd name="T27" fmla="*/ 5 h 322"/>
                <a:gd name="T28" fmla="*/ 144 w 312"/>
                <a:gd name="T29" fmla="*/ 8 h 322"/>
                <a:gd name="T30" fmla="*/ 111 w 312"/>
                <a:gd name="T31" fmla="*/ 119 h 322"/>
                <a:gd name="T32" fmla="*/ 12 w 312"/>
                <a:gd name="T33" fmla="*/ 119 h 322"/>
                <a:gd name="T34" fmla="*/ 9 w 312"/>
                <a:gd name="T35" fmla="*/ 120 h 322"/>
                <a:gd name="T36" fmla="*/ 5 w 312"/>
                <a:gd name="T37" fmla="*/ 121 h 322"/>
                <a:gd name="T38" fmla="*/ 3 w 312"/>
                <a:gd name="T39" fmla="*/ 124 h 322"/>
                <a:gd name="T40" fmla="*/ 0 w 312"/>
                <a:gd name="T41" fmla="*/ 127 h 322"/>
                <a:gd name="T42" fmla="*/ 0 w 312"/>
                <a:gd name="T43" fmla="*/ 131 h 322"/>
                <a:gd name="T44" fmla="*/ 0 w 312"/>
                <a:gd name="T45" fmla="*/ 134 h 322"/>
                <a:gd name="T46" fmla="*/ 2 w 312"/>
                <a:gd name="T47" fmla="*/ 138 h 322"/>
                <a:gd name="T48" fmla="*/ 4 w 312"/>
                <a:gd name="T49" fmla="*/ 140 h 322"/>
                <a:gd name="T50" fmla="*/ 81 w 312"/>
                <a:gd name="T51" fmla="*/ 204 h 322"/>
                <a:gd name="T52" fmla="*/ 37 w 312"/>
                <a:gd name="T53" fmla="*/ 306 h 322"/>
                <a:gd name="T54" fmla="*/ 36 w 312"/>
                <a:gd name="T55" fmla="*/ 309 h 322"/>
                <a:gd name="T56" fmla="*/ 36 w 312"/>
                <a:gd name="T57" fmla="*/ 314 h 322"/>
                <a:gd name="T58" fmla="*/ 38 w 312"/>
                <a:gd name="T59" fmla="*/ 317 h 322"/>
                <a:gd name="T60" fmla="*/ 41 w 312"/>
                <a:gd name="T61" fmla="*/ 320 h 322"/>
                <a:gd name="T62" fmla="*/ 43 w 312"/>
                <a:gd name="T63" fmla="*/ 322 h 322"/>
                <a:gd name="T64" fmla="*/ 48 w 312"/>
                <a:gd name="T65" fmla="*/ 322 h 322"/>
                <a:gd name="T66" fmla="*/ 52 w 312"/>
                <a:gd name="T67" fmla="*/ 322 h 322"/>
                <a:gd name="T68" fmla="*/ 55 w 312"/>
                <a:gd name="T69" fmla="*/ 321 h 322"/>
                <a:gd name="T70" fmla="*/ 156 w 312"/>
                <a:gd name="T71" fmla="*/ 253 h 322"/>
                <a:gd name="T72" fmla="*/ 257 w 312"/>
                <a:gd name="T73" fmla="*/ 321 h 322"/>
                <a:gd name="T74" fmla="*/ 260 w 312"/>
                <a:gd name="T75" fmla="*/ 322 h 322"/>
                <a:gd name="T76" fmla="*/ 263 w 312"/>
                <a:gd name="T77" fmla="*/ 322 h 322"/>
                <a:gd name="T78" fmla="*/ 268 w 312"/>
                <a:gd name="T79" fmla="*/ 322 h 322"/>
                <a:gd name="T80" fmla="*/ 272 w 312"/>
                <a:gd name="T81" fmla="*/ 320 h 322"/>
                <a:gd name="T82" fmla="*/ 274 w 312"/>
                <a:gd name="T83" fmla="*/ 317 h 322"/>
                <a:gd name="T84" fmla="*/ 275 w 312"/>
                <a:gd name="T85" fmla="*/ 314 h 322"/>
                <a:gd name="T86" fmla="*/ 275 w 312"/>
                <a:gd name="T87" fmla="*/ 310 h 322"/>
                <a:gd name="T88" fmla="*/ 275 w 312"/>
                <a:gd name="T89" fmla="*/ 306 h 322"/>
                <a:gd name="T90" fmla="*/ 231 w 312"/>
                <a:gd name="T91" fmla="*/ 207 h 322"/>
                <a:gd name="T92" fmla="*/ 307 w 312"/>
                <a:gd name="T93" fmla="*/ 140 h 322"/>
                <a:gd name="T94" fmla="*/ 310 w 312"/>
                <a:gd name="T95" fmla="*/ 138 h 322"/>
                <a:gd name="T96" fmla="*/ 311 w 312"/>
                <a:gd name="T97" fmla="*/ 134 h 322"/>
                <a:gd name="T98" fmla="*/ 312 w 312"/>
                <a:gd name="T99" fmla="*/ 131 h 322"/>
                <a:gd name="T100" fmla="*/ 311 w 312"/>
                <a:gd name="T101" fmla="*/ 127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2" h="322">
                  <a:moveTo>
                    <a:pt x="311" y="127"/>
                  </a:moveTo>
                  <a:lnTo>
                    <a:pt x="308" y="124"/>
                  </a:lnTo>
                  <a:lnTo>
                    <a:pt x="306" y="121"/>
                  </a:lnTo>
                  <a:lnTo>
                    <a:pt x="304" y="120"/>
                  </a:lnTo>
                  <a:lnTo>
                    <a:pt x="300" y="119"/>
                  </a:lnTo>
                  <a:lnTo>
                    <a:pt x="200" y="119"/>
                  </a:lnTo>
                  <a:lnTo>
                    <a:pt x="167" y="8"/>
                  </a:lnTo>
                  <a:lnTo>
                    <a:pt x="166" y="5"/>
                  </a:lnTo>
                  <a:lnTo>
                    <a:pt x="163" y="2"/>
                  </a:lnTo>
                  <a:lnTo>
                    <a:pt x="160" y="0"/>
                  </a:lnTo>
                  <a:lnTo>
                    <a:pt x="156" y="0"/>
                  </a:lnTo>
                  <a:lnTo>
                    <a:pt x="153" y="0"/>
                  </a:lnTo>
                  <a:lnTo>
                    <a:pt x="149" y="2"/>
                  </a:lnTo>
                  <a:lnTo>
                    <a:pt x="146" y="5"/>
                  </a:lnTo>
                  <a:lnTo>
                    <a:pt x="144" y="8"/>
                  </a:lnTo>
                  <a:lnTo>
                    <a:pt x="111" y="119"/>
                  </a:lnTo>
                  <a:lnTo>
                    <a:pt x="12" y="119"/>
                  </a:lnTo>
                  <a:lnTo>
                    <a:pt x="9" y="120"/>
                  </a:lnTo>
                  <a:lnTo>
                    <a:pt x="5" y="121"/>
                  </a:lnTo>
                  <a:lnTo>
                    <a:pt x="3" y="124"/>
                  </a:lnTo>
                  <a:lnTo>
                    <a:pt x="0" y="127"/>
                  </a:lnTo>
                  <a:lnTo>
                    <a:pt x="0" y="131"/>
                  </a:lnTo>
                  <a:lnTo>
                    <a:pt x="0" y="134"/>
                  </a:lnTo>
                  <a:lnTo>
                    <a:pt x="2" y="138"/>
                  </a:lnTo>
                  <a:lnTo>
                    <a:pt x="4" y="140"/>
                  </a:lnTo>
                  <a:lnTo>
                    <a:pt x="81" y="204"/>
                  </a:lnTo>
                  <a:lnTo>
                    <a:pt x="37" y="306"/>
                  </a:lnTo>
                  <a:lnTo>
                    <a:pt x="36" y="309"/>
                  </a:lnTo>
                  <a:lnTo>
                    <a:pt x="36" y="314"/>
                  </a:lnTo>
                  <a:lnTo>
                    <a:pt x="38" y="317"/>
                  </a:lnTo>
                  <a:lnTo>
                    <a:pt x="41" y="320"/>
                  </a:lnTo>
                  <a:lnTo>
                    <a:pt x="43" y="322"/>
                  </a:lnTo>
                  <a:lnTo>
                    <a:pt x="48" y="322"/>
                  </a:lnTo>
                  <a:lnTo>
                    <a:pt x="52" y="322"/>
                  </a:lnTo>
                  <a:lnTo>
                    <a:pt x="55" y="321"/>
                  </a:lnTo>
                  <a:lnTo>
                    <a:pt x="156" y="253"/>
                  </a:lnTo>
                  <a:lnTo>
                    <a:pt x="257" y="321"/>
                  </a:lnTo>
                  <a:lnTo>
                    <a:pt x="260" y="322"/>
                  </a:lnTo>
                  <a:lnTo>
                    <a:pt x="263" y="322"/>
                  </a:lnTo>
                  <a:lnTo>
                    <a:pt x="268" y="322"/>
                  </a:lnTo>
                  <a:lnTo>
                    <a:pt x="272" y="320"/>
                  </a:lnTo>
                  <a:lnTo>
                    <a:pt x="274" y="317"/>
                  </a:lnTo>
                  <a:lnTo>
                    <a:pt x="275" y="314"/>
                  </a:lnTo>
                  <a:lnTo>
                    <a:pt x="275" y="310"/>
                  </a:lnTo>
                  <a:lnTo>
                    <a:pt x="275" y="306"/>
                  </a:lnTo>
                  <a:lnTo>
                    <a:pt x="231" y="207"/>
                  </a:lnTo>
                  <a:lnTo>
                    <a:pt x="307" y="140"/>
                  </a:lnTo>
                  <a:lnTo>
                    <a:pt x="310" y="138"/>
                  </a:lnTo>
                  <a:lnTo>
                    <a:pt x="311" y="134"/>
                  </a:lnTo>
                  <a:lnTo>
                    <a:pt x="312" y="131"/>
                  </a:lnTo>
                  <a:lnTo>
                    <a:pt x="311" y="1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3041"/>
            <p:cNvSpPr>
              <a:spLocks/>
            </p:cNvSpPr>
            <p:nvPr/>
          </p:nvSpPr>
          <p:spPr bwMode="auto">
            <a:xfrm>
              <a:off x="7600950" y="3200400"/>
              <a:ext cx="123825" cy="127000"/>
            </a:xfrm>
            <a:custGeom>
              <a:avLst/>
              <a:gdLst>
                <a:gd name="T0" fmla="*/ 300 w 312"/>
                <a:gd name="T1" fmla="*/ 119 h 322"/>
                <a:gd name="T2" fmla="*/ 201 w 312"/>
                <a:gd name="T3" fmla="*/ 119 h 322"/>
                <a:gd name="T4" fmla="*/ 168 w 312"/>
                <a:gd name="T5" fmla="*/ 8 h 322"/>
                <a:gd name="T6" fmla="*/ 167 w 312"/>
                <a:gd name="T7" fmla="*/ 5 h 322"/>
                <a:gd name="T8" fmla="*/ 163 w 312"/>
                <a:gd name="T9" fmla="*/ 2 h 322"/>
                <a:gd name="T10" fmla="*/ 161 w 312"/>
                <a:gd name="T11" fmla="*/ 0 h 322"/>
                <a:gd name="T12" fmla="*/ 156 w 312"/>
                <a:gd name="T13" fmla="*/ 0 h 322"/>
                <a:gd name="T14" fmla="*/ 153 w 312"/>
                <a:gd name="T15" fmla="*/ 0 h 322"/>
                <a:gd name="T16" fmla="*/ 149 w 312"/>
                <a:gd name="T17" fmla="*/ 2 h 322"/>
                <a:gd name="T18" fmla="*/ 147 w 312"/>
                <a:gd name="T19" fmla="*/ 5 h 322"/>
                <a:gd name="T20" fmla="*/ 146 w 312"/>
                <a:gd name="T21" fmla="*/ 8 h 322"/>
                <a:gd name="T22" fmla="*/ 112 w 312"/>
                <a:gd name="T23" fmla="*/ 119 h 322"/>
                <a:gd name="T24" fmla="*/ 13 w 312"/>
                <a:gd name="T25" fmla="*/ 119 h 322"/>
                <a:gd name="T26" fmla="*/ 9 w 312"/>
                <a:gd name="T27" fmla="*/ 120 h 322"/>
                <a:gd name="T28" fmla="*/ 6 w 312"/>
                <a:gd name="T29" fmla="*/ 121 h 322"/>
                <a:gd name="T30" fmla="*/ 4 w 312"/>
                <a:gd name="T31" fmla="*/ 124 h 322"/>
                <a:gd name="T32" fmla="*/ 2 w 312"/>
                <a:gd name="T33" fmla="*/ 127 h 322"/>
                <a:gd name="T34" fmla="*/ 0 w 312"/>
                <a:gd name="T35" fmla="*/ 131 h 322"/>
                <a:gd name="T36" fmla="*/ 2 w 312"/>
                <a:gd name="T37" fmla="*/ 134 h 322"/>
                <a:gd name="T38" fmla="*/ 3 w 312"/>
                <a:gd name="T39" fmla="*/ 138 h 322"/>
                <a:gd name="T40" fmla="*/ 5 w 312"/>
                <a:gd name="T41" fmla="*/ 140 h 322"/>
                <a:gd name="T42" fmla="*/ 82 w 312"/>
                <a:gd name="T43" fmla="*/ 204 h 322"/>
                <a:gd name="T44" fmla="*/ 38 w 312"/>
                <a:gd name="T45" fmla="*/ 306 h 322"/>
                <a:gd name="T46" fmla="*/ 37 w 312"/>
                <a:gd name="T47" fmla="*/ 309 h 322"/>
                <a:gd name="T48" fmla="*/ 37 w 312"/>
                <a:gd name="T49" fmla="*/ 314 h 322"/>
                <a:gd name="T50" fmla="*/ 38 w 312"/>
                <a:gd name="T51" fmla="*/ 317 h 322"/>
                <a:gd name="T52" fmla="*/ 41 w 312"/>
                <a:gd name="T53" fmla="*/ 320 h 322"/>
                <a:gd name="T54" fmla="*/ 44 w 312"/>
                <a:gd name="T55" fmla="*/ 322 h 322"/>
                <a:gd name="T56" fmla="*/ 48 w 312"/>
                <a:gd name="T57" fmla="*/ 322 h 322"/>
                <a:gd name="T58" fmla="*/ 52 w 312"/>
                <a:gd name="T59" fmla="*/ 322 h 322"/>
                <a:gd name="T60" fmla="*/ 55 w 312"/>
                <a:gd name="T61" fmla="*/ 321 h 322"/>
                <a:gd name="T62" fmla="*/ 156 w 312"/>
                <a:gd name="T63" fmla="*/ 253 h 322"/>
                <a:gd name="T64" fmla="*/ 257 w 312"/>
                <a:gd name="T65" fmla="*/ 321 h 322"/>
                <a:gd name="T66" fmla="*/ 261 w 312"/>
                <a:gd name="T67" fmla="*/ 322 h 322"/>
                <a:gd name="T68" fmla="*/ 264 w 312"/>
                <a:gd name="T69" fmla="*/ 322 h 322"/>
                <a:gd name="T70" fmla="*/ 268 w 312"/>
                <a:gd name="T71" fmla="*/ 322 h 322"/>
                <a:gd name="T72" fmla="*/ 272 w 312"/>
                <a:gd name="T73" fmla="*/ 320 h 322"/>
                <a:gd name="T74" fmla="*/ 275 w 312"/>
                <a:gd name="T75" fmla="*/ 317 h 322"/>
                <a:gd name="T76" fmla="*/ 276 w 312"/>
                <a:gd name="T77" fmla="*/ 314 h 322"/>
                <a:gd name="T78" fmla="*/ 276 w 312"/>
                <a:gd name="T79" fmla="*/ 310 h 322"/>
                <a:gd name="T80" fmla="*/ 275 w 312"/>
                <a:gd name="T81" fmla="*/ 306 h 322"/>
                <a:gd name="T82" fmla="*/ 231 w 312"/>
                <a:gd name="T83" fmla="*/ 207 h 322"/>
                <a:gd name="T84" fmla="*/ 308 w 312"/>
                <a:gd name="T85" fmla="*/ 140 h 322"/>
                <a:gd name="T86" fmla="*/ 311 w 312"/>
                <a:gd name="T87" fmla="*/ 138 h 322"/>
                <a:gd name="T88" fmla="*/ 312 w 312"/>
                <a:gd name="T89" fmla="*/ 134 h 322"/>
                <a:gd name="T90" fmla="*/ 312 w 312"/>
                <a:gd name="T91" fmla="*/ 131 h 322"/>
                <a:gd name="T92" fmla="*/ 312 w 312"/>
                <a:gd name="T93" fmla="*/ 127 h 322"/>
                <a:gd name="T94" fmla="*/ 310 w 312"/>
                <a:gd name="T95" fmla="*/ 124 h 322"/>
                <a:gd name="T96" fmla="*/ 307 w 312"/>
                <a:gd name="T97" fmla="*/ 121 h 322"/>
                <a:gd name="T98" fmla="*/ 304 w 312"/>
                <a:gd name="T99" fmla="*/ 120 h 322"/>
                <a:gd name="T100" fmla="*/ 300 w 312"/>
                <a:gd name="T101" fmla="*/ 119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2" h="322">
                  <a:moveTo>
                    <a:pt x="300" y="119"/>
                  </a:moveTo>
                  <a:lnTo>
                    <a:pt x="201" y="119"/>
                  </a:lnTo>
                  <a:lnTo>
                    <a:pt x="168" y="8"/>
                  </a:lnTo>
                  <a:lnTo>
                    <a:pt x="167" y="5"/>
                  </a:lnTo>
                  <a:lnTo>
                    <a:pt x="163" y="2"/>
                  </a:lnTo>
                  <a:lnTo>
                    <a:pt x="161" y="0"/>
                  </a:lnTo>
                  <a:lnTo>
                    <a:pt x="156" y="0"/>
                  </a:lnTo>
                  <a:lnTo>
                    <a:pt x="153" y="0"/>
                  </a:lnTo>
                  <a:lnTo>
                    <a:pt x="149" y="2"/>
                  </a:lnTo>
                  <a:lnTo>
                    <a:pt x="147" y="5"/>
                  </a:lnTo>
                  <a:lnTo>
                    <a:pt x="146" y="8"/>
                  </a:lnTo>
                  <a:lnTo>
                    <a:pt x="112" y="119"/>
                  </a:lnTo>
                  <a:lnTo>
                    <a:pt x="13" y="119"/>
                  </a:lnTo>
                  <a:lnTo>
                    <a:pt x="9" y="120"/>
                  </a:lnTo>
                  <a:lnTo>
                    <a:pt x="6" y="121"/>
                  </a:lnTo>
                  <a:lnTo>
                    <a:pt x="4" y="124"/>
                  </a:lnTo>
                  <a:lnTo>
                    <a:pt x="2" y="127"/>
                  </a:lnTo>
                  <a:lnTo>
                    <a:pt x="0" y="131"/>
                  </a:lnTo>
                  <a:lnTo>
                    <a:pt x="2" y="134"/>
                  </a:lnTo>
                  <a:lnTo>
                    <a:pt x="3" y="138"/>
                  </a:lnTo>
                  <a:lnTo>
                    <a:pt x="5" y="140"/>
                  </a:lnTo>
                  <a:lnTo>
                    <a:pt x="82" y="204"/>
                  </a:lnTo>
                  <a:lnTo>
                    <a:pt x="38" y="306"/>
                  </a:lnTo>
                  <a:lnTo>
                    <a:pt x="37" y="309"/>
                  </a:lnTo>
                  <a:lnTo>
                    <a:pt x="37" y="314"/>
                  </a:lnTo>
                  <a:lnTo>
                    <a:pt x="38" y="317"/>
                  </a:lnTo>
                  <a:lnTo>
                    <a:pt x="41" y="320"/>
                  </a:lnTo>
                  <a:lnTo>
                    <a:pt x="44" y="322"/>
                  </a:lnTo>
                  <a:lnTo>
                    <a:pt x="48" y="322"/>
                  </a:lnTo>
                  <a:lnTo>
                    <a:pt x="52" y="322"/>
                  </a:lnTo>
                  <a:lnTo>
                    <a:pt x="55" y="321"/>
                  </a:lnTo>
                  <a:lnTo>
                    <a:pt x="156" y="253"/>
                  </a:lnTo>
                  <a:lnTo>
                    <a:pt x="257" y="321"/>
                  </a:lnTo>
                  <a:lnTo>
                    <a:pt x="261" y="322"/>
                  </a:lnTo>
                  <a:lnTo>
                    <a:pt x="264" y="322"/>
                  </a:lnTo>
                  <a:lnTo>
                    <a:pt x="268" y="322"/>
                  </a:lnTo>
                  <a:lnTo>
                    <a:pt x="272" y="320"/>
                  </a:lnTo>
                  <a:lnTo>
                    <a:pt x="275" y="317"/>
                  </a:lnTo>
                  <a:lnTo>
                    <a:pt x="276" y="314"/>
                  </a:lnTo>
                  <a:lnTo>
                    <a:pt x="276" y="310"/>
                  </a:lnTo>
                  <a:lnTo>
                    <a:pt x="275" y="306"/>
                  </a:lnTo>
                  <a:lnTo>
                    <a:pt x="231" y="207"/>
                  </a:lnTo>
                  <a:lnTo>
                    <a:pt x="308" y="140"/>
                  </a:lnTo>
                  <a:lnTo>
                    <a:pt x="311" y="138"/>
                  </a:lnTo>
                  <a:lnTo>
                    <a:pt x="312" y="134"/>
                  </a:lnTo>
                  <a:lnTo>
                    <a:pt x="312" y="131"/>
                  </a:lnTo>
                  <a:lnTo>
                    <a:pt x="312" y="127"/>
                  </a:lnTo>
                  <a:lnTo>
                    <a:pt x="310" y="124"/>
                  </a:lnTo>
                  <a:lnTo>
                    <a:pt x="307" y="121"/>
                  </a:lnTo>
                  <a:lnTo>
                    <a:pt x="304" y="120"/>
                  </a:lnTo>
                  <a:lnTo>
                    <a:pt x="300" y="1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2" name="Freeform 3886"/>
          <p:cNvSpPr>
            <a:spLocks noEditPoints="1"/>
          </p:cNvSpPr>
          <p:nvPr/>
        </p:nvSpPr>
        <p:spPr bwMode="auto">
          <a:xfrm>
            <a:off x="9166365" y="3526038"/>
            <a:ext cx="249099" cy="252268"/>
          </a:xfrm>
          <a:custGeom>
            <a:avLst/>
            <a:gdLst>
              <a:gd name="T0" fmla="*/ 268 w 902"/>
              <a:gd name="T1" fmla="*/ 575 h 901"/>
              <a:gd name="T2" fmla="*/ 207 w 902"/>
              <a:gd name="T3" fmla="*/ 555 h 901"/>
              <a:gd name="T4" fmla="*/ 155 w 902"/>
              <a:gd name="T5" fmla="*/ 520 h 901"/>
              <a:gd name="T6" fmla="*/ 112 w 902"/>
              <a:gd name="T7" fmla="*/ 475 h 901"/>
              <a:gd name="T8" fmla="*/ 81 w 902"/>
              <a:gd name="T9" fmla="*/ 422 h 901"/>
              <a:gd name="T10" fmla="*/ 64 w 902"/>
              <a:gd name="T11" fmla="*/ 360 h 901"/>
              <a:gd name="T12" fmla="*/ 61 w 902"/>
              <a:gd name="T13" fmla="*/ 294 h 901"/>
              <a:gd name="T14" fmla="*/ 76 w 902"/>
              <a:gd name="T15" fmla="*/ 231 h 901"/>
              <a:gd name="T16" fmla="*/ 104 w 902"/>
              <a:gd name="T17" fmla="*/ 175 h 901"/>
              <a:gd name="T18" fmla="*/ 145 w 902"/>
              <a:gd name="T19" fmla="*/ 128 h 901"/>
              <a:gd name="T20" fmla="*/ 197 w 902"/>
              <a:gd name="T21" fmla="*/ 92 h 901"/>
              <a:gd name="T22" fmla="*/ 256 w 902"/>
              <a:gd name="T23" fmla="*/ 69 h 901"/>
              <a:gd name="T24" fmla="*/ 320 w 902"/>
              <a:gd name="T25" fmla="*/ 60 h 901"/>
              <a:gd name="T26" fmla="*/ 385 w 902"/>
              <a:gd name="T27" fmla="*/ 69 h 901"/>
              <a:gd name="T28" fmla="*/ 444 w 902"/>
              <a:gd name="T29" fmla="*/ 92 h 901"/>
              <a:gd name="T30" fmla="*/ 495 w 902"/>
              <a:gd name="T31" fmla="*/ 128 h 901"/>
              <a:gd name="T32" fmla="*/ 537 w 902"/>
              <a:gd name="T33" fmla="*/ 175 h 901"/>
              <a:gd name="T34" fmla="*/ 564 w 902"/>
              <a:gd name="T35" fmla="*/ 231 h 901"/>
              <a:gd name="T36" fmla="*/ 579 w 902"/>
              <a:gd name="T37" fmla="*/ 294 h 901"/>
              <a:gd name="T38" fmla="*/ 577 w 902"/>
              <a:gd name="T39" fmla="*/ 360 h 901"/>
              <a:gd name="T40" fmla="*/ 560 w 902"/>
              <a:gd name="T41" fmla="*/ 422 h 901"/>
              <a:gd name="T42" fmla="*/ 529 w 902"/>
              <a:gd name="T43" fmla="*/ 475 h 901"/>
              <a:gd name="T44" fmla="*/ 486 w 902"/>
              <a:gd name="T45" fmla="*/ 520 h 901"/>
              <a:gd name="T46" fmla="*/ 432 w 902"/>
              <a:gd name="T47" fmla="*/ 555 h 901"/>
              <a:gd name="T48" fmla="*/ 372 w 902"/>
              <a:gd name="T49" fmla="*/ 575 h 901"/>
              <a:gd name="T50" fmla="*/ 320 w 902"/>
              <a:gd name="T51" fmla="*/ 580 h 901"/>
              <a:gd name="T52" fmla="*/ 591 w 902"/>
              <a:gd name="T53" fmla="*/ 491 h 901"/>
              <a:gd name="T54" fmla="*/ 621 w 902"/>
              <a:gd name="T55" fmla="*/ 430 h 901"/>
              <a:gd name="T56" fmla="*/ 637 w 902"/>
              <a:gd name="T57" fmla="*/ 363 h 901"/>
              <a:gd name="T58" fmla="*/ 638 w 902"/>
              <a:gd name="T59" fmla="*/ 288 h 901"/>
              <a:gd name="T60" fmla="*/ 621 w 902"/>
              <a:gd name="T61" fmla="*/ 211 h 901"/>
              <a:gd name="T62" fmla="*/ 586 w 902"/>
              <a:gd name="T63" fmla="*/ 142 h 901"/>
              <a:gd name="T64" fmla="*/ 535 w 902"/>
              <a:gd name="T65" fmla="*/ 83 h 901"/>
              <a:gd name="T66" fmla="*/ 473 w 902"/>
              <a:gd name="T67" fmla="*/ 39 h 901"/>
              <a:gd name="T68" fmla="*/ 400 w 902"/>
              <a:gd name="T69" fmla="*/ 10 h 901"/>
              <a:gd name="T70" fmla="*/ 320 w 902"/>
              <a:gd name="T71" fmla="*/ 0 h 901"/>
              <a:gd name="T72" fmla="*/ 241 w 902"/>
              <a:gd name="T73" fmla="*/ 10 h 901"/>
              <a:gd name="T74" fmla="*/ 168 w 902"/>
              <a:gd name="T75" fmla="*/ 39 h 901"/>
              <a:gd name="T76" fmla="*/ 105 w 902"/>
              <a:gd name="T77" fmla="*/ 83 h 901"/>
              <a:gd name="T78" fmla="*/ 55 w 902"/>
              <a:gd name="T79" fmla="*/ 142 h 901"/>
              <a:gd name="T80" fmla="*/ 20 w 902"/>
              <a:gd name="T81" fmla="*/ 211 h 901"/>
              <a:gd name="T82" fmla="*/ 1 w 902"/>
              <a:gd name="T83" fmla="*/ 288 h 901"/>
              <a:gd name="T84" fmla="*/ 3 w 902"/>
              <a:gd name="T85" fmla="*/ 369 h 901"/>
              <a:gd name="T86" fmla="*/ 25 w 902"/>
              <a:gd name="T87" fmla="*/ 445 h 901"/>
              <a:gd name="T88" fmla="*/ 64 w 902"/>
              <a:gd name="T89" fmla="*/ 512 h 901"/>
              <a:gd name="T90" fmla="*/ 117 w 902"/>
              <a:gd name="T91" fmla="*/ 568 h 901"/>
              <a:gd name="T92" fmla="*/ 182 w 902"/>
              <a:gd name="T93" fmla="*/ 608 h 901"/>
              <a:gd name="T94" fmla="*/ 256 w 902"/>
              <a:gd name="T95" fmla="*/ 634 h 901"/>
              <a:gd name="T96" fmla="*/ 335 w 902"/>
              <a:gd name="T97" fmla="*/ 641 h 901"/>
              <a:gd name="T98" fmla="*/ 405 w 902"/>
              <a:gd name="T99" fmla="*/ 630 h 901"/>
              <a:gd name="T100" fmla="*/ 468 w 902"/>
              <a:gd name="T101" fmla="*/ 604 h 901"/>
              <a:gd name="T102" fmla="*/ 525 w 902"/>
              <a:gd name="T103" fmla="*/ 567 h 901"/>
              <a:gd name="T104" fmla="*/ 871 w 902"/>
              <a:gd name="T105" fmla="*/ 901 h 901"/>
              <a:gd name="T106" fmla="*/ 897 w 902"/>
              <a:gd name="T107" fmla="*/ 888 h 901"/>
              <a:gd name="T108" fmla="*/ 899 w 902"/>
              <a:gd name="T109" fmla="*/ 860 h 9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902" h="901">
                <a:moveTo>
                  <a:pt x="320" y="580"/>
                </a:moveTo>
                <a:lnTo>
                  <a:pt x="307" y="580"/>
                </a:lnTo>
                <a:lnTo>
                  <a:pt x="294" y="579"/>
                </a:lnTo>
                <a:lnTo>
                  <a:pt x="281" y="577"/>
                </a:lnTo>
                <a:lnTo>
                  <a:pt x="268" y="575"/>
                </a:lnTo>
                <a:lnTo>
                  <a:pt x="256" y="572"/>
                </a:lnTo>
                <a:lnTo>
                  <a:pt x="243" y="569"/>
                </a:lnTo>
                <a:lnTo>
                  <a:pt x="231" y="564"/>
                </a:lnTo>
                <a:lnTo>
                  <a:pt x="219" y="560"/>
                </a:lnTo>
                <a:lnTo>
                  <a:pt x="207" y="555"/>
                </a:lnTo>
                <a:lnTo>
                  <a:pt x="197" y="549"/>
                </a:lnTo>
                <a:lnTo>
                  <a:pt x="186" y="543"/>
                </a:lnTo>
                <a:lnTo>
                  <a:pt x="175" y="535"/>
                </a:lnTo>
                <a:lnTo>
                  <a:pt x="164" y="529"/>
                </a:lnTo>
                <a:lnTo>
                  <a:pt x="155" y="520"/>
                </a:lnTo>
                <a:lnTo>
                  <a:pt x="145" y="513"/>
                </a:lnTo>
                <a:lnTo>
                  <a:pt x="136" y="504"/>
                </a:lnTo>
                <a:lnTo>
                  <a:pt x="128" y="495"/>
                </a:lnTo>
                <a:lnTo>
                  <a:pt x="119" y="486"/>
                </a:lnTo>
                <a:lnTo>
                  <a:pt x="112" y="475"/>
                </a:lnTo>
                <a:lnTo>
                  <a:pt x="104" y="466"/>
                </a:lnTo>
                <a:lnTo>
                  <a:pt x="98" y="455"/>
                </a:lnTo>
                <a:lnTo>
                  <a:pt x="91" y="444"/>
                </a:lnTo>
                <a:lnTo>
                  <a:pt x="86" y="432"/>
                </a:lnTo>
                <a:lnTo>
                  <a:pt x="81" y="422"/>
                </a:lnTo>
                <a:lnTo>
                  <a:pt x="76" y="410"/>
                </a:lnTo>
                <a:lnTo>
                  <a:pt x="72" y="397"/>
                </a:lnTo>
                <a:lnTo>
                  <a:pt x="69" y="385"/>
                </a:lnTo>
                <a:lnTo>
                  <a:pt x="66" y="372"/>
                </a:lnTo>
                <a:lnTo>
                  <a:pt x="64" y="360"/>
                </a:lnTo>
                <a:lnTo>
                  <a:pt x="61" y="347"/>
                </a:lnTo>
                <a:lnTo>
                  <a:pt x="60" y="334"/>
                </a:lnTo>
                <a:lnTo>
                  <a:pt x="60" y="320"/>
                </a:lnTo>
                <a:lnTo>
                  <a:pt x="60" y="307"/>
                </a:lnTo>
                <a:lnTo>
                  <a:pt x="61" y="294"/>
                </a:lnTo>
                <a:lnTo>
                  <a:pt x="64" y="281"/>
                </a:lnTo>
                <a:lnTo>
                  <a:pt x="66" y="268"/>
                </a:lnTo>
                <a:lnTo>
                  <a:pt x="69" y="256"/>
                </a:lnTo>
                <a:lnTo>
                  <a:pt x="72" y="243"/>
                </a:lnTo>
                <a:lnTo>
                  <a:pt x="76" y="231"/>
                </a:lnTo>
                <a:lnTo>
                  <a:pt x="81" y="219"/>
                </a:lnTo>
                <a:lnTo>
                  <a:pt x="86" y="207"/>
                </a:lnTo>
                <a:lnTo>
                  <a:pt x="91" y="197"/>
                </a:lnTo>
                <a:lnTo>
                  <a:pt x="98" y="186"/>
                </a:lnTo>
                <a:lnTo>
                  <a:pt x="104" y="175"/>
                </a:lnTo>
                <a:lnTo>
                  <a:pt x="112" y="164"/>
                </a:lnTo>
                <a:lnTo>
                  <a:pt x="119" y="155"/>
                </a:lnTo>
                <a:lnTo>
                  <a:pt x="128" y="145"/>
                </a:lnTo>
                <a:lnTo>
                  <a:pt x="136" y="137"/>
                </a:lnTo>
                <a:lnTo>
                  <a:pt x="145" y="128"/>
                </a:lnTo>
                <a:lnTo>
                  <a:pt x="155" y="119"/>
                </a:lnTo>
                <a:lnTo>
                  <a:pt x="164" y="112"/>
                </a:lnTo>
                <a:lnTo>
                  <a:pt x="175" y="104"/>
                </a:lnTo>
                <a:lnTo>
                  <a:pt x="186" y="98"/>
                </a:lnTo>
                <a:lnTo>
                  <a:pt x="197" y="92"/>
                </a:lnTo>
                <a:lnTo>
                  <a:pt x="207" y="86"/>
                </a:lnTo>
                <a:lnTo>
                  <a:pt x="219" y="81"/>
                </a:lnTo>
                <a:lnTo>
                  <a:pt x="231" y="77"/>
                </a:lnTo>
                <a:lnTo>
                  <a:pt x="243" y="72"/>
                </a:lnTo>
                <a:lnTo>
                  <a:pt x="256" y="69"/>
                </a:lnTo>
                <a:lnTo>
                  <a:pt x="268" y="66"/>
                </a:lnTo>
                <a:lnTo>
                  <a:pt x="281" y="64"/>
                </a:lnTo>
                <a:lnTo>
                  <a:pt x="294" y="61"/>
                </a:lnTo>
                <a:lnTo>
                  <a:pt x="307" y="60"/>
                </a:lnTo>
                <a:lnTo>
                  <a:pt x="320" y="60"/>
                </a:lnTo>
                <a:lnTo>
                  <a:pt x="334" y="60"/>
                </a:lnTo>
                <a:lnTo>
                  <a:pt x="347" y="61"/>
                </a:lnTo>
                <a:lnTo>
                  <a:pt x="360" y="64"/>
                </a:lnTo>
                <a:lnTo>
                  <a:pt x="372" y="66"/>
                </a:lnTo>
                <a:lnTo>
                  <a:pt x="385" y="69"/>
                </a:lnTo>
                <a:lnTo>
                  <a:pt x="397" y="72"/>
                </a:lnTo>
                <a:lnTo>
                  <a:pt x="410" y="77"/>
                </a:lnTo>
                <a:lnTo>
                  <a:pt x="422" y="81"/>
                </a:lnTo>
                <a:lnTo>
                  <a:pt x="432" y="86"/>
                </a:lnTo>
                <a:lnTo>
                  <a:pt x="444" y="92"/>
                </a:lnTo>
                <a:lnTo>
                  <a:pt x="455" y="98"/>
                </a:lnTo>
                <a:lnTo>
                  <a:pt x="466" y="104"/>
                </a:lnTo>
                <a:lnTo>
                  <a:pt x="475" y="112"/>
                </a:lnTo>
                <a:lnTo>
                  <a:pt x="486" y="119"/>
                </a:lnTo>
                <a:lnTo>
                  <a:pt x="495" y="128"/>
                </a:lnTo>
                <a:lnTo>
                  <a:pt x="504" y="137"/>
                </a:lnTo>
                <a:lnTo>
                  <a:pt x="513" y="145"/>
                </a:lnTo>
                <a:lnTo>
                  <a:pt x="522" y="155"/>
                </a:lnTo>
                <a:lnTo>
                  <a:pt x="529" y="164"/>
                </a:lnTo>
                <a:lnTo>
                  <a:pt x="537" y="175"/>
                </a:lnTo>
                <a:lnTo>
                  <a:pt x="543" y="186"/>
                </a:lnTo>
                <a:lnTo>
                  <a:pt x="549" y="197"/>
                </a:lnTo>
                <a:lnTo>
                  <a:pt x="555" y="207"/>
                </a:lnTo>
                <a:lnTo>
                  <a:pt x="560" y="219"/>
                </a:lnTo>
                <a:lnTo>
                  <a:pt x="564" y="231"/>
                </a:lnTo>
                <a:lnTo>
                  <a:pt x="569" y="243"/>
                </a:lnTo>
                <a:lnTo>
                  <a:pt x="572" y="256"/>
                </a:lnTo>
                <a:lnTo>
                  <a:pt x="575" y="268"/>
                </a:lnTo>
                <a:lnTo>
                  <a:pt x="577" y="281"/>
                </a:lnTo>
                <a:lnTo>
                  <a:pt x="579" y="294"/>
                </a:lnTo>
                <a:lnTo>
                  <a:pt x="580" y="307"/>
                </a:lnTo>
                <a:lnTo>
                  <a:pt x="580" y="320"/>
                </a:lnTo>
                <a:lnTo>
                  <a:pt x="580" y="334"/>
                </a:lnTo>
                <a:lnTo>
                  <a:pt x="579" y="347"/>
                </a:lnTo>
                <a:lnTo>
                  <a:pt x="577" y="360"/>
                </a:lnTo>
                <a:lnTo>
                  <a:pt x="575" y="372"/>
                </a:lnTo>
                <a:lnTo>
                  <a:pt x="572" y="385"/>
                </a:lnTo>
                <a:lnTo>
                  <a:pt x="569" y="397"/>
                </a:lnTo>
                <a:lnTo>
                  <a:pt x="564" y="410"/>
                </a:lnTo>
                <a:lnTo>
                  <a:pt x="560" y="422"/>
                </a:lnTo>
                <a:lnTo>
                  <a:pt x="555" y="432"/>
                </a:lnTo>
                <a:lnTo>
                  <a:pt x="549" y="444"/>
                </a:lnTo>
                <a:lnTo>
                  <a:pt x="543" y="455"/>
                </a:lnTo>
                <a:lnTo>
                  <a:pt x="537" y="466"/>
                </a:lnTo>
                <a:lnTo>
                  <a:pt x="529" y="475"/>
                </a:lnTo>
                <a:lnTo>
                  <a:pt x="522" y="486"/>
                </a:lnTo>
                <a:lnTo>
                  <a:pt x="513" y="495"/>
                </a:lnTo>
                <a:lnTo>
                  <a:pt x="504" y="504"/>
                </a:lnTo>
                <a:lnTo>
                  <a:pt x="495" y="513"/>
                </a:lnTo>
                <a:lnTo>
                  <a:pt x="486" y="520"/>
                </a:lnTo>
                <a:lnTo>
                  <a:pt x="475" y="529"/>
                </a:lnTo>
                <a:lnTo>
                  <a:pt x="466" y="535"/>
                </a:lnTo>
                <a:lnTo>
                  <a:pt x="455" y="543"/>
                </a:lnTo>
                <a:lnTo>
                  <a:pt x="444" y="549"/>
                </a:lnTo>
                <a:lnTo>
                  <a:pt x="432" y="555"/>
                </a:lnTo>
                <a:lnTo>
                  <a:pt x="422" y="560"/>
                </a:lnTo>
                <a:lnTo>
                  <a:pt x="410" y="564"/>
                </a:lnTo>
                <a:lnTo>
                  <a:pt x="397" y="569"/>
                </a:lnTo>
                <a:lnTo>
                  <a:pt x="385" y="572"/>
                </a:lnTo>
                <a:lnTo>
                  <a:pt x="372" y="575"/>
                </a:lnTo>
                <a:lnTo>
                  <a:pt x="360" y="577"/>
                </a:lnTo>
                <a:lnTo>
                  <a:pt x="347" y="579"/>
                </a:lnTo>
                <a:lnTo>
                  <a:pt x="334" y="580"/>
                </a:lnTo>
                <a:lnTo>
                  <a:pt x="320" y="580"/>
                </a:lnTo>
                <a:lnTo>
                  <a:pt x="320" y="580"/>
                </a:lnTo>
                <a:close/>
                <a:moveTo>
                  <a:pt x="893" y="851"/>
                </a:moveTo>
                <a:lnTo>
                  <a:pt x="567" y="525"/>
                </a:lnTo>
                <a:lnTo>
                  <a:pt x="575" y="514"/>
                </a:lnTo>
                <a:lnTo>
                  <a:pt x="584" y="503"/>
                </a:lnTo>
                <a:lnTo>
                  <a:pt x="591" y="491"/>
                </a:lnTo>
                <a:lnTo>
                  <a:pt x="598" y="480"/>
                </a:lnTo>
                <a:lnTo>
                  <a:pt x="604" y="468"/>
                </a:lnTo>
                <a:lnTo>
                  <a:pt x="611" y="456"/>
                </a:lnTo>
                <a:lnTo>
                  <a:pt x="616" y="443"/>
                </a:lnTo>
                <a:lnTo>
                  <a:pt x="621" y="430"/>
                </a:lnTo>
                <a:lnTo>
                  <a:pt x="626" y="417"/>
                </a:lnTo>
                <a:lnTo>
                  <a:pt x="630" y="405"/>
                </a:lnTo>
                <a:lnTo>
                  <a:pt x="633" y="391"/>
                </a:lnTo>
                <a:lnTo>
                  <a:pt x="635" y="377"/>
                </a:lnTo>
                <a:lnTo>
                  <a:pt x="637" y="363"/>
                </a:lnTo>
                <a:lnTo>
                  <a:pt x="639" y="349"/>
                </a:lnTo>
                <a:lnTo>
                  <a:pt x="641" y="335"/>
                </a:lnTo>
                <a:lnTo>
                  <a:pt x="641" y="320"/>
                </a:lnTo>
                <a:lnTo>
                  <a:pt x="641" y="304"/>
                </a:lnTo>
                <a:lnTo>
                  <a:pt x="638" y="288"/>
                </a:lnTo>
                <a:lnTo>
                  <a:pt x="637" y="272"/>
                </a:lnTo>
                <a:lnTo>
                  <a:pt x="634" y="256"/>
                </a:lnTo>
                <a:lnTo>
                  <a:pt x="631" y="241"/>
                </a:lnTo>
                <a:lnTo>
                  <a:pt x="627" y="226"/>
                </a:lnTo>
                <a:lnTo>
                  <a:pt x="621" y="211"/>
                </a:lnTo>
                <a:lnTo>
                  <a:pt x="616" y="196"/>
                </a:lnTo>
                <a:lnTo>
                  <a:pt x="609" y="182"/>
                </a:lnTo>
                <a:lnTo>
                  <a:pt x="602" y="168"/>
                </a:lnTo>
                <a:lnTo>
                  <a:pt x="594" y="155"/>
                </a:lnTo>
                <a:lnTo>
                  <a:pt x="586" y="142"/>
                </a:lnTo>
                <a:lnTo>
                  <a:pt x="577" y="129"/>
                </a:lnTo>
                <a:lnTo>
                  <a:pt x="568" y="117"/>
                </a:lnTo>
                <a:lnTo>
                  <a:pt x="557" y="105"/>
                </a:lnTo>
                <a:lnTo>
                  <a:pt x="546" y="94"/>
                </a:lnTo>
                <a:lnTo>
                  <a:pt x="535" y="83"/>
                </a:lnTo>
                <a:lnTo>
                  <a:pt x="524" y="73"/>
                </a:lnTo>
                <a:lnTo>
                  <a:pt x="512" y="64"/>
                </a:lnTo>
                <a:lnTo>
                  <a:pt x="499" y="55"/>
                </a:lnTo>
                <a:lnTo>
                  <a:pt x="486" y="46"/>
                </a:lnTo>
                <a:lnTo>
                  <a:pt x="473" y="39"/>
                </a:lnTo>
                <a:lnTo>
                  <a:pt x="459" y="31"/>
                </a:lnTo>
                <a:lnTo>
                  <a:pt x="445" y="25"/>
                </a:lnTo>
                <a:lnTo>
                  <a:pt x="430" y="20"/>
                </a:lnTo>
                <a:lnTo>
                  <a:pt x="415" y="14"/>
                </a:lnTo>
                <a:lnTo>
                  <a:pt x="400" y="10"/>
                </a:lnTo>
                <a:lnTo>
                  <a:pt x="385" y="7"/>
                </a:lnTo>
                <a:lnTo>
                  <a:pt x="369" y="4"/>
                </a:lnTo>
                <a:lnTo>
                  <a:pt x="353" y="1"/>
                </a:lnTo>
                <a:lnTo>
                  <a:pt x="337" y="0"/>
                </a:lnTo>
                <a:lnTo>
                  <a:pt x="320" y="0"/>
                </a:lnTo>
                <a:lnTo>
                  <a:pt x="304" y="0"/>
                </a:lnTo>
                <a:lnTo>
                  <a:pt x="288" y="1"/>
                </a:lnTo>
                <a:lnTo>
                  <a:pt x="272" y="4"/>
                </a:lnTo>
                <a:lnTo>
                  <a:pt x="256" y="7"/>
                </a:lnTo>
                <a:lnTo>
                  <a:pt x="241" y="10"/>
                </a:lnTo>
                <a:lnTo>
                  <a:pt x="225" y="14"/>
                </a:lnTo>
                <a:lnTo>
                  <a:pt x="210" y="20"/>
                </a:lnTo>
                <a:lnTo>
                  <a:pt x="195" y="25"/>
                </a:lnTo>
                <a:lnTo>
                  <a:pt x="182" y="31"/>
                </a:lnTo>
                <a:lnTo>
                  <a:pt x="168" y="39"/>
                </a:lnTo>
                <a:lnTo>
                  <a:pt x="155" y="46"/>
                </a:lnTo>
                <a:lnTo>
                  <a:pt x="142" y="55"/>
                </a:lnTo>
                <a:lnTo>
                  <a:pt x="129" y="64"/>
                </a:lnTo>
                <a:lnTo>
                  <a:pt x="117" y="73"/>
                </a:lnTo>
                <a:lnTo>
                  <a:pt x="105" y="83"/>
                </a:lnTo>
                <a:lnTo>
                  <a:pt x="94" y="94"/>
                </a:lnTo>
                <a:lnTo>
                  <a:pt x="84" y="105"/>
                </a:lnTo>
                <a:lnTo>
                  <a:pt x="73" y="117"/>
                </a:lnTo>
                <a:lnTo>
                  <a:pt x="64" y="129"/>
                </a:lnTo>
                <a:lnTo>
                  <a:pt x="55" y="142"/>
                </a:lnTo>
                <a:lnTo>
                  <a:pt x="46" y="155"/>
                </a:lnTo>
                <a:lnTo>
                  <a:pt x="39" y="168"/>
                </a:lnTo>
                <a:lnTo>
                  <a:pt x="31" y="182"/>
                </a:lnTo>
                <a:lnTo>
                  <a:pt x="25" y="196"/>
                </a:lnTo>
                <a:lnTo>
                  <a:pt x="20" y="211"/>
                </a:lnTo>
                <a:lnTo>
                  <a:pt x="14" y="226"/>
                </a:lnTo>
                <a:lnTo>
                  <a:pt x="10" y="241"/>
                </a:lnTo>
                <a:lnTo>
                  <a:pt x="7" y="256"/>
                </a:lnTo>
                <a:lnTo>
                  <a:pt x="3" y="272"/>
                </a:lnTo>
                <a:lnTo>
                  <a:pt x="1" y="288"/>
                </a:lnTo>
                <a:lnTo>
                  <a:pt x="0" y="304"/>
                </a:lnTo>
                <a:lnTo>
                  <a:pt x="0" y="320"/>
                </a:lnTo>
                <a:lnTo>
                  <a:pt x="0" y="337"/>
                </a:lnTo>
                <a:lnTo>
                  <a:pt x="1" y="353"/>
                </a:lnTo>
                <a:lnTo>
                  <a:pt x="3" y="369"/>
                </a:lnTo>
                <a:lnTo>
                  <a:pt x="7" y="385"/>
                </a:lnTo>
                <a:lnTo>
                  <a:pt x="10" y="400"/>
                </a:lnTo>
                <a:lnTo>
                  <a:pt x="14" y="415"/>
                </a:lnTo>
                <a:lnTo>
                  <a:pt x="20" y="430"/>
                </a:lnTo>
                <a:lnTo>
                  <a:pt x="25" y="445"/>
                </a:lnTo>
                <a:lnTo>
                  <a:pt x="31" y="459"/>
                </a:lnTo>
                <a:lnTo>
                  <a:pt x="39" y="473"/>
                </a:lnTo>
                <a:lnTo>
                  <a:pt x="46" y="486"/>
                </a:lnTo>
                <a:lnTo>
                  <a:pt x="55" y="499"/>
                </a:lnTo>
                <a:lnTo>
                  <a:pt x="64" y="512"/>
                </a:lnTo>
                <a:lnTo>
                  <a:pt x="73" y="524"/>
                </a:lnTo>
                <a:lnTo>
                  <a:pt x="84" y="535"/>
                </a:lnTo>
                <a:lnTo>
                  <a:pt x="94" y="546"/>
                </a:lnTo>
                <a:lnTo>
                  <a:pt x="105" y="557"/>
                </a:lnTo>
                <a:lnTo>
                  <a:pt x="117" y="568"/>
                </a:lnTo>
                <a:lnTo>
                  <a:pt x="129" y="577"/>
                </a:lnTo>
                <a:lnTo>
                  <a:pt x="142" y="586"/>
                </a:lnTo>
                <a:lnTo>
                  <a:pt x="155" y="594"/>
                </a:lnTo>
                <a:lnTo>
                  <a:pt x="168" y="602"/>
                </a:lnTo>
                <a:lnTo>
                  <a:pt x="182" y="608"/>
                </a:lnTo>
                <a:lnTo>
                  <a:pt x="195" y="615"/>
                </a:lnTo>
                <a:lnTo>
                  <a:pt x="210" y="621"/>
                </a:lnTo>
                <a:lnTo>
                  <a:pt x="225" y="627"/>
                </a:lnTo>
                <a:lnTo>
                  <a:pt x="241" y="631"/>
                </a:lnTo>
                <a:lnTo>
                  <a:pt x="256" y="634"/>
                </a:lnTo>
                <a:lnTo>
                  <a:pt x="272" y="637"/>
                </a:lnTo>
                <a:lnTo>
                  <a:pt x="288" y="638"/>
                </a:lnTo>
                <a:lnTo>
                  <a:pt x="304" y="641"/>
                </a:lnTo>
                <a:lnTo>
                  <a:pt x="320" y="641"/>
                </a:lnTo>
                <a:lnTo>
                  <a:pt x="335" y="641"/>
                </a:lnTo>
                <a:lnTo>
                  <a:pt x="349" y="639"/>
                </a:lnTo>
                <a:lnTo>
                  <a:pt x="363" y="637"/>
                </a:lnTo>
                <a:lnTo>
                  <a:pt x="377" y="635"/>
                </a:lnTo>
                <a:lnTo>
                  <a:pt x="391" y="633"/>
                </a:lnTo>
                <a:lnTo>
                  <a:pt x="405" y="630"/>
                </a:lnTo>
                <a:lnTo>
                  <a:pt x="417" y="625"/>
                </a:lnTo>
                <a:lnTo>
                  <a:pt x="430" y="621"/>
                </a:lnTo>
                <a:lnTo>
                  <a:pt x="443" y="616"/>
                </a:lnTo>
                <a:lnTo>
                  <a:pt x="456" y="610"/>
                </a:lnTo>
                <a:lnTo>
                  <a:pt x="468" y="604"/>
                </a:lnTo>
                <a:lnTo>
                  <a:pt x="480" y="598"/>
                </a:lnTo>
                <a:lnTo>
                  <a:pt x="491" y="591"/>
                </a:lnTo>
                <a:lnTo>
                  <a:pt x="503" y="584"/>
                </a:lnTo>
                <a:lnTo>
                  <a:pt x="514" y="575"/>
                </a:lnTo>
                <a:lnTo>
                  <a:pt x="525" y="567"/>
                </a:lnTo>
                <a:lnTo>
                  <a:pt x="851" y="892"/>
                </a:lnTo>
                <a:lnTo>
                  <a:pt x="855" y="897"/>
                </a:lnTo>
                <a:lnTo>
                  <a:pt x="860" y="899"/>
                </a:lnTo>
                <a:lnTo>
                  <a:pt x="866" y="901"/>
                </a:lnTo>
                <a:lnTo>
                  <a:pt x="871" y="901"/>
                </a:lnTo>
                <a:lnTo>
                  <a:pt x="878" y="901"/>
                </a:lnTo>
                <a:lnTo>
                  <a:pt x="883" y="899"/>
                </a:lnTo>
                <a:lnTo>
                  <a:pt x="888" y="897"/>
                </a:lnTo>
                <a:lnTo>
                  <a:pt x="893" y="892"/>
                </a:lnTo>
                <a:lnTo>
                  <a:pt x="897" y="888"/>
                </a:lnTo>
                <a:lnTo>
                  <a:pt x="899" y="883"/>
                </a:lnTo>
                <a:lnTo>
                  <a:pt x="901" y="877"/>
                </a:lnTo>
                <a:lnTo>
                  <a:pt x="902" y="871"/>
                </a:lnTo>
                <a:lnTo>
                  <a:pt x="901" y="866"/>
                </a:lnTo>
                <a:lnTo>
                  <a:pt x="899" y="860"/>
                </a:lnTo>
                <a:lnTo>
                  <a:pt x="897" y="855"/>
                </a:lnTo>
                <a:lnTo>
                  <a:pt x="893" y="851"/>
                </a:lnTo>
                <a:close/>
              </a:path>
            </a:pathLst>
          </a:custGeom>
          <a:solidFill>
            <a:srgbClr val="016AA3"/>
          </a:solidFill>
          <a:ln>
            <a:noFill/>
          </a:ln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" name="Freeform 725"/>
          <p:cNvSpPr>
            <a:spLocks noEditPoints="1"/>
          </p:cNvSpPr>
          <p:nvPr/>
        </p:nvSpPr>
        <p:spPr bwMode="auto">
          <a:xfrm>
            <a:off x="7651278" y="3519823"/>
            <a:ext cx="285750" cy="287338"/>
          </a:xfrm>
          <a:custGeom>
            <a:avLst/>
            <a:gdLst>
              <a:gd name="T0" fmla="*/ 611 w 903"/>
              <a:gd name="T1" fmla="*/ 631 h 903"/>
              <a:gd name="T2" fmla="*/ 603 w 903"/>
              <a:gd name="T3" fmla="*/ 623 h 903"/>
              <a:gd name="T4" fmla="*/ 603 w 903"/>
              <a:gd name="T5" fmla="*/ 611 h 903"/>
              <a:gd name="T6" fmla="*/ 611 w 903"/>
              <a:gd name="T7" fmla="*/ 603 h 903"/>
              <a:gd name="T8" fmla="*/ 801 w 903"/>
              <a:gd name="T9" fmla="*/ 603 h 903"/>
              <a:gd name="T10" fmla="*/ 810 w 903"/>
              <a:gd name="T11" fmla="*/ 608 h 903"/>
              <a:gd name="T12" fmla="*/ 813 w 903"/>
              <a:gd name="T13" fmla="*/ 620 h 903"/>
              <a:gd name="T14" fmla="*/ 806 w 903"/>
              <a:gd name="T15" fmla="*/ 629 h 903"/>
              <a:gd name="T16" fmla="*/ 406 w 903"/>
              <a:gd name="T17" fmla="*/ 90 h 903"/>
              <a:gd name="T18" fmla="*/ 595 w 903"/>
              <a:gd name="T19" fmla="*/ 92 h 903"/>
              <a:gd name="T20" fmla="*/ 601 w 903"/>
              <a:gd name="T21" fmla="*/ 102 h 903"/>
              <a:gd name="T22" fmla="*/ 599 w 903"/>
              <a:gd name="T23" fmla="*/ 114 h 903"/>
              <a:gd name="T24" fmla="*/ 589 w 903"/>
              <a:gd name="T25" fmla="*/ 120 h 903"/>
              <a:gd name="T26" fmla="*/ 401 w 903"/>
              <a:gd name="T27" fmla="*/ 119 h 903"/>
              <a:gd name="T28" fmla="*/ 392 w 903"/>
              <a:gd name="T29" fmla="*/ 111 h 903"/>
              <a:gd name="T30" fmla="*/ 392 w 903"/>
              <a:gd name="T31" fmla="*/ 100 h 903"/>
              <a:gd name="T32" fmla="*/ 401 w 903"/>
              <a:gd name="T33" fmla="*/ 91 h 903"/>
              <a:gd name="T34" fmla="*/ 106 w 903"/>
              <a:gd name="T35" fmla="*/ 632 h 903"/>
              <a:gd name="T36" fmla="*/ 95 w 903"/>
              <a:gd name="T37" fmla="*/ 627 h 903"/>
              <a:gd name="T38" fmla="*/ 90 w 903"/>
              <a:gd name="T39" fmla="*/ 617 h 903"/>
              <a:gd name="T40" fmla="*/ 95 w 903"/>
              <a:gd name="T41" fmla="*/ 606 h 903"/>
              <a:gd name="T42" fmla="*/ 106 w 903"/>
              <a:gd name="T43" fmla="*/ 602 h 903"/>
              <a:gd name="T44" fmla="*/ 295 w 903"/>
              <a:gd name="T45" fmla="*/ 605 h 903"/>
              <a:gd name="T46" fmla="*/ 301 w 903"/>
              <a:gd name="T47" fmla="*/ 614 h 903"/>
              <a:gd name="T48" fmla="*/ 299 w 903"/>
              <a:gd name="T49" fmla="*/ 625 h 903"/>
              <a:gd name="T50" fmla="*/ 289 w 903"/>
              <a:gd name="T51" fmla="*/ 632 h 903"/>
              <a:gd name="T52" fmla="*/ 783 w 903"/>
              <a:gd name="T53" fmla="*/ 512 h 903"/>
              <a:gd name="T54" fmla="*/ 780 w 903"/>
              <a:gd name="T55" fmla="*/ 428 h 903"/>
              <a:gd name="T56" fmla="*/ 771 w 903"/>
              <a:gd name="T57" fmla="*/ 421 h 903"/>
              <a:gd name="T58" fmla="*/ 677 w 903"/>
              <a:gd name="T59" fmla="*/ 391 h 903"/>
              <a:gd name="T60" fmla="*/ 688 w 903"/>
              <a:gd name="T61" fmla="*/ 387 h 903"/>
              <a:gd name="T62" fmla="*/ 692 w 903"/>
              <a:gd name="T63" fmla="*/ 376 h 903"/>
              <a:gd name="T64" fmla="*/ 689 w 903"/>
              <a:gd name="T65" fmla="*/ 6 h 903"/>
              <a:gd name="T66" fmla="*/ 681 w 903"/>
              <a:gd name="T67" fmla="*/ 0 h 903"/>
              <a:gd name="T68" fmla="*/ 311 w 903"/>
              <a:gd name="T69" fmla="*/ 1 h 903"/>
              <a:gd name="T70" fmla="*/ 302 w 903"/>
              <a:gd name="T71" fmla="*/ 8 h 903"/>
              <a:gd name="T72" fmla="*/ 301 w 903"/>
              <a:gd name="T73" fmla="*/ 380 h 903"/>
              <a:gd name="T74" fmla="*/ 307 w 903"/>
              <a:gd name="T75" fmla="*/ 388 h 903"/>
              <a:gd name="T76" fmla="*/ 481 w 903"/>
              <a:gd name="T77" fmla="*/ 391 h 903"/>
              <a:gd name="T78" fmla="*/ 129 w 903"/>
              <a:gd name="T79" fmla="*/ 422 h 903"/>
              <a:gd name="T80" fmla="*/ 122 w 903"/>
              <a:gd name="T81" fmla="*/ 430 h 903"/>
              <a:gd name="T82" fmla="*/ 15 w 903"/>
              <a:gd name="T83" fmla="*/ 512 h 903"/>
              <a:gd name="T84" fmla="*/ 4 w 903"/>
              <a:gd name="T85" fmla="*/ 516 h 903"/>
              <a:gd name="T86" fmla="*/ 0 w 903"/>
              <a:gd name="T87" fmla="*/ 527 h 903"/>
              <a:gd name="T88" fmla="*/ 3 w 903"/>
              <a:gd name="T89" fmla="*/ 897 h 903"/>
              <a:gd name="T90" fmla="*/ 11 w 903"/>
              <a:gd name="T91" fmla="*/ 903 h 903"/>
              <a:gd name="T92" fmla="*/ 382 w 903"/>
              <a:gd name="T93" fmla="*/ 902 h 903"/>
              <a:gd name="T94" fmla="*/ 390 w 903"/>
              <a:gd name="T95" fmla="*/ 893 h 903"/>
              <a:gd name="T96" fmla="*/ 391 w 903"/>
              <a:gd name="T97" fmla="*/ 523 h 903"/>
              <a:gd name="T98" fmla="*/ 385 w 903"/>
              <a:gd name="T99" fmla="*/ 514 h 903"/>
              <a:gd name="T100" fmla="*/ 151 w 903"/>
              <a:gd name="T101" fmla="*/ 512 h 903"/>
              <a:gd name="T102" fmla="*/ 526 w 903"/>
              <a:gd name="T103" fmla="*/ 512 h 903"/>
              <a:gd name="T104" fmla="*/ 517 w 903"/>
              <a:gd name="T105" fmla="*/ 516 h 903"/>
              <a:gd name="T106" fmla="*/ 511 w 903"/>
              <a:gd name="T107" fmla="*/ 527 h 903"/>
              <a:gd name="T108" fmla="*/ 514 w 903"/>
              <a:gd name="T109" fmla="*/ 897 h 903"/>
              <a:gd name="T110" fmla="*/ 524 w 903"/>
              <a:gd name="T111" fmla="*/ 903 h 903"/>
              <a:gd name="T112" fmla="*/ 894 w 903"/>
              <a:gd name="T113" fmla="*/ 902 h 903"/>
              <a:gd name="T114" fmla="*/ 902 w 903"/>
              <a:gd name="T115" fmla="*/ 893 h 903"/>
              <a:gd name="T116" fmla="*/ 903 w 903"/>
              <a:gd name="T117" fmla="*/ 523 h 903"/>
              <a:gd name="T118" fmla="*/ 896 w 903"/>
              <a:gd name="T119" fmla="*/ 514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903" h="903">
                <a:moveTo>
                  <a:pt x="798" y="632"/>
                </a:moveTo>
                <a:lnTo>
                  <a:pt x="617" y="632"/>
                </a:lnTo>
                <a:lnTo>
                  <a:pt x="614" y="632"/>
                </a:lnTo>
                <a:lnTo>
                  <a:pt x="611" y="631"/>
                </a:lnTo>
                <a:lnTo>
                  <a:pt x="609" y="629"/>
                </a:lnTo>
                <a:lnTo>
                  <a:pt x="607" y="627"/>
                </a:lnTo>
                <a:lnTo>
                  <a:pt x="605" y="625"/>
                </a:lnTo>
                <a:lnTo>
                  <a:pt x="603" y="623"/>
                </a:lnTo>
                <a:lnTo>
                  <a:pt x="602" y="620"/>
                </a:lnTo>
                <a:lnTo>
                  <a:pt x="602" y="617"/>
                </a:lnTo>
                <a:lnTo>
                  <a:pt x="602" y="614"/>
                </a:lnTo>
                <a:lnTo>
                  <a:pt x="603" y="611"/>
                </a:lnTo>
                <a:lnTo>
                  <a:pt x="605" y="608"/>
                </a:lnTo>
                <a:lnTo>
                  <a:pt x="607" y="606"/>
                </a:lnTo>
                <a:lnTo>
                  <a:pt x="609" y="605"/>
                </a:lnTo>
                <a:lnTo>
                  <a:pt x="611" y="603"/>
                </a:lnTo>
                <a:lnTo>
                  <a:pt x="614" y="603"/>
                </a:lnTo>
                <a:lnTo>
                  <a:pt x="617" y="602"/>
                </a:lnTo>
                <a:lnTo>
                  <a:pt x="798" y="602"/>
                </a:lnTo>
                <a:lnTo>
                  <a:pt x="801" y="603"/>
                </a:lnTo>
                <a:lnTo>
                  <a:pt x="804" y="603"/>
                </a:lnTo>
                <a:lnTo>
                  <a:pt x="806" y="605"/>
                </a:lnTo>
                <a:lnTo>
                  <a:pt x="808" y="606"/>
                </a:lnTo>
                <a:lnTo>
                  <a:pt x="810" y="608"/>
                </a:lnTo>
                <a:lnTo>
                  <a:pt x="811" y="611"/>
                </a:lnTo>
                <a:lnTo>
                  <a:pt x="813" y="614"/>
                </a:lnTo>
                <a:lnTo>
                  <a:pt x="813" y="617"/>
                </a:lnTo>
                <a:lnTo>
                  <a:pt x="813" y="620"/>
                </a:lnTo>
                <a:lnTo>
                  <a:pt x="811" y="623"/>
                </a:lnTo>
                <a:lnTo>
                  <a:pt x="810" y="625"/>
                </a:lnTo>
                <a:lnTo>
                  <a:pt x="808" y="627"/>
                </a:lnTo>
                <a:lnTo>
                  <a:pt x="806" y="629"/>
                </a:lnTo>
                <a:lnTo>
                  <a:pt x="804" y="631"/>
                </a:lnTo>
                <a:lnTo>
                  <a:pt x="801" y="632"/>
                </a:lnTo>
                <a:lnTo>
                  <a:pt x="798" y="632"/>
                </a:lnTo>
                <a:close/>
                <a:moveTo>
                  <a:pt x="406" y="90"/>
                </a:moveTo>
                <a:lnTo>
                  <a:pt x="587" y="90"/>
                </a:lnTo>
                <a:lnTo>
                  <a:pt x="589" y="90"/>
                </a:lnTo>
                <a:lnTo>
                  <a:pt x="593" y="91"/>
                </a:lnTo>
                <a:lnTo>
                  <a:pt x="595" y="92"/>
                </a:lnTo>
                <a:lnTo>
                  <a:pt x="598" y="94"/>
                </a:lnTo>
                <a:lnTo>
                  <a:pt x="599" y="96"/>
                </a:lnTo>
                <a:lnTo>
                  <a:pt x="601" y="100"/>
                </a:lnTo>
                <a:lnTo>
                  <a:pt x="601" y="102"/>
                </a:lnTo>
                <a:lnTo>
                  <a:pt x="602" y="105"/>
                </a:lnTo>
                <a:lnTo>
                  <a:pt x="601" y="108"/>
                </a:lnTo>
                <a:lnTo>
                  <a:pt x="601" y="111"/>
                </a:lnTo>
                <a:lnTo>
                  <a:pt x="599" y="114"/>
                </a:lnTo>
                <a:lnTo>
                  <a:pt x="598" y="116"/>
                </a:lnTo>
                <a:lnTo>
                  <a:pt x="595" y="118"/>
                </a:lnTo>
                <a:lnTo>
                  <a:pt x="593" y="119"/>
                </a:lnTo>
                <a:lnTo>
                  <a:pt x="589" y="120"/>
                </a:lnTo>
                <a:lnTo>
                  <a:pt x="587" y="120"/>
                </a:lnTo>
                <a:lnTo>
                  <a:pt x="406" y="120"/>
                </a:lnTo>
                <a:lnTo>
                  <a:pt x="403" y="120"/>
                </a:lnTo>
                <a:lnTo>
                  <a:pt x="401" y="119"/>
                </a:lnTo>
                <a:lnTo>
                  <a:pt x="398" y="118"/>
                </a:lnTo>
                <a:lnTo>
                  <a:pt x="395" y="116"/>
                </a:lnTo>
                <a:lnTo>
                  <a:pt x="394" y="114"/>
                </a:lnTo>
                <a:lnTo>
                  <a:pt x="392" y="111"/>
                </a:lnTo>
                <a:lnTo>
                  <a:pt x="391" y="108"/>
                </a:lnTo>
                <a:lnTo>
                  <a:pt x="391" y="105"/>
                </a:lnTo>
                <a:lnTo>
                  <a:pt x="391" y="102"/>
                </a:lnTo>
                <a:lnTo>
                  <a:pt x="392" y="100"/>
                </a:lnTo>
                <a:lnTo>
                  <a:pt x="394" y="96"/>
                </a:lnTo>
                <a:lnTo>
                  <a:pt x="395" y="94"/>
                </a:lnTo>
                <a:lnTo>
                  <a:pt x="398" y="92"/>
                </a:lnTo>
                <a:lnTo>
                  <a:pt x="401" y="91"/>
                </a:lnTo>
                <a:lnTo>
                  <a:pt x="403" y="90"/>
                </a:lnTo>
                <a:lnTo>
                  <a:pt x="406" y="90"/>
                </a:lnTo>
                <a:close/>
                <a:moveTo>
                  <a:pt x="286" y="632"/>
                </a:moveTo>
                <a:lnTo>
                  <a:pt x="106" y="632"/>
                </a:lnTo>
                <a:lnTo>
                  <a:pt x="103" y="632"/>
                </a:lnTo>
                <a:lnTo>
                  <a:pt x="99" y="631"/>
                </a:lnTo>
                <a:lnTo>
                  <a:pt x="97" y="629"/>
                </a:lnTo>
                <a:lnTo>
                  <a:pt x="95" y="627"/>
                </a:lnTo>
                <a:lnTo>
                  <a:pt x="93" y="625"/>
                </a:lnTo>
                <a:lnTo>
                  <a:pt x="92" y="623"/>
                </a:lnTo>
                <a:lnTo>
                  <a:pt x="91" y="620"/>
                </a:lnTo>
                <a:lnTo>
                  <a:pt x="90" y="617"/>
                </a:lnTo>
                <a:lnTo>
                  <a:pt x="91" y="614"/>
                </a:lnTo>
                <a:lnTo>
                  <a:pt x="92" y="611"/>
                </a:lnTo>
                <a:lnTo>
                  <a:pt x="93" y="608"/>
                </a:lnTo>
                <a:lnTo>
                  <a:pt x="95" y="606"/>
                </a:lnTo>
                <a:lnTo>
                  <a:pt x="97" y="605"/>
                </a:lnTo>
                <a:lnTo>
                  <a:pt x="99" y="603"/>
                </a:lnTo>
                <a:lnTo>
                  <a:pt x="103" y="603"/>
                </a:lnTo>
                <a:lnTo>
                  <a:pt x="106" y="602"/>
                </a:lnTo>
                <a:lnTo>
                  <a:pt x="286" y="602"/>
                </a:lnTo>
                <a:lnTo>
                  <a:pt x="289" y="603"/>
                </a:lnTo>
                <a:lnTo>
                  <a:pt x="291" y="603"/>
                </a:lnTo>
                <a:lnTo>
                  <a:pt x="295" y="605"/>
                </a:lnTo>
                <a:lnTo>
                  <a:pt x="297" y="606"/>
                </a:lnTo>
                <a:lnTo>
                  <a:pt x="299" y="608"/>
                </a:lnTo>
                <a:lnTo>
                  <a:pt x="300" y="611"/>
                </a:lnTo>
                <a:lnTo>
                  <a:pt x="301" y="614"/>
                </a:lnTo>
                <a:lnTo>
                  <a:pt x="301" y="617"/>
                </a:lnTo>
                <a:lnTo>
                  <a:pt x="301" y="620"/>
                </a:lnTo>
                <a:lnTo>
                  <a:pt x="300" y="623"/>
                </a:lnTo>
                <a:lnTo>
                  <a:pt x="299" y="625"/>
                </a:lnTo>
                <a:lnTo>
                  <a:pt x="297" y="627"/>
                </a:lnTo>
                <a:lnTo>
                  <a:pt x="295" y="629"/>
                </a:lnTo>
                <a:lnTo>
                  <a:pt x="291" y="631"/>
                </a:lnTo>
                <a:lnTo>
                  <a:pt x="289" y="632"/>
                </a:lnTo>
                <a:lnTo>
                  <a:pt x="286" y="632"/>
                </a:lnTo>
                <a:lnTo>
                  <a:pt x="286" y="632"/>
                </a:lnTo>
                <a:close/>
                <a:moveTo>
                  <a:pt x="888" y="512"/>
                </a:moveTo>
                <a:lnTo>
                  <a:pt x="783" y="512"/>
                </a:lnTo>
                <a:lnTo>
                  <a:pt x="783" y="436"/>
                </a:lnTo>
                <a:lnTo>
                  <a:pt x="783" y="433"/>
                </a:lnTo>
                <a:lnTo>
                  <a:pt x="781" y="430"/>
                </a:lnTo>
                <a:lnTo>
                  <a:pt x="780" y="428"/>
                </a:lnTo>
                <a:lnTo>
                  <a:pt x="778" y="426"/>
                </a:lnTo>
                <a:lnTo>
                  <a:pt x="776" y="424"/>
                </a:lnTo>
                <a:lnTo>
                  <a:pt x="774" y="422"/>
                </a:lnTo>
                <a:lnTo>
                  <a:pt x="771" y="421"/>
                </a:lnTo>
                <a:lnTo>
                  <a:pt x="768" y="421"/>
                </a:lnTo>
                <a:lnTo>
                  <a:pt x="511" y="421"/>
                </a:lnTo>
                <a:lnTo>
                  <a:pt x="511" y="391"/>
                </a:lnTo>
                <a:lnTo>
                  <a:pt x="677" y="391"/>
                </a:lnTo>
                <a:lnTo>
                  <a:pt x="681" y="391"/>
                </a:lnTo>
                <a:lnTo>
                  <a:pt x="683" y="390"/>
                </a:lnTo>
                <a:lnTo>
                  <a:pt x="686" y="388"/>
                </a:lnTo>
                <a:lnTo>
                  <a:pt x="688" y="387"/>
                </a:lnTo>
                <a:lnTo>
                  <a:pt x="689" y="385"/>
                </a:lnTo>
                <a:lnTo>
                  <a:pt x="691" y="382"/>
                </a:lnTo>
                <a:lnTo>
                  <a:pt x="692" y="380"/>
                </a:lnTo>
                <a:lnTo>
                  <a:pt x="692" y="376"/>
                </a:lnTo>
                <a:lnTo>
                  <a:pt x="692" y="15"/>
                </a:lnTo>
                <a:lnTo>
                  <a:pt x="692" y="12"/>
                </a:lnTo>
                <a:lnTo>
                  <a:pt x="691" y="8"/>
                </a:lnTo>
                <a:lnTo>
                  <a:pt x="689" y="6"/>
                </a:lnTo>
                <a:lnTo>
                  <a:pt x="688" y="4"/>
                </a:lnTo>
                <a:lnTo>
                  <a:pt x="686" y="2"/>
                </a:lnTo>
                <a:lnTo>
                  <a:pt x="683" y="1"/>
                </a:lnTo>
                <a:lnTo>
                  <a:pt x="681" y="0"/>
                </a:lnTo>
                <a:lnTo>
                  <a:pt x="677" y="0"/>
                </a:lnTo>
                <a:lnTo>
                  <a:pt x="316" y="0"/>
                </a:lnTo>
                <a:lnTo>
                  <a:pt x="313" y="0"/>
                </a:lnTo>
                <a:lnTo>
                  <a:pt x="311" y="1"/>
                </a:lnTo>
                <a:lnTo>
                  <a:pt x="307" y="2"/>
                </a:lnTo>
                <a:lnTo>
                  <a:pt x="305" y="4"/>
                </a:lnTo>
                <a:lnTo>
                  <a:pt x="303" y="6"/>
                </a:lnTo>
                <a:lnTo>
                  <a:pt x="302" y="8"/>
                </a:lnTo>
                <a:lnTo>
                  <a:pt x="301" y="12"/>
                </a:lnTo>
                <a:lnTo>
                  <a:pt x="301" y="15"/>
                </a:lnTo>
                <a:lnTo>
                  <a:pt x="301" y="376"/>
                </a:lnTo>
                <a:lnTo>
                  <a:pt x="301" y="380"/>
                </a:lnTo>
                <a:lnTo>
                  <a:pt x="302" y="382"/>
                </a:lnTo>
                <a:lnTo>
                  <a:pt x="303" y="385"/>
                </a:lnTo>
                <a:lnTo>
                  <a:pt x="305" y="387"/>
                </a:lnTo>
                <a:lnTo>
                  <a:pt x="307" y="388"/>
                </a:lnTo>
                <a:lnTo>
                  <a:pt x="311" y="390"/>
                </a:lnTo>
                <a:lnTo>
                  <a:pt x="313" y="391"/>
                </a:lnTo>
                <a:lnTo>
                  <a:pt x="316" y="391"/>
                </a:lnTo>
                <a:lnTo>
                  <a:pt x="481" y="391"/>
                </a:lnTo>
                <a:lnTo>
                  <a:pt x="481" y="421"/>
                </a:lnTo>
                <a:lnTo>
                  <a:pt x="136" y="421"/>
                </a:lnTo>
                <a:lnTo>
                  <a:pt x="133" y="421"/>
                </a:lnTo>
                <a:lnTo>
                  <a:pt x="129" y="422"/>
                </a:lnTo>
                <a:lnTo>
                  <a:pt x="127" y="424"/>
                </a:lnTo>
                <a:lnTo>
                  <a:pt x="125" y="426"/>
                </a:lnTo>
                <a:lnTo>
                  <a:pt x="123" y="428"/>
                </a:lnTo>
                <a:lnTo>
                  <a:pt x="122" y="430"/>
                </a:lnTo>
                <a:lnTo>
                  <a:pt x="121" y="433"/>
                </a:lnTo>
                <a:lnTo>
                  <a:pt x="121" y="436"/>
                </a:lnTo>
                <a:lnTo>
                  <a:pt x="121" y="512"/>
                </a:lnTo>
                <a:lnTo>
                  <a:pt x="15" y="512"/>
                </a:lnTo>
                <a:lnTo>
                  <a:pt x="11" y="512"/>
                </a:lnTo>
                <a:lnTo>
                  <a:pt x="9" y="513"/>
                </a:lnTo>
                <a:lnTo>
                  <a:pt x="6" y="514"/>
                </a:lnTo>
                <a:lnTo>
                  <a:pt x="4" y="516"/>
                </a:lnTo>
                <a:lnTo>
                  <a:pt x="3" y="518"/>
                </a:lnTo>
                <a:lnTo>
                  <a:pt x="1" y="521"/>
                </a:lnTo>
                <a:lnTo>
                  <a:pt x="1" y="523"/>
                </a:lnTo>
                <a:lnTo>
                  <a:pt x="0" y="527"/>
                </a:lnTo>
                <a:lnTo>
                  <a:pt x="0" y="888"/>
                </a:lnTo>
                <a:lnTo>
                  <a:pt x="1" y="891"/>
                </a:lnTo>
                <a:lnTo>
                  <a:pt x="1" y="893"/>
                </a:lnTo>
                <a:lnTo>
                  <a:pt x="3" y="897"/>
                </a:lnTo>
                <a:lnTo>
                  <a:pt x="4" y="899"/>
                </a:lnTo>
                <a:lnTo>
                  <a:pt x="6" y="901"/>
                </a:lnTo>
                <a:lnTo>
                  <a:pt x="9" y="902"/>
                </a:lnTo>
                <a:lnTo>
                  <a:pt x="11" y="903"/>
                </a:lnTo>
                <a:lnTo>
                  <a:pt x="15" y="903"/>
                </a:lnTo>
                <a:lnTo>
                  <a:pt x="376" y="903"/>
                </a:lnTo>
                <a:lnTo>
                  <a:pt x="379" y="903"/>
                </a:lnTo>
                <a:lnTo>
                  <a:pt x="382" y="902"/>
                </a:lnTo>
                <a:lnTo>
                  <a:pt x="385" y="901"/>
                </a:lnTo>
                <a:lnTo>
                  <a:pt x="387" y="899"/>
                </a:lnTo>
                <a:lnTo>
                  <a:pt x="389" y="897"/>
                </a:lnTo>
                <a:lnTo>
                  <a:pt x="390" y="893"/>
                </a:lnTo>
                <a:lnTo>
                  <a:pt x="391" y="891"/>
                </a:lnTo>
                <a:lnTo>
                  <a:pt x="391" y="888"/>
                </a:lnTo>
                <a:lnTo>
                  <a:pt x="391" y="527"/>
                </a:lnTo>
                <a:lnTo>
                  <a:pt x="391" y="523"/>
                </a:lnTo>
                <a:lnTo>
                  <a:pt x="390" y="521"/>
                </a:lnTo>
                <a:lnTo>
                  <a:pt x="389" y="518"/>
                </a:lnTo>
                <a:lnTo>
                  <a:pt x="387" y="516"/>
                </a:lnTo>
                <a:lnTo>
                  <a:pt x="385" y="514"/>
                </a:lnTo>
                <a:lnTo>
                  <a:pt x="382" y="513"/>
                </a:lnTo>
                <a:lnTo>
                  <a:pt x="379" y="512"/>
                </a:lnTo>
                <a:lnTo>
                  <a:pt x="376" y="512"/>
                </a:lnTo>
                <a:lnTo>
                  <a:pt x="151" y="512"/>
                </a:lnTo>
                <a:lnTo>
                  <a:pt x="151" y="451"/>
                </a:lnTo>
                <a:lnTo>
                  <a:pt x="753" y="451"/>
                </a:lnTo>
                <a:lnTo>
                  <a:pt x="753" y="512"/>
                </a:lnTo>
                <a:lnTo>
                  <a:pt x="526" y="512"/>
                </a:lnTo>
                <a:lnTo>
                  <a:pt x="524" y="512"/>
                </a:lnTo>
                <a:lnTo>
                  <a:pt x="521" y="513"/>
                </a:lnTo>
                <a:lnTo>
                  <a:pt x="519" y="514"/>
                </a:lnTo>
                <a:lnTo>
                  <a:pt x="517" y="516"/>
                </a:lnTo>
                <a:lnTo>
                  <a:pt x="514" y="518"/>
                </a:lnTo>
                <a:lnTo>
                  <a:pt x="513" y="521"/>
                </a:lnTo>
                <a:lnTo>
                  <a:pt x="512" y="523"/>
                </a:lnTo>
                <a:lnTo>
                  <a:pt x="511" y="527"/>
                </a:lnTo>
                <a:lnTo>
                  <a:pt x="511" y="888"/>
                </a:lnTo>
                <a:lnTo>
                  <a:pt x="512" y="891"/>
                </a:lnTo>
                <a:lnTo>
                  <a:pt x="513" y="893"/>
                </a:lnTo>
                <a:lnTo>
                  <a:pt x="514" y="897"/>
                </a:lnTo>
                <a:lnTo>
                  <a:pt x="517" y="899"/>
                </a:lnTo>
                <a:lnTo>
                  <a:pt x="519" y="901"/>
                </a:lnTo>
                <a:lnTo>
                  <a:pt x="521" y="902"/>
                </a:lnTo>
                <a:lnTo>
                  <a:pt x="524" y="903"/>
                </a:lnTo>
                <a:lnTo>
                  <a:pt x="526" y="903"/>
                </a:lnTo>
                <a:lnTo>
                  <a:pt x="888" y="903"/>
                </a:lnTo>
                <a:lnTo>
                  <a:pt x="891" y="903"/>
                </a:lnTo>
                <a:lnTo>
                  <a:pt x="894" y="902"/>
                </a:lnTo>
                <a:lnTo>
                  <a:pt x="896" y="901"/>
                </a:lnTo>
                <a:lnTo>
                  <a:pt x="898" y="899"/>
                </a:lnTo>
                <a:lnTo>
                  <a:pt x="901" y="897"/>
                </a:lnTo>
                <a:lnTo>
                  <a:pt x="902" y="893"/>
                </a:lnTo>
                <a:lnTo>
                  <a:pt x="903" y="891"/>
                </a:lnTo>
                <a:lnTo>
                  <a:pt x="903" y="888"/>
                </a:lnTo>
                <a:lnTo>
                  <a:pt x="903" y="527"/>
                </a:lnTo>
                <a:lnTo>
                  <a:pt x="903" y="523"/>
                </a:lnTo>
                <a:lnTo>
                  <a:pt x="902" y="521"/>
                </a:lnTo>
                <a:lnTo>
                  <a:pt x="901" y="518"/>
                </a:lnTo>
                <a:lnTo>
                  <a:pt x="898" y="516"/>
                </a:lnTo>
                <a:lnTo>
                  <a:pt x="896" y="514"/>
                </a:lnTo>
                <a:lnTo>
                  <a:pt x="894" y="513"/>
                </a:lnTo>
                <a:lnTo>
                  <a:pt x="891" y="512"/>
                </a:lnTo>
                <a:lnTo>
                  <a:pt x="888" y="512"/>
                </a:lnTo>
                <a:close/>
              </a:path>
            </a:pathLst>
          </a:custGeom>
          <a:solidFill>
            <a:srgbClr val="949494"/>
          </a:solidFill>
          <a:ln>
            <a:noFill/>
          </a:ln>
          <a:effectLst>
            <a:outerShdw blurRad="38100" dist="25400" dir="5400000" algn="ctr" rotWithShape="0">
              <a:srgbClr val="000000">
                <a:alpha val="20000"/>
              </a:srgb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" name="Group 64"/>
          <p:cNvGrpSpPr/>
          <p:nvPr/>
        </p:nvGrpSpPr>
        <p:grpSpPr>
          <a:xfrm>
            <a:off x="3129797" y="3639406"/>
            <a:ext cx="201047" cy="181895"/>
            <a:chOff x="4313201" y="1920875"/>
            <a:chExt cx="284163" cy="261938"/>
          </a:xfrm>
          <a:solidFill>
            <a:srgbClr val="016AA3"/>
          </a:solidFill>
        </p:grpSpPr>
        <p:sp>
          <p:nvSpPr>
            <p:cNvPr id="105" name="Freeform 3131"/>
            <p:cNvSpPr>
              <a:spLocks/>
            </p:cNvSpPr>
            <p:nvPr/>
          </p:nvSpPr>
          <p:spPr bwMode="auto">
            <a:xfrm>
              <a:off x="4313201" y="1920875"/>
              <a:ext cx="236538" cy="200025"/>
            </a:xfrm>
            <a:custGeom>
              <a:avLst/>
              <a:gdLst>
                <a:gd name="T0" fmla="*/ 599 w 599"/>
                <a:gd name="T1" fmla="*/ 12 h 503"/>
                <a:gd name="T2" fmla="*/ 599 w 599"/>
                <a:gd name="T3" fmla="*/ 7 h 503"/>
                <a:gd name="T4" fmla="*/ 595 w 599"/>
                <a:gd name="T5" fmla="*/ 3 h 503"/>
                <a:gd name="T6" fmla="*/ 592 w 599"/>
                <a:gd name="T7" fmla="*/ 1 h 503"/>
                <a:gd name="T8" fmla="*/ 587 w 599"/>
                <a:gd name="T9" fmla="*/ 0 h 503"/>
                <a:gd name="T10" fmla="*/ 12 w 599"/>
                <a:gd name="T11" fmla="*/ 0 h 503"/>
                <a:gd name="T12" fmla="*/ 8 w 599"/>
                <a:gd name="T13" fmla="*/ 1 h 503"/>
                <a:gd name="T14" fmla="*/ 4 w 599"/>
                <a:gd name="T15" fmla="*/ 3 h 503"/>
                <a:gd name="T16" fmla="*/ 2 w 599"/>
                <a:gd name="T17" fmla="*/ 7 h 503"/>
                <a:gd name="T18" fmla="*/ 0 w 599"/>
                <a:gd name="T19" fmla="*/ 12 h 503"/>
                <a:gd name="T20" fmla="*/ 0 w 599"/>
                <a:gd name="T21" fmla="*/ 371 h 503"/>
                <a:gd name="T22" fmla="*/ 2 w 599"/>
                <a:gd name="T23" fmla="*/ 376 h 503"/>
                <a:gd name="T24" fmla="*/ 4 w 599"/>
                <a:gd name="T25" fmla="*/ 379 h 503"/>
                <a:gd name="T26" fmla="*/ 8 w 599"/>
                <a:gd name="T27" fmla="*/ 382 h 503"/>
                <a:gd name="T28" fmla="*/ 12 w 599"/>
                <a:gd name="T29" fmla="*/ 383 h 503"/>
                <a:gd name="T30" fmla="*/ 96 w 599"/>
                <a:gd name="T31" fmla="*/ 383 h 503"/>
                <a:gd name="T32" fmla="*/ 96 w 599"/>
                <a:gd name="T33" fmla="*/ 490 h 503"/>
                <a:gd name="T34" fmla="*/ 97 w 599"/>
                <a:gd name="T35" fmla="*/ 493 h 503"/>
                <a:gd name="T36" fmla="*/ 98 w 599"/>
                <a:gd name="T37" fmla="*/ 497 h 503"/>
                <a:gd name="T38" fmla="*/ 100 w 599"/>
                <a:gd name="T39" fmla="*/ 499 h 503"/>
                <a:gd name="T40" fmla="*/ 104 w 599"/>
                <a:gd name="T41" fmla="*/ 502 h 503"/>
                <a:gd name="T42" fmla="*/ 106 w 599"/>
                <a:gd name="T43" fmla="*/ 502 h 503"/>
                <a:gd name="T44" fmla="*/ 109 w 599"/>
                <a:gd name="T45" fmla="*/ 503 h 503"/>
                <a:gd name="T46" fmla="*/ 112 w 599"/>
                <a:gd name="T47" fmla="*/ 502 h 503"/>
                <a:gd name="T48" fmla="*/ 117 w 599"/>
                <a:gd name="T49" fmla="*/ 499 h 503"/>
                <a:gd name="T50" fmla="*/ 232 w 599"/>
                <a:gd name="T51" fmla="*/ 383 h 503"/>
                <a:gd name="T52" fmla="*/ 288 w 599"/>
                <a:gd name="T53" fmla="*/ 383 h 503"/>
                <a:gd name="T54" fmla="*/ 288 w 599"/>
                <a:gd name="T55" fmla="*/ 251 h 503"/>
                <a:gd name="T56" fmla="*/ 288 w 599"/>
                <a:gd name="T57" fmla="*/ 246 h 503"/>
                <a:gd name="T58" fmla="*/ 291 w 599"/>
                <a:gd name="T59" fmla="*/ 242 h 503"/>
                <a:gd name="T60" fmla="*/ 295 w 599"/>
                <a:gd name="T61" fmla="*/ 240 h 503"/>
                <a:gd name="T62" fmla="*/ 300 w 599"/>
                <a:gd name="T63" fmla="*/ 239 h 503"/>
                <a:gd name="T64" fmla="*/ 599 w 599"/>
                <a:gd name="T65" fmla="*/ 239 h 503"/>
                <a:gd name="T66" fmla="*/ 599 w 599"/>
                <a:gd name="T67" fmla="*/ 12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99" h="503">
                  <a:moveTo>
                    <a:pt x="599" y="12"/>
                  </a:moveTo>
                  <a:lnTo>
                    <a:pt x="599" y="7"/>
                  </a:lnTo>
                  <a:lnTo>
                    <a:pt x="595" y="3"/>
                  </a:lnTo>
                  <a:lnTo>
                    <a:pt x="592" y="1"/>
                  </a:lnTo>
                  <a:lnTo>
                    <a:pt x="587" y="0"/>
                  </a:lnTo>
                  <a:lnTo>
                    <a:pt x="12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371"/>
                  </a:lnTo>
                  <a:lnTo>
                    <a:pt x="2" y="376"/>
                  </a:lnTo>
                  <a:lnTo>
                    <a:pt x="4" y="379"/>
                  </a:lnTo>
                  <a:lnTo>
                    <a:pt x="8" y="382"/>
                  </a:lnTo>
                  <a:lnTo>
                    <a:pt x="12" y="383"/>
                  </a:lnTo>
                  <a:lnTo>
                    <a:pt x="96" y="383"/>
                  </a:lnTo>
                  <a:lnTo>
                    <a:pt x="96" y="490"/>
                  </a:lnTo>
                  <a:lnTo>
                    <a:pt x="97" y="493"/>
                  </a:lnTo>
                  <a:lnTo>
                    <a:pt x="98" y="497"/>
                  </a:lnTo>
                  <a:lnTo>
                    <a:pt x="100" y="499"/>
                  </a:lnTo>
                  <a:lnTo>
                    <a:pt x="104" y="502"/>
                  </a:lnTo>
                  <a:lnTo>
                    <a:pt x="106" y="502"/>
                  </a:lnTo>
                  <a:lnTo>
                    <a:pt x="109" y="503"/>
                  </a:lnTo>
                  <a:lnTo>
                    <a:pt x="112" y="502"/>
                  </a:lnTo>
                  <a:lnTo>
                    <a:pt x="117" y="499"/>
                  </a:lnTo>
                  <a:lnTo>
                    <a:pt x="232" y="383"/>
                  </a:lnTo>
                  <a:lnTo>
                    <a:pt x="288" y="383"/>
                  </a:lnTo>
                  <a:lnTo>
                    <a:pt x="288" y="251"/>
                  </a:lnTo>
                  <a:lnTo>
                    <a:pt x="288" y="246"/>
                  </a:lnTo>
                  <a:lnTo>
                    <a:pt x="291" y="242"/>
                  </a:lnTo>
                  <a:lnTo>
                    <a:pt x="295" y="240"/>
                  </a:lnTo>
                  <a:lnTo>
                    <a:pt x="300" y="239"/>
                  </a:lnTo>
                  <a:lnTo>
                    <a:pt x="599" y="239"/>
                  </a:lnTo>
                  <a:lnTo>
                    <a:pt x="599" y="12"/>
                  </a:lnTo>
                  <a:close/>
                </a:path>
              </a:pathLst>
            </a:custGeom>
            <a:grpFill/>
            <a:ln w="9525">
              <a:solidFill>
                <a:srgbClr val="01456B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kern="0">
                <a:solidFill>
                  <a:srgbClr val="03001E"/>
                </a:solidFill>
              </a:endParaRPr>
            </a:p>
          </p:txBody>
        </p:sp>
        <p:sp>
          <p:nvSpPr>
            <p:cNvPr id="106" name="Freeform 3132"/>
            <p:cNvSpPr>
              <a:spLocks/>
            </p:cNvSpPr>
            <p:nvPr/>
          </p:nvSpPr>
          <p:spPr bwMode="auto">
            <a:xfrm>
              <a:off x="4437026" y="2025650"/>
              <a:ext cx="160338" cy="157163"/>
            </a:xfrm>
            <a:custGeom>
              <a:avLst/>
              <a:gdLst>
                <a:gd name="T0" fmla="*/ 395 w 407"/>
                <a:gd name="T1" fmla="*/ 0 h 394"/>
                <a:gd name="T2" fmla="*/ 12 w 407"/>
                <a:gd name="T3" fmla="*/ 0 h 394"/>
                <a:gd name="T4" fmla="*/ 0 w 407"/>
                <a:gd name="T5" fmla="*/ 0 h 394"/>
                <a:gd name="T6" fmla="*/ 0 w 407"/>
                <a:gd name="T7" fmla="*/ 11 h 394"/>
                <a:gd name="T8" fmla="*/ 0 w 407"/>
                <a:gd name="T9" fmla="*/ 252 h 394"/>
                <a:gd name="T10" fmla="*/ 0 w 407"/>
                <a:gd name="T11" fmla="*/ 255 h 394"/>
                <a:gd name="T12" fmla="*/ 4 w 407"/>
                <a:gd name="T13" fmla="*/ 260 h 394"/>
                <a:gd name="T14" fmla="*/ 7 w 407"/>
                <a:gd name="T15" fmla="*/ 262 h 394"/>
                <a:gd name="T16" fmla="*/ 12 w 407"/>
                <a:gd name="T17" fmla="*/ 264 h 394"/>
                <a:gd name="T18" fmla="*/ 193 w 407"/>
                <a:gd name="T19" fmla="*/ 264 h 394"/>
                <a:gd name="T20" fmla="*/ 198 w 407"/>
                <a:gd name="T21" fmla="*/ 264 h 394"/>
                <a:gd name="T22" fmla="*/ 314 w 407"/>
                <a:gd name="T23" fmla="*/ 391 h 394"/>
                <a:gd name="T24" fmla="*/ 319 w 407"/>
                <a:gd name="T25" fmla="*/ 394 h 394"/>
                <a:gd name="T26" fmla="*/ 324 w 407"/>
                <a:gd name="T27" fmla="*/ 394 h 394"/>
                <a:gd name="T28" fmla="*/ 325 w 407"/>
                <a:gd name="T29" fmla="*/ 394 h 394"/>
                <a:gd name="T30" fmla="*/ 327 w 407"/>
                <a:gd name="T31" fmla="*/ 394 h 394"/>
                <a:gd name="T32" fmla="*/ 331 w 407"/>
                <a:gd name="T33" fmla="*/ 392 h 394"/>
                <a:gd name="T34" fmla="*/ 333 w 407"/>
                <a:gd name="T35" fmla="*/ 390 h 394"/>
                <a:gd name="T36" fmla="*/ 334 w 407"/>
                <a:gd name="T37" fmla="*/ 386 h 394"/>
                <a:gd name="T38" fmla="*/ 336 w 407"/>
                <a:gd name="T39" fmla="*/ 383 h 394"/>
                <a:gd name="T40" fmla="*/ 336 w 407"/>
                <a:gd name="T41" fmla="*/ 276 h 394"/>
                <a:gd name="T42" fmla="*/ 336 w 407"/>
                <a:gd name="T43" fmla="*/ 264 h 394"/>
                <a:gd name="T44" fmla="*/ 347 w 407"/>
                <a:gd name="T45" fmla="*/ 264 h 394"/>
                <a:gd name="T46" fmla="*/ 395 w 407"/>
                <a:gd name="T47" fmla="*/ 264 h 394"/>
                <a:gd name="T48" fmla="*/ 400 w 407"/>
                <a:gd name="T49" fmla="*/ 262 h 394"/>
                <a:gd name="T50" fmla="*/ 403 w 407"/>
                <a:gd name="T51" fmla="*/ 260 h 394"/>
                <a:gd name="T52" fmla="*/ 406 w 407"/>
                <a:gd name="T53" fmla="*/ 257 h 394"/>
                <a:gd name="T54" fmla="*/ 407 w 407"/>
                <a:gd name="T55" fmla="*/ 252 h 394"/>
                <a:gd name="T56" fmla="*/ 407 w 407"/>
                <a:gd name="T57" fmla="*/ 11 h 394"/>
                <a:gd name="T58" fmla="*/ 406 w 407"/>
                <a:gd name="T59" fmla="*/ 7 h 394"/>
                <a:gd name="T60" fmla="*/ 403 w 407"/>
                <a:gd name="T61" fmla="*/ 3 h 394"/>
                <a:gd name="T62" fmla="*/ 400 w 407"/>
                <a:gd name="T63" fmla="*/ 1 h 394"/>
                <a:gd name="T64" fmla="*/ 395 w 407"/>
                <a:gd name="T65" fmla="*/ 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07" h="394">
                  <a:moveTo>
                    <a:pt x="395" y="0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11"/>
                  </a:lnTo>
                  <a:lnTo>
                    <a:pt x="0" y="252"/>
                  </a:lnTo>
                  <a:lnTo>
                    <a:pt x="0" y="255"/>
                  </a:lnTo>
                  <a:lnTo>
                    <a:pt x="4" y="260"/>
                  </a:lnTo>
                  <a:lnTo>
                    <a:pt x="7" y="262"/>
                  </a:lnTo>
                  <a:lnTo>
                    <a:pt x="12" y="264"/>
                  </a:lnTo>
                  <a:lnTo>
                    <a:pt x="193" y="264"/>
                  </a:lnTo>
                  <a:lnTo>
                    <a:pt x="198" y="264"/>
                  </a:lnTo>
                  <a:lnTo>
                    <a:pt x="314" y="391"/>
                  </a:lnTo>
                  <a:lnTo>
                    <a:pt x="319" y="394"/>
                  </a:lnTo>
                  <a:lnTo>
                    <a:pt x="324" y="394"/>
                  </a:lnTo>
                  <a:lnTo>
                    <a:pt x="325" y="394"/>
                  </a:lnTo>
                  <a:lnTo>
                    <a:pt x="327" y="394"/>
                  </a:lnTo>
                  <a:lnTo>
                    <a:pt x="331" y="392"/>
                  </a:lnTo>
                  <a:lnTo>
                    <a:pt x="333" y="390"/>
                  </a:lnTo>
                  <a:lnTo>
                    <a:pt x="334" y="386"/>
                  </a:lnTo>
                  <a:lnTo>
                    <a:pt x="336" y="383"/>
                  </a:lnTo>
                  <a:lnTo>
                    <a:pt x="336" y="276"/>
                  </a:lnTo>
                  <a:lnTo>
                    <a:pt x="336" y="264"/>
                  </a:lnTo>
                  <a:lnTo>
                    <a:pt x="347" y="264"/>
                  </a:lnTo>
                  <a:lnTo>
                    <a:pt x="395" y="264"/>
                  </a:lnTo>
                  <a:lnTo>
                    <a:pt x="400" y="262"/>
                  </a:lnTo>
                  <a:lnTo>
                    <a:pt x="403" y="260"/>
                  </a:lnTo>
                  <a:lnTo>
                    <a:pt x="406" y="257"/>
                  </a:lnTo>
                  <a:lnTo>
                    <a:pt x="407" y="252"/>
                  </a:lnTo>
                  <a:lnTo>
                    <a:pt x="407" y="11"/>
                  </a:lnTo>
                  <a:lnTo>
                    <a:pt x="406" y="7"/>
                  </a:lnTo>
                  <a:lnTo>
                    <a:pt x="403" y="3"/>
                  </a:lnTo>
                  <a:lnTo>
                    <a:pt x="400" y="1"/>
                  </a:lnTo>
                  <a:lnTo>
                    <a:pt x="395" y="0"/>
                  </a:lnTo>
                  <a:close/>
                </a:path>
              </a:pathLst>
            </a:custGeom>
            <a:grpFill/>
            <a:ln w="9525">
              <a:solidFill>
                <a:srgbClr val="01456B"/>
              </a:solidFill>
              <a:round/>
              <a:headEnd/>
              <a:tailEnd/>
            </a:ln>
            <a:extLst/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en-US" sz="1350" kern="0">
                <a:solidFill>
                  <a:srgbClr val="03001E"/>
                </a:solidFill>
              </a:endParaRPr>
            </a:p>
          </p:txBody>
        </p:sp>
      </p:grpSp>
      <p:grpSp>
        <p:nvGrpSpPr>
          <p:cNvPr id="70" name="Group 321"/>
          <p:cNvGrpSpPr/>
          <p:nvPr/>
        </p:nvGrpSpPr>
        <p:grpSpPr>
          <a:xfrm>
            <a:off x="2296757" y="6065146"/>
            <a:ext cx="8206180" cy="73392"/>
            <a:chOff x="-170626" y="0"/>
            <a:chExt cx="13534857" cy="166915"/>
          </a:xfrm>
        </p:grpSpPr>
        <p:sp>
          <p:nvSpPr>
            <p:cNvPr id="71" name="Parallelogram 70"/>
            <p:cNvSpPr/>
            <p:nvPr/>
          </p:nvSpPr>
          <p:spPr>
            <a:xfrm>
              <a:off x="-170626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016AA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2" name="Parallelogram 71"/>
            <p:cNvSpPr/>
            <p:nvPr/>
          </p:nvSpPr>
          <p:spPr>
            <a:xfrm>
              <a:off x="4340993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46B6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6" name="Parallelogram 75"/>
            <p:cNvSpPr/>
            <p:nvPr/>
          </p:nvSpPr>
          <p:spPr>
            <a:xfrm>
              <a:off x="8852612" y="0"/>
              <a:ext cx="4511619" cy="166915"/>
            </a:xfrm>
            <a:prstGeom prst="parallelogram">
              <a:avLst>
                <a:gd name="adj" fmla="val 114362"/>
              </a:avLst>
            </a:prstGeom>
            <a:solidFill>
              <a:srgbClr val="FEA3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KL’s It-Arkitekturråd 28. februar 2018</a:t>
            </a:r>
            <a:endParaRPr lang="en-GB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dirty="0" smtClean="0">
                <a:solidFill>
                  <a:prstClr val="white"/>
                </a:solidFill>
              </a:rPr>
              <a:t>Fælles Faglige Begreber på voksen handicap- og socialområdet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4" name="Rectangle 5"/>
          <p:cNvSpPr/>
          <p:nvPr/>
        </p:nvSpPr>
        <p:spPr>
          <a:xfrm>
            <a:off x="12972370" y="2660776"/>
            <a:ext cx="500743" cy="500743"/>
          </a:xfrm>
          <a:prstGeom prst="rect">
            <a:avLst/>
          </a:prstGeom>
          <a:solidFill>
            <a:srgbClr val="AAAAA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5" name="Rectangle 6"/>
          <p:cNvSpPr/>
          <p:nvPr/>
        </p:nvSpPr>
        <p:spPr>
          <a:xfrm>
            <a:off x="12972370" y="857251"/>
            <a:ext cx="500743" cy="500743"/>
          </a:xfrm>
          <a:prstGeom prst="rect">
            <a:avLst/>
          </a:prstGeom>
          <a:solidFill>
            <a:srgbClr val="016AA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6" name="Rectangle 8"/>
          <p:cNvSpPr/>
          <p:nvPr/>
        </p:nvSpPr>
        <p:spPr>
          <a:xfrm>
            <a:off x="12972370" y="1455965"/>
            <a:ext cx="500743" cy="500743"/>
          </a:xfrm>
          <a:prstGeom prst="rect">
            <a:avLst/>
          </a:prstGeom>
          <a:solidFill>
            <a:srgbClr val="46B688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8" name="Rectangle 72"/>
          <p:cNvSpPr/>
          <p:nvPr/>
        </p:nvSpPr>
        <p:spPr>
          <a:xfrm>
            <a:off x="12382708" y="2660776"/>
            <a:ext cx="500743" cy="500743"/>
          </a:xfrm>
          <a:prstGeom prst="rect">
            <a:avLst/>
          </a:prstGeom>
          <a:solidFill>
            <a:srgbClr val="7C7C7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9" name="Rectangle 73"/>
          <p:cNvSpPr/>
          <p:nvPr/>
        </p:nvSpPr>
        <p:spPr>
          <a:xfrm>
            <a:off x="12382708" y="857251"/>
            <a:ext cx="500743" cy="500743"/>
          </a:xfrm>
          <a:prstGeom prst="rect">
            <a:avLst/>
          </a:prstGeom>
          <a:solidFill>
            <a:srgbClr val="0156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0" name="Rectangle 74"/>
          <p:cNvSpPr/>
          <p:nvPr/>
        </p:nvSpPr>
        <p:spPr>
          <a:xfrm>
            <a:off x="12382708" y="1455965"/>
            <a:ext cx="500743" cy="500743"/>
          </a:xfrm>
          <a:prstGeom prst="rect">
            <a:avLst/>
          </a:prstGeom>
          <a:solidFill>
            <a:srgbClr val="38906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1" name="Rectangle 76"/>
          <p:cNvSpPr/>
          <p:nvPr/>
        </p:nvSpPr>
        <p:spPr>
          <a:xfrm>
            <a:off x="13562032" y="2660776"/>
            <a:ext cx="500743" cy="500743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2" name="Rectangle 77"/>
          <p:cNvSpPr/>
          <p:nvPr/>
        </p:nvSpPr>
        <p:spPr>
          <a:xfrm>
            <a:off x="13562032" y="857251"/>
            <a:ext cx="500743" cy="500743"/>
          </a:xfrm>
          <a:prstGeom prst="rect">
            <a:avLst/>
          </a:prstGeom>
          <a:solidFill>
            <a:srgbClr val="0185C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3" name="Rectangle 78"/>
          <p:cNvSpPr/>
          <p:nvPr/>
        </p:nvSpPr>
        <p:spPr>
          <a:xfrm>
            <a:off x="13562032" y="1455965"/>
            <a:ext cx="500743" cy="500743"/>
          </a:xfrm>
          <a:prstGeom prst="rect">
            <a:avLst/>
          </a:prstGeom>
          <a:solidFill>
            <a:srgbClr val="7ACC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4" name="Rectangle 80"/>
          <p:cNvSpPr/>
          <p:nvPr/>
        </p:nvSpPr>
        <p:spPr>
          <a:xfrm>
            <a:off x="12972370" y="2053441"/>
            <a:ext cx="500743" cy="500743"/>
          </a:xfrm>
          <a:prstGeom prst="rect">
            <a:avLst/>
          </a:prstGeom>
          <a:solidFill>
            <a:srgbClr val="FEA34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5" name="Rectangle 82"/>
          <p:cNvSpPr/>
          <p:nvPr/>
        </p:nvSpPr>
        <p:spPr>
          <a:xfrm>
            <a:off x="12382707" y="2053441"/>
            <a:ext cx="500743" cy="500743"/>
          </a:xfrm>
          <a:prstGeom prst="rect">
            <a:avLst/>
          </a:prstGeom>
          <a:solidFill>
            <a:srgbClr val="FE8D2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6" name="Rectangle 83"/>
          <p:cNvSpPr/>
          <p:nvPr/>
        </p:nvSpPr>
        <p:spPr>
          <a:xfrm>
            <a:off x="13562032" y="2053441"/>
            <a:ext cx="500743" cy="500743"/>
          </a:xfrm>
          <a:prstGeom prst="rect">
            <a:avLst/>
          </a:prstGeom>
          <a:solidFill>
            <a:srgbClr val="FEBF8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100" name="TextBox 101"/>
          <p:cNvSpPr txBox="1"/>
          <p:nvPr/>
        </p:nvSpPr>
        <p:spPr>
          <a:xfrm>
            <a:off x="1268355" y="2285813"/>
            <a:ext cx="3456039" cy="135421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da-DK" sz="2000" b="1" kern="0" dirty="0" smtClean="0">
                <a:solidFill>
                  <a:srgbClr val="015685"/>
                </a:solidFill>
              </a:rPr>
              <a:t>1. Standardisere, strukturere og klassificere begreber</a:t>
            </a:r>
          </a:p>
          <a:p>
            <a:pPr defTabSz="685800"/>
            <a:endParaRPr lang="da-DK" sz="1600" kern="0" dirty="0" smtClean="0">
              <a:solidFill>
                <a:srgbClr val="015685"/>
              </a:solidFill>
              <a:sym typeface="Wingdings" panose="05000000000000000000" pitchFamily="2" charset="2"/>
            </a:endParaRPr>
          </a:p>
          <a:p>
            <a:pPr defTabSz="685800"/>
            <a:r>
              <a:rPr lang="da-DK" sz="1600" kern="0" dirty="0" smtClean="0">
                <a:solidFill>
                  <a:srgbClr val="015685"/>
                </a:solidFill>
                <a:sym typeface="Wingdings" panose="05000000000000000000" pitchFamily="2" charset="2"/>
              </a:rPr>
              <a:t></a:t>
            </a:r>
            <a:r>
              <a:rPr lang="da-DK" sz="1600" kern="0" dirty="0" smtClean="0">
                <a:solidFill>
                  <a:srgbClr val="015685"/>
                </a:solidFill>
              </a:rPr>
              <a:t> Funktionsevnetilstand</a:t>
            </a:r>
          </a:p>
          <a:p>
            <a:pPr defTabSz="685800"/>
            <a:r>
              <a:rPr lang="da-DK" sz="1600" kern="0" dirty="0" smtClean="0">
                <a:solidFill>
                  <a:srgbClr val="015685"/>
                </a:solidFill>
                <a:sym typeface="Wingdings" panose="05000000000000000000" pitchFamily="2" charset="2"/>
              </a:rPr>
              <a:t> Indsatser</a:t>
            </a:r>
            <a:endParaRPr lang="da-DK" sz="1600" kern="0" dirty="0">
              <a:solidFill>
                <a:srgbClr val="015685"/>
              </a:solidFill>
            </a:endParaRPr>
          </a:p>
        </p:txBody>
      </p:sp>
      <p:sp>
        <p:nvSpPr>
          <p:cNvPr id="101" name="TextBox 102"/>
          <p:cNvSpPr txBox="1"/>
          <p:nvPr/>
        </p:nvSpPr>
        <p:spPr>
          <a:xfrm>
            <a:off x="7765133" y="3081472"/>
            <a:ext cx="4068504" cy="178510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da-DK" sz="2000" b="1" kern="0" dirty="0" smtClean="0">
                <a:solidFill>
                  <a:srgbClr val="46B688"/>
                </a:solidFill>
              </a:rPr>
              <a:t>2. Fælles dokumentationspraksis </a:t>
            </a:r>
            <a:endParaRPr lang="da-DK" sz="2000" b="1" kern="0" dirty="0">
              <a:solidFill>
                <a:srgbClr val="46B688"/>
              </a:solidFill>
            </a:endParaRPr>
          </a:p>
          <a:p>
            <a:pPr defTabSz="685800"/>
            <a:endParaRPr lang="da-DK" sz="1600" kern="0" dirty="0" smtClean="0">
              <a:solidFill>
                <a:srgbClr val="46B688"/>
              </a:solidFill>
            </a:endParaRPr>
          </a:p>
          <a:p>
            <a:pPr defTabSz="685800"/>
            <a:r>
              <a:rPr lang="da-DK" sz="1600" kern="0" dirty="0" smtClean="0">
                <a:solidFill>
                  <a:srgbClr val="46B688"/>
                </a:solidFill>
                <a:sym typeface="Wingdings" panose="05000000000000000000" pitchFamily="2" charset="2"/>
              </a:rPr>
              <a:t> </a:t>
            </a:r>
            <a:r>
              <a:rPr lang="da-DK" sz="1600" kern="0" dirty="0" smtClean="0">
                <a:solidFill>
                  <a:srgbClr val="46B688"/>
                </a:solidFill>
              </a:rPr>
              <a:t>Fælles måde at dokumentere </a:t>
            </a:r>
            <a:r>
              <a:rPr lang="da-DK" sz="1600" kern="0" dirty="0" smtClean="0">
                <a:solidFill>
                  <a:srgbClr val="46B688"/>
                </a:solidFill>
                <a:sym typeface="Wingdings" panose="05000000000000000000" pitchFamily="2" charset="2"/>
              </a:rPr>
              <a:t>progression</a:t>
            </a:r>
          </a:p>
          <a:p>
            <a:pPr defTabSz="685800"/>
            <a:r>
              <a:rPr lang="da-DK" sz="1600" kern="0" dirty="0" smtClean="0">
                <a:solidFill>
                  <a:srgbClr val="46B688"/>
                </a:solidFill>
                <a:sym typeface="Wingdings" panose="05000000000000000000" pitchFamily="2" charset="2"/>
              </a:rPr>
              <a:t> </a:t>
            </a:r>
            <a:r>
              <a:rPr lang="da-DK" sz="1600" kern="0" dirty="0" smtClean="0">
                <a:solidFill>
                  <a:srgbClr val="46B688"/>
                </a:solidFill>
              </a:rPr>
              <a:t>Fælles praksis mellem myndighed og udfører i de to vigtigste kontaktpunkter: </a:t>
            </a:r>
            <a:r>
              <a:rPr lang="da-DK" sz="1600" u="sng" kern="0" dirty="0" smtClean="0">
                <a:solidFill>
                  <a:srgbClr val="46B688"/>
                </a:solidFill>
              </a:rPr>
              <a:t>bestilling</a:t>
            </a:r>
            <a:r>
              <a:rPr lang="da-DK" sz="1600" kern="0" dirty="0" smtClean="0">
                <a:solidFill>
                  <a:srgbClr val="46B688"/>
                </a:solidFill>
              </a:rPr>
              <a:t> og </a:t>
            </a:r>
            <a:r>
              <a:rPr lang="da-DK" sz="1600" u="sng" kern="0" dirty="0" smtClean="0">
                <a:solidFill>
                  <a:srgbClr val="46B688"/>
                </a:solidFill>
              </a:rPr>
              <a:t>opfølgning</a:t>
            </a:r>
            <a:r>
              <a:rPr lang="da-DK" sz="1600" kern="0" dirty="0" smtClean="0">
                <a:solidFill>
                  <a:srgbClr val="46B688"/>
                </a:solidFill>
              </a:rPr>
              <a:t>. </a:t>
            </a:r>
          </a:p>
          <a:p>
            <a:pPr defTabSz="685800"/>
            <a:endParaRPr lang="da-DK" sz="1600" kern="0" dirty="0">
              <a:solidFill>
                <a:srgbClr val="46B688"/>
              </a:solidFill>
            </a:endParaRPr>
          </a:p>
        </p:txBody>
      </p:sp>
      <p:grpSp>
        <p:nvGrpSpPr>
          <p:cNvPr id="3" name="Gruppe 2"/>
          <p:cNvGrpSpPr/>
          <p:nvPr/>
        </p:nvGrpSpPr>
        <p:grpSpPr>
          <a:xfrm>
            <a:off x="4476423" y="2816454"/>
            <a:ext cx="3897846" cy="3411949"/>
            <a:chOff x="4572000" y="2140934"/>
            <a:chExt cx="3897846" cy="3411949"/>
          </a:xfrm>
        </p:grpSpPr>
        <p:grpSp>
          <p:nvGrpSpPr>
            <p:cNvPr id="68" name="Group 4"/>
            <p:cNvGrpSpPr/>
            <p:nvPr/>
          </p:nvGrpSpPr>
          <p:grpSpPr>
            <a:xfrm>
              <a:off x="4572000" y="3592286"/>
              <a:ext cx="2939305" cy="1960597"/>
              <a:chOff x="6096000" y="3646713"/>
              <a:chExt cx="3919073" cy="2614128"/>
            </a:xfrm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69" name="Freeform 5"/>
              <p:cNvSpPr>
                <a:spLocks/>
              </p:cNvSpPr>
              <p:nvPr/>
            </p:nvSpPr>
            <p:spPr bwMode="auto">
              <a:xfrm>
                <a:off x="6096000" y="3674296"/>
                <a:ext cx="3919073" cy="2586545"/>
              </a:xfrm>
              <a:custGeom>
                <a:avLst/>
                <a:gdLst>
                  <a:gd name="T0" fmla="*/ 37 w 1723"/>
                  <a:gd name="T1" fmla="*/ 721 h 1138"/>
                  <a:gd name="T2" fmla="*/ 451 w 1723"/>
                  <a:gd name="T3" fmla="*/ 0 h 1138"/>
                  <a:gd name="T4" fmla="*/ 451 w 1723"/>
                  <a:gd name="T5" fmla="*/ 0 h 1138"/>
                  <a:gd name="T6" fmla="*/ 634 w 1723"/>
                  <a:gd name="T7" fmla="*/ 605 h 1138"/>
                  <a:gd name="T8" fmla="*/ 1330 w 1723"/>
                  <a:gd name="T9" fmla="*/ 579 h 1138"/>
                  <a:gd name="T10" fmla="*/ 1446 w 1723"/>
                  <a:gd name="T11" fmla="*/ 325 h 1138"/>
                  <a:gd name="T12" fmla="*/ 1277 w 1723"/>
                  <a:gd name="T13" fmla="*/ 32 h 1138"/>
                  <a:gd name="T14" fmla="*/ 1071 w 1723"/>
                  <a:gd name="T15" fmla="*/ 1138 h 1138"/>
                  <a:gd name="T16" fmla="*/ 1071 w 1723"/>
                  <a:gd name="T17" fmla="*/ 1138 h 1138"/>
                  <a:gd name="T18" fmla="*/ 279 w 1723"/>
                  <a:gd name="T19" fmla="*/ 1138 h 1138"/>
                  <a:gd name="T20" fmla="*/ 0 w 1723"/>
                  <a:gd name="T21" fmla="*/ 860 h 1138"/>
                  <a:gd name="T22" fmla="*/ 37 w 1723"/>
                  <a:gd name="T23" fmla="*/ 721 h 1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23" h="1138">
                    <a:moveTo>
                      <a:pt x="37" y="721"/>
                    </a:moveTo>
                    <a:cubicBezTo>
                      <a:pt x="451" y="0"/>
                      <a:pt x="451" y="0"/>
                      <a:pt x="451" y="0"/>
                    </a:cubicBezTo>
                    <a:cubicBezTo>
                      <a:pt x="451" y="0"/>
                      <a:pt x="451" y="0"/>
                      <a:pt x="451" y="0"/>
                    </a:cubicBezTo>
                    <a:cubicBezTo>
                      <a:pt x="342" y="265"/>
                      <a:pt x="450" y="484"/>
                      <a:pt x="634" y="605"/>
                    </a:cubicBezTo>
                    <a:cubicBezTo>
                      <a:pt x="828" y="733"/>
                      <a:pt x="1106" y="750"/>
                      <a:pt x="1330" y="579"/>
                    </a:cubicBezTo>
                    <a:cubicBezTo>
                      <a:pt x="1401" y="517"/>
                      <a:pt x="1446" y="426"/>
                      <a:pt x="1446" y="325"/>
                    </a:cubicBezTo>
                    <a:cubicBezTo>
                      <a:pt x="1446" y="196"/>
                      <a:pt x="1378" y="96"/>
                      <a:pt x="1277" y="32"/>
                    </a:cubicBezTo>
                    <a:cubicBezTo>
                      <a:pt x="1723" y="311"/>
                      <a:pt x="1648" y="1131"/>
                      <a:pt x="1071" y="1138"/>
                    </a:cubicBezTo>
                    <a:cubicBezTo>
                      <a:pt x="1071" y="1138"/>
                      <a:pt x="1071" y="1138"/>
                      <a:pt x="1071" y="1138"/>
                    </a:cubicBezTo>
                    <a:cubicBezTo>
                      <a:pt x="279" y="1138"/>
                      <a:pt x="279" y="1138"/>
                      <a:pt x="279" y="1138"/>
                    </a:cubicBezTo>
                    <a:cubicBezTo>
                      <a:pt x="125" y="1138"/>
                      <a:pt x="0" y="1014"/>
                      <a:pt x="0" y="860"/>
                    </a:cubicBezTo>
                    <a:cubicBezTo>
                      <a:pt x="0" y="809"/>
                      <a:pt x="13" y="762"/>
                      <a:pt x="37" y="721"/>
                    </a:cubicBezTo>
                    <a:close/>
                  </a:path>
                </a:pathLst>
              </a:custGeom>
              <a:solidFill>
                <a:srgbClr val="FEA34F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70" name="Freeform 9"/>
              <p:cNvSpPr>
                <a:spLocks/>
              </p:cNvSpPr>
              <p:nvPr/>
            </p:nvSpPr>
            <p:spPr bwMode="auto">
              <a:xfrm>
                <a:off x="6651927" y="3646713"/>
                <a:ext cx="2134589" cy="1979694"/>
              </a:xfrm>
              <a:custGeom>
                <a:avLst/>
                <a:gdLst>
                  <a:gd name="T0" fmla="*/ 939 w 939"/>
                  <a:gd name="T1" fmla="*/ 677 h 871"/>
                  <a:gd name="T2" fmla="*/ 214 w 939"/>
                  <a:gd name="T3" fmla="*/ 0 h 871"/>
                  <a:gd name="T4" fmla="*/ 939 w 939"/>
                  <a:gd name="T5" fmla="*/ 677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9" h="871">
                    <a:moveTo>
                      <a:pt x="939" y="677"/>
                    </a:moveTo>
                    <a:cubicBezTo>
                      <a:pt x="419" y="871"/>
                      <a:pt x="0" y="457"/>
                      <a:pt x="214" y="0"/>
                    </a:cubicBezTo>
                    <a:cubicBezTo>
                      <a:pt x="37" y="499"/>
                      <a:pt x="468" y="810"/>
                      <a:pt x="939" y="677"/>
                    </a:cubicBezTo>
                    <a:close/>
                  </a:path>
                </a:pathLst>
              </a:custGeom>
              <a:solidFill>
                <a:srgbClr val="FEBF86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grpSp>
          <p:nvGrpSpPr>
            <p:cNvPr id="71" name="Group 3"/>
            <p:cNvGrpSpPr/>
            <p:nvPr/>
          </p:nvGrpSpPr>
          <p:grpSpPr>
            <a:xfrm>
              <a:off x="5884901" y="2748846"/>
              <a:ext cx="2466660" cy="2804035"/>
              <a:chOff x="7846534" y="2522128"/>
              <a:chExt cx="3288880" cy="3738713"/>
            </a:xfrm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72" name="Freeform 7"/>
              <p:cNvSpPr>
                <a:spLocks/>
              </p:cNvSpPr>
              <p:nvPr/>
            </p:nvSpPr>
            <p:spPr bwMode="auto">
              <a:xfrm>
                <a:off x="7846534" y="2522128"/>
                <a:ext cx="3288880" cy="3738713"/>
              </a:xfrm>
              <a:custGeom>
                <a:avLst/>
                <a:gdLst>
                  <a:gd name="T0" fmla="*/ 992 w 1446"/>
                  <a:gd name="T1" fmla="*/ 501 h 1645"/>
                  <a:gd name="T2" fmla="*/ 1409 w 1446"/>
                  <a:gd name="T3" fmla="*/ 1228 h 1645"/>
                  <a:gd name="T4" fmla="*/ 1446 w 1446"/>
                  <a:gd name="T5" fmla="*/ 1367 h 1645"/>
                  <a:gd name="T6" fmla="*/ 1167 w 1446"/>
                  <a:gd name="T7" fmla="*/ 1645 h 1645"/>
                  <a:gd name="T8" fmla="*/ 294 w 1446"/>
                  <a:gd name="T9" fmla="*/ 1645 h 1645"/>
                  <a:gd name="T10" fmla="*/ 507 w 1446"/>
                  <a:gd name="T11" fmla="*/ 539 h 1645"/>
                  <a:gd name="T12" fmla="*/ 338 w 1446"/>
                  <a:gd name="T13" fmla="*/ 494 h 1645"/>
                  <a:gd name="T14" fmla="*/ 0 w 1446"/>
                  <a:gd name="T15" fmla="*/ 832 h 1645"/>
                  <a:gd name="T16" fmla="*/ 992 w 1446"/>
                  <a:gd name="T17" fmla="*/ 501 h 1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46" h="1645">
                    <a:moveTo>
                      <a:pt x="992" y="501"/>
                    </a:moveTo>
                    <a:cubicBezTo>
                      <a:pt x="1409" y="1228"/>
                      <a:pt x="1409" y="1228"/>
                      <a:pt x="1409" y="1228"/>
                    </a:cubicBezTo>
                    <a:cubicBezTo>
                      <a:pt x="1432" y="1269"/>
                      <a:pt x="1446" y="1316"/>
                      <a:pt x="1446" y="1367"/>
                    </a:cubicBezTo>
                    <a:cubicBezTo>
                      <a:pt x="1446" y="1521"/>
                      <a:pt x="1321" y="1645"/>
                      <a:pt x="1167" y="1645"/>
                    </a:cubicBezTo>
                    <a:cubicBezTo>
                      <a:pt x="294" y="1645"/>
                      <a:pt x="294" y="1645"/>
                      <a:pt x="294" y="1645"/>
                    </a:cubicBezTo>
                    <a:cubicBezTo>
                      <a:pt x="877" y="1645"/>
                      <a:pt x="955" y="819"/>
                      <a:pt x="507" y="539"/>
                    </a:cubicBezTo>
                    <a:cubicBezTo>
                      <a:pt x="457" y="510"/>
                      <a:pt x="399" y="494"/>
                      <a:pt x="338" y="494"/>
                    </a:cubicBezTo>
                    <a:cubicBezTo>
                      <a:pt x="151" y="494"/>
                      <a:pt x="0" y="645"/>
                      <a:pt x="0" y="832"/>
                    </a:cubicBezTo>
                    <a:cubicBezTo>
                      <a:pt x="0" y="315"/>
                      <a:pt x="699" y="0"/>
                      <a:pt x="992" y="501"/>
                    </a:cubicBezTo>
                    <a:close/>
                  </a:path>
                </a:pathLst>
              </a:custGeom>
              <a:solidFill>
                <a:srgbClr val="46B688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73" name="Freeform 10"/>
              <p:cNvSpPr>
                <a:spLocks/>
              </p:cNvSpPr>
              <p:nvPr/>
            </p:nvSpPr>
            <p:spPr bwMode="auto">
              <a:xfrm>
                <a:off x="8514918" y="3746439"/>
                <a:ext cx="1587150" cy="2514402"/>
              </a:xfrm>
              <a:custGeom>
                <a:avLst/>
                <a:gdLst>
                  <a:gd name="T0" fmla="*/ 0 w 698"/>
                  <a:gd name="T1" fmla="*/ 1106 h 1106"/>
                  <a:gd name="T2" fmla="*/ 213 w 698"/>
                  <a:gd name="T3" fmla="*/ 0 h 1106"/>
                  <a:gd name="T4" fmla="*/ 0 w 698"/>
                  <a:gd name="T5" fmla="*/ 1106 h 1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8" h="1106">
                    <a:moveTo>
                      <a:pt x="0" y="1106"/>
                    </a:moveTo>
                    <a:cubicBezTo>
                      <a:pt x="583" y="1106"/>
                      <a:pt x="661" y="280"/>
                      <a:pt x="213" y="0"/>
                    </a:cubicBezTo>
                    <a:cubicBezTo>
                      <a:pt x="698" y="280"/>
                      <a:pt x="610" y="1106"/>
                      <a:pt x="0" y="1106"/>
                    </a:cubicBezTo>
                    <a:close/>
                  </a:path>
                </a:pathLst>
              </a:custGeom>
              <a:solidFill>
                <a:srgbClr val="7ACCAB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grpSp>
          <p:nvGrpSpPr>
            <p:cNvPr id="87" name="Group 2"/>
            <p:cNvGrpSpPr/>
            <p:nvPr/>
          </p:nvGrpSpPr>
          <p:grpSpPr>
            <a:xfrm>
              <a:off x="4955527" y="2140934"/>
              <a:ext cx="2621026" cy="3007733"/>
              <a:chOff x="6607369" y="1711579"/>
              <a:chExt cx="3494701" cy="4010310"/>
            </a:xfrm>
            <a:solidFill>
              <a:srgbClr val="016AA3"/>
            </a:solidFill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88" name="Freeform 6"/>
              <p:cNvSpPr>
                <a:spLocks/>
              </p:cNvSpPr>
              <p:nvPr/>
            </p:nvSpPr>
            <p:spPr bwMode="auto">
              <a:xfrm>
                <a:off x="6607369" y="1711579"/>
                <a:ext cx="3494701" cy="4010310"/>
              </a:xfrm>
              <a:custGeom>
                <a:avLst/>
                <a:gdLst>
                  <a:gd name="T0" fmla="*/ 226 w 1537"/>
                  <a:gd name="T1" fmla="*/ 862 h 1764"/>
                  <a:gd name="T2" fmla="*/ 640 w 1537"/>
                  <a:gd name="T3" fmla="*/ 141 h 1764"/>
                  <a:gd name="T4" fmla="*/ 883 w 1537"/>
                  <a:gd name="T5" fmla="*/ 0 h 1764"/>
                  <a:gd name="T6" fmla="*/ 1123 w 1537"/>
                  <a:gd name="T7" fmla="*/ 136 h 1764"/>
                  <a:gd name="T8" fmla="*/ 1537 w 1537"/>
                  <a:gd name="T9" fmla="*/ 857 h 1764"/>
                  <a:gd name="T10" fmla="*/ 1537 w 1537"/>
                  <a:gd name="T11" fmla="*/ 857 h 1764"/>
                  <a:gd name="T12" fmla="*/ 545 w 1537"/>
                  <a:gd name="T13" fmla="*/ 1188 h 1764"/>
                  <a:gd name="T14" fmla="*/ 883 w 1537"/>
                  <a:gd name="T15" fmla="*/ 1525 h 1764"/>
                  <a:gd name="T16" fmla="*/ 1094 w 1537"/>
                  <a:gd name="T17" fmla="*/ 1451 h 1764"/>
                  <a:gd name="T18" fmla="*/ 226 w 1537"/>
                  <a:gd name="T19" fmla="*/ 863 h 1764"/>
                  <a:gd name="T20" fmla="*/ 226 w 1537"/>
                  <a:gd name="T21" fmla="*/ 862 h 1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37" h="1764">
                    <a:moveTo>
                      <a:pt x="226" y="862"/>
                    </a:moveTo>
                    <a:cubicBezTo>
                      <a:pt x="640" y="141"/>
                      <a:pt x="640" y="141"/>
                      <a:pt x="640" y="141"/>
                    </a:cubicBezTo>
                    <a:cubicBezTo>
                      <a:pt x="688" y="57"/>
                      <a:pt x="779" y="0"/>
                      <a:pt x="883" y="0"/>
                    </a:cubicBezTo>
                    <a:cubicBezTo>
                      <a:pt x="985" y="0"/>
                      <a:pt x="1074" y="55"/>
                      <a:pt x="1123" y="136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244" y="356"/>
                      <a:pt x="545" y="671"/>
                      <a:pt x="545" y="1188"/>
                    </a:cubicBezTo>
                    <a:cubicBezTo>
                      <a:pt x="545" y="1374"/>
                      <a:pt x="696" y="1525"/>
                      <a:pt x="883" y="1525"/>
                    </a:cubicBezTo>
                    <a:cubicBezTo>
                      <a:pt x="963" y="1525"/>
                      <a:pt x="1036" y="1498"/>
                      <a:pt x="1094" y="1451"/>
                    </a:cubicBezTo>
                    <a:cubicBezTo>
                      <a:pt x="681" y="1764"/>
                      <a:pt x="0" y="1400"/>
                      <a:pt x="226" y="863"/>
                    </a:cubicBezTo>
                    <a:lnTo>
                      <a:pt x="226" y="86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89" name="Freeform 8"/>
              <p:cNvSpPr>
                <a:spLocks/>
              </p:cNvSpPr>
              <p:nvPr/>
            </p:nvSpPr>
            <p:spPr bwMode="auto">
              <a:xfrm>
                <a:off x="7810461" y="2522128"/>
                <a:ext cx="2291607" cy="1890576"/>
              </a:xfrm>
              <a:custGeom>
                <a:avLst/>
                <a:gdLst>
                  <a:gd name="T0" fmla="*/ 16 w 1008"/>
                  <a:gd name="T1" fmla="*/ 832 h 832"/>
                  <a:gd name="T2" fmla="*/ 1008 w 1008"/>
                  <a:gd name="T3" fmla="*/ 501 h 832"/>
                  <a:gd name="T4" fmla="*/ 16 w 1008"/>
                  <a:gd name="T5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8" h="832">
                    <a:moveTo>
                      <a:pt x="16" y="832"/>
                    </a:moveTo>
                    <a:cubicBezTo>
                      <a:pt x="16" y="315"/>
                      <a:pt x="715" y="0"/>
                      <a:pt x="1008" y="501"/>
                    </a:cubicBezTo>
                    <a:cubicBezTo>
                      <a:pt x="715" y="1"/>
                      <a:pt x="0" y="253"/>
                      <a:pt x="16" y="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sp>
          <p:nvSpPr>
            <p:cNvPr id="92" name="Rectangle 71"/>
            <p:cNvSpPr/>
            <p:nvPr>
              <p:custDataLst>
                <p:tags r:id="rId1"/>
              </p:custDataLst>
            </p:nvPr>
          </p:nvSpPr>
          <p:spPr>
            <a:xfrm>
              <a:off x="5678855" y="2565285"/>
              <a:ext cx="158081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err="1" smtClean="0">
                  <a:solidFill>
                    <a:srgbClr val="FFFFFF"/>
                  </a:solidFill>
                </a:rPr>
                <a:t>Fælles</a:t>
              </a:r>
              <a:r>
                <a:rPr lang="en-US" sz="1400" b="1" kern="0" dirty="0" smtClean="0">
                  <a:solidFill>
                    <a:srgbClr val="FFFFFF"/>
                  </a:solidFill>
                </a:rPr>
                <a:t> </a:t>
              </a:r>
              <a:r>
                <a:rPr lang="en-US" sz="1400" b="1" kern="0" dirty="0" err="1" smtClean="0">
                  <a:solidFill>
                    <a:srgbClr val="FFFFFF"/>
                  </a:solidFill>
                </a:rPr>
                <a:t>begrebsapparat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95" name="Rectangle 69"/>
            <p:cNvSpPr/>
            <p:nvPr>
              <p:custDataLst>
                <p:tags r:id="rId2"/>
              </p:custDataLst>
            </p:nvPr>
          </p:nvSpPr>
          <p:spPr>
            <a:xfrm>
              <a:off x="6801817" y="4815447"/>
              <a:ext cx="166802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err="1" smtClean="0">
                  <a:solidFill>
                    <a:srgbClr val="FFFFFF"/>
                  </a:solidFill>
                </a:rPr>
                <a:t>Dokumentations-praksis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98" name="Rectangle 67"/>
            <p:cNvSpPr/>
            <p:nvPr>
              <p:custDataLst>
                <p:tags r:id="rId3"/>
              </p:custDataLst>
            </p:nvPr>
          </p:nvSpPr>
          <p:spPr>
            <a:xfrm>
              <a:off x="4652161" y="4815447"/>
              <a:ext cx="156952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smtClean="0">
                  <a:solidFill>
                    <a:srgbClr val="FFFFFF"/>
                  </a:solidFill>
                </a:rPr>
                <a:t>IT-</a:t>
              </a:r>
              <a:r>
                <a:rPr lang="en-US" sz="1400" b="1" kern="0" dirty="0" err="1" smtClean="0">
                  <a:solidFill>
                    <a:srgbClr val="FFFFFF"/>
                  </a:solidFill>
                </a:rPr>
                <a:t>understøttelse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grpSp>
          <p:nvGrpSpPr>
            <p:cNvPr id="117" name="Group 143"/>
            <p:cNvGrpSpPr/>
            <p:nvPr/>
          </p:nvGrpSpPr>
          <p:grpSpPr>
            <a:xfrm>
              <a:off x="6225730" y="3960990"/>
              <a:ext cx="462905" cy="324358"/>
              <a:chOff x="9883775" y="5410200"/>
              <a:chExt cx="285750" cy="225425"/>
            </a:xfrm>
            <a:solidFill>
              <a:srgbClr val="7C7C7C"/>
            </a:solidFill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118" name="Freeform 3677"/>
              <p:cNvSpPr>
                <a:spLocks/>
              </p:cNvSpPr>
              <p:nvPr/>
            </p:nvSpPr>
            <p:spPr bwMode="auto">
              <a:xfrm>
                <a:off x="10052050" y="5445125"/>
                <a:ext cx="117475" cy="190500"/>
              </a:xfrm>
              <a:custGeom>
                <a:avLst/>
                <a:gdLst>
                  <a:gd name="T0" fmla="*/ 201 w 296"/>
                  <a:gd name="T1" fmla="*/ 285 h 482"/>
                  <a:gd name="T2" fmla="*/ 168 w 296"/>
                  <a:gd name="T3" fmla="*/ 275 h 482"/>
                  <a:gd name="T4" fmla="*/ 153 w 296"/>
                  <a:gd name="T5" fmla="*/ 238 h 482"/>
                  <a:gd name="T6" fmla="*/ 163 w 296"/>
                  <a:gd name="T7" fmla="*/ 230 h 482"/>
                  <a:gd name="T8" fmla="*/ 176 w 296"/>
                  <a:gd name="T9" fmla="*/ 219 h 482"/>
                  <a:gd name="T10" fmla="*/ 185 w 296"/>
                  <a:gd name="T11" fmla="*/ 201 h 482"/>
                  <a:gd name="T12" fmla="*/ 190 w 296"/>
                  <a:gd name="T13" fmla="*/ 175 h 482"/>
                  <a:gd name="T14" fmla="*/ 198 w 296"/>
                  <a:gd name="T15" fmla="*/ 167 h 482"/>
                  <a:gd name="T16" fmla="*/ 201 w 296"/>
                  <a:gd name="T17" fmla="*/ 158 h 482"/>
                  <a:gd name="T18" fmla="*/ 205 w 296"/>
                  <a:gd name="T19" fmla="*/ 133 h 482"/>
                  <a:gd name="T20" fmla="*/ 205 w 296"/>
                  <a:gd name="T21" fmla="*/ 122 h 482"/>
                  <a:gd name="T22" fmla="*/ 201 w 296"/>
                  <a:gd name="T23" fmla="*/ 110 h 482"/>
                  <a:gd name="T24" fmla="*/ 195 w 296"/>
                  <a:gd name="T25" fmla="*/ 101 h 482"/>
                  <a:gd name="T26" fmla="*/ 205 w 296"/>
                  <a:gd name="T27" fmla="*/ 76 h 482"/>
                  <a:gd name="T28" fmla="*/ 208 w 296"/>
                  <a:gd name="T29" fmla="*/ 59 h 482"/>
                  <a:gd name="T30" fmla="*/ 205 w 296"/>
                  <a:gd name="T31" fmla="*/ 43 h 482"/>
                  <a:gd name="T32" fmla="*/ 200 w 296"/>
                  <a:gd name="T33" fmla="*/ 31 h 482"/>
                  <a:gd name="T34" fmla="*/ 192 w 296"/>
                  <a:gd name="T35" fmla="*/ 22 h 482"/>
                  <a:gd name="T36" fmla="*/ 171 w 296"/>
                  <a:gd name="T37" fmla="*/ 9 h 482"/>
                  <a:gd name="T38" fmla="*/ 145 w 296"/>
                  <a:gd name="T39" fmla="*/ 2 h 482"/>
                  <a:gd name="T40" fmla="*/ 118 w 296"/>
                  <a:gd name="T41" fmla="*/ 0 h 482"/>
                  <a:gd name="T42" fmla="*/ 95 w 296"/>
                  <a:gd name="T43" fmla="*/ 2 h 482"/>
                  <a:gd name="T44" fmla="*/ 70 w 296"/>
                  <a:gd name="T45" fmla="*/ 7 h 482"/>
                  <a:gd name="T46" fmla="*/ 50 w 296"/>
                  <a:gd name="T47" fmla="*/ 17 h 482"/>
                  <a:gd name="T48" fmla="*/ 36 w 296"/>
                  <a:gd name="T49" fmla="*/ 32 h 482"/>
                  <a:gd name="T50" fmla="*/ 16 w 296"/>
                  <a:gd name="T51" fmla="*/ 36 h 482"/>
                  <a:gd name="T52" fmla="*/ 7 w 296"/>
                  <a:gd name="T53" fmla="*/ 44 h 482"/>
                  <a:gd name="T54" fmla="*/ 4 w 296"/>
                  <a:gd name="T55" fmla="*/ 57 h 482"/>
                  <a:gd name="T56" fmla="*/ 4 w 296"/>
                  <a:gd name="T57" fmla="*/ 71 h 482"/>
                  <a:gd name="T58" fmla="*/ 13 w 296"/>
                  <a:gd name="T59" fmla="*/ 99 h 482"/>
                  <a:gd name="T60" fmla="*/ 5 w 296"/>
                  <a:gd name="T61" fmla="*/ 110 h 482"/>
                  <a:gd name="T62" fmla="*/ 0 w 296"/>
                  <a:gd name="T63" fmla="*/ 121 h 482"/>
                  <a:gd name="T64" fmla="*/ 0 w 296"/>
                  <a:gd name="T65" fmla="*/ 133 h 482"/>
                  <a:gd name="T66" fmla="*/ 4 w 296"/>
                  <a:gd name="T67" fmla="*/ 158 h 482"/>
                  <a:gd name="T68" fmla="*/ 9 w 296"/>
                  <a:gd name="T69" fmla="*/ 167 h 482"/>
                  <a:gd name="T70" fmla="*/ 15 w 296"/>
                  <a:gd name="T71" fmla="*/ 175 h 482"/>
                  <a:gd name="T72" fmla="*/ 20 w 296"/>
                  <a:gd name="T73" fmla="*/ 199 h 482"/>
                  <a:gd name="T74" fmla="*/ 31 w 296"/>
                  <a:gd name="T75" fmla="*/ 217 h 482"/>
                  <a:gd name="T76" fmla="*/ 43 w 296"/>
                  <a:gd name="T77" fmla="*/ 230 h 482"/>
                  <a:gd name="T78" fmla="*/ 56 w 296"/>
                  <a:gd name="T79" fmla="*/ 238 h 482"/>
                  <a:gd name="T80" fmla="*/ 43 w 296"/>
                  <a:gd name="T81" fmla="*/ 274 h 482"/>
                  <a:gd name="T82" fmla="*/ 42 w 296"/>
                  <a:gd name="T83" fmla="*/ 287 h 482"/>
                  <a:gd name="T84" fmla="*/ 61 w 296"/>
                  <a:gd name="T85" fmla="*/ 302 h 482"/>
                  <a:gd name="T86" fmla="*/ 73 w 296"/>
                  <a:gd name="T87" fmla="*/ 318 h 482"/>
                  <a:gd name="T88" fmla="*/ 79 w 296"/>
                  <a:gd name="T89" fmla="*/ 332 h 482"/>
                  <a:gd name="T90" fmla="*/ 81 w 296"/>
                  <a:gd name="T91" fmla="*/ 482 h 482"/>
                  <a:gd name="T92" fmla="*/ 289 w 296"/>
                  <a:gd name="T93" fmla="*/ 481 h 482"/>
                  <a:gd name="T94" fmla="*/ 295 w 296"/>
                  <a:gd name="T95" fmla="*/ 474 h 482"/>
                  <a:gd name="T96" fmla="*/ 296 w 296"/>
                  <a:gd name="T97" fmla="*/ 334 h 482"/>
                  <a:gd name="T98" fmla="*/ 293 w 296"/>
                  <a:gd name="T99" fmla="*/ 323 h 482"/>
                  <a:gd name="T100" fmla="*/ 278 w 296"/>
                  <a:gd name="T101" fmla="*/ 312 h 482"/>
                  <a:gd name="T102" fmla="*/ 217 w 296"/>
                  <a:gd name="T103" fmla="*/ 291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6" h="482">
                    <a:moveTo>
                      <a:pt x="217" y="291"/>
                    </a:moveTo>
                    <a:lnTo>
                      <a:pt x="201" y="285"/>
                    </a:lnTo>
                    <a:lnTo>
                      <a:pt x="185" y="280"/>
                    </a:lnTo>
                    <a:lnTo>
                      <a:pt x="168" y="275"/>
                    </a:lnTo>
                    <a:lnTo>
                      <a:pt x="153" y="270"/>
                    </a:lnTo>
                    <a:lnTo>
                      <a:pt x="153" y="238"/>
                    </a:lnTo>
                    <a:lnTo>
                      <a:pt x="158" y="235"/>
                    </a:lnTo>
                    <a:lnTo>
                      <a:pt x="163" y="230"/>
                    </a:lnTo>
                    <a:lnTo>
                      <a:pt x="169" y="225"/>
                    </a:lnTo>
                    <a:lnTo>
                      <a:pt x="176" y="219"/>
                    </a:lnTo>
                    <a:lnTo>
                      <a:pt x="181" y="210"/>
                    </a:lnTo>
                    <a:lnTo>
                      <a:pt x="185" y="201"/>
                    </a:lnTo>
                    <a:lnTo>
                      <a:pt x="189" y="189"/>
                    </a:lnTo>
                    <a:lnTo>
                      <a:pt x="190" y="175"/>
                    </a:lnTo>
                    <a:lnTo>
                      <a:pt x="194" y="172"/>
                    </a:lnTo>
                    <a:lnTo>
                      <a:pt x="198" y="167"/>
                    </a:lnTo>
                    <a:lnTo>
                      <a:pt x="200" y="163"/>
                    </a:lnTo>
                    <a:lnTo>
                      <a:pt x="201" y="158"/>
                    </a:lnTo>
                    <a:lnTo>
                      <a:pt x="205" y="145"/>
                    </a:lnTo>
                    <a:lnTo>
                      <a:pt x="205" y="133"/>
                    </a:lnTo>
                    <a:lnTo>
                      <a:pt x="205" y="127"/>
                    </a:lnTo>
                    <a:lnTo>
                      <a:pt x="205" y="122"/>
                    </a:lnTo>
                    <a:lnTo>
                      <a:pt x="204" y="116"/>
                    </a:lnTo>
                    <a:lnTo>
                      <a:pt x="201" y="110"/>
                    </a:lnTo>
                    <a:lnTo>
                      <a:pt x="198" y="104"/>
                    </a:lnTo>
                    <a:lnTo>
                      <a:pt x="195" y="101"/>
                    </a:lnTo>
                    <a:lnTo>
                      <a:pt x="200" y="90"/>
                    </a:lnTo>
                    <a:lnTo>
                      <a:pt x="205" y="76"/>
                    </a:lnTo>
                    <a:lnTo>
                      <a:pt x="208" y="67"/>
                    </a:lnTo>
                    <a:lnTo>
                      <a:pt x="208" y="59"/>
                    </a:lnTo>
                    <a:lnTo>
                      <a:pt x="208" y="50"/>
                    </a:lnTo>
                    <a:lnTo>
                      <a:pt x="205" y="43"/>
                    </a:lnTo>
                    <a:lnTo>
                      <a:pt x="203" y="36"/>
                    </a:lnTo>
                    <a:lnTo>
                      <a:pt x="200" y="31"/>
                    </a:lnTo>
                    <a:lnTo>
                      <a:pt x="196" y="26"/>
                    </a:lnTo>
                    <a:lnTo>
                      <a:pt x="192" y="22"/>
                    </a:lnTo>
                    <a:lnTo>
                      <a:pt x="182" y="14"/>
                    </a:lnTo>
                    <a:lnTo>
                      <a:pt x="171" y="9"/>
                    </a:lnTo>
                    <a:lnTo>
                      <a:pt x="158" y="5"/>
                    </a:lnTo>
                    <a:lnTo>
                      <a:pt x="145" y="2"/>
                    </a:lnTo>
                    <a:lnTo>
                      <a:pt x="131" y="0"/>
                    </a:lnTo>
                    <a:lnTo>
                      <a:pt x="118" y="0"/>
                    </a:lnTo>
                    <a:lnTo>
                      <a:pt x="106" y="0"/>
                    </a:lnTo>
                    <a:lnTo>
                      <a:pt x="95" y="2"/>
                    </a:lnTo>
                    <a:lnTo>
                      <a:pt x="82" y="4"/>
                    </a:lnTo>
                    <a:lnTo>
                      <a:pt x="70" y="7"/>
                    </a:lnTo>
                    <a:lnTo>
                      <a:pt x="60" y="12"/>
                    </a:lnTo>
                    <a:lnTo>
                      <a:pt x="50" y="17"/>
                    </a:lnTo>
                    <a:lnTo>
                      <a:pt x="42" y="25"/>
                    </a:lnTo>
                    <a:lnTo>
                      <a:pt x="36" y="32"/>
                    </a:lnTo>
                    <a:lnTo>
                      <a:pt x="24" y="34"/>
                    </a:lnTo>
                    <a:lnTo>
                      <a:pt x="16" y="36"/>
                    </a:lnTo>
                    <a:lnTo>
                      <a:pt x="11" y="40"/>
                    </a:lnTo>
                    <a:lnTo>
                      <a:pt x="7" y="44"/>
                    </a:lnTo>
                    <a:lnTo>
                      <a:pt x="5" y="50"/>
                    </a:lnTo>
                    <a:lnTo>
                      <a:pt x="4" y="57"/>
                    </a:lnTo>
                    <a:lnTo>
                      <a:pt x="2" y="65"/>
                    </a:lnTo>
                    <a:lnTo>
                      <a:pt x="4" y="71"/>
                    </a:lnTo>
                    <a:lnTo>
                      <a:pt x="7" y="86"/>
                    </a:lnTo>
                    <a:lnTo>
                      <a:pt x="13" y="99"/>
                    </a:lnTo>
                    <a:lnTo>
                      <a:pt x="7" y="104"/>
                    </a:lnTo>
                    <a:lnTo>
                      <a:pt x="5" y="110"/>
                    </a:lnTo>
                    <a:lnTo>
                      <a:pt x="2" y="115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0" y="133"/>
                    </a:lnTo>
                    <a:lnTo>
                      <a:pt x="1" y="145"/>
                    </a:lnTo>
                    <a:lnTo>
                      <a:pt x="4" y="158"/>
                    </a:lnTo>
                    <a:lnTo>
                      <a:pt x="6" y="163"/>
                    </a:lnTo>
                    <a:lnTo>
                      <a:pt x="9" y="167"/>
                    </a:lnTo>
                    <a:lnTo>
                      <a:pt x="11" y="172"/>
                    </a:lnTo>
                    <a:lnTo>
                      <a:pt x="15" y="175"/>
                    </a:lnTo>
                    <a:lnTo>
                      <a:pt x="18" y="188"/>
                    </a:lnTo>
                    <a:lnTo>
                      <a:pt x="20" y="199"/>
                    </a:lnTo>
                    <a:lnTo>
                      <a:pt x="25" y="208"/>
                    </a:lnTo>
                    <a:lnTo>
                      <a:pt x="31" y="217"/>
                    </a:lnTo>
                    <a:lnTo>
                      <a:pt x="37" y="224"/>
                    </a:lnTo>
                    <a:lnTo>
                      <a:pt x="43" y="230"/>
                    </a:lnTo>
                    <a:lnTo>
                      <a:pt x="50" y="234"/>
                    </a:lnTo>
                    <a:lnTo>
                      <a:pt x="56" y="238"/>
                    </a:lnTo>
                    <a:lnTo>
                      <a:pt x="56" y="270"/>
                    </a:lnTo>
                    <a:lnTo>
                      <a:pt x="43" y="274"/>
                    </a:lnTo>
                    <a:lnTo>
                      <a:pt x="31" y="279"/>
                    </a:lnTo>
                    <a:lnTo>
                      <a:pt x="42" y="287"/>
                    </a:lnTo>
                    <a:lnTo>
                      <a:pt x="52" y="294"/>
                    </a:lnTo>
                    <a:lnTo>
                      <a:pt x="61" y="302"/>
                    </a:lnTo>
                    <a:lnTo>
                      <a:pt x="68" y="310"/>
                    </a:lnTo>
                    <a:lnTo>
                      <a:pt x="73" y="318"/>
                    </a:lnTo>
                    <a:lnTo>
                      <a:pt x="77" y="324"/>
                    </a:lnTo>
                    <a:lnTo>
                      <a:pt x="79" y="332"/>
                    </a:lnTo>
                    <a:lnTo>
                      <a:pt x="81" y="338"/>
                    </a:lnTo>
                    <a:lnTo>
                      <a:pt x="81" y="482"/>
                    </a:lnTo>
                    <a:lnTo>
                      <a:pt x="285" y="482"/>
                    </a:lnTo>
                    <a:lnTo>
                      <a:pt x="289" y="481"/>
                    </a:lnTo>
                    <a:lnTo>
                      <a:pt x="293" y="478"/>
                    </a:lnTo>
                    <a:lnTo>
                      <a:pt x="295" y="474"/>
                    </a:lnTo>
                    <a:lnTo>
                      <a:pt x="296" y="470"/>
                    </a:lnTo>
                    <a:lnTo>
                      <a:pt x="296" y="334"/>
                    </a:lnTo>
                    <a:lnTo>
                      <a:pt x="295" y="328"/>
                    </a:lnTo>
                    <a:lnTo>
                      <a:pt x="293" y="323"/>
                    </a:lnTo>
                    <a:lnTo>
                      <a:pt x="286" y="318"/>
                    </a:lnTo>
                    <a:lnTo>
                      <a:pt x="278" y="312"/>
                    </a:lnTo>
                    <a:lnTo>
                      <a:pt x="253" y="302"/>
                    </a:lnTo>
                    <a:lnTo>
                      <a:pt x="217" y="2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>
                  <a:solidFill>
                    <a:srgbClr val="03001E"/>
                  </a:solidFill>
                </a:endParaRPr>
              </a:p>
            </p:txBody>
          </p:sp>
          <p:sp>
            <p:nvSpPr>
              <p:cNvPr id="119" name="Freeform 3678"/>
              <p:cNvSpPr>
                <a:spLocks/>
              </p:cNvSpPr>
              <p:nvPr/>
            </p:nvSpPr>
            <p:spPr bwMode="auto">
              <a:xfrm>
                <a:off x="9883775" y="5410200"/>
                <a:ext cx="190500" cy="225425"/>
              </a:xfrm>
              <a:custGeom>
                <a:avLst/>
                <a:gdLst>
                  <a:gd name="T0" fmla="*/ 421 w 480"/>
                  <a:gd name="T1" fmla="*/ 374 h 569"/>
                  <a:gd name="T2" fmla="*/ 339 w 480"/>
                  <a:gd name="T3" fmla="*/ 333 h 569"/>
                  <a:gd name="T4" fmla="*/ 312 w 480"/>
                  <a:gd name="T5" fmla="*/ 276 h 569"/>
                  <a:gd name="T6" fmla="*/ 316 w 480"/>
                  <a:gd name="T7" fmla="*/ 272 h 569"/>
                  <a:gd name="T8" fmla="*/ 339 w 480"/>
                  <a:gd name="T9" fmla="*/ 226 h 569"/>
                  <a:gd name="T10" fmla="*/ 340 w 480"/>
                  <a:gd name="T11" fmla="*/ 214 h 569"/>
                  <a:gd name="T12" fmla="*/ 345 w 480"/>
                  <a:gd name="T13" fmla="*/ 199 h 569"/>
                  <a:gd name="T14" fmla="*/ 353 w 480"/>
                  <a:gd name="T15" fmla="*/ 190 h 569"/>
                  <a:gd name="T16" fmla="*/ 360 w 480"/>
                  <a:gd name="T17" fmla="*/ 176 h 569"/>
                  <a:gd name="T18" fmla="*/ 361 w 480"/>
                  <a:gd name="T19" fmla="*/ 168 h 569"/>
                  <a:gd name="T20" fmla="*/ 361 w 480"/>
                  <a:gd name="T21" fmla="*/ 159 h 569"/>
                  <a:gd name="T22" fmla="*/ 356 w 480"/>
                  <a:gd name="T23" fmla="*/ 135 h 569"/>
                  <a:gd name="T24" fmla="*/ 347 w 480"/>
                  <a:gd name="T25" fmla="*/ 126 h 569"/>
                  <a:gd name="T26" fmla="*/ 356 w 480"/>
                  <a:gd name="T27" fmla="*/ 100 h 569"/>
                  <a:gd name="T28" fmla="*/ 358 w 480"/>
                  <a:gd name="T29" fmla="*/ 85 h 569"/>
                  <a:gd name="T30" fmla="*/ 358 w 480"/>
                  <a:gd name="T31" fmla="*/ 71 h 569"/>
                  <a:gd name="T32" fmla="*/ 357 w 480"/>
                  <a:gd name="T33" fmla="*/ 54 h 569"/>
                  <a:gd name="T34" fmla="*/ 353 w 480"/>
                  <a:gd name="T35" fmla="*/ 44 h 569"/>
                  <a:gd name="T36" fmla="*/ 349 w 480"/>
                  <a:gd name="T37" fmla="*/ 37 h 569"/>
                  <a:gd name="T38" fmla="*/ 340 w 480"/>
                  <a:gd name="T39" fmla="*/ 27 h 569"/>
                  <a:gd name="T40" fmla="*/ 329 w 480"/>
                  <a:gd name="T41" fmla="*/ 18 h 569"/>
                  <a:gd name="T42" fmla="*/ 298 w 480"/>
                  <a:gd name="T43" fmla="*/ 5 h 569"/>
                  <a:gd name="T44" fmla="*/ 270 w 480"/>
                  <a:gd name="T45" fmla="*/ 0 h 569"/>
                  <a:gd name="T46" fmla="*/ 254 w 480"/>
                  <a:gd name="T47" fmla="*/ 0 h 569"/>
                  <a:gd name="T48" fmla="*/ 235 w 480"/>
                  <a:gd name="T49" fmla="*/ 0 h 569"/>
                  <a:gd name="T50" fmla="*/ 218 w 480"/>
                  <a:gd name="T51" fmla="*/ 3 h 569"/>
                  <a:gd name="T52" fmla="*/ 205 w 480"/>
                  <a:gd name="T53" fmla="*/ 6 h 569"/>
                  <a:gd name="T54" fmla="*/ 194 w 480"/>
                  <a:gd name="T55" fmla="*/ 10 h 569"/>
                  <a:gd name="T56" fmla="*/ 158 w 480"/>
                  <a:gd name="T57" fmla="*/ 39 h 569"/>
                  <a:gd name="T58" fmla="*/ 155 w 480"/>
                  <a:gd name="T59" fmla="*/ 44 h 569"/>
                  <a:gd name="T60" fmla="*/ 141 w 480"/>
                  <a:gd name="T61" fmla="*/ 45 h 569"/>
                  <a:gd name="T62" fmla="*/ 133 w 480"/>
                  <a:gd name="T63" fmla="*/ 48 h 569"/>
                  <a:gd name="T64" fmla="*/ 127 w 480"/>
                  <a:gd name="T65" fmla="*/ 51 h 569"/>
                  <a:gd name="T66" fmla="*/ 123 w 480"/>
                  <a:gd name="T67" fmla="*/ 57 h 569"/>
                  <a:gd name="T68" fmla="*/ 119 w 480"/>
                  <a:gd name="T69" fmla="*/ 66 h 569"/>
                  <a:gd name="T70" fmla="*/ 118 w 480"/>
                  <a:gd name="T71" fmla="*/ 73 h 569"/>
                  <a:gd name="T72" fmla="*/ 118 w 480"/>
                  <a:gd name="T73" fmla="*/ 82 h 569"/>
                  <a:gd name="T74" fmla="*/ 121 w 480"/>
                  <a:gd name="T75" fmla="*/ 91 h 569"/>
                  <a:gd name="T76" fmla="*/ 122 w 480"/>
                  <a:gd name="T77" fmla="*/ 100 h 569"/>
                  <a:gd name="T78" fmla="*/ 126 w 480"/>
                  <a:gd name="T79" fmla="*/ 108 h 569"/>
                  <a:gd name="T80" fmla="*/ 132 w 480"/>
                  <a:gd name="T81" fmla="*/ 125 h 569"/>
                  <a:gd name="T82" fmla="*/ 118 w 480"/>
                  <a:gd name="T83" fmla="*/ 145 h 569"/>
                  <a:gd name="T84" fmla="*/ 117 w 480"/>
                  <a:gd name="T85" fmla="*/ 166 h 569"/>
                  <a:gd name="T86" fmla="*/ 118 w 480"/>
                  <a:gd name="T87" fmla="*/ 171 h 569"/>
                  <a:gd name="T88" fmla="*/ 119 w 480"/>
                  <a:gd name="T89" fmla="*/ 177 h 569"/>
                  <a:gd name="T90" fmla="*/ 132 w 480"/>
                  <a:gd name="T91" fmla="*/ 199 h 569"/>
                  <a:gd name="T92" fmla="*/ 136 w 480"/>
                  <a:gd name="T93" fmla="*/ 202 h 569"/>
                  <a:gd name="T94" fmla="*/ 137 w 480"/>
                  <a:gd name="T95" fmla="*/ 220 h 569"/>
                  <a:gd name="T96" fmla="*/ 151 w 480"/>
                  <a:gd name="T97" fmla="*/ 258 h 569"/>
                  <a:gd name="T98" fmla="*/ 168 w 480"/>
                  <a:gd name="T99" fmla="*/ 312 h 569"/>
                  <a:gd name="T100" fmla="*/ 86 w 480"/>
                  <a:gd name="T101" fmla="*/ 358 h 569"/>
                  <a:gd name="T102" fmla="*/ 18 w 480"/>
                  <a:gd name="T103" fmla="*/ 401 h 569"/>
                  <a:gd name="T104" fmla="*/ 0 w 480"/>
                  <a:gd name="T105" fmla="*/ 421 h 569"/>
                  <a:gd name="T106" fmla="*/ 2 w 480"/>
                  <a:gd name="T107" fmla="*/ 565 h 569"/>
                  <a:gd name="T108" fmla="*/ 469 w 480"/>
                  <a:gd name="T109" fmla="*/ 569 h 569"/>
                  <a:gd name="T110" fmla="*/ 479 w 480"/>
                  <a:gd name="T111" fmla="*/ 421 h 569"/>
                  <a:gd name="T112" fmla="*/ 449 w 480"/>
                  <a:gd name="T113" fmla="*/ 39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80" h="569">
                    <a:moveTo>
                      <a:pt x="425" y="375"/>
                    </a:moveTo>
                    <a:lnTo>
                      <a:pt x="425" y="375"/>
                    </a:lnTo>
                    <a:lnTo>
                      <a:pt x="424" y="375"/>
                    </a:lnTo>
                    <a:lnTo>
                      <a:pt x="421" y="374"/>
                    </a:lnTo>
                    <a:lnTo>
                      <a:pt x="419" y="372"/>
                    </a:lnTo>
                    <a:lnTo>
                      <a:pt x="393" y="358"/>
                    </a:lnTo>
                    <a:lnTo>
                      <a:pt x="366" y="345"/>
                    </a:lnTo>
                    <a:lnTo>
                      <a:pt x="339" y="333"/>
                    </a:lnTo>
                    <a:lnTo>
                      <a:pt x="312" y="321"/>
                    </a:lnTo>
                    <a:lnTo>
                      <a:pt x="312" y="312"/>
                    </a:lnTo>
                    <a:lnTo>
                      <a:pt x="312" y="281"/>
                    </a:lnTo>
                    <a:lnTo>
                      <a:pt x="312" y="276"/>
                    </a:lnTo>
                    <a:lnTo>
                      <a:pt x="313" y="275"/>
                    </a:lnTo>
                    <a:lnTo>
                      <a:pt x="316" y="272"/>
                    </a:lnTo>
                    <a:lnTo>
                      <a:pt x="316" y="272"/>
                    </a:lnTo>
                    <a:lnTo>
                      <a:pt x="316" y="272"/>
                    </a:lnTo>
                    <a:lnTo>
                      <a:pt x="322" y="266"/>
                    </a:lnTo>
                    <a:lnTo>
                      <a:pt x="329" y="256"/>
                    </a:lnTo>
                    <a:lnTo>
                      <a:pt x="334" y="243"/>
                    </a:lnTo>
                    <a:lnTo>
                      <a:pt x="339" y="226"/>
                    </a:lnTo>
                    <a:lnTo>
                      <a:pt x="339" y="223"/>
                    </a:lnTo>
                    <a:lnTo>
                      <a:pt x="340" y="220"/>
                    </a:lnTo>
                    <a:lnTo>
                      <a:pt x="340" y="217"/>
                    </a:lnTo>
                    <a:lnTo>
                      <a:pt x="340" y="214"/>
                    </a:lnTo>
                    <a:lnTo>
                      <a:pt x="342" y="208"/>
                    </a:lnTo>
                    <a:lnTo>
                      <a:pt x="342" y="202"/>
                    </a:lnTo>
                    <a:lnTo>
                      <a:pt x="344" y="202"/>
                    </a:lnTo>
                    <a:lnTo>
                      <a:pt x="345" y="199"/>
                    </a:lnTo>
                    <a:lnTo>
                      <a:pt x="345" y="199"/>
                    </a:lnTo>
                    <a:lnTo>
                      <a:pt x="345" y="199"/>
                    </a:lnTo>
                    <a:lnTo>
                      <a:pt x="349" y="195"/>
                    </a:lnTo>
                    <a:lnTo>
                      <a:pt x="353" y="190"/>
                    </a:lnTo>
                    <a:lnTo>
                      <a:pt x="357" y="184"/>
                    </a:lnTo>
                    <a:lnTo>
                      <a:pt x="358" y="177"/>
                    </a:lnTo>
                    <a:lnTo>
                      <a:pt x="358" y="176"/>
                    </a:lnTo>
                    <a:lnTo>
                      <a:pt x="360" y="176"/>
                    </a:lnTo>
                    <a:lnTo>
                      <a:pt x="360" y="173"/>
                    </a:lnTo>
                    <a:lnTo>
                      <a:pt x="360" y="171"/>
                    </a:lnTo>
                    <a:lnTo>
                      <a:pt x="361" y="170"/>
                    </a:lnTo>
                    <a:lnTo>
                      <a:pt x="361" y="168"/>
                    </a:lnTo>
                    <a:lnTo>
                      <a:pt x="361" y="167"/>
                    </a:lnTo>
                    <a:lnTo>
                      <a:pt x="361" y="164"/>
                    </a:lnTo>
                    <a:lnTo>
                      <a:pt x="361" y="162"/>
                    </a:lnTo>
                    <a:lnTo>
                      <a:pt x="361" y="159"/>
                    </a:lnTo>
                    <a:lnTo>
                      <a:pt x="361" y="152"/>
                    </a:lnTo>
                    <a:lnTo>
                      <a:pt x="360" y="145"/>
                    </a:lnTo>
                    <a:lnTo>
                      <a:pt x="358" y="140"/>
                    </a:lnTo>
                    <a:lnTo>
                      <a:pt x="356" y="135"/>
                    </a:lnTo>
                    <a:lnTo>
                      <a:pt x="356" y="135"/>
                    </a:lnTo>
                    <a:lnTo>
                      <a:pt x="356" y="135"/>
                    </a:lnTo>
                    <a:lnTo>
                      <a:pt x="351" y="130"/>
                    </a:lnTo>
                    <a:lnTo>
                      <a:pt x="347" y="126"/>
                    </a:lnTo>
                    <a:lnTo>
                      <a:pt x="348" y="122"/>
                    </a:lnTo>
                    <a:lnTo>
                      <a:pt x="349" y="117"/>
                    </a:lnTo>
                    <a:lnTo>
                      <a:pt x="353" y="109"/>
                    </a:lnTo>
                    <a:lnTo>
                      <a:pt x="356" y="100"/>
                    </a:lnTo>
                    <a:lnTo>
                      <a:pt x="356" y="100"/>
                    </a:lnTo>
                    <a:lnTo>
                      <a:pt x="356" y="100"/>
                    </a:lnTo>
                    <a:lnTo>
                      <a:pt x="357" y="92"/>
                    </a:lnTo>
                    <a:lnTo>
                      <a:pt x="358" y="85"/>
                    </a:lnTo>
                    <a:lnTo>
                      <a:pt x="358" y="85"/>
                    </a:lnTo>
                    <a:lnTo>
                      <a:pt x="358" y="85"/>
                    </a:lnTo>
                    <a:lnTo>
                      <a:pt x="358" y="77"/>
                    </a:lnTo>
                    <a:lnTo>
                      <a:pt x="358" y="71"/>
                    </a:lnTo>
                    <a:lnTo>
                      <a:pt x="358" y="69"/>
                    </a:lnTo>
                    <a:lnTo>
                      <a:pt x="358" y="68"/>
                    </a:lnTo>
                    <a:lnTo>
                      <a:pt x="358" y="60"/>
                    </a:lnTo>
                    <a:lnTo>
                      <a:pt x="357" y="54"/>
                    </a:lnTo>
                    <a:lnTo>
                      <a:pt x="356" y="51"/>
                    </a:lnTo>
                    <a:lnTo>
                      <a:pt x="354" y="48"/>
                    </a:lnTo>
                    <a:lnTo>
                      <a:pt x="353" y="46"/>
                    </a:lnTo>
                    <a:lnTo>
                      <a:pt x="353" y="44"/>
                    </a:lnTo>
                    <a:lnTo>
                      <a:pt x="352" y="42"/>
                    </a:lnTo>
                    <a:lnTo>
                      <a:pt x="352" y="42"/>
                    </a:lnTo>
                    <a:lnTo>
                      <a:pt x="351" y="40"/>
                    </a:lnTo>
                    <a:lnTo>
                      <a:pt x="349" y="37"/>
                    </a:lnTo>
                    <a:lnTo>
                      <a:pt x="349" y="37"/>
                    </a:lnTo>
                    <a:lnTo>
                      <a:pt x="349" y="37"/>
                    </a:lnTo>
                    <a:lnTo>
                      <a:pt x="344" y="32"/>
                    </a:lnTo>
                    <a:lnTo>
                      <a:pt x="340" y="27"/>
                    </a:lnTo>
                    <a:lnTo>
                      <a:pt x="335" y="22"/>
                    </a:lnTo>
                    <a:lnTo>
                      <a:pt x="329" y="18"/>
                    </a:lnTo>
                    <a:lnTo>
                      <a:pt x="329" y="18"/>
                    </a:lnTo>
                    <a:lnTo>
                      <a:pt x="329" y="18"/>
                    </a:lnTo>
                    <a:lnTo>
                      <a:pt x="326" y="17"/>
                    </a:lnTo>
                    <a:lnTo>
                      <a:pt x="324" y="15"/>
                    </a:lnTo>
                    <a:lnTo>
                      <a:pt x="311" y="9"/>
                    </a:lnTo>
                    <a:lnTo>
                      <a:pt x="298" y="5"/>
                    </a:lnTo>
                    <a:lnTo>
                      <a:pt x="284" y="3"/>
                    </a:lnTo>
                    <a:lnTo>
                      <a:pt x="270" y="0"/>
                    </a:lnTo>
                    <a:lnTo>
                      <a:pt x="270" y="0"/>
                    </a:lnTo>
                    <a:lnTo>
                      <a:pt x="270" y="0"/>
                    </a:lnTo>
                    <a:lnTo>
                      <a:pt x="266" y="0"/>
                    </a:lnTo>
                    <a:lnTo>
                      <a:pt x="262" y="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47" y="0"/>
                    </a:lnTo>
                    <a:lnTo>
                      <a:pt x="239" y="0"/>
                    </a:lnTo>
                    <a:lnTo>
                      <a:pt x="238" y="0"/>
                    </a:lnTo>
                    <a:lnTo>
                      <a:pt x="235" y="0"/>
                    </a:lnTo>
                    <a:lnTo>
                      <a:pt x="231" y="1"/>
                    </a:lnTo>
                    <a:lnTo>
                      <a:pt x="226" y="1"/>
                    </a:lnTo>
                    <a:lnTo>
                      <a:pt x="222" y="3"/>
                    </a:lnTo>
                    <a:lnTo>
                      <a:pt x="218" y="3"/>
                    </a:lnTo>
                    <a:lnTo>
                      <a:pt x="216" y="4"/>
                    </a:lnTo>
                    <a:lnTo>
                      <a:pt x="214" y="4"/>
                    </a:lnTo>
                    <a:lnTo>
                      <a:pt x="209" y="5"/>
                    </a:lnTo>
                    <a:lnTo>
                      <a:pt x="205" y="6"/>
                    </a:lnTo>
                    <a:lnTo>
                      <a:pt x="200" y="8"/>
                    </a:lnTo>
                    <a:lnTo>
                      <a:pt x="196" y="9"/>
                    </a:lnTo>
                    <a:lnTo>
                      <a:pt x="195" y="10"/>
                    </a:lnTo>
                    <a:lnTo>
                      <a:pt x="194" y="10"/>
                    </a:lnTo>
                    <a:lnTo>
                      <a:pt x="184" y="15"/>
                    </a:lnTo>
                    <a:lnTo>
                      <a:pt x="173" y="23"/>
                    </a:lnTo>
                    <a:lnTo>
                      <a:pt x="166" y="30"/>
                    </a:lnTo>
                    <a:lnTo>
                      <a:pt x="158" y="39"/>
                    </a:lnTo>
                    <a:lnTo>
                      <a:pt x="158" y="39"/>
                    </a:lnTo>
                    <a:lnTo>
                      <a:pt x="158" y="39"/>
                    </a:lnTo>
                    <a:lnTo>
                      <a:pt x="157" y="41"/>
                    </a:lnTo>
                    <a:lnTo>
                      <a:pt x="155" y="44"/>
                    </a:lnTo>
                    <a:lnTo>
                      <a:pt x="151" y="44"/>
                    </a:lnTo>
                    <a:lnTo>
                      <a:pt x="148" y="44"/>
                    </a:lnTo>
                    <a:lnTo>
                      <a:pt x="144" y="44"/>
                    </a:lnTo>
                    <a:lnTo>
                      <a:pt x="141" y="45"/>
                    </a:lnTo>
                    <a:lnTo>
                      <a:pt x="140" y="45"/>
                    </a:lnTo>
                    <a:lnTo>
                      <a:pt x="139" y="45"/>
                    </a:lnTo>
                    <a:lnTo>
                      <a:pt x="136" y="46"/>
                    </a:lnTo>
                    <a:lnTo>
                      <a:pt x="133" y="48"/>
                    </a:lnTo>
                    <a:lnTo>
                      <a:pt x="132" y="49"/>
                    </a:lnTo>
                    <a:lnTo>
                      <a:pt x="131" y="49"/>
                    </a:lnTo>
                    <a:lnTo>
                      <a:pt x="128" y="50"/>
                    </a:lnTo>
                    <a:lnTo>
                      <a:pt x="127" y="51"/>
                    </a:lnTo>
                    <a:lnTo>
                      <a:pt x="127" y="53"/>
                    </a:lnTo>
                    <a:lnTo>
                      <a:pt x="126" y="53"/>
                    </a:lnTo>
                    <a:lnTo>
                      <a:pt x="125" y="54"/>
                    </a:lnTo>
                    <a:lnTo>
                      <a:pt x="123" y="57"/>
                    </a:lnTo>
                    <a:lnTo>
                      <a:pt x="121" y="60"/>
                    </a:lnTo>
                    <a:lnTo>
                      <a:pt x="119" y="63"/>
                    </a:lnTo>
                    <a:lnTo>
                      <a:pt x="119" y="64"/>
                    </a:lnTo>
                    <a:lnTo>
                      <a:pt x="119" y="66"/>
                    </a:lnTo>
                    <a:lnTo>
                      <a:pt x="119" y="68"/>
                    </a:lnTo>
                    <a:lnTo>
                      <a:pt x="118" y="72"/>
                    </a:lnTo>
                    <a:lnTo>
                      <a:pt x="118" y="72"/>
                    </a:lnTo>
                    <a:lnTo>
                      <a:pt x="118" y="73"/>
                    </a:lnTo>
                    <a:lnTo>
                      <a:pt x="118" y="77"/>
                    </a:lnTo>
                    <a:lnTo>
                      <a:pt x="118" y="80"/>
                    </a:lnTo>
                    <a:lnTo>
                      <a:pt x="118" y="81"/>
                    </a:lnTo>
                    <a:lnTo>
                      <a:pt x="118" y="82"/>
                    </a:lnTo>
                    <a:lnTo>
                      <a:pt x="119" y="86"/>
                    </a:lnTo>
                    <a:lnTo>
                      <a:pt x="119" y="89"/>
                    </a:lnTo>
                    <a:lnTo>
                      <a:pt x="119" y="90"/>
                    </a:lnTo>
                    <a:lnTo>
                      <a:pt x="121" y="91"/>
                    </a:lnTo>
                    <a:lnTo>
                      <a:pt x="121" y="95"/>
                    </a:lnTo>
                    <a:lnTo>
                      <a:pt x="122" y="99"/>
                    </a:lnTo>
                    <a:lnTo>
                      <a:pt x="122" y="99"/>
                    </a:lnTo>
                    <a:lnTo>
                      <a:pt x="122" y="100"/>
                    </a:lnTo>
                    <a:lnTo>
                      <a:pt x="123" y="104"/>
                    </a:lnTo>
                    <a:lnTo>
                      <a:pt x="126" y="108"/>
                    </a:lnTo>
                    <a:lnTo>
                      <a:pt x="126" y="108"/>
                    </a:lnTo>
                    <a:lnTo>
                      <a:pt x="126" y="108"/>
                    </a:lnTo>
                    <a:lnTo>
                      <a:pt x="128" y="117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27" y="128"/>
                    </a:lnTo>
                    <a:lnTo>
                      <a:pt x="123" y="135"/>
                    </a:lnTo>
                    <a:lnTo>
                      <a:pt x="121" y="140"/>
                    </a:lnTo>
                    <a:lnTo>
                      <a:pt x="118" y="145"/>
                    </a:lnTo>
                    <a:lnTo>
                      <a:pt x="117" y="152"/>
                    </a:lnTo>
                    <a:lnTo>
                      <a:pt x="117" y="159"/>
                    </a:lnTo>
                    <a:lnTo>
                      <a:pt x="117" y="162"/>
                    </a:lnTo>
                    <a:lnTo>
                      <a:pt x="117" y="166"/>
                    </a:lnTo>
                    <a:lnTo>
                      <a:pt x="117" y="167"/>
                    </a:lnTo>
                    <a:lnTo>
                      <a:pt x="117" y="170"/>
                    </a:lnTo>
                    <a:lnTo>
                      <a:pt x="118" y="171"/>
                    </a:lnTo>
                    <a:lnTo>
                      <a:pt x="118" y="171"/>
                    </a:lnTo>
                    <a:lnTo>
                      <a:pt x="118" y="175"/>
                    </a:lnTo>
                    <a:lnTo>
                      <a:pt x="119" y="177"/>
                    </a:lnTo>
                    <a:lnTo>
                      <a:pt x="119" y="177"/>
                    </a:lnTo>
                    <a:lnTo>
                      <a:pt x="119" y="177"/>
                    </a:lnTo>
                    <a:lnTo>
                      <a:pt x="121" y="184"/>
                    </a:lnTo>
                    <a:lnTo>
                      <a:pt x="125" y="190"/>
                    </a:lnTo>
                    <a:lnTo>
                      <a:pt x="128" y="195"/>
                    </a:lnTo>
                    <a:lnTo>
                      <a:pt x="132" y="199"/>
                    </a:lnTo>
                    <a:lnTo>
                      <a:pt x="132" y="199"/>
                    </a:lnTo>
                    <a:lnTo>
                      <a:pt x="132" y="199"/>
                    </a:lnTo>
                    <a:lnTo>
                      <a:pt x="133" y="202"/>
                    </a:lnTo>
                    <a:lnTo>
                      <a:pt x="136" y="202"/>
                    </a:lnTo>
                    <a:lnTo>
                      <a:pt x="136" y="209"/>
                    </a:lnTo>
                    <a:lnTo>
                      <a:pt x="137" y="216"/>
                    </a:lnTo>
                    <a:lnTo>
                      <a:pt x="137" y="217"/>
                    </a:lnTo>
                    <a:lnTo>
                      <a:pt x="137" y="220"/>
                    </a:lnTo>
                    <a:lnTo>
                      <a:pt x="140" y="231"/>
                    </a:lnTo>
                    <a:lnTo>
                      <a:pt x="144" y="241"/>
                    </a:lnTo>
                    <a:lnTo>
                      <a:pt x="146" y="250"/>
                    </a:lnTo>
                    <a:lnTo>
                      <a:pt x="151" y="258"/>
                    </a:lnTo>
                    <a:lnTo>
                      <a:pt x="159" y="268"/>
                    </a:lnTo>
                    <a:lnTo>
                      <a:pt x="168" y="276"/>
                    </a:lnTo>
                    <a:lnTo>
                      <a:pt x="168" y="281"/>
                    </a:lnTo>
                    <a:lnTo>
                      <a:pt x="168" y="312"/>
                    </a:lnTo>
                    <a:lnTo>
                      <a:pt x="168" y="321"/>
                    </a:lnTo>
                    <a:lnTo>
                      <a:pt x="141" y="333"/>
                    </a:lnTo>
                    <a:lnTo>
                      <a:pt x="113" y="345"/>
                    </a:lnTo>
                    <a:lnTo>
                      <a:pt x="86" y="358"/>
                    </a:lnTo>
                    <a:lnTo>
                      <a:pt x="62" y="372"/>
                    </a:lnTo>
                    <a:lnTo>
                      <a:pt x="46" y="381"/>
                    </a:lnTo>
                    <a:lnTo>
                      <a:pt x="33" y="389"/>
                    </a:lnTo>
                    <a:lnTo>
                      <a:pt x="18" y="401"/>
                    </a:lnTo>
                    <a:lnTo>
                      <a:pt x="8" y="410"/>
                    </a:lnTo>
                    <a:lnTo>
                      <a:pt x="4" y="415"/>
                    </a:lnTo>
                    <a:lnTo>
                      <a:pt x="1" y="419"/>
                    </a:lnTo>
                    <a:lnTo>
                      <a:pt x="0" y="421"/>
                    </a:lnTo>
                    <a:lnTo>
                      <a:pt x="0" y="425"/>
                    </a:lnTo>
                    <a:lnTo>
                      <a:pt x="0" y="557"/>
                    </a:lnTo>
                    <a:lnTo>
                      <a:pt x="0" y="561"/>
                    </a:lnTo>
                    <a:lnTo>
                      <a:pt x="2" y="565"/>
                    </a:lnTo>
                    <a:lnTo>
                      <a:pt x="6" y="568"/>
                    </a:lnTo>
                    <a:lnTo>
                      <a:pt x="11" y="569"/>
                    </a:lnTo>
                    <a:lnTo>
                      <a:pt x="348" y="569"/>
                    </a:lnTo>
                    <a:lnTo>
                      <a:pt x="469" y="569"/>
                    </a:lnTo>
                    <a:lnTo>
                      <a:pt x="480" y="569"/>
                    </a:lnTo>
                    <a:lnTo>
                      <a:pt x="480" y="557"/>
                    </a:lnTo>
                    <a:lnTo>
                      <a:pt x="480" y="425"/>
                    </a:lnTo>
                    <a:lnTo>
                      <a:pt x="479" y="421"/>
                    </a:lnTo>
                    <a:lnTo>
                      <a:pt x="476" y="416"/>
                    </a:lnTo>
                    <a:lnTo>
                      <a:pt x="473" y="411"/>
                    </a:lnTo>
                    <a:lnTo>
                      <a:pt x="466" y="405"/>
                    </a:lnTo>
                    <a:lnTo>
                      <a:pt x="449" y="390"/>
                    </a:lnTo>
                    <a:lnTo>
                      <a:pt x="425" y="3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>
                  <a:solidFill>
                    <a:srgbClr val="03001E"/>
                  </a:solidFill>
                </a:endParaRPr>
              </a:p>
            </p:txBody>
          </p:sp>
        </p:grpSp>
      </p:grpSp>
      <p:sp>
        <p:nvSpPr>
          <p:cNvPr id="120" name="Rectangle 5"/>
          <p:cNvSpPr/>
          <p:nvPr/>
        </p:nvSpPr>
        <p:spPr>
          <a:xfrm>
            <a:off x="12972370" y="3276099"/>
            <a:ext cx="500743" cy="500743"/>
          </a:xfrm>
          <a:prstGeom prst="rect">
            <a:avLst/>
          </a:prstGeom>
          <a:solidFill>
            <a:srgbClr val="AAAAA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121" name="Rectangle 72"/>
          <p:cNvSpPr/>
          <p:nvPr/>
        </p:nvSpPr>
        <p:spPr>
          <a:xfrm>
            <a:off x="12382708" y="3276099"/>
            <a:ext cx="500743" cy="500743"/>
          </a:xfrm>
          <a:prstGeom prst="rect">
            <a:avLst/>
          </a:prstGeom>
          <a:solidFill>
            <a:srgbClr val="7C7C7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122" name="Rectangle 76"/>
          <p:cNvSpPr/>
          <p:nvPr/>
        </p:nvSpPr>
        <p:spPr>
          <a:xfrm>
            <a:off x="13562032" y="3276099"/>
            <a:ext cx="500743" cy="500743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77" name="Rektangel 76"/>
          <p:cNvSpPr/>
          <p:nvPr/>
        </p:nvSpPr>
        <p:spPr>
          <a:xfrm>
            <a:off x="1099070" y="1059655"/>
            <a:ext cx="7588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 smtClean="0">
                <a:solidFill>
                  <a:srgbClr val="003B7A"/>
                </a:solidFill>
              </a:rPr>
              <a:t>De tre hoved-leverancer i projektet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dirty="0"/>
              <a:t>KL’s It-Arkitekturråd 28. februar 2018</a:t>
            </a:r>
            <a:endParaRPr lang="en-GB" dirty="0"/>
          </a:p>
        </p:txBody>
      </p:sp>
      <p:sp>
        <p:nvSpPr>
          <p:cNvPr id="40" name="TextBox 103"/>
          <p:cNvSpPr txBox="1"/>
          <p:nvPr/>
        </p:nvSpPr>
        <p:spPr>
          <a:xfrm>
            <a:off x="1268355" y="3974024"/>
            <a:ext cx="3208068" cy="249299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lvl="1" defTabSz="685800"/>
            <a:endParaRPr lang="da-DK" sz="1600" kern="0" dirty="0">
              <a:solidFill>
                <a:srgbClr val="015685"/>
              </a:solidFill>
            </a:endParaRPr>
          </a:p>
          <a:p>
            <a:pPr marL="0" lvl="1" defTabSz="685800"/>
            <a:r>
              <a:rPr lang="da-DK" sz="2000" b="1" kern="0" dirty="0">
                <a:solidFill>
                  <a:srgbClr val="FEA34F"/>
                </a:solidFill>
              </a:rPr>
              <a:t>3. Digital understøttelse</a:t>
            </a:r>
          </a:p>
          <a:p>
            <a:pPr marL="0" lvl="1" defTabSz="685800"/>
            <a:endParaRPr lang="da-DK" sz="1400" kern="0" dirty="0">
              <a:solidFill>
                <a:srgbClr val="FEA34F"/>
              </a:solidFill>
              <a:sym typeface="Wingdings" panose="05000000000000000000" pitchFamily="2" charset="2"/>
            </a:endParaRP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Dokumentation baseret på klassifikationer</a:t>
            </a: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Standardiseret udveksling mellem myndighed og udfører</a:t>
            </a: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Standardiseret udtræk af data giver mulighed for fælles læring på tværs af kommuner</a:t>
            </a:r>
            <a:endParaRPr lang="da-DK" sz="1600" kern="0" dirty="0">
              <a:solidFill>
                <a:srgbClr val="FEA3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413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1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>
                <a:solidFill>
                  <a:srgbClr val="003B7A"/>
                </a:solidFill>
              </a:rPr>
              <a:t>Fælles Faglige Begreber på voksen handicap- og </a:t>
            </a:r>
            <a:r>
              <a:rPr lang="da-DK" dirty="0" smtClean="0">
                <a:solidFill>
                  <a:srgbClr val="003B7A"/>
                </a:solidFill>
              </a:rPr>
              <a:t>socialområdet</a:t>
            </a:r>
            <a:endParaRPr lang="en-GB" dirty="0">
              <a:solidFill>
                <a:srgbClr val="003B7A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KL’s It-Arkitekturråd 28. februar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Voksen-socialområdet er komplekst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/>
          </a:p>
          <a:p>
            <a:r>
              <a:rPr lang="da-DK" sz="2400" dirty="0" smtClean="0"/>
              <a:t>98 kommuner køber og sælger socialfaglige indsatser af hinanden.</a:t>
            </a:r>
            <a:endParaRPr lang="da-DK" sz="2400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58"/>
          <a:stretch/>
        </p:blipFill>
        <p:spPr>
          <a:xfrm>
            <a:off x="6225309" y="3011055"/>
            <a:ext cx="3160466" cy="3495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19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>
                <a:solidFill>
                  <a:srgbClr val="003B7A"/>
                </a:solidFill>
              </a:rPr>
              <a:t>Fælles Faglige Begreber på voksen handicap- og socialområdet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KL’s It-Arkitekturråd 28. februar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 smtClean="0"/>
              <a:t>Voksen-socialområdet er komplekst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6" name="Undertitel 2"/>
          <p:cNvSpPr>
            <a:spLocks noGrp="1"/>
          </p:cNvSpPr>
          <p:nvPr/>
        </p:nvSpPr>
        <p:spPr>
          <a:xfrm>
            <a:off x="1570786" y="1254010"/>
            <a:ext cx="9144000" cy="1088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da-DK" sz="1600" b="1" dirty="0" smtClean="0"/>
          </a:p>
          <a:p>
            <a:pPr algn="l"/>
            <a:r>
              <a:rPr lang="da-DK" b="1" dirty="0" smtClean="0">
                <a:solidFill>
                  <a:srgbClr val="003B7A"/>
                </a:solidFill>
              </a:rPr>
              <a:t>De sociale tilbud er også en del af dokumentationsopgaven!</a:t>
            </a:r>
            <a:endParaRPr lang="da-DK" b="1" dirty="0">
              <a:solidFill>
                <a:srgbClr val="003B7A"/>
              </a:solidFill>
            </a:endParaRPr>
          </a:p>
          <a:p>
            <a:pPr algn="l"/>
            <a:r>
              <a:rPr lang="da-DK" sz="1400" b="1" dirty="0" smtClean="0">
                <a:solidFill>
                  <a:srgbClr val="003B7A"/>
                </a:solidFill>
              </a:rPr>
              <a:t>(Data hentet fra Tilbudsportalen, §§103, 104, 107, 108 – ikke §85)</a:t>
            </a:r>
            <a:endParaRPr lang="da-DK" sz="1400" dirty="0">
              <a:solidFill>
                <a:srgbClr val="003B7A"/>
              </a:solidFill>
            </a:endParaRP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2480493"/>
            <a:ext cx="8469223" cy="3512983"/>
          </a:xfrm>
          <a:prstGeom prst="rect">
            <a:avLst/>
          </a:prstGeom>
        </p:spPr>
      </p:pic>
      <p:sp>
        <p:nvSpPr>
          <p:cNvPr id="8" name="Pladsholder til slide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Rectangle 5">
            <a:extLst>
              <a:ext uri="{FF2B5EF4-FFF2-40B4-BE49-F238E27FC236}">
                <a16:creationId xmlns="" xmlns:a16="http://schemas.microsoft.com/office/drawing/2014/main" id="{7CB7261D-3623-4149-A9EA-5EE7294E30B2}"/>
              </a:ext>
            </a:extLst>
          </p:cNvPr>
          <p:cNvSpPr/>
          <p:nvPr/>
        </p:nvSpPr>
        <p:spPr>
          <a:xfrm>
            <a:off x="12871253" y="2657053"/>
            <a:ext cx="500743" cy="500743"/>
          </a:xfrm>
          <a:prstGeom prst="rect">
            <a:avLst/>
          </a:prstGeom>
          <a:solidFill>
            <a:srgbClr val="AAAA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6">
            <a:extLst>
              <a:ext uri="{FF2B5EF4-FFF2-40B4-BE49-F238E27FC236}">
                <a16:creationId xmlns="" xmlns:a16="http://schemas.microsoft.com/office/drawing/2014/main" id="{8C4973FF-E6E9-4E8B-BEE3-048C0E7EA4B1}"/>
              </a:ext>
            </a:extLst>
          </p:cNvPr>
          <p:cNvSpPr/>
          <p:nvPr/>
        </p:nvSpPr>
        <p:spPr>
          <a:xfrm>
            <a:off x="12871253" y="853529"/>
            <a:ext cx="500743" cy="500743"/>
          </a:xfrm>
          <a:prstGeom prst="rect">
            <a:avLst/>
          </a:prstGeom>
          <a:solidFill>
            <a:srgbClr val="016A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="" xmlns:a16="http://schemas.microsoft.com/office/drawing/2014/main" id="{12A6467C-1ADD-4AA9-AE2D-4351F874DB83}"/>
              </a:ext>
            </a:extLst>
          </p:cNvPr>
          <p:cNvSpPr/>
          <p:nvPr/>
        </p:nvSpPr>
        <p:spPr>
          <a:xfrm>
            <a:off x="12871253" y="1452243"/>
            <a:ext cx="500743" cy="500743"/>
          </a:xfrm>
          <a:prstGeom prst="rect">
            <a:avLst/>
          </a:prstGeom>
          <a:solidFill>
            <a:srgbClr val="46B6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72">
            <a:extLst>
              <a:ext uri="{FF2B5EF4-FFF2-40B4-BE49-F238E27FC236}">
                <a16:creationId xmlns="" xmlns:a16="http://schemas.microsoft.com/office/drawing/2014/main" id="{BA06D7FD-7675-44B5-AF97-917BC1DAC7B3}"/>
              </a:ext>
            </a:extLst>
          </p:cNvPr>
          <p:cNvSpPr/>
          <p:nvPr/>
        </p:nvSpPr>
        <p:spPr>
          <a:xfrm>
            <a:off x="12281591" y="2657053"/>
            <a:ext cx="500743" cy="500743"/>
          </a:xfrm>
          <a:prstGeom prst="rect">
            <a:avLst/>
          </a:prstGeom>
          <a:solidFill>
            <a:srgbClr val="7C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73">
            <a:extLst>
              <a:ext uri="{FF2B5EF4-FFF2-40B4-BE49-F238E27FC236}">
                <a16:creationId xmlns="" xmlns:a16="http://schemas.microsoft.com/office/drawing/2014/main" id="{C858105D-B1B4-41DD-9A2A-1C5F233B28D1}"/>
              </a:ext>
            </a:extLst>
          </p:cNvPr>
          <p:cNvSpPr/>
          <p:nvPr/>
        </p:nvSpPr>
        <p:spPr>
          <a:xfrm>
            <a:off x="12281591" y="853529"/>
            <a:ext cx="500743" cy="500743"/>
          </a:xfrm>
          <a:prstGeom prst="rect">
            <a:avLst/>
          </a:prstGeom>
          <a:solidFill>
            <a:srgbClr val="015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74">
            <a:extLst>
              <a:ext uri="{FF2B5EF4-FFF2-40B4-BE49-F238E27FC236}">
                <a16:creationId xmlns="" xmlns:a16="http://schemas.microsoft.com/office/drawing/2014/main" id="{7AD36C22-2E46-40C1-831A-28EDAB41CDFC}"/>
              </a:ext>
            </a:extLst>
          </p:cNvPr>
          <p:cNvSpPr/>
          <p:nvPr/>
        </p:nvSpPr>
        <p:spPr>
          <a:xfrm>
            <a:off x="12281591" y="1452243"/>
            <a:ext cx="500743" cy="500743"/>
          </a:xfrm>
          <a:prstGeom prst="rect">
            <a:avLst/>
          </a:prstGeom>
          <a:solidFill>
            <a:srgbClr val="389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76">
            <a:extLst>
              <a:ext uri="{FF2B5EF4-FFF2-40B4-BE49-F238E27FC236}">
                <a16:creationId xmlns="" xmlns:a16="http://schemas.microsoft.com/office/drawing/2014/main" id="{0EB07340-51D4-4729-9BF2-85AC55D190BE}"/>
              </a:ext>
            </a:extLst>
          </p:cNvPr>
          <p:cNvSpPr/>
          <p:nvPr/>
        </p:nvSpPr>
        <p:spPr>
          <a:xfrm>
            <a:off x="13460915" y="2657053"/>
            <a:ext cx="500743" cy="5007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77">
            <a:extLst>
              <a:ext uri="{FF2B5EF4-FFF2-40B4-BE49-F238E27FC236}">
                <a16:creationId xmlns="" xmlns:a16="http://schemas.microsoft.com/office/drawing/2014/main" id="{0366E297-4DED-4A0C-A0FC-3B945E0D96D3}"/>
              </a:ext>
            </a:extLst>
          </p:cNvPr>
          <p:cNvSpPr/>
          <p:nvPr/>
        </p:nvSpPr>
        <p:spPr>
          <a:xfrm>
            <a:off x="13460915" y="853529"/>
            <a:ext cx="500743" cy="500743"/>
          </a:xfrm>
          <a:prstGeom prst="rect">
            <a:avLst/>
          </a:prstGeom>
          <a:solidFill>
            <a:srgbClr val="018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78">
            <a:extLst>
              <a:ext uri="{FF2B5EF4-FFF2-40B4-BE49-F238E27FC236}">
                <a16:creationId xmlns="" xmlns:a16="http://schemas.microsoft.com/office/drawing/2014/main" id="{9C5EDDF8-7BBC-45FD-A748-D243A4DFA2E6}"/>
              </a:ext>
            </a:extLst>
          </p:cNvPr>
          <p:cNvSpPr/>
          <p:nvPr/>
        </p:nvSpPr>
        <p:spPr>
          <a:xfrm>
            <a:off x="13460915" y="1452243"/>
            <a:ext cx="500743" cy="500743"/>
          </a:xfrm>
          <a:prstGeom prst="rect">
            <a:avLst/>
          </a:prstGeom>
          <a:solidFill>
            <a:srgbClr val="7ACC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80">
            <a:extLst>
              <a:ext uri="{FF2B5EF4-FFF2-40B4-BE49-F238E27FC236}">
                <a16:creationId xmlns="" xmlns:a16="http://schemas.microsoft.com/office/drawing/2014/main" id="{AF69FC42-5FAA-4C51-90A3-6B5954D4417D}"/>
              </a:ext>
            </a:extLst>
          </p:cNvPr>
          <p:cNvSpPr/>
          <p:nvPr/>
        </p:nvSpPr>
        <p:spPr>
          <a:xfrm>
            <a:off x="12871253" y="2049718"/>
            <a:ext cx="500743" cy="500743"/>
          </a:xfrm>
          <a:prstGeom prst="rect">
            <a:avLst/>
          </a:prstGeom>
          <a:solidFill>
            <a:srgbClr val="FEA3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ctangle 82">
            <a:extLst>
              <a:ext uri="{FF2B5EF4-FFF2-40B4-BE49-F238E27FC236}">
                <a16:creationId xmlns="" xmlns:a16="http://schemas.microsoft.com/office/drawing/2014/main" id="{1A2A860B-FA6C-41F8-B5F6-2BD99894E632}"/>
              </a:ext>
            </a:extLst>
          </p:cNvPr>
          <p:cNvSpPr/>
          <p:nvPr/>
        </p:nvSpPr>
        <p:spPr>
          <a:xfrm>
            <a:off x="12281590" y="2049718"/>
            <a:ext cx="500743" cy="500743"/>
          </a:xfrm>
          <a:prstGeom prst="rect">
            <a:avLst/>
          </a:prstGeom>
          <a:solidFill>
            <a:srgbClr val="FE8D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83">
            <a:extLst>
              <a:ext uri="{FF2B5EF4-FFF2-40B4-BE49-F238E27FC236}">
                <a16:creationId xmlns="" xmlns:a16="http://schemas.microsoft.com/office/drawing/2014/main" id="{EDDE2093-CA6F-4968-825C-D2E35B5B661F}"/>
              </a:ext>
            </a:extLst>
          </p:cNvPr>
          <p:cNvSpPr/>
          <p:nvPr/>
        </p:nvSpPr>
        <p:spPr>
          <a:xfrm>
            <a:off x="13460915" y="2049718"/>
            <a:ext cx="500743" cy="500743"/>
          </a:xfrm>
          <a:prstGeom prst="rect">
            <a:avLst/>
          </a:prstGeom>
          <a:solidFill>
            <a:srgbClr val="FEBF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4865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>
                <a:solidFill>
                  <a:srgbClr val="003B7A"/>
                </a:solidFill>
              </a:rPr>
              <a:t>Fælles Faglige Begreber på voksen handicap- og socialområdet</a:t>
            </a:r>
            <a:endParaRPr lang="en-GB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KL’s It-Arkitekturråd 28. februar 2018</a:t>
            </a:r>
            <a:endParaRPr lang="en-GB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Voksen-socialområdet er komplekst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De fire primære leverandører af it-fagsystemer som projektet samarbejder med:</a:t>
            </a:r>
          </a:p>
          <a:p>
            <a:endParaRPr lang="da-DK" dirty="0"/>
          </a:p>
          <a:p>
            <a:endParaRPr lang="da-DK" dirty="0" smtClean="0"/>
          </a:p>
        </p:txBody>
      </p:sp>
      <p:grpSp>
        <p:nvGrpSpPr>
          <p:cNvPr id="9" name="Gruppe 8">
            <a:extLst>
              <a:ext uri="{FF2B5EF4-FFF2-40B4-BE49-F238E27FC236}">
                <a16:creationId xmlns:a16="http://schemas.microsoft.com/office/drawing/2014/main" xmlns="" id="{48F67E5C-0BA7-45D2-B9F4-E196D4D5A265}"/>
              </a:ext>
            </a:extLst>
          </p:cNvPr>
          <p:cNvGrpSpPr/>
          <p:nvPr/>
        </p:nvGrpSpPr>
        <p:grpSpPr>
          <a:xfrm>
            <a:off x="2346036" y="2736086"/>
            <a:ext cx="4695996" cy="2805732"/>
            <a:chOff x="7242941" y="2499236"/>
            <a:chExt cx="4212442" cy="2832419"/>
          </a:xfrm>
        </p:grpSpPr>
        <p:pic>
          <p:nvPicPr>
            <p:cNvPr id="11" name="Billede 10">
              <a:extLst>
                <a:ext uri="{FF2B5EF4-FFF2-40B4-BE49-F238E27FC236}">
                  <a16:creationId xmlns:a16="http://schemas.microsoft.com/office/drawing/2014/main" xmlns="" id="{A70F9358-5F4A-432D-961F-28974DDB03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2434" b="37901"/>
            <a:stretch/>
          </p:blipFill>
          <p:spPr>
            <a:xfrm>
              <a:off x="7242941" y="4628740"/>
              <a:ext cx="4212442" cy="702915"/>
            </a:xfrm>
            <a:prstGeom prst="rect">
              <a:avLst/>
            </a:prstGeom>
          </p:spPr>
        </p:pic>
        <p:pic>
          <p:nvPicPr>
            <p:cNvPr id="12" name="Billede 11" descr="Et billede, der indeholder indendørs&#10;&#10;Beskrivelse, der er oprettet med høj sikkerhed">
              <a:extLst>
                <a:ext uri="{FF2B5EF4-FFF2-40B4-BE49-F238E27FC236}">
                  <a16:creationId xmlns:a16="http://schemas.microsoft.com/office/drawing/2014/main" xmlns="" id="{43BE07CA-4196-445E-8A09-A4CBEDA012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527" b="24230"/>
            <a:stretch/>
          </p:blipFill>
          <p:spPr>
            <a:xfrm>
              <a:off x="7586012" y="2499236"/>
              <a:ext cx="2145969" cy="665324"/>
            </a:xfrm>
            <a:prstGeom prst="rect">
              <a:avLst/>
            </a:prstGeom>
          </p:spPr>
        </p:pic>
        <p:pic>
          <p:nvPicPr>
            <p:cNvPr id="13" name="Billede 12">
              <a:extLst>
                <a:ext uri="{FF2B5EF4-FFF2-40B4-BE49-F238E27FC236}">
                  <a16:creationId xmlns:a16="http://schemas.microsoft.com/office/drawing/2014/main" xmlns="" id="{E0EB0CD3-0E12-4A61-9695-591791691D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3370" b="29768"/>
            <a:stretch/>
          </p:blipFill>
          <p:spPr>
            <a:xfrm>
              <a:off x="7365204" y="3164563"/>
              <a:ext cx="3619484" cy="566572"/>
            </a:xfrm>
            <a:prstGeom prst="rect">
              <a:avLst/>
            </a:prstGeom>
          </p:spPr>
        </p:pic>
        <p:pic>
          <p:nvPicPr>
            <p:cNvPr id="14" name="Billede 13">
              <a:extLst>
                <a:ext uri="{FF2B5EF4-FFF2-40B4-BE49-F238E27FC236}">
                  <a16:creationId xmlns:a16="http://schemas.microsoft.com/office/drawing/2014/main" xmlns="" id="{76553963-5032-46E9-BC4B-F5D71FEA98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15" b="35132"/>
            <a:stretch/>
          </p:blipFill>
          <p:spPr>
            <a:xfrm>
              <a:off x="7365204" y="3857246"/>
              <a:ext cx="3159332" cy="693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97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dirty="0">
                <a:solidFill>
                  <a:prstClr val="white"/>
                </a:solidFill>
              </a:rPr>
              <a:t>Fælles Faglige Begreber på voksen handicap- og socialområdet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4" name="Rectangle 5"/>
          <p:cNvSpPr/>
          <p:nvPr/>
        </p:nvSpPr>
        <p:spPr>
          <a:xfrm>
            <a:off x="12972370" y="2660776"/>
            <a:ext cx="500743" cy="500743"/>
          </a:xfrm>
          <a:prstGeom prst="rect">
            <a:avLst/>
          </a:prstGeom>
          <a:solidFill>
            <a:srgbClr val="AAAAA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5" name="Rectangle 6"/>
          <p:cNvSpPr/>
          <p:nvPr/>
        </p:nvSpPr>
        <p:spPr>
          <a:xfrm>
            <a:off x="12972370" y="857251"/>
            <a:ext cx="500743" cy="500743"/>
          </a:xfrm>
          <a:prstGeom prst="rect">
            <a:avLst/>
          </a:prstGeom>
          <a:solidFill>
            <a:srgbClr val="016AA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6" name="Rectangle 8"/>
          <p:cNvSpPr/>
          <p:nvPr/>
        </p:nvSpPr>
        <p:spPr>
          <a:xfrm>
            <a:off x="12972370" y="1455965"/>
            <a:ext cx="500743" cy="500743"/>
          </a:xfrm>
          <a:prstGeom prst="rect">
            <a:avLst/>
          </a:prstGeom>
          <a:solidFill>
            <a:srgbClr val="46B688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8" name="Rectangle 72"/>
          <p:cNvSpPr/>
          <p:nvPr/>
        </p:nvSpPr>
        <p:spPr>
          <a:xfrm>
            <a:off x="12382708" y="2660776"/>
            <a:ext cx="500743" cy="500743"/>
          </a:xfrm>
          <a:prstGeom prst="rect">
            <a:avLst/>
          </a:prstGeom>
          <a:solidFill>
            <a:srgbClr val="7C7C7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9" name="Rectangle 73"/>
          <p:cNvSpPr/>
          <p:nvPr/>
        </p:nvSpPr>
        <p:spPr>
          <a:xfrm>
            <a:off x="12382708" y="857251"/>
            <a:ext cx="500743" cy="500743"/>
          </a:xfrm>
          <a:prstGeom prst="rect">
            <a:avLst/>
          </a:prstGeom>
          <a:solidFill>
            <a:srgbClr val="0156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0" name="Rectangle 74"/>
          <p:cNvSpPr/>
          <p:nvPr/>
        </p:nvSpPr>
        <p:spPr>
          <a:xfrm>
            <a:off x="12382708" y="1455965"/>
            <a:ext cx="500743" cy="500743"/>
          </a:xfrm>
          <a:prstGeom prst="rect">
            <a:avLst/>
          </a:prstGeom>
          <a:solidFill>
            <a:srgbClr val="38906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1" name="Rectangle 76"/>
          <p:cNvSpPr/>
          <p:nvPr/>
        </p:nvSpPr>
        <p:spPr>
          <a:xfrm>
            <a:off x="13562032" y="2660776"/>
            <a:ext cx="500743" cy="500743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2" name="Rectangle 77"/>
          <p:cNvSpPr/>
          <p:nvPr/>
        </p:nvSpPr>
        <p:spPr>
          <a:xfrm>
            <a:off x="13562032" y="857251"/>
            <a:ext cx="500743" cy="500743"/>
          </a:xfrm>
          <a:prstGeom prst="rect">
            <a:avLst/>
          </a:prstGeom>
          <a:solidFill>
            <a:srgbClr val="0185C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3" name="Rectangle 78"/>
          <p:cNvSpPr/>
          <p:nvPr/>
        </p:nvSpPr>
        <p:spPr>
          <a:xfrm>
            <a:off x="13562032" y="1455965"/>
            <a:ext cx="500743" cy="500743"/>
          </a:xfrm>
          <a:prstGeom prst="rect">
            <a:avLst/>
          </a:prstGeom>
          <a:solidFill>
            <a:srgbClr val="7ACC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4" name="Rectangle 80"/>
          <p:cNvSpPr/>
          <p:nvPr/>
        </p:nvSpPr>
        <p:spPr>
          <a:xfrm>
            <a:off x="12972370" y="2053441"/>
            <a:ext cx="500743" cy="500743"/>
          </a:xfrm>
          <a:prstGeom prst="rect">
            <a:avLst/>
          </a:prstGeom>
          <a:solidFill>
            <a:srgbClr val="FEA34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5" name="Rectangle 82"/>
          <p:cNvSpPr/>
          <p:nvPr/>
        </p:nvSpPr>
        <p:spPr>
          <a:xfrm>
            <a:off x="12382707" y="2053441"/>
            <a:ext cx="500743" cy="500743"/>
          </a:xfrm>
          <a:prstGeom prst="rect">
            <a:avLst/>
          </a:prstGeom>
          <a:solidFill>
            <a:srgbClr val="FE8D2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6" name="Rectangle 83"/>
          <p:cNvSpPr/>
          <p:nvPr/>
        </p:nvSpPr>
        <p:spPr>
          <a:xfrm>
            <a:off x="13562032" y="2053441"/>
            <a:ext cx="500743" cy="500743"/>
          </a:xfrm>
          <a:prstGeom prst="rect">
            <a:avLst/>
          </a:prstGeom>
          <a:solidFill>
            <a:srgbClr val="FEBF8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100" name="TextBox 101"/>
          <p:cNvSpPr txBox="1"/>
          <p:nvPr/>
        </p:nvSpPr>
        <p:spPr>
          <a:xfrm>
            <a:off x="1268355" y="2285813"/>
            <a:ext cx="3456039" cy="1354217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da-DK" sz="2000" b="1" kern="0" dirty="0" smtClean="0">
                <a:solidFill>
                  <a:srgbClr val="015685"/>
                </a:solidFill>
              </a:rPr>
              <a:t>1. Standardisere, strukturere og klassificere begreber</a:t>
            </a:r>
          </a:p>
          <a:p>
            <a:pPr defTabSz="685800"/>
            <a:endParaRPr lang="da-DK" sz="1600" kern="0" dirty="0" smtClean="0">
              <a:solidFill>
                <a:srgbClr val="015685"/>
              </a:solidFill>
              <a:sym typeface="Wingdings" panose="05000000000000000000" pitchFamily="2" charset="2"/>
            </a:endParaRPr>
          </a:p>
          <a:p>
            <a:pPr defTabSz="685800"/>
            <a:r>
              <a:rPr lang="da-DK" sz="1600" kern="0" dirty="0" smtClean="0">
                <a:solidFill>
                  <a:srgbClr val="015685"/>
                </a:solidFill>
                <a:sym typeface="Wingdings" panose="05000000000000000000" pitchFamily="2" charset="2"/>
              </a:rPr>
              <a:t></a:t>
            </a:r>
            <a:r>
              <a:rPr lang="da-DK" sz="1600" kern="0" dirty="0" smtClean="0">
                <a:solidFill>
                  <a:srgbClr val="015685"/>
                </a:solidFill>
              </a:rPr>
              <a:t> Funktionsevnetilstand</a:t>
            </a:r>
          </a:p>
          <a:p>
            <a:pPr defTabSz="685800"/>
            <a:r>
              <a:rPr lang="da-DK" sz="1600" kern="0" dirty="0" smtClean="0">
                <a:solidFill>
                  <a:srgbClr val="015685"/>
                </a:solidFill>
                <a:sym typeface="Wingdings" panose="05000000000000000000" pitchFamily="2" charset="2"/>
              </a:rPr>
              <a:t> Indsatser</a:t>
            </a:r>
            <a:endParaRPr lang="da-DK" sz="1600" kern="0" dirty="0">
              <a:solidFill>
                <a:srgbClr val="015685"/>
              </a:solidFill>
            </a:endParaRPr>
          </a:p>
        </p:txBody>
      </p:sp>
      <p:sp>
        <p:nvSpPr>
          <p:cNvPr id="101" name="TextBox 102"/>
          <p:cNvSpPr txBox="1"/>
          <p:nvPr/>
        </p:nvSpPr>
        <p:spPr>
          <a:xfrm>
            <a:off x="7765133" y="3081472"/>
            <a:ext cx="4068504" cy="1785104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defTabSz="685800"/>
            <a:r>
              <a:rPr lang="da-DK" sz="2000" b="1" kern="0" dirty="0" smtClean="0">
                <a:solidFill>
                  <a:srgbClr val="46B688"/>
                </a:solidFill>
              </a:rPr>
              <a:t>2. Fælles dokumentationspraksis </a:t>
            </a:r>
            <a:endParaRPr lang="da-DK" sz="2000" b="1" kern="0" dirty="0">
              <a:solidFill>
                <a:srgbClr val="46B688"/>
              </a:solidFill>
            </a:endParaRPr>
          </a:p>
          <a:p>
            <a:pPr defTabSz="685800"/>
            <a:endParaRPr lang="da-DK" sz="1600" kern="0" dirty="0" smtClean="0">
              <a:solidFill>
                <a:srgbClr val="46B688"/>
              </a:solidFill>
            </a:endParaRPr>
          </a:p>
          <a:p>
            <a:pPr defTabSz="685800"/>
            <a:r>
              <a:rPr lang="da-DK" sz="1600" kern="0" dirty="0" smtClean="0">
                <a:solidFill>
                  <a:srgbClr val="46B688"/>
                </a:solidFill>
                <a:sym typeface="Wingdings" panose="05000000000000000000" pitchFamily="2" charset="2"/>
              </a:rPr>
              <a:t> </a:t>
            </a:r>
            <a:r>
              <a:rPr lang="da-DK" sz="1600" kern="0" dirty="0" smtClean="0">
                <a:solidFill>
                  <a:srgbClr val="46B688"/>
                </a:solidFill>
              </a:rPr>
              <a:t>Fælles måde at dokumentere </a:t>
            </a:r>
            <a:r>
              <a:rPr lang="da-DK" sz="1600" kern="0" dirty="0" smtClean="0">
                <a:solidFill>
                  <a:srgbClr val="46B688"/>
                </a:solidFill>
                <a:sym typeface="Wingdings" panose="05000000000000000000" pitchFamily="2" charset="2"/>
              </a:rPr>
              <a:t>progression</a:t>
            </a:r>
          </a:p>
          <a:p>
            <a:pPr defTabSz="685800"/>
            <a:r>
              <a:rPr lang="da-DK" sz="1600" kern="0" dirty="0" smtClean="0">
                <a:solidFill>
                  <a:srgbClr val="46B688"/>
                </a:solidFill>
                <a:sym typeface="Wingdings" panose="05000000000000000000" pitchFamily="2" charset="2"/>
              </a:rPr>
              <a:t> </a:t>
            </a:r>
            <a:r>
              <a:rPr lang="da-DK" sz="1600" kern="0" dirty="0" smtClean="0">
                <a:solidFill>
                  <a:srgbClr val="46B688"/>
                </a:solidFill>
              </a:rPr>
              <a:t>Fælles praksis mellem myndighed og udfører i de to vigtigste kontaktpunkter: </a:t>
            </a:r>
            <a:r>
              <a:rPr lang="da-DK" sz="1600" u="sng" kern="0" dirty="0" smtClean="0">
                <a:solidFill>
                  <a:srgbClr val="46B688"/>
                </a:solidFill>
              </a:rPr>
              <a:t>bestilling</a:t>
            </a:r>
            <a:r>
              <a:rPr lang="da-DK" sz="1600" kern="0" dirty="0" smtClean="0">
                <a:solidFill>
                  <a:srgbClr val="46B688"/>
                </a:solidFill>
              </a:rPr>
              <a:t> og </a:t>
            </a:r>
            <a:r>
              <a:rPr lang="da-DK" sz="1600" u="sng" kern="0" dirty="0" smtClean="0">
                <a:solidFill>
                  <a:srgbClr val="46B688"/>
                </a:solidFill>
              </a:rPr>
              <a:t>opfølgning</a:t>
            </a:r>
            <a:r>
              <a:rPr lang="da-DK" sz="1600" kern="0" dirty="0" smtClean="0">
                <a:solidFill>
                  <a:srgbClr val="46B688"/>
                </a:solidFill>
              </a:rPr>
              <a:t>. </a:t>
            </a:r>
          </a:p>
          <a:p>
            <a:pPr defTabSz="685800"/>
            <a:endParaRPr lang="da-DK" sz="1600" kern="0" dirty="0">
              <a:solidFill>
                <a:srgbClr val="46B688"/>
              </a:solidFill>
            </a:endParaRPr>
          </a:p>
        </p:txBody>
      </p:sp>
      <p:grpSp>
        <p:nvGrpSpPr>
          <p:cNvPr id="3" name="Gruppe 2"/>
          <p:cNvGrpSpPr/>
          <p:nvPr/>
        </p:nvGrpSpPr>
        <p:grpSpPr>
          <a:xfrm>
            <a:off x="4476423" y="2816454"/>
            <a:ext cx="3897846" cy="3411949"/>
            <a:chOff x="4572000" y="2140934"/>
            <a:chExt cx="3897846" cy="3411949"/>
          </a:xfrm>
        </p:grpSpPr>
        <p:grpSp>
          <p:nvGrpSpPr>
            <p:cNvPr id="68" name="Group 4"/>
            <p:cNvGrpSpPr/>
            <p:nvPr/>
          </p:nvGrpSpPr>
          <p:grpSpPr>
            <a:xfrm>
              <a:off x="4572000" y="3592286"/>
              <a:ext cx="2939305" cy="1960597"/>
              <a:chOff x="6096000" y="3646713"/>
              <a:chExt cx="3919073" cy="2614128"/>
            </a:xfrm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69" name="Freeform 5"/>
              <p:cNvSpPr>
                <a:spLocks/>
              </p:cNvSpPr>
              <p:nvPr/>
            </p:nvSpPr>
            <p:spPr bwMode="auto">
              <a:xfrm>
                <a:off x="6096000" y="3674296"/>
                <a:ext cx="3919073" cy="2586545"/>
              </a:xfrm>
              <a:custGeom>
                <a:avLst/>
                <a:gdLst>
                  <a:gd name="T0" fmla="*/ 37 w 1723"/>
                  <a:gd name="T1" fmla="*/ 721 h 1138"/>
                  <a:gd name="T2" fmla="*/ 451 w 1723"/>
                  <a:gd name="T3" fmla="*/ 0 h 1138"/>
                  <a:gd name="T4" fmla="*/ 451 w 1723"/>
                  <a:gd name="T5" fmla="*/ 0 h 1138"/>
                  <a:gd name="T6" fmla="*/ 634 w 1723"/>
                  <a:gd name="T7" fmla="*/ 605 h 1138"/>
                  <a:gd name="T8" fmla="*/ 1330 w 1723"/>
                  <a:gd name="T9" fmla="*/ 579 h 1138"/>
                  <a:gd name="T10" fmla="*/ 1446 w 1723"/>
                  <a:gd name="T11" fmla="*/ 325 h 1138"/>
                  <a:gd name="T12" fmla="*/ 1277 w 1723"/>
                  <a:gd name="T13" fmla="*/ 32 h 1138"/>
                  <a:gd name="T14" fmla="*/ 1071 w 1723"/>
                  <a:gd name="T15" fmla="*/ 1138 h 1138"/>
                  <a:gd name="T16" fmla="*/ 1071 w 1723"/>
                  <a:gd name="T17" fmla="*/ 1138 h 1138"/>
                  <a:gd name="T18" fmla="*/ 279 w 1723"/>
                  <a:gd name="T19" fmla="*/ 1138 h 1138"/>
                  <a:gd name="T20" fmla="*/ 0 w 1723"/>
                  <a:gd name="T21" fmla="*/ 860 h 1138"/>
                  <a:gd name="T22" fmla="*/ 37 w 1723"/>
                  <a:gd name="T23" fmla="*/ 721 h 1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23" h="1138">
                    <a:moveTo>
                      <a:pt x="37" y="721"/>
                    </a:moveTo>
                    <a:cubicBezTo>
                      <a:pt x="451" y="0"/>
                      <a:pt x="451" y="0"/>
                      <a:pt x="451" y="0"/>
                    </a:cubicBezTo>
                    <a:cubicBezTo>
                      <a:pt x="451" y="0"/>
                      <a:pt x="451" y="0"/>
                      <a:pt x="451" y="0"/>
                    </a:cubicBezTo>
                    <a:cubicBezTo>
                      <a:pt x="342" y="265"/>
                      <a:pt x="450" y="484"/>
                      <a:pt x="634" y="605"/>
                    </a:cubicBezTo>
                    <a:cubicBezTo>
                      <a:pt x="828" y="733"/>
                      <a:pt x="1106" y="750"/>
                      <a:pt x="1330" y="579"/>
                    </a:cubicBezTo>
                    <a:cubicBezTo>
                      <a:pt x="1401" y="517"/>
                      <a:pt x="1446" y="426"/>
                      <a:pt x="1446" y="325"/>
                    </a:cubicBezTo>
                    <a:cubicBezTo>
                      <a:pt x="1446" y="196"/>
                      <a:pt x="1378" y="96"/>
                      <a:pt x="1277" y="32"/>
                    </a:cubicBezTo>
                    <a:cubicBezTo>
                      <a:pt x="1723" y="311"/>
                      <a:pt x="1648" y="1131"/>
                      <a:pt x="1071" y="1138"/>
                    </a:cubicBezTo>
                    <a:cubicBezTo>
                      <a:pt x="1071" y="1138"/>
                      <a:pt x="1071" y="1138"/>
                      <a:pt x="1071" y="1138"/>
                    </a:cubicBezTo>
                    <a:cubicBezTo>
                      <a:pt x="279" y="1138"/>
                      <a:pt x="279" y="1138"/>
                      <a:pt x="279" y="1138"/>
                    </a:cubicBezTo>
                    <a:cubicBezTo>
                      <a:pt x="125" y="1138"/>
                      <a:pt x="0" y="1014"/>
                      <a:pt x="0" y="860"/>
                    </a:cubicBezTo>
                    <a:cubicBezTo>
                      <a:pt x="0" y="809"/>
                      <a:pt x="13" y="762"/>
                      <a:pt x="37" y="721"/>
                    </a:cubicBezTo>
                    <a:close/>
                  </a:path>
                </a:pathLst>
              </a:custGeom>
              <a:solidFill>
                <a:srgbClr val="FEA34F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70" name="Freeform 9"/>
              <p:cNvSpPr>
                <a:spLocks/>
              </p:cNvSpPr>
              <p:nvPr/>
            </p:nvSpPr>
            <p:spPr bwMode="auto">
              <a:xfrm>
                <a:off x="6651927" y="3646713"/>
                <a:ext cx="2134589" cy="1979694"/>
              </a:xfrm>
              <a:custGeom>
                <a:avLst/>
                <a:gdLst>
                  <a:gd name="T0" fmla="*/ 939 w 939"/>
                  <a:gd name="T1" fmla="*/ 677 h 871"/>
                  <a:gd name="T2" fmla="*/ 214 w 939"/>
                  <a:gd name="T3" fmla="*/ 0 h 871"/>
                  <a:gd name="T4" fmla="*/ 939 w 939"/>
                  <a:gd name="T5" fmla="*/ 677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9" h="871">
                    <a:moveTo>
                      <a:pt x="939" y="677"/>
                    </a:moveTo>
                    <a:cubicBezTo>
                      <a:pt x="419" y="871"/>
                      <a:pt x="0" y="457"/>
                      <a:pt x="214" y="0"/>
                    </a:cubicBezTo>
                    <a:cubicBezTo>
                      <a:pt x="37" y="499"/>
                      <a:pt x="468" y="810"/>
                      <a:pt x="939" y="677"/>
                    </a:cubicBezTo>
                    <a:close/>
                  </a:path>
                </a:pathLst>
              </a:custGeom>
              <a:solidFill>
                <a:srgbClr val="FEBF86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grpSp>
          <p:nvGrpSpPr>
            <p:cNvPr id="71" name="Group 3"/>
            <p:cNvGrpSpPr/>
            <p:nvPr/>
          </p:nvGrpSpPr>
          <p:grpSpPr>
            <a:xfrm>
              <a:off x="5884901" y="2748846"/>
              <a:ext cx="2466660" cy="2804035"/>
              <a:chOff x="7846534" y="2522128"/>
              <a:chExt cx="3288880" cy="3738713"/>
            </a:xfrm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72" name="Freeform 7"/>
              <p:cNvSpPr>
                <a:spLocks/>
              </p:cNvSpPr>
              <p:nvPr/>
            </p:nvSpPr>
            <p:spPr bwMode="auto">
              <a:xfrm>
                <a:off x="7846534" y="2522128"/>
                <a:ext cx="3288880" cy="3738713"/>
              </a:xfrm>
              <a:custGeom>
                <a:avLst/>
                <a:gdLst>
                  <a:gd name="T0" fmla="*/ 992 w 1446"/>
                  <a:gd name="T1" fmla="*/ 501 h 1645"/>
                  <a:gd name="T2" fmla="*/ 1409 w 1446"/>
                  <a:gd name="T3" fmla="*/ 1228 h 1645"/>
                  <a:gd name="T4" fmla="*/ 1446 w 1446"/>
                  <a:gd name="T5" fmla="*/ 1367 h 1645"/>
                  <a:gd name="T6" fmla="*/ 1167 w 1446"/>
                  <a:gd name="T7" fmla="*/ 1645 h 1645"/>
                  <a:gd name="T8" fmla="*/ 294 w 1446"/>
                  <a:gd name="T9" fmla="*/ 1645 h 1645"/>
                  <a:gd name="T10" fmla="*/ 507 w 1446"/>
                  <a:gd name="T11" fmla="*/ 539 h 1645"/>
                  <a:gd name="T12" fmla="*/ 338 w 1446"/>
                  <a:gd name="T13" fmla="*/ 494 h 1645"/>
                  <a:gd name="T14" fmla="*/ 0 w 1446"/>
                  <a:gd name="T15" fmla="*/ 832 h 1645"/>
                  <a:gd name="T16" fmla="*/ 992 w 1446"/>
                  <a:gd name="T17" fmla="*/ 501 h 1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46" h="1645">
                    <a:moveTo>
                      <a:pt x="992" y="501"/>
                    </a:moveTo>
                    <a:cubicBezTo>
                      <a:pt x="1409" y="1228"/>
                      <a:pt x="1409" y="1228"/>
                      <a:pt x="1409" y="1228"/>
                    </a:cubicBezTo>
                    <a:cubicBezTo>
                      <a:pt x="1432" y="1269"/>
                      <a:pt x="1446" y="1316"/>
                      <a:pt x="1446" y="1367"/>
                    </a:cubicBezTo>
                    <a:cubicBezTo>
                      <a:pt x="1446" y="1521"/>
                      <a:pt x="1321" y="1645"/>
                      <a:pt x="1167" y="1645"/>
                    </a:cubicBezTo>
                    <a:cubicBezTo>
                      <a:pt x="294" y="1645"/>
                      <a:pt x="294" y="1645"/>
                      <a:pt x="294" y="1645"/>
                    </a:cubicBezTo>
                    <a:cubicBezTo>
                      <a:pt x="877" y="1645"/>
                      <a:pt x="955" y="819"/>
                      <a:pt x="507" y="539"/>
                    </a:cubicBezTo>
                    <a:cubicBezTo>
                      <a:pt x="457" y="510"/>
                      <a:pt x="399" y="494"/>
                      <a:pt x="338" y="494"/>
                    </a:cubicBezTo>
                    <a:cubicBezTo>
                      <a:pt x="151" y="494"/>
                      <a:pt x="0" y="645"/>
                      <a:pt x="0" y="832"/>
                    </a:cubicBezTo>
                    <a:cubicBezTo>
                      <a:pt x="0" y="315"/>
                      <a:pt x="699" y="0"/>
                      <a:pt x="992" y="501"/>
                    </a:cubicBezTo>
                    <a:close/>
                  </a:path>
                </a:pathLst>
              </a:custGeom>
              <a:solidFill>
                <a:srgbClr val="46B688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73" name="Freeform 10"/>
              <p:cNvSpPr>
                <a:spLocks/>
              </p:cNvSpPr>
              <p:nvPr/>
            </p:nvSpPr>
            <p:spPr bwMode="auto">
              <a:xfrm>
                <a:off x="8514918" y="3746439"/>
                <a:ext cx="1587150" cy="2514402"/>
              </a:xfrm>
              <a:custGeom>
                <a:avLst/>
                <a:gdLst>
                  <a:gd name="T0" fmla="*/ 0 w 698"/>
                  <a:gd name="T1" fmla="*/ 1106 h 1106"/>
                  <a:gd name="T2" fmla="*/ 213 w 698"/>
                  <a:gd name="T3" fmla="*/ 0 h 1106"/>
                  <a:gd name="T4" fmla="*/ 0 w 698"/>
                  <a:gd name="T5" fmla="*/ 1106 h 1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8" h="1106">
                    <a:moveTo>
                      <a:pt x="0" y="1106"/>
                    </a:moveTo>
                    <a:cubicBezTo>
                      <a:pt x="583" y="1106"/>
                      <a:pt x="661" y="280"/>
                      <a:pt x="213" y="0"/>
                    </a:cubicBezTo>
                    <a:cubicBezTo>
                      <a:pt x="698" y="280"/>
                      <a:pt x="610" y="1106"/>
                      <a:pt x="0" y="1106"/>
                    </a:cubicBezTo>
                    <a:close/>
                  </a:path>
                </a:pathLst>
              </a:custGeom>
              <a:solidFill>
                <a:srgbClr val="7ACCAB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grpSp>
          <p:nvGrpSpPr>
            <p:cNvPr id="87" name="Group 2"/>
            <p:cNvGrpSpPr/>
            <p:nvPr/>
          </p:nvGrpSpPr>
          <p:grpSpPr>
            <a:xfrm>
              <a:off x="4955527" y="2140934"/>
              <a:ext cx="2621026" cy="3007733"/>
              <a:chOff x="6607369" y="1711579"/>
              <a:chExt cx="3494701" cy="4010310"/>
            </a:xfrm>
            <a:solidFill>
              <a:srgbClr val="016AA3"/>
            </a:solidFill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88" name="Freeform 6"/>
              <p:cNvSpPr>
                <a:spLocks/>
              </p:cNvSpPr>
              <p:nvPr/>
            </p:nvSpPr>
            <p:spPr bwMode="auto">
              <a:xfrm>
                <a:off x="6607369" y="1711579"/>
                <a:ext cx="3494701" cy="4010310"/>
              </a:xfrm>
              <a:custGeom>
                <a:avLst/>
                <a:gdLst>
                  <a:gd name="T0" fmla="*/ 226 w 1537"/>
                  <a:gd name="T1" fmla="*/ 862 h 1764"/>
                  <a:gd name="T2" fmla="*/ 640 w 1537"/>
                  <a:gd name="T3" fmla="*/ 141 h 1764"/>
                  <a:gd name="T4" fmla="*/ 883 w 1537"/>
                  <a:gd name="T5" fmla="*/ 0 h 1764"/>
                  <a:gd name="T6" fmla="*/ 1123 w 1537"/>
                  <a:gd name="T7" fmla="*/ 136 h 1764"/>
                  <a:gd name="T8" fmla="*/ 1537 w 1537"/>
                  <a:gd name="T9" fmla="*/ 857 h 1764"/>
                  <a:gd name="T10" fmla="*/ 1537 w 1537"/>
                  <a:gd name="T11" fmla="*/ 857 h 1764"/>
                  <a:gd name="T12" fmla="*/ 545 w 1537"/>
                  <a:gd name="T13" fmla="*/ 1188 h 1764"/>
                  <a:gd name="T14" fmla="*/ 883 w 1537"/>
                  <a:gd name="T15" fmla="*/ 1525 h 1764"/>
                  <a:gd name="T16" fmla="*/ 1094 w 1537"/>
                  <a:gd name="T17" fmla="*/ 1451 h 1764"/>
                  <a:gd name="T18" fmla="*/ 226 w 1537"/>
                  <a:gd name="T19" fmla="*/ 863 h 1764"/>
                  <a:gd name="T20" fmla="*/ 226 w 1537"/>
                  <a:gd name="T21" fmla="*/ 862 h 1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37" h="1764">
                    <a:moveTo>
                      <a:pt x="226" y="862"/>
                    </a:moveTo>
                    <a:cubicBezTo>
                      <a:pt x="640" y="141"/>
                      <a:pt x="640" y="141"/>
                      <a:pt x="640" y="141"/>
                    </a:cubicBezTo>
                    <a:cubicBezTo>
                      <a:pt x="688" y="57"/>
                      <a:pt x="779" y="0"/>
                      <a:pt x="883" y="0"/>
                    </a:cubicBezTo>
                    <a:cubicBezTo>
                      <a:pt x="985" y="0"/>
                      <a:pt x="1074" y="55"/>
                      <a:pt x="1123" y="136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244" y="356"/>
                      <a:pt x="545" y="671"/>
                      <a:pt x="545" y="1188"/>
                    </a:cubicBezTo>
                    <a:cubicBezTo>
                      <a:pt x="545" y="1374"/>
                      <a:pt x="696" y="1525"/>
                      <a:pt x="883" y="1525"/>
                    </a:cubicBezTo>
                    <a:cubicBezTo>
                      <a:pt x="963" y="1525"/>
                      <a:pt x="1036" y="1498"/>
                      <a:pt x="1094" y="1451"/>
                    </a:cubicBezTo>
                    <a:cubicBezTo>
                      <a:pt x="681" y="1764"/>
                      <a:pt x="0" y="1400"/>
                      <a:pt x="226" y="863"/>
                    </a:cubicBezTo>
                    <a:lnTo>
                      <a:pt x="226" y="86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89" name="Freeform 8"/>
              <p:cNvSpPr>
                <a:spLocks/>
              </p:cNvSpPr>
              <p:nvPr/>
            </p:nvSpPr>
            <p:spPr bwMode="auto">
              <a:xfrm>
                <a:off x="7810461" y="2522128"/>
                <a:ext cx="2291607" cy="1890576"/>
              </a:xfrm>
              <a:custGeom>
                <a:avLst/>
                <a:gdLst>
                  <a:gd name="T0" fmla="*/ 16 w 1008"/>
                  <a:gd name="T1" fmla="*/ 832 h 832"/>
                  <a:gd name="T2" fmla="*/ 1008 w 1008"/>
                  <a:gd name="T3" fmla="*/ 501 h 832"/>
                  <a:gd name="T4" fmla="*/ 16 w 1008"/>
                  <a:gd name="T5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8" h="832">
                    <a:moveTo>
                      <a:pt x="16" y="832"/>
                    </a:moveTo>
                    <a:cubicBezTo>
                      <a:pt x="16" y="315"/>
                      <a:pt x="715" y="0"/>
                      <a:pt x="1008" y="501"/>
                    </a:cubicBezTo>
                    <a:cubicBezTo>
                      <a:pt x="715" y="1"/>
                      <a:pt x="0" y="253"/>
                      <a:pt x="16" y="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sp>
          <p:nvSpPr>
            <p:cNvPr id="92" name="Rectangle 71"/>
            <p:cNvSpPr/>
            <p:nvPr>
              <p:custDataLst>
                <p:tags r:id="rId1"/>
              </p:custDataLst>
            </p:nvPr>
          </p:nvSpPr>
          <p:spPr>
            <a:xfrm>
              <a:off x="5678855" y="2565285"/>
              <a:ext cx="158081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err="1" smtClean="0">
                  <a:solidFill>
                    <a:srgbClr val="FFFFFF"/>
                  </a:solidFill>
                </a:rPr>
                <a:t>Fælles</a:t>
              </a:r>
              <a:r>
                <a:rPr lang="en-US" sz="1400" b="1" kern="0" dirty="0" smtClean="0">
                  <a:solidFill>
                    <a:srgbClr val="FFFFFF"/>
                  </a:solidFill>
                </a:rPr>
                <a:t> </a:t>
              </a:r>
              <a:r>
                <a:rPr lang="en-US" sz="1400" b="1" kern="0" dirty="0" err="1" smtClean="0">
                  <a:solidFill>
                    <a:srgbClr val="FFFFFF"/>
                  </a:solidFill>
                </a:rPr>
                <a:t>begrebsapparat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95" name="Rectangle 69"/>
            <p:cNvSpPr/>
            <p:nvPr>
              <p:custDataLst>
                <p:tags r:id="rId2"/>
              </p:custDataLst>
            </p:nvPr>
          </p:nvSpPr>
          <p:spPr>
            <a:xfrm>
              <a:off x="6801817" y="4815447"/>
              <a:ext cx="166802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err="1" smtClean="0">
                  <a:solidFill>
                    <a:srgbClr val="FFFFFF"/>
                  </a:solidFill>
                </a:rPr>
                <a:t>Dokumentations-praksis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98" name="Rectangle 67"/>
            <p:cNvSpPr/>
            <p:nvPr>
              <p:custDataLst>
                <p:tags r:id="rId3"/>
              </p:custDataLst>
            </p:nvPr>
          </p:nvSpPr>
          <p:spPr>
            <a:xfrm>
              <a:off x="4652161" y="4815447"/>
              <a:ext cx="156952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smtClean="0">
                  <a:solidFill>
                    <a:srgbClr val="FFFFFF"/>
                  </a:solidFill>
                </a:rPr>
                <a:t>IT-</a:t>
              </a:r>
              <a:r>
                <a:rPr lang="en-US" sz="1400" b="1" kern="0" dirty="0" err="1" smtClean="0">
                  <a:solidFill>
                    <a:srgbClr val="FFFFFF"/>
                  </a:solidFill>
                </a:rPr>
                <a:t>understøttelse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grpSp>
          <p:nvGrpSpPr>
            <p:cNvPr id="117" name="Group 143"/>
            <p:cNvGrpSpPr/>
            <p:nvPr/>
          </p:nvGrpSpPr>
          <p:grpSpPr>
            <a:xfrm>
              <a:off x="6225730" y="3960990"/>
              <a:ext cx="462905" cy="324358"/>
              <a:chOff x="9883775" y="5410200"/>
              <a:chExt cx="285750" cy="225425"/>
            </a:xfrm>
            <a:solidFill>
              <a:srgbClr val="7C7C7C"/>
            </a:solidFill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118" name="Freeform 3677"/>
              <p:cNvSpPr>
                <a:spLocks/>
              </p:cNvSpPr>
              <p:nvPr/>
            </p:nvSpPr>
            <p:spPr bwMode="auto">
              <a:xfrm>
                <a:off x="10052050" y="5445125"/>
                <a:ext cx="117475" cy="190500"/>
              </a:xfrm>
              <a:custGeom>
                <a:avLst/>
                <a:gdLst>
                  <a:gd name="T0" fmla="*/ 201 w 296"/>
                  <a:gd name="T1" fmla="*/ 285 h 482"/>
                  <a:gd name="T2" fmla="*/ 168 w 296"/>
                  <a:gd name="T3" fmla="*/ 275 h 482"/>
                  <a:gd name="T4" fmla="*/ 153 w 296"/>
                  <a:gd name="T5" fmla="*/ 238 h 482"/>
                  <a:gd name="T6" fmla="*/ 163 w 296"/>
                  <a:gd name="T7" fmla="*/ 230 h 482"/>
                  <a:gd name="T8" fmla="*/ 176 w 296"/>
                  <a:gd name="T9" fmla="*/ 219 h 482"/>
                  <a:gd name="T10" fmla="*/ 185 w 296"/>
                  <a:gd name="T11" fmla="*/ 201 h 482"/>
                  <a:gd name="T12" fmla="*/ 190 w 296"/>
                  <a:gd name="T13" fmla="*/ 175 h 482"/>
                  <a:gd name="T14" fmla="*/ 198 w 296"/>
                  <a:gd name="T15" fmla="*/ 167 h 482"/>
                  <a:gd name="T16" fmla="*/ 201 w 296"/>
                  <a:gd name="T17" fmla="*/ 158 h 482"/>
                  <a:gd name="T18" fmla="*/ 205 w 296"/>
                  <a:gd name="T19" fmla="*/ 133 h 482"/>
                  <a:gd name="T20" fmla="*/ 205 w 296"/>
                  <a:gd name="T21" fmla="*/ 122 h 482"/>
                  <a:gd name="T22" fmla="*/ 201 w 296"/>
                  <a:gd name="T23" fmla="*/ 110 h 482"/>
                  <a:gd name="T24" fmla="*/ 195 w 296"/>
                  <a:gd name="T25" fmla="*/ 101 h 482"/>
                  <a:gd name="T26" fmla="*/ 205 w 296"/>
                  <a:gd name="T27" fmla="*/ 76 h 482"/>
                  <a:gd name="T28" fmla="*/ 208 w 296"/>
                  <a:gd name="T29" fmla="*/ 59 h 482"/>
                  <a:gd name="T30" fmla="*/ 205 w 296"/>
                  <a:gd name="T31" fmla="*/ 43 h 482"/>
                  <a:gd name="T32" fmla="*/ 200 w 296"/>
                  <a:gd name="T33" fmla="*/ 31 h 482"/>
                  <a:gd name="T34" fmla="*/ 192 w 296"/>
                  <a:gd name="T35" fmla="*/ 22 h 482"/>
                  <a:gd name="T36" fmla="*/ 171 w 296"/>
                  <a:gd name="T37" fmla="*/ 9 h 482"/>
                  <a:gd name="T38" fmla="*/ 145 w 296"/>
                  <a:gd name="T39" fmla="*/ 2 h 482"/>
                  <a:gd name="T40" fmla="*/ 118 w 296"/>
                  <a:gd name="T41" fmla="*/ 0 h 482"/>
                  <a:gd name="T42" fmla="*/ 95 w 296"/>
                  <a:gd name="T43" fmla="*/ 2 h 482"/>
                  <a:gd name="T44" fmla="*/ 70 w 296"/>
                  <a:gd name="T45" fmla="*/ 7 h 482"/>
                  <a:gd name="T46" fmla="*/ 50 w 296"/>
                  <a:gd name="T47" fmla="*/ 17 h 482"/>
                  <a:gd name="T48" fmla="*/ 36 w 296"/>
                  <a:gd name="T49" fmla="*/ 32 h 482"/>
                  <a:gd name="T50" fmla="*/ 16 w 296"/>
                  <a:gd name="T51" fmla="*/ 36 h 482"/>
                  <a:gd name="T52" fmla="*/ 7 w 296"/>
                  <a:gd name="T53" fmla="*/ 44 h 482"/>
                  <a:gd name="T54" fmla="*/ 4 w 296"/>
                  <a:gd name="T55" fmla="*/ 57 h 482"/>
                  <a:gd name="T56" fmla="*/ 4 w 296"/>
                  <a:gd name="T57" fmla="*/ 71 h 482"/>
                  <a:gd name="T58" fmla="*/ 13 w 296"/>
                  <a:gd name="T59" fmla="*/ 99 h 482"/>
                  <a:gd name="T60" fmla="*/ 5 w 296"/>
                  <a:gd name="T61" fmla="*/ 110 h 482"/>
                  <a:gd name="T62" fmla="*/ 0 w 296"/>
                  <a:gd name="T63" fmla="*/ 121 h 482"/>
                  <a:gd name="T64" fmla="*/ 0 w 296"/>
                  <a:gd name="T65" fmla="*/ 133 h 482"/>
                  <a:gd name="T66" fmla="*/ 4 w 296"/>
                  <a:gd name="T67" fmla="*/ 158 h 482"/>
                  <a:gd name="T68" fmla="*/ 9 w 296"/>
                  <a:gd name="T69" fmla="*/ 167 h 482"/>
                  <a:gd name="T70" fmla="*/ 15 w 296"/>
                  <a:gd name="T71" fmla="*/ 175 h 482"/>
                  <a:gd name="T72" fmla="*/ 20 w 296"/>
                  <a:gd name="T73" fmla="*/ 199 h 482"/>
                  <a:gd name="T74" fmla="*/ 31 w 296"/>
                  <a:gd name="T75" fmla="*/ 217 h 482"/>
                  <a:gd name="T76" fmla="*/ 43 w 296"/>
                  <a:gd name="T77" fmla="*/ 230 h 482"/>
                  <a:gd name="T78" fmla="*/ 56 w 296"/>
                  <a:gd name="T79" fmla="*/ 238 h 482"/>
                  <a:gd name="T80" fmla="*/ 43 w 296"/>
                  <a:gd name="T81" fmla="*/ 274 h 482"/>
                  <a:gd name="T82" fmla="*/ 42 w 296"/>
                  <a:gd name="T83" fmla="*/ 287 h 482"/>
                  <a:gd name="T84" fmla="*/ 61 w 296"/>
                  <a:gd name="T85" fmla="*/ 302 h 482"/>
                  <a:gd name="T86" fmla="*/ 73 w 296"/>
                  <a:gd name="T87" fmla="*/ 318 h 482"/>
                  <a:gd name="T88" fmla="*/ 79 w 296"/>
                  <a:gd name="T89" fmla="*/ 332 h 482"/>
                  <a:gd name="T90" fmla="*/ 81 w 296"/>
                  <a:gd name="T91" fmla="*/ 482 h 482"/>
                  <a:gd name="T92" fmla="*/ 289 w 296"/>
                  <a:gd name="T93" fmla="*/ 481 h 482"/>
                  <a:gd name="T94" fmla="*/ 295 w 296"/>
                  <a:gd name="T95" fmla="*/ 474 h 482"/>
                  <a:gd name="T96" fmla="*/ 296 w 296"/>
                  <a:gd name="T97" fmla="*/ 334 h 482"/>
                  <a:gd name="T98" fmla="*/ 293 w 296"/>
                  <a:gd name="T99" fmla="*/ 323 h 482"/>
                  <a:gd name="T100" fmla="*/ 278 w 296"/>
                  <a:gd name="T101" fmla="*/ 312 h 482"/>
                  <a:gd name="T102" fmla="*/ 217 w 296"/>
                  <a:gd name="T103" fmla="*/ 291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6" h="482">
                    <a:moveTo>
                      <a:pt x="217" y="291"/>
                    </a:moveTo>
                    <a:lnTo>
                      <a:pt x="201" y="285"/>
                    </a:lnTo>
                    <a:lnTo>
                      <a:pt x="185" y="280"/>
                    </a:lnTo>
                    <a:lnTo>
                      <a:pt x="168" y="275"/>
                    </a:lnTo>
                    <a:lnTo>
                      <a:pt x="153" y="270"/>
                    </a:lnTo>
                    <a:lnTo>
                      <a:pt x="153" y="238"/>
                    </a:lnTo>
                    <a:lnTo>
                      <a:pt x="158" y="235"/>
                    </a:lnTo>
                    <a:lnTo>
                      <a:pt x="163" y="230"/>
                    </a:lnTo>
                    <a:lnTo>
                      <a:pt x="169" y="225"/>
                    </a:lnTo>
                    <a:lnTo>
                      <a:pt x="176" y="219"/>
                    </a:lnTo>
                    <a:lnTo>
                      <a:pt x="181" y="210"/>
                    </a:lnTo>
                    <a:lnTo>
                      <a:pt x="185" y="201"/>
                    </a:lnTo>
                    <a:lnTo>
                      <a:pt x="189" y="189"/>
                    </a:lnTo>
                    <a:lnTo>
                      <a:pt x="190" y="175"/>
                    </a:lnTo>
                    <a:lnTo>
                      <a:pt x="194" y="172"/>
                    </a:lnTo>
                    <a:lnTo>
                      <a:pt x="198" y="167"/>
                    </a:lnTo>
                    <a:lnTo>
                      <a:pt x="200" y="163"/>
                    </a:lnTo>
                    <a:lnTo>
                      <a:pt x="201" y="158"/>
                    </a:lnTo>
                    <a:lnTo>
                      <a:pt x="205" y="145"/>
                    </a:lnTo>
                    <a:lnTo>
                      <a:pt x="205" y="133"/>
                    </a:lnTo>
                    <a:lnTo>
                      <a:pt x="205" y="127"/>
                    </a:lnTo>
                    <a:lnTo>
                      <a:pt x="205" y="122"/>
                    </a:lnTo>
                    <a:lnTo>
                      <a:pt x="204" y="116"/>
                    </a:lnTo>
                    <a:lnTo>
                      <a:pt x="201" y="110"/>
                    </a:lnTo>
                    <a:lnTo>
                      <a:pt x="198" y="104"/>
                    </a:lnTo>
                    <a:lnTo>
                      <a:pt x="195" y="101"/>
                    </a:lnTo>
                    <a:lnTo>
                      <a:pt x="200" y="90"/>
                    </a:lnTo>
                    <a:lnTo>
                      <a:pt x="205" y="76"/>
                    </a:lnTo>
                    <a:lnTo>
                      <a:pt x="208" y="67"/>
                    </a:lnTo>
                    <a:lnTo>
                      <a:pt x="208" y="59"/>
                    </a:lnTo>
                    <a:lnTo>
                      <a:pt x="208" y="50"/>
                    </a:lnTo>
                    <a:lnTo>
                      <a:pt x="205" y="43"/>
                    </a:lnTo>
                    <a:lnTo>
                      <a:pt x="203" y="36"/>
                    </a:lnTo>
                    <a:lnTo>
                      <a:pt x="200" y="31"/>
                    </a:lnTo>
                    <a:lnTo>
                      <a:pt x="196" y="26"/>
                    </a:lnTo>
                    <a:lnTo>
                      <a:pt x="192" y="22"/>
                    </a:lnTo>
                    <a:lnTo>
                      <a:pt x="182" y="14"/>
                    </a:lnTo>
                    <a:lnTo>
                      <a:pt x="171" y="9"/>
                    </a:lnTo>
                    <a:lnTo>
                      <a:pt x="158" y="5"/>
                    </a:lnTo>
                    <a:lnTo>
                      <a:pt x="145" y="2"/>
                    </a:lnTo>
                    <a:lnTo>
                      <a:pt x="131" y="0"/>
                    </a:lnTo>
                    <a:lnTo>
                      <a:pt x="118" y="0"/>
                    </a:lnTo>
                    <a:lnTo>
                      <a:pt x="106" y="0"/>
                    </a:lnTo>
                    <a:lnTo>
                      <a:pt x="95" y="2"/>
                    </a:lnTo>
                    <a:lnTo>
                      <a:pt x="82" y="4"/>
                    </a:lnTo>
                    <a:lnTo>
                      <a:pt x="70" y="7"/>
                    </a:lnTo>
                    <a:lnTo>
                      <a:pt x="60" y="12"/>
                    </a:lnTo>
                    <a:lnTo>
                      <a:pt x="50" y="17"/>
                    </a:lnTo>
                    <a:lnTo>
                      <a:pt x="42" y="25"/>
                    </a:lnTo>
                    <a:lnTo>
                      <a:pt x="36" y="32"/>
                    </a:lnTo>
                    <a:lnTo>
                      <a:pt x="24" y="34"/>
                    </a:lnTo>
                    <a:lnTo>
                      <a:pt x="16" y="36"/>
                    </a:lnTo>
                    <a:lnTo>
                      <a:pt x="11" y="40"/>
                    </a:lnTo>
                    <a:lnTo>
                      <a:pt x="7" y="44"/>
                    </a:lnTo>
                    <a:lnTo>
                      <a:pt x="5" y="50"/>
                    </a:lnTo>
                    <a:lnTo>
                      <a:pt x="4" y="57"/>
                    </a:lnTo>
                    <a:lnTo>
                      <a:pt x="2" y="65"/>
                    </a:lnTo>
                    <a:lnTo>
                      <a:pt x="4" y="71"/>
                    </a:lnTo>
                    <a:lnTo>
                      <a:pt x="7" y="86"/>
                    </a:lnTo>
                    <a:lnTo>
                      <a:pt x="13" y="99"/>
                    </a:lnTo>
                    <a:lnTo>
                      <a:pt x="7" y="104"/>
                    </a:lnTo>
                    <a:lnTo>
                      <a:pt x="5" y="110"/>
                    </a:lnTo>
                    <a:lnTo>
                      <a:pt x="2" y="115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0" y="133"/>
                    </a:lnTo>
                    <a:lnTo>
                      <a:pt x="1" y="145"/>
                    </a:lnTo>
                    <a:lnTo>
                      <a:pt x="4" y="158"/>
                    </a:lnTo>
                    <a:lnTo>
                      <a:pt x="6" y="163"/>
                    </a:lnTo>
                    <a:lnTo>
                      <a:pt x="9" y="167"/>
                    </a:lnTo>
                    <a:lnTo>
                      <a:pt x="11" y="172"/>
                    </a:lnTo>
                    <a:lnTo>
                      <a:pt x="15" y="175"/>
                    </a:lnTo>
                    <a:lnTo>
                      <a:pt x="18" y="188"/>
                    </a:lnTo>
                    <a:lnTo>
                      <a:pt x="20" y="199"/>
                    </a:lnTo>
                    <a:lnTo>
                      <a:pt x="25" y="208"/>
                    </a:lnTo>
                    <a:lnTo>
                      <a:pt x="31" y="217"/>
                    </a:lnTo>
                    <a:lnTo>
                      <a:pt x="37" y="224"/>
                    </a:lnTo>
                    <a:lnTo>
                      <a:pt x="43" y="230"/>
                    </a:lnTo>
                    <a:lnTo>
                      <a:pt x="50" y="234"/>
                    </a:lnTo>
                    <a:lnTo>
                      <a:pt x="56" y="238"/>
                    </a:lnTo>
                    <a:lnTo>
                      <a:pt x="56" y="270"/>
                    </a:lnTo>
                    <a:lnTo>
                      <a:pt x="43" y="274"/>
                    </a:lnTo>
                    <a:lnTo>
                      <a:pt x="31" y="279"/>
                    </a:lnTo>
                    <a:lnTo>
                      <a:pt x="42" y="287"/>
                    </a:lnTo>
                    <a:lnTo>
                      <a:pt x="52" y="294"/>
                    </a:lnTo>
                    <a:lnTo>
                      <a:pt x="61" y="302"/>
                    </a:lnTo>
                    <a:lnTo>
                      <a:pt x="68" y="310"/>
                    </a:lnTo>
                    <a:lnTo>
                      <a:pt x="73" y="318"/>
                    </a:lnTo>
                    <a:lnTo>
                      <a:pt x="77" y="324"/>
                    </a:lnTo>
                    <a:lnTo>
                      <a:pt x="79" y="332"/>
                    </a:lnTo>
                    <a:lnTo>
                      <a:pt x="81" y="338"/>
                    </a:lnTo>
                    <a:lnTo>
                      <a:pt x="81" y="482"/>
                    </a:lnTo>
                    <a:lnTo>
                      <a:pt x="285" y="482"/>
                    </a:lnTo>
                    <a:lnTo>
                      <a:pt x="289" y="481"/>
                    </a:lnTo>
                    <a:lnTo>
                      <a:pt x="293" y="478"/>
                    </a:lnTo>
                    <a:lnTo>
                      <a:pt x="295" y="474"/>
                    </a:lnTo>
                    <a:lnTo>
                      <a:pt x="296" y="470"/>
                    </a:lnTo>
                    <a:lnTo>
                      <a:pt x="296" y="334"/>
                    </a:lnTo>
                    <a:lnTo>
                      <a:pt x="295" y="328"/>
                    </a:lnTo>
                    <a:lnTo>
                      <a:pt x="293" y="323"/>
                    </a:lnTo>
                    <a:lnTo>
                      <a:pt x="286" y="318"/>
                    </a:lnTo>
                    <a:lnTo>
                      <a:pt x="278" y="312"/>
                    </a:lnTo>
                    <a:lnTo>
                      <a:pt x="253" y="302"/>
                    </a:lnTo>
                    <a:lnTo>
                      <a:pt x="217" y="2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>
                  <a:solidFill>
                    <a:srgbClr val="03001E"/>
                  </a:solidFill>
                </a:endParaRPr>
              </a:p>
            </p:txBody>
          </p:sp>
          <p:sp>
            <p:nvSpPr>
              <p:cNvPr id="119" name="Freeform 3678"/>
              <p:cNvSpPr>
                <a:spLocks/>
              </p:cNvSpPr>
              <p:nvPr/>
            </p:nvSpPr>
            <p:spPr bwMode="auto">
              <a:xfrm>
                <a:off x="9883775" y="5410200"/>
                <a:ext cx="190500" cy="225425"/>
              </a:xfrm>
              <a:custGeom>
                <a:avLst/>
                <a:gdLst>
                  <a:gd name="T0" fmla="*/ 421 w 480"/>
                  <a:gd name="T1" fmla="*/ 374 h 569"/>
                  <a:gd name="T2" fmla="*/ 339 w 480"/>
                  <a:gd name="T3" fmla="*/ 333 h 569"/>
                  <a:gd name="T4" fmla="*/ 312 w 480"/>
                  <a:gd name="T5" fmla="*/ 276 h 569"/>
                  <a:gd name="T6" fmla="*/ 316 w 480"/>
                  <a:gd name="T7" fmla="*/ 272 h 569"/>
                  <a:gd name="T8" fmla="*/ 339 w 480"/>
                  <a:gd name="T9" fmla="*/ 226 h 569"/>
                  <a:gd name="T10" fmla="*/ 340 w 480"/>
                  <a:gd name="T11" fmla="*/ 214 h 569"/>
                  <a:gd name="T12" fmla="*/ 345 w 480"/>
                  <a:gd name="T13" fmla="*/ 199 h 569"/>
                  <a:gd name="T14" fmla="*/ 353 w 480"/>
                  <a:gd name="T15" fmla="*/ 190 h 569"/>
                  <a:gd name="T16" fmla="*/ 360 w 480"/>
                  <a:gd name="T17" fmla="*/ 176 h 569"/>
                  <a:gd name="T18" fmla="*/ 361 w 480"/>
                  <a:gd name="T19" fmla="*/ 168 h 569"/>
                  <a:gd name="T20" fmla="*/ 361 w 480"/>
                  <a:gd name="T21" fmla="*/ 159 h 569"/>
                  <a:gd name="T22" fmla="*/ 356 w 480"/>
                  <a:gd name="T23" fmla="*/ 135 h 569"/>
                  <a:gd name="T24" fmla="*/ 347 w 480"/>
                  <a:gd name="T25" fmla="*/ 126 h 569"/>
                  <a:gd name="T26" fmla="*/ 356 w 480"/>
                  <a:gd name="T27" fmla="*/ 100 h 569"/>
                  <a:gd name="T28" fmla="*/ 358 w 480"/>
                  <a:gd name="T29" fmla="*/ 85 h 569"/>
                  <a:gd name="T30" fmla="*/ 358 w 480"/>
                  <a:gd name="T31" fmla="*/ 71 h 569"/>
                  <a:gd name="T32" fmla="*/ 357 w 480"/>
                  <a:gd name="T33" fmla="*/ 54 h 569"/>
                  <a:gd name="T34" fmla="*/ 353 w 480"/>
                  <a:gd name="T35" fmla="*/ 44 h 569"/>
                  <a:gd name="T36" fmla="*/ 349 w 480"/>
                  <a:gd name="T37" fmla="*/ 37 h 569"/>
                  <a:gd name="T38" fmla="*/ 340 w 480"/>
                  <a:gd name="T39" fmla="*/ 27 h 569"/>
                  <a:gd name="T40" fmla="*/ 329 w 480"/>
                  <a:gd name="T41" fmla="*/ 18 h 569"/>
                  <a:gd name="T42" fmla="*/ 298 w 480"/>
                  <a:gd name="T43" fmla="*/ 5 h 569"/>
                  <a:gd name="T44" fmla="*/ 270 w 480"/>
                  <a:gd name="T45" fmla="*/ 0 h 569"/>
                  <a:gd name="T46" fmla="*/ 254 w 480"/>
                  <a:gd name="T47" fmla="*/ 0 h 569"/>
                  <a:gd name="T48" fmla="*/ 235 w 480"/>
                  <a:gd name="T49" fmla="*/ 0 h 569"/>
                  <a:gd name="T50" fmla="*/ 218 w 480"/>
                  <a:gd name="T51" fmla="*/ 3 h 569"/>
                  <a:gd name="T52" fmla="*/ 205 w 480"/>
                  <a:gd name="T53" fmla="*/ 6 h 569"/>
                  <a:gd name="T54" fmla="*/ 194 w 480"/>
                  <a:gd name="T55" fmla="*/ 10 h 569"/>
                  <a:gd name="T56" fmla="*/ 158 w 480"/>
                  <a:gd name="T57" fmla="*/ 39 h 569"/>
                  <a:gd name="T58" fmla="*/ 155 w 480"/>
                  <a:gd name="T59" fmla="*/ 44 h 569"/>
                  <a:gd name="T60" fmla="*/ 141 w 480"/>
                  <a:gd name="T61" fmla="*/ 45 h 569"/>
                  <a:gd name="T62" fmla="*/ 133 w 480"/>
                  <a:gd name="T63" fmla="*/ 48 h 569"/>
                  <a:gd name="T64" fmla="*/ 127 w 480"/>
                  <a:gd name="T65" fmla="*/ 51 h 569"/>
                  <a:gd name="T66" fmla="*/ 123 w 480"/>
                  <a:gd name="T67" fmla="*/ 57 h 569"/>
                  <a:gd name="T68" fmla="*/ 119 w 480"/>
                  <a:gd name="T69" fmla="*/ 66 h 569"/>
                  <a:gd name="T70" fmla="*/ 118 w 480"/>
                  <a:gd name="T71" fmla="*/ 73 h 569"/>
                  <a:gd name="T72" fmla="*/ 118 w 480"/>
                  <a:gd name="T73" fmla="*/ 82 h 569"/>
                  <a:gd name="T74" fmla="*/ 121 w 480"/>
                  <a:gd name="T75" fmla="*/ 91 h 569"/>
                  <a:gd name="T76" fmla="*/ 122 w 480"/>
                  <a:gd name="T77" fmla="*/ 100 h 569"/>
                  <a:gd name="T78" fmla="*/ 126 w 480"/>
                  <a:gd name="T79" fmla="*/ 108 h 569"/>
                  <a:gd name="T80" fmla="*/ 132 w 480"/>
                  <a:gd name="T81" fmla="*/ 125 h 569"/>
                  <a:gd name="T82" fmla="*/ 118 w 480"/>
                  <a:gd name="T83" fmla="*/ 145 h 569"/>
                  <a:gd name="T84" fmla="*/ 117 w 480"/>
                  <a:gd name="T85" fmla="*/ 166 h 569"/>
                  <a:gd name="T86" fmla="*/ 118 w 480"/>
                  <a:gd name="T87" fmla="*/ 171 h 569"/>
                  <a:gd name="T88" fmla="*/ 119 w 480"/>
                  <a:gd name="T89" fmla="*/ 177 h 569"/>
                  <a:gd name="T90" fmla="*/ 132 w 480"/>
                  <a:gd name="T91" fmla="*/ 199 h 569"/>
                  <a:gd name="T92" fmla="*/ 136 w 480"/>
                  <a:gd name="T93" fmla="*/ 202 h 569"/>
                  <a:gd name="T94" fmla="*/ 137 w 480"/>
                  <a:gd name="T95" fmla="*/ 220 h 569"/>
                  <a:gd name="T96" fmla="*/ 151 w 480"/>
                  <a:gd name="T97" fmla="*/ 258 h 569"/>
                  <a:gd name="T98" fmla="*/ 168 w 480"/>
                  <a:gd name="T99" fmla="*/ 312 h 569"/>
                  <a:gd name="T100" fmla="*/ 86 w 480"/>
                  <a:gd name="T101" fmla="*/ 358 h 569"/>
                  <a:gd name="T102" fmla="*/ 18 w 480"/>
                  <a:gd name="T103" fmla="*/ 401 h 569"/>
                  <a:gd name="T104" fmla="*/ 0 w 480"/>
                  <a:gd name="T105" fmla="*/ 421 h 569"/>
                  <a:gd name="T106" fmla="*/ 2 w 480"/>
                  <a:gd name="T107" fmla="*/ 565 h 569"/>
                  <a:gd name="T108" fmla="*/ 469 w 480"/>
                  <a:gd name="T109" fmla="*/ 569 h 569"/>
                  <a:gd name="T110" fmla="*/ 479 w 480"/>
                  <a:gd name="T111" fmla="*/ 421 h 569"/>
                  <a:gd name="T112" fmla="*/ 449 w 480"/>
                  <a:gd name="T113" fmla="*/ 39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80" h="569">
                    <a:moveTo>
                      <a:pt x="425" y="375"/>
                    </a:moveTo>
                    <a:lnTo>
                      <a:pt x="425" y="375"/>
                    </a:lnTo>
                    <a:lnTo>
                      <a:pt x="424" y="375"/>
                    </a:lnTo>
                    <a:lnTo>
                      <a:pt x="421" y="374"/>
                    </a:lnTo>
                    <a:lnTo>
                      <a:pt x="419" y="372"/>
                    </a:lnTo>
                    <a:lnTo>
                      <a:pt x="393" y="358"/>
                    </a:lnTo>
                    <a:lnTo>
                      <a:pt x="366" y="345"/>
                    </a:lnTo>
                    <a:lnTo>
                      <a:pt x="339" y="333"/>
                    </a:lnTo>
                    <a:lnTo>
                      <a:pt x="312" y="321"/>
                    </a:lnTo>
                    <a:lnTo>
                      <a:pt x="312" y="312"/>
                    </a:lnTo>
                    <a:lnTo>
                      <a:pt x="312" y="281"/>
                    </a:lnTo>
                    <a:lnTo>
                      <a:pt x="312" y="276"/>
                    </a:lnTo>
                    <a:lnTo>
                      <a:pt x="313" y="275"/>
                    </a:lnTo>
                    <a:lnTo>
                      <a:pt x="316" y="272"/>
                    </a:lnTo>
                    <a:lnTo>
                      <a:pt x="316" y="272"/>
                    </a:lnTo>
                    <a:lnTo>
                      <a:pt x="316" y="272"/>
                    </a:lnTo>
                    <a:lnTo>
                      <a:pt x="322" y="266"/>
                    </a:lnTo>
                    <a:lnTo>
                      <a:pt x="329" y="256"/>
                    </a:lnTo>
                    <a:lnTo>
                      <a:pt x="334" y="243"/>
                    </a:lnTo>
                    <a:lnTo>
                      <a:pt x="339" y="226"/>
                    </a:lnTo>
                    <a:lnTo>
                      <a:pt x="339" y="223"/>
                    </a:lnTo>
                    <a:lnTo>
                      <a:pt x="340" y="220"/>
                    </a:lnTo>
                    <a:lnTo>
                      <a:pt x="340" y="217"/>
                    </a:lnTo>
                    <a:lnTo>
                      <a:pt x="340" y="214"/>
                    </a:lnTo>
                    <a:lnTo>
                      <a:pt x="342" y="208"/>
                    </a:lnTo>
                    <a:lnTo>
                      <a:pt x="342" y="202"/>
                    </a:lnTo>
                    <a:lnTo>
                      <a:pt x="344" y="202"/>
                    </a:lnTo>
                    <a:lnTo>
                      <a:pt x="345" y="199"/>
                    </a:lnTo>
                    <a:lnTo>
                      <a:pt x="345" y="199"/>
                    </a:lnTo>
                    <a:lnTo>
                      <a:pt x="345" y="199"/>
                    </a:lnTo>
                    <a:lnTo>
                      <a:pt x="349" y="195"/>
                    </a:lnTo>
                    <a:lnTo>
                      <a:pt x="353" y="190"/>
                    </a:lnTo>
                    <a:lnTo>
                      <a:pt x="357" y="184"/>
                    </a:lnTo>
                    <a:lnTo>
                      <a:pt x="358" y="177"/>
                    </a:lnTo>
                    <a:lnTo>
                      <a:pt x="358" y="176"/>
                    </a:lnTo>
                    <a:lnTo>
                      <a:pt x="360" y="176"/>
                    </a:lnTo>
                    <a:lnTo>
                      <a:pt x="360" y="173"/>
                    </a:lnTo>
                    <a:lnTo>
                      <a:pt x="360" y="171"/>
                    </a:lnTo>
                    <a:lnTo>
                      <a:pt x="361" y="170"/>
                    </a:lnTo>
                    <a:lnTo>
                      <a:pt x="361" y="168"/>
                    </a:lnTo>
                    <a:lnTo>
                      <a:pt x="361" y="167"/>
                    </a:lnTo>
                    <a:lnTo>
                      <a:pt x="361" y="164"/>
                    </a:lnTo>
                    <a:lnTo>
                      <a:pt x="361" y="162"/>
                    </a:lnTo>
                    <a:lnTo>
                      <a:pt x="361" y="159"/>
                    </a:lnTo>
                    <a:lnTo>
                      <a:pt x="361" y="152"/>
                    </a:lnTo>
                    <a:lnTo>
                      <a:pt x="360" y="145"/>
                    </a:lnTo>
                    <a:lnTo>
                      <a:pt x="358" y="140"/>
                    </a:lnTo>
                    <a:lnTo>
                      <a:pt x="356" y="135"/>
                    </a:lnTo>
                    <a:lnTo>
                      <a:pt x="356" y="135"/>
                    </a:lnTo>
                    <a:lnTo>
                      <a:pt x="356" y="135"/>
                    </a:lnTo>
                    <a:lnTo>
                      <a:pt x="351" y="130"/>
                    </a:lnTo>
                    <a:lnTo>
                      <a:pt x="347" y="126"/>
                    </a:lnTo>
                    <a:lnTo>
                      <a:pt x="348" y="122"/>
                    </a:lnTo>
                    <a:lnTo>
                      <a:pt x="349" y="117"/>
                    </a:lnTo>
                    <a:lnTo>
                      <a:pt x="353" y="109"/>
                    </a:lnTo>
                    <a:lnTo>
                      <a:pt x="356" y="100"/>
                    </a:lnTo>
                    <a:lnTo>
                      <a:pt x="356" y="100"/>
                    </a:lnTo>
                    <a:lnTo>
                      <a:pt x="356" y="100"/>
                    </a:lnTo>
                    <a:lnTo>
                      <a:pt x="357" y="92"/>
                    </a:lnTo>
                    <a:lnTo>
                      <a:pt x="358" y="85"/>
                    </a:lnTo>
                    <a:lnTo>
                      <a:pt x="358" y="85"/>
                    </a:lnTo>
                    <a:lnTo>
                      <a:pt x="358" y="85"/>
                    </a:lnTo>
                    <a:lnTo>
                      <a:pt x="358" y="77"/>
                    </a:lnTo>
                    <a:lnTo>
                      <a:pt x="358" y="71"/>
                    </a:lnTo>
                    <a:lnTo>
                      <a:pt x="358" y="69"/>
                    </a:lnTo>
                    <a:lnTo>
                      <a:pt x="358" y="68"/>
                    </a:lnTo>
                    <a:lnTo>
                      <a:pt x="358" y="60"/>
                    </a:lnTo>
                    <a:lnTo>
                      <a:pt x="357" y="54"/>
                    </a:lnTo>
                    <a:lnTo>
                      <a:pt x="356" y="51"/>
                    </a:lnTo>
                    <a:lnTo>
                      <a:pt x="354" y="48"/>
                    </a:lnTo>
                    <a:lnTo>
                      <a:pt x="353" y="46"/>
                    </a:lnTo>
                    <a:lnTo>
                      <a:pt x="353" y="44"/>
                    </a:lnTo>
                    <a:lnTo>
                      <a:pt x="352" y="42"/>
                    </a:lnTo>
                    <a:lnTo>
                      <a:pt x="352" y="42"/>
                    </a:lnTo>
                    <a:lnTo>
                      <a:pt x="351" y="40"/>
                    </a:lnTo>
                    <a:lnTo>
                      <a:pt x="349" y="37"/>
                    </a:lnTo>
                    <a:lnTo>
                      <a:pt x="349" y="37"/>
                    </a:lnTo>
                    <a:lnTo>
                      <a:pt x="349" y="37"/>
                    </a:lnTo>
                    <a:lnTo>
                      <a:pt x="344" y="32"/>
                    </a:lnTo>
                    <a:lnTo>
                      <a:pt x="340" y="27"/>
                    </a:lnTo>
                    <a:lnTo>
                      <a:pt x="335" y="22"/>
                    </a:lnTo>
                    <a:lnTo>
                      <a:pt x="329" y="18"/>
                    </a:lnTo>
                    <a:lnTo>
                      <a:pt x="329" y="18"/>
                    </a:lnTo>
                    <a:lnTo>
                      <a:pt x="329" y="18"/>
                    </a:lnTo>
                    <a:lnTo>
                      <a:pt x="326" y="17"/>
                    </a:lnTo>
                    <a:lnTo>
                      <a:pt x="324" y="15"/>
                    </a:lnTo>
                    <a:lnTo>
                      <a:pt x="311" y="9"/>
                    </a:lnTo>
                    <a:lnTo>
                      <a:pt x="298" y="5"/>
                    </a:lnTo>
                    <a:lnTo>
                      <a:pt x="284" y="3"/>
                    </a:lnTo>
                    <a:lnTo>
                      <a:pt x="270" y="0"/>
                    </a:lnTo>
                    <a:lnTo>
                      <a:pt x="270" y="0"/>
                    </a:lnTo>
                    <a:lnTo>
                      <a:pt x="270" y="0"/>
                    </a:lnTo>
                    <a:lnTo>
                      <a:pt x="266" y="0"/>
                    </a:lnTo>
                    <a:lnTo>
                      <a:pt x="262" y="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47" y="0"/>
                    </a:lnTo>
                    <a:lnTo>
                      <a:pt x="239" y="0"/>
                    </a:lnTo>
                    <a:lnTo>
                      <a:pt x="238" y="0"/>
                    </a:lnTo>
                    <a:lnTo>
                      <a:pt x="235" y="0"/>
                    </a:lnTo>
                    <a:lnTo>
                      <a:pt x="231" y="1"/>
                    </a:lnTo>
                    <a:lnTo>
                      <a:pt x="226" y="1"/>
                    </a:lnTo>
                    <a:lnTo>
                      <a:pt x="222" y="3"/>
                    </a:lnTo>
                    <a:lnTo>
                      <a:pt x="218" y="3"/>
                    </a:lnTo>
                    <a:lnTo>
                      <a:pt x="216" y="4"/>
                    </a:lnTo>
                    <a:lnTo>
                      <a:pt x="214" y="4"/>
                    </a:lnTo>
                    <a:lnTo>
                      <a:pt x="209" y="5"/>
                    </a:lnTo>
                    <a:lnTo>
                      <a:pt x="205" y="6"/>
                    </a:lnTo>
                    <a:lnTo>
                      <a:pt x="200" y="8"/>
                    </a:lnTo>
                    <a:lnTo>
                      <a:pt x="196" y="9"/>
                    </a:lnTo>
                    <a:lnTo>
                      <a:pt x="195" y="10"/>
                    </a:lnTo>
                    <a:lnTo>
                      <a:pt x="194" y="10"/>
                    </a:lnTo>
                    <a:lnTo>
                      <a:pt x="184" y="15"/>
                    </a:lnTo>
                    <a:lnTo>
                      <a:pt x="173" y="23"/>
                    </a:lnTo>
                    <a:lnTo>
                      <a:pt x="166" y="30"/>
                    </a:lnTo>
                    <a:lnTo>
                      <a:pt x="158" y="39"/>
                    </a:lnTo>
                    <a:lnTo>
                      <a:pt x="158" y="39"/>
                    </a:lnTo>
                    <a:lnTo>
                      <a:pt x="158" y="39"/>
                    </a:lnTo>
                    <a:lnTo>
                      <a:pt x="157" y="41"/>
                    </a:lnTo>
                    <a:lnTo>
                      <a:pt x="155" y="44"/>
                    </a:lnTo>
                    <a:lnTo>
                      <a:pt x="151" y="44"/>
                    </a:lnTo>
                    <a:lnTo>
                      <a:pt x="148" y="44"/>
                    </a:lnTo>
                    <a:lnTo>
                      <a:pt x="144" y="44"/>
                    </a:lnTo>
                    <a:lnTo>
                      <a:pt x="141" y="45"/>
                    </a:lnTo>
                    <a:lnTo>
                      <a:pt x="140" y="45"/>
                    </a:lnTo>
                    <a:lnTo>
                      <a:pt x="139" y="45"/>
                    </a:lnTo>
                    <a:lnTo>
                      <a:pt x="136" y="46"/>
                    </a:lnTo>
                    <a:lnTo>
                      <a:pt x="133" y="48"/>
                    </a:lnTo>
                    <a:lnTo>
                      <a:pt x="132" y="49"/>
                    </a:lnTo>
                    <a:lnTo>
                      <a:pt x="131" y="49"/>
                    </a:lnTo>
                    <a:lnTo>
                      <a:pt x="128" y="50"/>
                    </a:lnTo>
                    <a:lnTo>
                      <a:pt x="127" y="51"/>
                    </a:lnTo>
                    <a:lnTo>
                      <a:pt x="127" y="53"/>
                    </a:lnTo>
                    <a:lnTo>
                      <a:pt x="126" y="53"/>
                    </a:lnTo>
                    <a:lnTo>
                      <a:pt x="125" y="54"/>
                    </a:lnTo>
                    <a:lnTo>
                      <a:pt x="123" y="57"/>
                    </a:lnTo>
                    <a:lnTo>
                      <a:pt x="121" y="60"/>
                    </a:lnTo>
                    <a:lnTo>
                      <a:pt x="119" y="63"/>
                    </a:lnTo>
                    <a:lnTo>
                      <a:pt x="119" y="64"/>
                    </a:lnTo>
                    <a:lnTo>
                      <a:pt x="119" y="66"/>
                    </a:lnTo>
                    <a:lnTo>
                      <a:pt x="119" y="68"/>
                    </a:lnTo>
                    <a:lnTo>
                      <a:pt x="118" y="72"/>
                    </a:lnTo>
                    <a:lnTo>
                      <a:pt x="118" y="72"/>
                    </a:lnTo>
                    <a:lnTo>
                      <a:pt x="118" y="73"/>
                    </a:lnTo>
                    <a:lnTo>
                      <a:pt x="118" y="77"/>
                    </a:lnTo>
                    <a:lnTo>
                      <a:pt x="118" y="80"/>
                    </a:lnTo>
                    <a:lnTo>
                      <a:pt x="118" y="81"/>
                    </a:lnTo>
                    <a:lnTo>
                      <a:pt x="118" y="82"/>
                    </a:lnTo>
                    <a:lnTo>
                      <a:pt x="119" y="86"/>
                    </a:lnTo>
                    <a:lnTo>
                      <a:pt x="119" y="89"/>
                    </a:lnTo>
                    <a:lnTo>
                      <a:pt x="119" y="90"/>
                    </a:lnTo>
                    <a:lnTo>
                      <a:pt x="121" y="91"/>
                    </a:lnTo>
                    <a:lnTo>
                      <a:pt x="121" y="95"/>
                    </a:lnTo>
                    <a:lnTo>
                      <a:pt x="122" y="99"/>
                    </a:lnTo>
                    <a:lnTo>
                      <a:pt x="122" y="99"/>
                    </a:lnTo>
                    <a:lnTo>
                      <a:pt x="122" y="100"/>
                    </a:lnTo>
                    <a:lnTo>
                      <a:pt x="123" y="104"/>
                    </a:lnTo>
                    <a:lnTo>
                      <a:pt x="126" y="108"/>
                    </a:lnTo>
                    <a:lnTo>
                      <a:pt x="126" y="108"/>
                    </a:lnTo>
                    <a:lnTo>
                      <a:pt x="126" y="108"/>
                    </a:lnTo>
                    <a:lnTo>
                      <a:pt x="128" y="117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27" y="128"/>
                    </a:lnTo>
                    <a:lnTo>
                      <a:pt x="123" y="135"/>
                    </a:lnTo>
                    <a:lnTo>
                      <a:pt x="121" y="140"/>
                    </a:lnTo>
                    <a:lnTo>
                      <a:pt x="118" y="145"/>
                    </a:lnTo>
                    <a:lnTo>
                      <a:pt x="117" y="152"/>
                    </a:lnTo>
                    <a:lnTo>
                      <a:pt x="117" y="159"/>
                    </a:lnTo>
                    <a:lnTo>
                      <a:pt x="117" y="162"/>
                    </a:lnTo>
                    <a:lnTo>
                      <a:pt x="117" y="166"/>
                    </a:lnTo>
                    <a:lnTo>
                      <a:pt x="117" y="167"/>
                    </a:lnTo>
                    <a:lnTo>
                      <a:pt x="117" y="170"/>
                    </a:lnTo>
                    <a:lnTo>
                      <a:pt x="118" y="171"/>
                    </a:lnTo>
                    <a:lnTo>
                      <a:pt x="118" y="171"/>
                    </a:lnTo>
                    <a:lnTo>
                      <a:pt x="118" y="175"/>
                    </a:lnTo>
                    <a:lnTo>
                      <a:pt x="119" y="177"/>
                    </a:lnTo>
                    <a:lnTo>
                      <a:pt x="119" y="177"/>
                    </a:lnTo>
                    <a:lnTo>
                      <a:pt x="119" y="177"/>
                    </a:lnTo>
                    <a:lnTo>
                      <a:pt x="121" y="184"/>
                    </a:lnTo>
                    <a:lnTo>
                      <a:pt x="125" y="190"/>
                    </a:lnTo>
                    <a:lnTo>
                      <a:pt x="128" y="195"/>
                    </a:lnTo>
                    <a:lnTo>
                      <a:pt x="132" y="199"/>
                    </a:lnTo>
                    <a:lnTo>
                      <a:pt x="132" y="199"/>
                    </a:lnTo>
                    <a:lnTo>
                      <a:pt x="132" y="199"/>
                    </a:lnTo>
                    <a:lnTo>
                      <a:pt x="133" y="202"/>
                    </a:lnTo>
                    <a:lnTo>
                      <a:pt x="136" y="202"/>
                    </a:lnTo>
                    <a:lnTo>
                      <a:pt x="136" y="209"/>
                    </a:lnTo>
                    <a:lnTo>
                      <a:pt x="137" y="216"/>
                    </a:lnTo>
                    <a:lnTo>
                      <a:pt x="137" y="217"/>
                    </a:lnTo>
                    <a:lnTo>
                      <a:pt x="137" y="220"/>
                    </a:lnTo>
                    <a:lnTo>
                      <a:pt x="140" y="231"/>
                    </a:lnTo>
                    <a:lnTo>
                      <a:pt x="144" y="241"/>
                    </a:lnTo>
                    <a:lnTo>
                      <a:pt x="146" y="250"/>
                    </a:lnTo>
                    <a:lnTo>
                      <a:pt x="151" y="258"/>
                    </a:lnTo>
                    <a:lnTo>
                      <a:pt x="159" y="268"/>
                    </a:lnTo>
                    <a:lnTo>
                      <a:pt x="168" y="276"/>
                    </a:lnTo>
                    <a:lnTo>
                      <a:pt x="168" y="281"/>
                    </a:lnTo>
                    <a:lnTo>
                      <a:pt x="168" y="312"/>
                    </a:lnTo>
                    <a:lnTo>
                      <a:pt x="168" y="321"/>
                    </a:lnTo>
                    <a:lnTo>
                      <a:pt x="141" y="333"/>
                    </a:lnTo>
                    <a:lnTo>
                      <a:pt x="113" y="345"/>
                    </a:lnTo>
                    <a:lnTo>
                      <a:pt x="86" y="358"/>
                    </a:lnTo>
                    <a:lnTo>
                      <a:pt x="62" y="372"/>
                    </a:lnTo>
                    <a:lnTo>
                      <a:pt x="46" y="381"/>
                    </a:lnTo>
                    <a:lnTo>
                      <a:pt x="33" y="389"/>
                    </a:lnTo>
                    <a:lnTo>
                      <a:pt x="18" y="401"/>
                    </a:lnTo>
                    <a:lnTo>
                      <a:pt x="8" y="410"/>
                    </a:lnTo>
                    <a:lnTo>
                      <a:pt x="4" y="415"/>
                    </a:lnTo>
                    <a:lnTo>
                      <a:pt x="1" y="419"/>
                    </a:lnTo>
                    <a:lnTo>
                      <a:pt x="0" y="421"/>
                    </a:lnTo>
                    <a:lnTo>
                      <a:pt x="0" y="425"/>
                    </a:lnTo>
                    <a:lnTo>
                      <a:pt x="0" y="557"/>
                    </a:lnTo>
                    <a:lnTo>
                      <a:pt x="0" y="561"/>
                    </a:lnTo>
                    <a:lnTo>
                      <a:pt x="2" y="565"/>
                    </a:lnTo>
                    <a:lnTo>
                      <a:pt x="6" y="568"/>
                    </a:lnTo>
                    <a:lnTo>
                      <a:pt x="11" y="569"/>
                    </a:lnTo>
                    <a:lnTo>
                      <a:pt x="348" y="569"/>
                    </a:lnTo>
                    <a:lnTo>
                      <a:pt x="469" y="569"/>
                    </a:lnTo>
                    <a:lnTo>
                      <a:pt x="480" y="569"/>
                    </a:lnTo>
                    <a:lnTo>
                      <a:pt x="480" y="557"/>
                    </a:lnTo>
                    <a:lnTo>
                      <a:pt x="480" y="425"/>
                    </a:lnTo>
                    <a:lnTo>
                      <a:pt x="479" y="421"/>
                    </a:lnTo>
                    <a:lnTo>
                      <a:pt x="476" y="416"/>
                    </a:lnTo>
                    <a:lnTo>
                      <a:pt x="473" y="411"/>
                    </a:lnTo>
                    <a:lnTo>
                      <a:pt x="466" y="405"/>
                    </a:lnTo>
                    <a:lnTo>
                      <a:pt x="449" y="390"/>
                    </a:lnTo>
                    <a:lnTo>
                      <a:pt x="425" y="3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>
                  <a:solidFill>
                    <a:srgbClr val="03001E"/>
                  </a:solidFill>
                </a:endParaRPr>
              </a:p>
            </p:txBody>
          </p:sp>
        </p:grpSp>
      </p:grpSp>
      <p:sp>
        <p:nvSpPr>
          <p:cNvPr id="120" name="Rectangle 5"/>
          <p:cNvSpPr/>
          <p:nvPr/>
        </p:nvSpPr>
        <p:spPr>
          <a:xfrm>
            <a:off x="12972370" y="3276099"/>
            <a:ext cx="500743" cy="500743"/>
          </a:xfrm>
          <a:prstGeom prst="rect">
            <a:avLst/>
          </a:prstGeom>
          <a:solidFill>
            <a:srgbClr val="AAAAA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121" name="Rectangle 72"/>
          <p:cNvSpPr/>
          <p:nvPr/>
        </p:nvSpPr>
        <p:spPr>
          <a:xfrm>
            <a:off x="12382708" y="3276099"/>
            <a:ext cx="500743" cy="500743"/>
          </a:xfrm>
          <a:prstGeom prst="rect">
            <a:avLst/>
          </a:prstGeom>
          <a:solidFill>
            <a:srgbClr val="7C7C7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122" name="Rectangle 76"/>
          <p:cNvSpPr/>
          <p:nvPr/>
        </p:nvSpPr>
        <p:spPr>
          <a:xfrm>
            <a:off x="13562032" y="3276099"/>
            <a:ext cx="500743" cy="500743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77" name="Rektangel 76"/>
          <p:cNvSpPr/>
          <p:nvPr/>
        </p:nvSpPr>
        <p:spPr>
          <a:xfrm>
            <a:off x="1099070" y="1059655"/>
            <a:ext cx="7588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 smtClean="0">
                <a:solidFill>
                  <a:srgbClr val="003B7A"/>
                </a:solidFill>
              </a:rPr>
              <a:t>Sammenhængen mellem leverancerne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dirty="0"/>
              <a:t>KL’s It-Arkitekturråd 28. februar 2018</a:t>
            </a:r>
            <a:endParaRPr lang="en-GB" dirty="0"/>
          </a:p>
        </p:txBody>
      </p:sp>
      <p:sp>
        <p:nvSpPr>
          <p:cNvPr id="40" name="TextBox 103"/>
          <p:cNvSpPr txBox="1"/>
          <p:nvPr/>
        </p:nvSpPr>
        <p:spPr>
          <a:xfrm>
            <a:off x="1268355" y="3974024"/>
            <a:ext cx="3208068" cy="249299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lvl="1" defTabSz="685800"/>
            <a:endParaRPr lang="da-DK" sz="1600" kern="0" dirty="0">
              <a:solidFill>
                <a:srgbClr val="015685"/>
              </a:solidFill>
            </a:endParaRPr>
          </a:p>
          <a:p>
            <a:pPr marL="0" lvl="1" defTabSz="685800"/>
            <a:r>
              <a:rPr lang="da-DK" sz="2000" b="1" kern="0" dirty="0">
                <a:solidFill>
                  <a:srgbClr val="FEA34F"/>
                </a:solidFill>
              </a:rPr>
              <a:t>3. Digital understøttelse</a:t>
            </a:r>
          </a:p>
          <a:p>
            <a:pPr marL="0" lvl="1" defTabSz="685800"/>
            <a:endParaRPr lang="da-DK" sz="1400" kern="0" dirty="0">
              <a:solidFill>
                <a:srgbClr val="FEA34F"/>
              </a:solidFill>
              <a:sym typeface="Wingdings" panose="05000000000000000000" pitchFamily="2" charset="2"/>
            </a:endParaRP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Dokumentation baseret på klassifikationer</a:t>
            </a: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Standardiseret udveksling mellem myndighed og udfører</a:t>
            </a: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Standardiseret udtræk af data giver mulighed for fælles læring på tværs af kommuner</a:t>
            </a:r>
            <a:endParaRPr lang="da-DK" sz="1600" kern="0" dirty="0">
              <a:solidFill>
                <a:srgbClr val="FEA3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a-DK" dirty="0">
                <a:solidFill>
                  <a:prstClr val="white"/>
                </a:solidFill>
              </a:rPr>
              <a:t>Fælles Faglige Begreber på voksen handicap- og socialområdet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5D37B1E-C366-494F-A587-962AD9AABC83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4" name="Rectangle 5"/>
          <p:cNvSpPr/>
          <p:nvPr/>
        </p:nvSpPr>
        <p:spPr>
          <a:xfrm>
            <a:off x="12972370" y="2660776"/>
            <a:ext cx="500743" cy="500743"/>
          </a:xfrm>
          <a:prstGeom prst="rect">
            <a:avLst/>
          </a:prstGeom>
          <a:solidFill>
            <a:srgbClr val="AAAAA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5" name="Rectangle 6"/>
          <p:cNvSpPr/>
          <p:nvPr/>
        </p:nvSpPr>
        <p:spPr>
          <a:xfrm>
            <a:off x="12972370" y="857251"/>
            <a:ext cx="500743" cy="500743"/>
          </a:xfrm>
          <a:prstGeom prst="rect">
            <a:avLst/>
          </a:prstGeom>
          <a:solidFill>
            <a:srgbClr val="016AA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6" name="Rectangle 8"/>
          <p:cNvSpPr/>
          <p:nvPr/>
        </p:nvSpPr>
        <p:spPr>
          <a:xfrm>
            <a:off x="12972370" y="1455965"/>
            <a:ext cx="500743" cy="500743"/>
          </a:xfrm>
          <a:prstGeom prst="rect">
            <a:avLst/>
          </a:prstGeom>
          <a:solidFill>
            <a:srgbClr val="46B688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8" name="Rectangle 72"/>
          <p:cNvSpPr/>
          <p:nvPr/>
        </p:nvSpPr>
        <p:spPr>
          <a:xfrm>
            <a:off x="12382708" y="2660776"/>
            <a:ext cx="500743" cy="500743"/>
          </a:xfrm>
          <a:prstGeom prst="rect">
            <a:avLst/>
          </a:prstGeom>
          <a:solidFill>
            <a:srgbClr val="7C7C7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79" name="Rectangle 73"/>
          <p:cNvSpPr/>
          <p:nvPr/>
        </p:nvSpPr>
        <p:spPr>
          <a:xfrm>
            <a:off x="12382708" y="857251"/>
            <a:ext cx="500743" cy="500743"/>
          </a:xfrm>
          <a:prstGeom prst="rect">
            <a:avLst/>
          </a:prstGeom>
          <a:solidFill>
            <a:srgbClr val="01568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0" name="Rectangle 74"/>
          <p:cNvSpPr/>
          <p:nvPr/>
        </p:nvSpPr>
        <p:spPr>
          <a:xfrm>
            <a:off x="12382708" y="1455965"/>
            <a:ext cx="500743" cy="500743"/>
          </a:xfrm>
          <a:prstGeom prst="rect">
            <a:avLst/>
          </a:prstGeom>
          <a:solidFill>
            <a:srgbClr val="38906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1" name="Rectangle 76"/>
          <p:cNvSpPr/>
          <p:nvPr/>
        </p:nvSpPr>
        <p:spPr>
          <a:xfrm>
            <a:off x="13562032" y="2660776"/>
            <a:ext cx="500743" cy="500743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2" name="Rectangle 77"/>
          <p:cNvSpPr/>
          <p:nvPr/>
        </p:nvSpPr>
        <p:spPr>
          <a:xfrm>
            <a:off x="13562032" y="857251"/>
            <a:ext cx="500743" cy="500743"/>
          </a:xfrm>
          <a:prstGeom prst="rect">
            <a:avLst/>
          </a:prstGeom>
          <a:solidFill>
            <a:srgbClr val="0185C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3" name="Rectangle 78"/>
          <p:cNvSpPr/>
          <p:nvPr/>
        </p:nvSpPr>
        <p:spPr>
          <a:xfrm>
            <a:off x="13562032" y="1455965"/>
            <a:ext cx="500743" cy="500743"/>
          </a:xfrm>
          <a:prstGeom prst="rect">
            <a:avLst/>
          </a:prstGeom>
          <a:solidFill>
            <a:srgbClr val="7ACC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4" name="Rectangle 80"/>
          <p:cNvSpPr/>
          <p:nvPr/>
        </p:nvSpPr>
        <p:spPr>
          <a:xfrm>
            <a:off x="12972370" y="2053441"/>
            <a:ext cx="500743" cy="500743"/>
          </a:xfrm>
          <a:prstGeom prst="rect">
            <a:avLst/>
          </a:prstGeom>
          <a:solidFill>
            <a:srgbClr val="FEA34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5" name="Rectangle 82"/>
          <p:cNvSpPr/>
          <p:nvPr/>
        </p:nvSpPr>
        <p:spPr>
          <a:xfrm>
            <a:off x="12382707" y="2053441"/>
            <a:ext cx="500743" cy="500743"/>
          </a:xfrm>
          <a:prstGeom prst="rect">
            <a:avLst/>
          </a:prstGeom>
          <a:solidFill>
            <a:srgbClr val="FE8D2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sp>
        <p:nvSpPr>
          <p:cNvPr id="86" name="Rectangle 83"/>
          <p:cNvSpPr/>
          <p:nvPr/>
        </p:nvSpPr>
        <p:spPr>
          <a:xfrm>
            <a:off x="13562032" y="2053441"/>
            <a:ext cx="500743" cy="500743"/>
          </a:xfrm>
          <a:prstGeom prst="rect">
            <a:avLst/>
          </a:prstGeom>
          <a:solidFill>
            <a:srgbClr val="FEBF8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 dirty="0">
              <a:solidFill>
                <a:srgbClr val="FFFFFF"/>
              </a:solidFill>
            </a:endParaRPr>
          </a:p>
        </p:txBody>
      </p:sp>
      <p:grpSp>
        <p:nvGrpSpPr>
          <p:cNvPr id="3" name="Gruppe 2"/>
          <p:cNvGrpSpPr/>
          <p:nvPr/>
        </p:nvGrpSpPr>
        <p:grpSpPr>
          <a:xfrm>
            <a:off x="4476423" y="2816454"/>
            <a:ext cx="3897846" cy="3411949"/>
            <a:chOff x="4572000" y="2140934"/>
            <a:chExt cx="3897846" cy="3411949"/>
          </a:xfrm>
        </p:grpSpPr>
        <p:grpSp>
          <p:nvGrpSpPr>
            <p:cNvPr id="68" name="Group 4"/>
            <p:cNvGrpSpPr/>
            <p:nvPr/>
          </p:nvGrpSpPr>
          <p:grpSpPr>
            <a:xfrm>
              <a:off x="4572000" y="3592286"/>
              <a:ext cx="2939305" cy="1960597"/>
              <a:chOff x="6096000" y="3646713"/>
              <a:chExt cx="3919073" cy="2614128"/>
            </a:xfrm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69" name="Freeform 5"/>
              <p:cNvSpPr>
                <a:spLocks/>
              </p:cNvSpPr>
              <p:nvPr/>
            </p:nvSpPr>
            <p:spPr bwMode="auto">
              <a:xfrm>
                <a:off x="6096000" y="3674296"/>
                <a:ext cx="3919073" cy="2586545"/>
              </a:xfrm>
              <a:custGeom>
                <a:avLst/>
                <a:gdLst>
                  <a:gd name="T0" fmla="*/ 37 w 1723"/>
                  <a:gd name="T1" fmla="*/ 721 h 1138"/>
                  <a:gd name="T2" fmla="*/ 451 w 1723"/>
                  <a:gd name="T3" fmla="*/ 0 h 1138"/>
                  <a:gd name="T4" fmla="*/ 451 w 1723"/>
                  <a:gd name="T5" fmla="*/ 0 h 1138"/>
                  <a:gd name="T6" fmla="*/ 634 w 1723"/>
                  <a:gd name="T7" fmla="*/ 605 h 1138"/>
                  <a:gd name="T8" fmla="*/ 1330 w 1723"/>
                  <a:gd name="T9" fmla="*/ 579 h 1138"/>
                  <a:gd name="T10" fmla="*/ 1446 w 1723"/>
                  <a:gd name="T11" fmla="*/ 325 h 1138"/>
                  <a:gd name="T12" fmla="*/ 1277 w 1723"/>
                  <a:gd name="T13" fmla="*/ 32 h 1138"/>
                  <a:gd name="T14" fmla="*/ 1071 w 1723"/>
                  <a:gd name="T15" fmla="*/ 1138 h 1138"/>
                  <a:gd name="T16" fmla="*/ 1071 w 1723"/>
                  <a:gd name="T17" fmla="*/ 1138 h 1138"/>
                  <a:gd name="T18" fmla="*/ 279 w 1723"/>
                  <a:gd name="T19" fmla="*/ 1138 h 1138"/>
                  <a:gd name="T20" fmla="*/ 0 w 1723"/>
                  <a:gd name="T21" fmla="*/ 860 h 1138"/>
                  <a:gd name="T22" fmla="*/ 37 w 1723"/>
                  <a:gd name="T23" fmla="*/ 721 h 1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723" h="1138">
                    <a:moveTo>
                      <a:pt x="37" y="721"/>
                    </a:moveTo>
                    <a:cubicBezTo>
                      <a:pt x="451" y="0"/>
                      <a:pt x="451" y="0"/>
                      <a:pt x="451" y="0"/>
                    </a:cubicBezTo>
                    <a:cubicBezTo>
                      <a:pt x="451" y="0"/>
                      <a:pt x="451" y="0"/>
                      <a:pt x="451" y="0"/>
                    </a:cubicBezTo>
                    <a:cubicBezTo>
                      <a:pt x="342" y="265"/>
                      <a:pt x="450" y="484"/>
                      <a:pt x="634" y="605"/>
                    </a:cubicBezTo>
                    <a:cubicBezTo>
                      <a:pt x="828" y="733"/>
                      <a:pt x="1106" y="750"/>
                      <a:pt x="1330" y="579"/>
                    </a:cubicBezTo>
                    <a:cubicBezTo>
                      <a:pt x="1401" y="517"/>
                      <a:pt x="1446" y="426"/>
                      <a:pt x="1446" y="325"/>
                    </a:cubicBezTo>
                    <a:cubicBezTo>
                      <a:pt x="1446" y="196"/>
                      <a:pt x="1378" y="96"/>
                      <a:pt x="1277" y="32"/>
                    </a:cubicBezTo>
                    <a:cubicBezTo>
                      <a:pt x="1723" y="311"/>
                      <a:pt x="1648" y="1131"/>
                      <a:pt x="1071" y="1138"/>
                    </a:cubicBezTo>
                    <a:cubicBezTo>
                      <a:pt x="1071" y="1138"/>
                      <a:pt x="1071" y="1138"/>
                      <a:pt x="1071" y="1138"/>
                    </a:cubicBezTo>
                    <a:cubicBezTo>
                      <a:pt x="279" y="1138"/>
                      <a:pt x="279" y="1138"/>
                      <a:pt x="279" y="1138"/>
                    </a:cubicBezTo>
                    <a:cubicBezTo>
                      <a:pt x="125" y="1138"/>
                      <a:pt x="0" y="1014"/>
                      <a:pt x="0" y="860"/>
                    </a:cubicBezTo>
                    <a:cubicBezTo>
                      <a:pt x="0" y="809"/>
                      <a:pt x="13" y="762"/>
                      <a:pt x="37" y="721"/>
                    </a:cubicBezTo>
                    <a:close/>
                  </a:path>
                </a:pathLst>
              </a:custGeom>
              <a:solidFill>
                <a:srgbClr val="FEA34F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70" name="Freeform 9"/>
              <p:cNvSpPr>
                <a:spLocks/>
              </p:cNvSpPr>
              <p:nvPr/>
            </p:nvSpPr>
            <p:spPr bwMode="auto">
              <a:xfrm>
                <a:off x="6651927" y="3646713"/>
                <a:ext cx="2134589" cy="1979694"/>
              </a:xfrm>
              <a:custGeom>
                <a:avLst/>
                <a:gdLst>
                  <a:gd name="T0" fmla="*/ 939 w 939"/>
                  <a:gd name="T1" fmla="*/ 677 h 871"/>
                  <a:gd name="T2" fmla="*/ 214 w 939"/>
                  <a:gd name="T3" fmla="*/ 0 h 871"/>
                  <a:gd name="T4" fmla="*/ 939 w 939"/>
                  <a:gd name="T5" fmla="*/ 677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39" h="871">
                    <a:moveTo>
                      <a:pt x="939" y="677"/>
                    </a:moveTo>
                    <a:cubicBezTo>
                      <a:pt x="419" y="871"/>
                      <a:pt x="0" y="457"/>
                      <a:pt x="214" y="0"/>
                    </a:cubicBezTo>
                    <a:cubicBezTo>
                      <a:pt x="37" y="499"/>
                      <a:pt x="468" y="810"/>
                      <a:pt x="939" y="677"/>
                    </a:cubicBezTo>
                    <a:close/>
                  </a:path>
                </a:pathLst>
              </a:custGeom>
              <a:solidFill>
                <a:srgbClr val="FEBF86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grpSp>
          <p:nvGrpSpPr>
            <p:cNvPr id="71" name="Group 3"/>
            <p:cNvGrpSpPr/>
            <p:nvPr/>
          </p:nvGrpSpPr>
          <p:grpSpPr>
            <a:xfrm>
              <a:off x="5884901" y="2748846"/>
              <a:ext cx="2466660" cy="2804035"/>
              <a:chOff x="7846534" y="2522128"/>
              <a:chExt cx="3288880" cy="3738713"/>
            </a:xfrm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72" name="Freeform 7"/>
              <p:cNvSpPr>
                <a:spLocks/>
              </p:cNvSpPr>
              <p:nvPr/>
            </p:nvSpPr>
            <p:spPr bwMode="auto">
              <a:xfrm>
                <a:off x="7846534" y="2522128"/>
                <a:ext cx="3288880" cy="3738713"/>
              </a:xfrm>
              <a:custGeom>
                <a:avLst/>
                <a:gdLst>
                  <a:gd name="T0" fmla="*/ 992 w 1446"/>
                  <a:gd name="T1" fmla="*/ 501 h 1645"/>
                  <a:gd name="T2" fmla="*/ 1409 w 1446"/>
                  <a:gd name="T3" fmla="*/ 1228 h 1645"/>
                  <a:gd name="T4" fmla="*/ 1446 w 1446"/>
                  <a:gd name="T5" fmla="*/ 1367 h 1645"/>
                  <a:gd name="T6" fmla="*/ 1167 w 1446"/>
                  <a:gd name="T7" fmla="*/ 1645 h 1645"/>
                  <a:gd name="T8" fmla="*/ 294 w 1446"/>
                  <a:gd name="T9" fmla="*/ 1645 h 1645"/>
                  <a:gd name="T10" fmla="*/ 507 w 1446"/>
                  <a:gd name="T11" fmla="*/ 539 h 1645"/>
                  <a:gd name="T12" fmla="*/ 338 w 1446"/>
                  <a:gd name="T13" fmla="*/ 494 h 1645"/>
                  <a:gd name="T14" fmla="*/ 0 w 1446"/>
                  <a:gd name="T15" fmla="*/ 832 h 1645"/>
                  <a:gd name="T16" fmla="*/ 992 w 1446"/>
                  <a:gd name="T17" fmla="*/ 501 h 1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46" h="1645">
                    <a:moveTo>
                      <a:pt x="992" y="501"/>
                    </a:moveTo>
                    <a:cubicBezTo>
                      <a:pt x="1409" y="1228"/>
                      <a:pt x="1409" y="1228"/>
                      <a:pt x="1409" y="1228"/>
                    </a:cubicBezTo>
                    <a:cubicBezTo>
                      <a:pt x="1432" y="1269"/>
                      <a:pt x="1446" y="1316"/>
                      <a:pt x="1446" y="1367"/>
                    </a:cubicBezTo>
                    <a:cubicBezTo>
                      <a:pt x="1446" y="1521"/>
                      <a:pt x="1321" y="1645"/>
                      <a:pt x="1167" y="1645"/>
                    </a:cubicBezTo>
                    <a:cubicBezTo>
                      <a:pt x="294" y="1645"/>
                      <a:pt x="294" y="1645"/>
                      <a:pt x="294" y="1645"/>
                    </a:cubicBezTo>
                    <a:cubicBezTo>
                      <a:pt x="877" y="1645"/>
                      <a:pt x="955" y="819"/>
                      <a:pt x="507" y="539"/>
                    </a:cubicBezTo>
                    <a:cubicBezTo>
                      <a:pt x="457" y="510"/>
                      <a:pt x="399" y="494"/>
                      <a:pt x="338" y="494"/>
                    </a:cubicBezTo>
                    <a:cubicBezTo>
                      <a:pt x="151" y="494"/>
                      <a:pt x="0" y="645"/>
                      <a:pt x="0" y="832"/>
                    </a:cubicBezTo>
                    <a:cubicBezTo>
                      <a:pt x="0" y="315"/>
                      <a:pt x="699" y="0"/>
                      <a:pt x="992" y="501"/>
                    </a:cubicBezTo>
                    <a:close/>
                  </a:path>
                </a:pathLst>
              </a:custGeom>
              <a:solidFill>
                <a:srgbClr val="46B688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73" name="Freeform 10"/>
              <p:cNvSpPr>
                <a:spLocks/>
              </p:cNvSpPr>
              <p:nvPr/>
            </p:nvSpPr>
            <p:spPr bwMode="auto">
              <a:xfrm>
                <a:off x="8514918" y="3746439"/>
                <a:ext cx="1587150" cy="2514402"/>
              </a:xfrm>
              <a:custGeom>
                <a:avLst/>
                <a:gdLst>
                  <a:gd name="T0" fmla="*/ 0 w 698"/>
                  <a:gd name="T1" fmla="*/ 1106 h 1106"/>
                  <a:gd name="T2" fmla="*/ 213 w 698"/>
                  <a:gd name="T3" fmla="*/ 0 h 1106"/>
                  <a:gd name="T4" fmla="*/ 0 w 698"/>
                  <a:gd name="T5" fmla="*/ 1106 h 1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8" h="1106">
                    <a:moveTo>
                      <a:pt x="0" y="1106"/>
                    </a:moveTo>
                    <a:cubicBezTo>
                      <a:pt x="583" y="1106"/>
                      <a:pt x="661" y="280"/>
                      <a:pt x="213" y="0"/>
                    </a:cubicBezTo>
                    <a:cubicBezTo>
                      <a:pt x="698" y="280"/>
                      <a:pt x="610" y="1106"/>
                      <a:pt x="0" y="1106"/>
                    </a:cubicBezTo>
                    <a:close/>
                  </a:path>
                </a:pathLst>
              </a:custGeom>
              <a:solidFill>
                <a:srgbClr val="7ACCAB"/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grpSp>
          <p:nvGrpSpPr>
            <p:cNvPr id="87" name="Group 2"/>
            <p:cNvGrpSpPr/>
            <p:nvPr/>
          </p:nvGrpSpPr>
          <p:grpSpPr>
            <a:xfrm>
              <a:off x="4955527" y="2140934"/>
              <a:ext cx="2621026" cy="3007733"/>
              <a:chOff x="6607369" y="1711579"/>
              <a:chExt cx="3494701" cy="4010310"/>
            </a:xfrm>
            <a:solidFill>
              <a:srgbClr val="016AA3"/>
            </a:solidFill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88" name="Freeform 6"/>
              <p:cNvSpPr>
                <a:spLocks/>
              </p:cNvSpPr>
              <p:nvPr/>
            </p:nvSpPr>
            <p:spPr bwMode="auto">
              <a:xfrm>
                <a:off x="6607369" y="1711579"/>
                <a:ext cx="3494701" cy="4010310"/>
              </a:xfrm>
              <a:custGeom>
                <a:avLst/>
                <a:gdLst>
                  <a:gd name="T0" fmla="*/ 226 w 1537"/>
                  <a:gd name="T1" fmla="*/ 862 h 1764"/>
                  <a:gd name="T2" fmla="*/ 640 w 1537"/>
                  <a:gd name="T3" fmla="*/ 141 h 1764"/>
                  <a:gd name="T4" fmla="*/ 883 w 1537"/>
                  <a:gd name="T5" fmla="*/ 0 h 1764"/>
                  <a:gd name="T6" fmla="*/ 1123 w 1537"/>
                  <a:gd name="T7" fmla="*/ 136 h 1764"/>
                  <a:gd name="T8" fmla="*/ 1537 w 1537"/>
                  <a:gd name="T9" fmla="*/ 857 h 1764"/>
                  <a:gd name="T10" fmla="*/ 1537 w 1537"/>
                  <a:gd name="T11" fmla="*/ 857 h 1764"/>
                  <a:gd name="T12" fmla="*/ 545 w 1537"/>
                  <a:gd name="T13" fmla="*/ 1188 h 1764"/>
                  <a:gd name="T14" fmla="*/ 883 w 1537"/>
                  <a:gd name="T15" fmla="*/ 1525 h 1764"/>
                  <a:gd name="T16" fmla="*/ 1094 w 1537"/>
                  <a:gd name="T17" fmla="*/ 1451 h 1764"/>
                  <a:gd name="T18" fmla="*/ 226 w 1537"/>
                  <a:gd name="T19" fmla="*/ 863 h 1764"/>
                  <a:gd name="T20" fmla="*/ 226 w 1537"/>
                  <a:gd name="T21" fmla="*/ 862 h 17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37" h="1764">
                    <a:moveTo>
                      <a:pt x="226" y="862"/>
                    </a:moveTo>
                    <a:cubicBezTo>
                      <a:pt x="640" y="141"/>
                      <a:pt x="640" y="141"/>
                      <a:pt x="640" y="141"/>
                    </a:cubicBezTo>
                    <a:cubicBezTo>
                      <a:pt x="688" y="57"/>
                      <a:pt x="779" y="0"/>
                      <a:pt x="883" y="0"/>
                    </a:cubicBezTo>
                    <a:cubicBezTo>
                      <a:pt x="985" y="0"/>
                      <a:pt x="1074" y="55"/>
                      <a:pt x="1123" y="136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537" y="857"/>
                      <a:pt x="1537" y="857"/>
                      <a:pt x="1537" y="857"/>
                    </a:cubicBezTo>
                    <a:cubicBezTo>
                      <a:pt x="1244" y="356"/>
                      <a:pt x="545" y="671"/>
                      <a:pt x="545" y="1188"/>
                    </a:cubicBezTo>
                    <a:cubicBezTo>
                      <a:pt x="545" y="1374"/>
                      <a:pt x="696" y="1525"/>
                      <a:pt x="883" y="1525"/>
                    </a:cubicBezTo>
                    <a:cubicBezTo>
                      <a:pt x="963" y="1525"/>
                      <a:pt x="1036" y="1498"/>
                      <a:pt x="1094" y="1451"/>
                    </a:cubicBezTo>
                    <a:cubicBezTo>
                      <a:pt x="681" y="1764"/>
                      <a:pt x="0" y="1400"/>
                      <a:pt x="226" y="863"/>
                    </a:cubicBezTo>
                    <a:lnTo>
                      <a:pt x="226" y="86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  <p:sp>
            <p:nvSpPr>
              <p:cNvPr id="89" name="Freeform 8"/>
              <p:cNvSpPr>
                <a:spLocks/>
              </p:cNvSpPr>
              <p:nvPr/>
            </p:nvSpPr>
            <p:spPr bwMode="auto">
              <a:xfrm>
                <a:off x="7810461" y="2522128"/>
                <a:ext cx="2291607" cy="1890576"/>
              </a:xfrm>
              <a:custGeom>
                <a:avLst/>
                <a:gdLst>
                  <a:gd name="T0" fmla="*/ 16 w 1008"/>
                  <a:gd name="T1" fmla="*/ 832 h 832"/>
                  <a:gd name="T2" fmla="*/ 1008 w 1008"/>
                  <a:gd name="T3" fmla="*/ 501 h 832"/>
                  <a:gd name="T4" fmla="*/ 16 w 1008"/>
                  <a:gd name="T5" fmla="*/ 832 h 8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08" h="832">
                    <a:moveTo>
                      <a:pt x="16" y="832"/>
                    </a:moveTo>
                    <a:cubicBezTo>
                      <a:pt x="16" y="315"/>
                      <a:pt x="715" y="0"/>
                      <a:pt x="1008" y="501"/>
                    </a:cubicBezTo>
                    <a:cubicBezTo>
                      <a:pt x="715" y="1"/>
                      <a:pt x="0" y="253"/>
                      <a:pt x="16" y="8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 dirty="0">
                  <a:solidFill>
                    <a:srgbClr val="03001E"/>
                  </a:solidFill>
                </a:endParaRPr>
              </a:p>
            </p:txBody>
          </p:sp>
        </p:grpSp>
        <p:sp>
          <p:nvSpPr>
            <p:cNvPr id="92" name="Rectangle 71"/>
            <p:cNvSpPr/>
            <p:nvPr>
              <p:custDataLst>
                <p:tags r:id="rId1"/>
              </p:custDataLst>
            </p:nvPr>
          </p:nvSpPr>
          <p:spPr>
            <a:xfrm>
              <a:off x="5678855" y="2565285"/>
              <a:ext cx="158081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err="1" smtClean="0">
                  <a:solidFill>
                    <a:srgbClr val="FFFFFF"/>
                  </a:solidFill>
                </a:rPr>
                <a:t>Fælles</a:t>
              </a:r>
              <a:r>
                <a:rPr lang="en-US" sz="1400" b="1" kern="0" dirty="0" smtClean="0">
                  <a:solidFill>
                    <a:srgbClr val="FFFFFF"/>
                  </a:solidFill>
                </a:rPr>
                <a:t> </a:t>
              </a:r>
              <a:r>
                <a:rPr lang="en-US" sz="1400" b="1" kern="0" dirty="0" err="1" smtClean="0">
                  <a:solidFill>
                    <a:srgbClr val="FFFFFF"/>
                  </a:solidFill>
                </a:rPr>
                <a:t>begrebsapparat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95" name="Rectangle 69"/>
            <p:cNvSpPr/>
            <p:nvPr>
              <p:custDataLst>
                <p:tags r:id="rId2"/>
              </p:custDataLst>
            </p:nvPr>
          </p:nvSpPr>
          <p:spPr>
            <a:xfrm>
              <a:off x="6801817" y="4815447"/>
              <a:ext cx="166802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err="1" smtClean="0">
                  <a:solidFill>
                    <a:srgbClr val="FFFFFF"/>
                  </a:solidFill>
                </a:rPr>
                <a:t>Dokumentations-praksis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98" name="Rectangle 67"/>
            <p:cNvSpPr/>
            <p:nvPr>
              <p:custDataLst>
                <p:tags r:id="rId3"/>
              </p:custDataLst>
            </p:nvPr>
          </p:nvSpPr>
          <p:spPr>
            <a:xfrm>
              <a:off x="4652161" y="4815447"/>
              <a:ext cx="156952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/>
              <a:r>
                <a:rPr lang="en-US" sz="1400" b="1" kern="0" dirty="0" smtClean="0">
                  <a:solidFill>
                    <a:srgbClr val="FFFFFF"/>
                  </a:solidFill>
                </a:rPr>
                <a:t>IT-</a:t>
              </a:r>
              <a:r>
                <a:rPr lang="en-US" sz="1400" b="1" kern="0" dirty="0" err="1" smtClean="0">
                  <a:solidFill>
                    <a:srgbClr val="FFFFFF"/>
                  </a:solidFill>
                </a:rPr>
                <a:t>understøttelse</a:t>
              </a:r>
              <a:endParaRPr lang="en-US" sz="1400" b="1" kern="0" dirty="0">
                <a:solidFill>
                  <a:srgbClr val="FFFFFF"/>
                </a:solidFill>
              </a:endParaRPr>
            </a:p>
          </p:txBody>
        </p:sp>
        <p:grpSp>
          <p:nvGrpSpPr>
            <p:cNvPr id="117" name="Group 143"/>
            <p:cNvGrpSpPr/>
            <p:nvPr/>
          </p:nvGrpSpPr>
          <p:grpSpPr>
            <a:xfrm>
              <a:off x="6225730" y="3960990"/>
              <a:ext cx="462905" cy="324358"/>
              <a:chOff x="9883775" y="5410200"/>
              <a:chExt cx="285750" cy="225425"/>
            </a:xfrm>
            <a:solidFill>
              <a:srgbClr val="7C7C7C"/>
            </a:solidFill>
            <a:effectLst>
              <a:outerShdw blurRad="38100" dist="25400" dir="5400000" algn="ctr" rotWithShape="0">
                <a:srgbClr val="000000">
                  <a:alpha val="20000"/>
                </a:srgbClr>
              </a:outerShdw>
            </a:effectLst>
          </p:grpSpPr>
          <p:sp>
            <p:nvSpPr>
              <p:cNvPr id="118" name="Freeform 3677"/>
              <p:cNvSpPr>
                <a:spLocks/>
              </p:cNvSpPr>
              <p:nvPr/>
            </p:nvSpPr>
            <p:spPr bwMode="auto">
              <a:xfrm>
                <a:off x="10052050" y="5445125"/>
                <a:ext cx="117475" cy="190500"/>
              </a:xfrm>
              <a:custGeom>
                <a:avLst/>
                <a:gdLst>
                  <a:gd name="T0" fmla="*/ 201 w 296"/>
                  <a:gd name="T1" fmla="*/ 285 h 482"/>
                  <a:gd name="T2" fmla="*/ 168 w 296"/>
                  <a:gd name="T3" fmla="*/ 275 h 482"/>
                  <a:gd name="T4" fmla="*/ 153 w 296"/>
                  <a:gd name="T5" fmla="*/ 238 h 482"/>
                  <a:gd name="T6" fmla="*/ 163 w 296"/>
                  <a:gd name="T7" fmla="*/ 230 h 482"/>
                  <a:gd name="T8" fmla="*/ 176 w 296"/>
                  <a:gd name="T9" fmla="*/ 219 h 482"/>
                  <a:gd name="T10" fmla="*/ 185 w 296"/>
                  <a:gd name="T11" fmla="*/ 201 h 482"/>
                  <a:gd name="T12" fmla="*/ 190 w 296"/>
                  <a:gd name="T13" fmla="*/ 175 h 482"/>
                  <a:gd name="T14" fmla="*/ 198 w 296"/>
                  <a:gd name="T15" fmla="*/ 167 h 482"/>
                  <a:gd name="T16" fmla="*/ 201 w 296"/>
                  <a:gd name="T17" fmla="*/ 158 h 482"/>
                  <a:gd name="T18" fmla="*/ 205 w 296"/>
                  <a:gd name="T19" fmla="*/ 133 h 482"/>
                  <a:gd name="T20" fmla="*/ 205 w 296"/>
                  <a:gd name="T21" fmla="*/ 122 h 482"/>
                  <a:gd name="T22" fmla="*/ 201 w 296"/>
                  <a:gd name="T23" fmla="*/ 110 h 482"/>
                  <a:gd name="T24" fmla="*/ 195 w 296"/>
                  <a:gd name="T25" fmla="*/ 101 h 482"/>
                  <a:gd name="T26" fmla="*/ 205 w 296"/>
                  <a:gd name="T27" fmla="*/ 76 h 482"/>
                  <a:gd name="T28" fmla="*/ 208 w 296"/>
                  <a:gd name="T29" fmla="*/ 59 h 482"/>
                  <a:gd name="T30" fmla="*/ 205 w 296"/>
                  <a:gd name="T31" fmla="*/ 43 h 482"/>
                  <a:gd name="T32" fmla="*/ 200 w 296"/>
                  <a:gd name="T33" fmla="*/ 31 h 482"/>
                  <a:gd name="T34" fmla="*/ 192 w 296"/>
                  <a:gd name="T35" fmla="*/ 22 h 482"/>
                  <a:gd name="T36" fmla="*/ 171 w 296"/>
                  <a:gd name="T37" fmla="*/ 9 h 482"/>
                  <a:gd name="T38" fmla="*/ 145 w 296"/>
                  <a:gd name="T39" fmla="*/ 2 h 482"/>
                  <a:gd name="T40" fmla="*/ 118 w 296"/>
                  <a:gd name="T41" fmla="*/ 0 h 482"/>
                  <a:gd name="T42" fmla="*/ 95 w 296"/>
                  <a:gd name="T43" fmla="*/ 2 h 482"/>
                  <a:gd name="T44" fmla="*/ 70 w 296"/>
                  <a:gd name="T45" fmla="*/ 7 h 482"/>
                  <a:gd name="T46" fmla="*/ 50 w 296"/>
                  <a:gd name="T47" fmla="*/ 17 h 482"/>
                  <a:gd name="T48" fmla="*/ 36 w 296"/>
                  <a:gd name="T49" fmla="*/ 32 h 482"/>
                  <a:gd name="T50" fmla="*/ 16 w 296"/>
                  <a:gd name="T51" fmla="*/ 36 h 482"/>
                  <a:gd name="T52" fmla="*/ 7 w 296"/>
                  <a:gd name="T53" fmla="*/ 44 h 482"/>
                  <a:gd name="T54" fmla="*/ 4 w 296"/>
                  <a:gd name="T55" fmla="*/ 57 h 482"/>
                  <a:gd name="T56" fmla="*/ 4 w 296"/>
                  <a:gd name="T57" fmla="*/ 71 h 482"/>
                  <a:gd name="T58" fmla="*/ 13 w 296"/>
                  <a:gd name="T59" fmla="*/ 99 h 482"/>
                  <a:gd name="T60" fmla="*/ 5 w 296"/>
                  <a:gd name="T61" fmla="*/ 110 h 482"/>
                  <a:gd name="T62" fmla="*/ 0 w 296"/>
                  <a:gd name="T63" fmla="*/ 121 h 482"/>
                  <a:gd name="T64" fmla="*/ 0 w 296"/>
                  <a:gd name="T65" fmla="*/ 133 h 482"/>
                  <a:gd name="T66" fmla="*/ 4 w 296"/>
                  <a:gd name="T67" fmla="*/ 158 h 482"/>
                  <a:gd name="T68" fmla="*/ 9 w 296"/>
                  <a:gd name="T69" fmla="*/ 167 h 482"/>
                  <a:gd name="T70" fmla="*/ 15 w 296"/>
                  <a:gd name="T71" fmla="*/ 175 h 482"/>
                  <a:gd name="T72" fmla="*/ 20 w 296"/>
                  <a:gd name="T73" fmla="*/ 199 h 482"/>
                  <a:gd name="T74" fmla="*/ 31 w 296"/>
                  <a:gd name="T75" fmla="*/ 217 h 482"/>
                  <a:gd name="T76" fmla="*/ 43 w 296"/>
                  <a:gd name="T77" fmla="*/ 230 h 482"/>
                  <a:gd name="T78" fmla="*/ 56 w 296"/>
                  <a:gd name="T79" fmla="*/ 238 h 482"/>
                  <a:gd name="T80" fmla="*/ 43 w 296"/>
                  <a:gd name="T81" fmla="*/ 274 h 482"/>
                  <a:gd name="T82" fmla="*/ 42 w 296"/>
                  <a:gd name="T83" fmla="*/ 287 h 482"/>
                  <a:gd name="T84" fmla="*/ 61 w 296"/>
                  <a:gd name="T85" fmla="*/ 302 h 482"/>
                  <a:gd name="T86" fmla="*/ 73 w 296"/>
                  <a:gd name="T87" fmla="*/ 318 h 482"/>
                  <a:gd name="T88" fmla="*/ 79 w 296"/>
                  <a:gd name="T89" fmla="*/ 332 h 482"/>
                  <a:gd name="T90" fmla="*/ 81 w 296"/>
                  <a:gd name="T91" fmla="*/ 482 h 482"/>
                  <a:gd name="T92" fmla="*/ 289 w 296"/>
                  <a:gd name="T93" fmla="*/ 481 h 482"/>
                  <a:gd name="T94" fmla="*/ 295 w 296"/>
                  <a:gd name="T95" fmla="*/ 474 h 482"/>
                  <a:gd name="T96" fmla="*/ 296 w 296"/>
                  <a:gd name="T97" fmla="*/ 334 h 482"/>
                  <a:gd name="T98" fmla="*/ 293 w 296"/>
                  <a:gd name="T99" fmla="*/ 323 h 482"/>
                  <a:gd name="T100" fmla="*/ 278 w 296"/>
                  <a:gd name="T101" fmla="*/ 312 h 482"/>
                  <a:gd name="T102" fmla="*/ 217 w 296"/>
                  <a:gd name="T103" fmla="*/ 291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96" h="482">
                    <a:moveTo>
                      <a:pt x="217" y="291"/>
                    </a:moveTo>
                    <a:lnTo>
                      <a:pt x="201" y="285"/>
                    </a:lnTo>
                    <a:lnTo>
                      <a:pt x="185" y="280"/>
                    </a:lnTo>
                    <a:lnTo>
                      <a:pt x="168" y="275"/>
                    </a:lnTo>
                    <a:lnTo>
                      <a:pt x="153" y="270"/>
                    </a:lnTo>
                    <a:lnTo>
                      <a:pt x="153" y="238"/>
                    </a:lnTo>
                    <a:lnTo>
                      <a:pt x="158" y="235"/>
                    </a:lnTo>
                    <a:lnTo>
                      <a:pt x="163" y="230"/>
                    </a:lnTo>
                    <a:lnTo>
                      <a:pt x="169" y="225"/>
                    </a:lnTo>
                    <a:lnTo>
                      <a:pt x="176" y="219"/>
                    </a:lnTo>
                    <a:lnTo>
                      <a:pt x="181" y="210"/>
                    </a:lnTo>
                    <a:lnTo>
                      <a:pt x="185" y="201"/>
                    </a:lnTo>
                    <a:lnTo>
                      <a:pt x="189" y="189"/>
                    </a:lnTo>
                    <a:lnTo>
                      <a:pt x="190" y="175"/>
                    </a:lnTo>
                    <a:lnTo>
                      <a:pt x="194" y="172"/>
                    </a:lnTo>
                    <a:lnTo>
                      <a:pt x="198" y="167"/>
                    </a:lnTo>
                    <a:lnTo>
                      <a:pt x="200" y="163"/>
                    </a:lnTo>
                    <a:lnTo>
                      <a:pt x="201" y="158"/>
                    </a:lnTo>
                    <a:lnTo>
                      <a:pt x="205" y="145"/>
                    </a:lnTo>
                    <a:lnTo>
                      <a:pt x="205" y="133"/>
                    </a:lnTo>
                    <a:lnTo>
                      <a:pt x="205" y="127"/>
                    </a:lnTo>
                    <a:lnTo>
                      <a:pt x="205" y="122"/>
                    </a:lnTo>
                    <a:lnTo>
                      <a:pt x="204" y="116"/>
                    </a:lnTo>
                    <a:lnTo>
                      <a:pt x="201" y="110"/>
                    </a:lnTo>
                    <a:lnTo>
                      <a:pt x="198" y="104"/>
                    </a:lnTo>
                    <a:lnTo>
                      <a:pt x="195" y="101"/>
                    </a:lnTo>
                    <a:lnTo>
                      <a:pt x="200" y="90"/>
                    </a:lnTo>
                    <a:lnTo>
                      <a:pt x="205" y="76"/>
                    </a:lnTo>
                    <a:lnTo>
                      <a:pt x="208" y="67"/>
                    </a:lnTo>
                    <a:lnTo>
                      <a:pt x="208" y="59"/>
                    </a:lnTo>
                    <a:lnTo>
                      <a:pt x="208" y="50"/>
                    </a:lnTo>
                    <a:lnTo>
                      <a:pt x="205" y="43"/>
                    </a:lnTo>
                    <a:lnTo>
                      <a:pt x="203" y="36"/>
                    </a:lnTo>
                    <a:lnTo>
                      <a:pt x="200" y="31"/>
                    </a:lnTo>
                    <a:lnTo>
                      <a:pt x="196" y="26"/>
                    </a:lnTo>
                    <a:lnTo>
                      <a:pt x="192" y="22"/>
                    </a:lnTo>
                    <a:lnTo>
                      <a:pt x="182" y="14"/>
                    </a:lnTo>
                    <a:lnTo>
                      <a:pt x="171" y="9"/>
                    </a:lnTo>
                    <a:lnTo>
                      <a:pt x="158" y="5"/>
                    </a:lnTo>
                    <a:lnTo>
                      <a:pt x="145" y="2"/>
                    </a:lnTo>
                    <a:lnTo>
                      <a:pt x="131" y="0"/>
                    </a:lnTo>
                    <a:lnTo>
                      <a:pt x="118" y="0"/>
                    </a:lnTo>
                    <a:lnTo>
                      <a:pt x="106" y="0"/>
                    </a:lnTo>
                    <a:lnTo>
                      <a:pt x="95" y="2"/>
                    </a:lnTo>
                    <a:lnTo>
                      <a:pt x="82" y="4"/>
                    </a:lnTo>
                    <a:lnTo>
                      <a:pt x="70" y="7"/>
                    </a:lnTo>
                    <a:lnTo>
                      <a:pt x="60" y="12"/>
                    </a:lnTo>
                    <a:lnTo>
                      <a:pt x="50" y="17"/>
                    </a:lnTo>
                    <a:lnTo>
                      <a:pt x="42" y="25"/>
                    </a:lnTo>
                    <a:lnTo>
                      <a:pt x="36" y="32"/>
                    </a:lnTo>
                    <a:lnTo>
                      <a:pt x="24" y="34"/>
                    </a:lnTo>
                    <a:lnTo>
                      <a:pt x="16" y="36"/>
                    </a:lnTo>
                    <a:lnTo>
                      <a:pt x="11" y="40"/>
                    </a:lnTo>
                    <a:lnTo>
                      <a:pt x="7" y="44"/>
                    </a:lnTo>
                    <a:lnTo>
                      <a:pt x="5" y="50"/>
                    </a:lnTo>
                    <a:lnTo>
                      <a:pt x="4" y="57"/>
                    </a:lnTo>
                    <a:lnTo>
                      <a:pt x="2" y="65"/>
                    </a:lnTo>
                    <a:lnTo>
                      <a:pt x="4" y="71"/>
                    </a:lnTo>
                    <a:lnTo>
                      <a:pt x="7" y="86"/>
                    </a:lnTo>
                    <a:lnTo>
                      <a:pt x="13" y="99"/>
                    </a:lnTo>
                    <a:lnTo>
                      <a:pt x="7" y="104"/>
                    </a:lnTo>
                    <a:lnTo>
                      <a:pt x="5" y="110"/>
                    </a:lnTo>
                    <a:lnTo>
                      <a:pt x="2" y="115"/>
                    </a:lnTo>
                    <a:lnTo>
                      <a:pt x="0" y="121"/>
                    </a:lnTo>
                    <a:lnTo>
                      <a:pt x="0" y="127"/>
                    </a:lnTo>
                    <a:lnTo>
                      <a:pt x="0" y="133"/>
                    </a:lnTo>
                    <a:lnTo>
                      <a:pt x="1" y="145"/>
                    </a:lnTo>
                    <a:lnTo>
                      <a:pt x="4" y="158"/>
                    </a:lnTo>
                    <a:lnTo>
                      <a:pt x="6" y="163"/>
                    </a:lnTo>
                    <a:lnTo>
                      <a:pt x="9" y="167"/>
                    </a:lnTo>
                    <a:lnTo>
                      <a:pt x="11" y="172"/>
                    </a:lnTo>
                    <a:lnTo>
                      <a:pt x="15" y="175"/>
                    </a:lnTo>
                    <a:lnTo>
                      <a:pt x="18" y="188"/>
                    </a:lnTo>
                    <a:lnTo>
                      <a:pt x="20" y="199"/>
                    </a:lnTo>
                    <a:lnTo>
                      <a:pt x="25" y="208"/>
                    </a:lnTo>
                    <a:lnTo>
                      <a:pt x="31" y="217"/>
                    </a:lnTo>
                    <a:lnTo>
                      <a:pt x="37" y="224"/>
                    </a:lnTo>
                    <a:lnTo>
                      <a:pt x="43" y="230"/>
                    </a:lnTo>
                    <a:lnTo>
                      <a:pt x="50" y="234"/>
                    </a:lnTo>
                    <a:lnTo>
                      <a:pt x="56" y="238"/>
                    </a:lnTo>
                    <a:lnTo>
                      <a:pt x="56" y="270"/>
                    </a:lnTo>
                    <a:lnTo>
                      <a:pt x="43" y="274"/>
                    </a:lnTo>
                    <a:lnTo>
                      <a:pt x="31" y="279"/>
                    </a:lnTo>
                    <a:lnTo>
                      <a:pt x="42" y="287"/>
                    </a:lnTo>
                    <a:lnTo>
                      <a:pt x="52" y="294"/>
                    </a:lnTo>
                    <a:lnTo>
                      <a:pt x="61" y="302"/>
                    </a:lnTo>
                    <a:lnTo>
                      <a:pt x="68" y="310"/>
                    </a:lnTo>
                    <a:lnTo>
                      <a:pt x="73" y="318"/>
                    </a:lnTo>
                    <a:lnTo>
                      <a:pt x="77" y="324"/>
                    </a:lnTo>
                    <a:lnTo>
                      <a:pt x="79" y="332"/>
                    </a:lnTo>
                    <a:lnTo>
                      <a:pt x="81" y="338"/>
                    </a:lnTo>
                    <a:lnTo>
                      <a:pt x="81" y="482"/>
                    </a:lnTo>
                    <a:lnTo>
                      <a:pt x="285" y="482"/>
                    </a:lnTo>
                    <a:lnTo>
                      <a:pt x="289" y="481"/>
                    </a:lnTo>
                    <a:lnTo>
                      <a:pt x="293" y="478"/>
                    </a:lnTo>
                    <a:lnTo>
                      <a:pt x="295" y="474"/>
                    </a:lnTo>
                    <a:lnTo>
                      <a:pt x="296" y="470"/>
                    </a:lnTo>
                    <a:lnTo>
                      <a:pt x="296" y="334"/>
                    </a:lnTo>
                    <a:lnTo>
                      <a:pt x="295" y="328"/>
                    </a:lnTo>
                    <a:lnTo>
                      <a:pt x="293" y="323"/>
                    </a:lnTo>
                    <a:lnTo>
                      <a:pt x="286" y="318"/>
                    </a:lnTo>
                    <a:lnTo>
                      <a:pt x="278" y="312"/>
                    </a:lnTo>
                    <a:lnTo>
                      <a:pt x="253" y="302"/>
                    </a:lnTo>
                    <a:lnTo>
                      <a:pt x="217" y="2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>
                  <a:solidFill>
                    <a:srgbClr val="03001E"/>
                  </a:solidFill>
                </a:endParaRPr>
              </a:p>
            </p:txBody>
          </p:sp>
          <p:sp>
            <p:nvSpPr>
              <p:cNvPr id="119" name="Freeform 3678"/>
              <p:cNvSpPr>
                <a:spLocks/>
              </p:cNvSpPr>
              <p:nvPr/>
            </p:nvSpPr>
            <p:spPr bwMode="auto">
              <a:xfrm>
                <a:off x="9883775" y="5410200"/>
                <a:ext cx="190500" cy="225425"/>
              </a:xfrm>
              <a:custGeom>
                <a:avLst/>
                <a:gdLst>
                  <a:gd name="T0" fmla="*/ 421 w 480"/>
                  <a:gd name="T1" fmla="*/ 374 h 569"/>
                  <a:gd name="T2" fmla="*/ 339 w 480"/>
                  <a:gd name="T3" fmla="*/ 333 h 569"/>
                  <a:gd name="T4" fmla="*/ 312 w 480"/>
                  <a:gd name="T5" fmla="*/ 276 h 569"/>
                  <a:gd name="T6" fmla="*/ 316 w 480"/>
                  <a:gd name="T7" fmla="*/ 272 h 569"/>
                  <a:gd name="T8" fmla="*/ 339 w 480"/>
                  <a:gd name="T9" fmla="*/ 226 h 569"/>
                  <a:gd name="T10" fmla="*/ 340 w 480"/>
                  <a:gd name="T11" fmla="*/ 214 h 569"/>
                  <a:gd name="T12" fmla="*/ 345 w 480"/>
                  <a:gd name="T13" fmla="*/ 199 h 569"/>
                  <a:gd name="T14" fmla="*/ 353 w 480"/>
                  <a:gd name="T15" fmla="*/ 190 h 569"/>
                  <a:gd name="T16" fmla="*/ 360 w 480"/>
                  <a:gd name="T17" fmla="*/ 176 h 569"/>
                  <a:gd name="T18" fmla="*/ 361 w 480"/>
                  <a:gd name="T19" fmla="*/ 168 h 569"/>
                  <a:gd name="T20" fmla="*/ 361 w 480"/>
                  <a:gd name="T21" fmla="*/ 159 h 569"/>
                  <a:gd name="T22" fmla="*/ 356 w 480"/>
                  <a:gd name="T23" fmla="*/ 135 h 569"/>
                  <a:gd name="T24" fmla="*/ 347 w 480"/>
                  <a:gd name="T25" fmla="*/ 126 h 569"/>
                  <a:gd name="T26" fmla="*/ 356 w 480"/>
                  <a:gd name="T27" fmla="*/ 100 h 569"/>
                  <a:gd name="T28" fmla="*/ 358 w 480"/>
                  <a:gd name="T29" fmla="*/ 85 h 569"/>
                  <a:gd name="T30" fmla="*/ 358 w 480"/>
                  <a:gd name="T31" fmla="*/ 71 h 569"/>
                  <a:gd name="T32" fmla="*/ 357 w 480"/>
                  <a:gd name="T33" fmla="*/ 54 h 569"/>
                  <a:gd name="T34" fmla="*/ 353 w 480"/>
                  <a:gd name="T35" fmla="*/ 44 h 569"/>
                  <a:gd name="T36" fmla="*/ 349 w 480"/>
                  <a:gd name="T37" fmla="*/ 37 h 569"/>
                  <a:gd name="T38" fmla="*/ 340 w 480"/>
                  <a:gd name="T39" fmla="*/ 27 h 569"/>
                  <a:gd name="T40" fmla="*/ 329 w 480"/>
                  <a:gd name="T41" fmla="*/ 18 h 569"/>
                  <a:gd name="T42" fmla="*/ 298 w 480"/>
                  <a:gd name="T43" fmla="*/ 5 h 569"/>
                  <a:gd name="T44" fmla="*/ 270 w 480"/>
                  <a:gd name="T45" fmla="*/ 0 h 569"/>
                  <a:gd name="T46" fmla="*/ 254 w 480"/>
                  <a:gd name="T47" fmla="*/ 0 h 569"/>
                  <a:gd name="T48" fmla="*/ 235 w 480"/>
                  <a:gd name="T49" fmla="*/ 0 h 569"/>
                  <a:gd name="T50" fmla="*/ 218 w 480"/>
                  <a:gd name="T51" fmla="*/ 3 h 569"/>
                  <a:gd name="T52" fmla="*/ 205 w 480"/>
                  <a:gd name="T53" fmla="*/ 6 h 569"/>
                  <a:gd name="T54" fmla="*/ 194 w 480"/>
                  <a:gd name="T55" fmla="*/ 10 h 569"/>
                  <a:gd name="T56" fmla="*/ 158 w 480"/>
                  <a:gd name="T57" fmla="*/ 39 h 569"/>
                  <a:gd name="T58" fmla="*/ 155 w 480"/>
                  <a:gd name="T59" fmla="*/ 44 h 569"/>
                  <a:gd name="T60" fmla="*/ 141 w 480"/>
                  <a:gd name="T61" fmla="*/ 45 h 569"/>
                  <a:gd name="T62" fmla="*/ 133 w 480"/>
                  <a:gd name="T63" fmla="*/ 48 h 569"/>
                  <a:gd name="T64" fmla="*/ 127 w 480"/>
                  <a:gd name="T65" fmla="*/ 51 h 569"/>
                  <a:gd name="T66" fmla="*/ 123 w 480"/>
                  <a:gd name="T67" fmla="*/ 57 h 569"/>
                  <a:gd name="T68" fmla="*/ 119 w 480"/>
                  <a:gd name="T69" fmla="*/ 66 h 569"/>
                  <a:gd name="T70" fmla="*/ 118 w 480"/>
                  <a:gd name="T71" fmla="*/ 73 h 569"/>
                  <a:gd name="T72" fmla="*/ 118 w 480"/>
                  <a:gd name="T73" fmla="*/ 82 h 569"/>
                  <a:gd name="T74" fmla="*/ 121 w 480"/>
                  <a:gd name="T75" fmla="*/ 91 h 569"/>
                  <a:gd name="T76" fmla="*/ 122 w 480"/>
                  <a:gd name="T77" fmla="*/ 100 h 569"/>
                  <a:gd name="T78" fmla="*/ 126 w 480"/>
                  <a:gd name="T79" fmla="*/ 108 h 569"/>
                  <a:gd name="T80" fmla="*/ 132 w 480"/>
                  <a:gd name="T81" fmla="*/ 125 h 569"/>
                  <a:gd name="T82" fmla="*/ 118 w 480"/>
                  <a:gd name="T83" fmla="*/ 145 h 569"/>
                  <a:gd name="T84" fmla="*/ 117 w 480"/>
                  <a:gd name="T85" fmla="*/ 166 h 569"/>
                  <a:gd name="T86" fmla="*/ 118 w 480"/>
                  <a:gd name="T87" fmla="*/ 171 h 569"/>
                  <a:gd name="T88" fmla="*/ 119 w 480"/>
                  <a:gd name="T89" fmla="*/ 177 h 569"/>
                  <a:gd name="T90" fmla="*/ 132 w 480"/>
                  <a:gd name="T91" fmla="*/ 199 h 569"/>
                  <a:gd name="T92" fmla="*/ 136 w 480"/>
                  <a:gd name="T93" fmla="*/ 202 h 569"/>
                  <a:gd name="T94" fmla="*/ 137 w 480"/>
                  <a:gd name="T95" fmla="*/ 220 h 569"/>
                  <a:gd name="T96" fmla="*/ 151 w 480"/>
                  <a:gd name="T97" fmla="*/ 258 h 569"/>
                  <a:gd name="T98" fmla="*/ 168 w 480"/>
                  <a:gd name="T99" fmla="*/ 312 h 569"/>
                  <a:gd name="T100" fmla="*/ 86 w 480"/>
                  <a:gd name="T101" fmla="*/ 358 h 569"/>
                  <a:gd name="T102" fmla="*/ 18 w 480"/>
                  <a:gd name="T103" fmla="*/ 401 h 569"/>
                  <a:gd name="T104" fmla="*/ 0 w 480"/>
                  <a:gd name="T105" fmla="*/ 421 h 569"/>
                  <a:gd name="T106" fmla="*/ 2 w 480"/>
                  <a:gd name="T107" fmla="*/ 565 h 569"/>
                  <a:gd name="T108" fmla="*/ 469 w 480"/>
                  <a:gd name="T109" fmla="*/ 569 h 569"/>
                  <a:gd name="T110" fmla="*/ 479 w 480"/>
                  <a:gd name="T111" fmla="*/ 421 h 569"/>
                  <a:gd name="T112" fmla="*/ 449 w 480"/>
                  <a:gd name="T113" fmla="*/ 390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480" h="569">
                    <a:moveTo>
                      <a:pt x="425" y="375"/>
                    </a:moveTo>
                    <a:lnTo>
                      <a:pt x="425" y="375"/>
                    </a:lnTo>
                    <a:lnTo>
                      <a:pt x="424" y="375"/>
                    </a:lnTo>
                    <a:lnTo>
                      <a:pt x="421" y="374"/>
                    </a:lnTo>
                    <a:lnTo>
                      <a:pt x="419" y="372"/>
                    </a:lnTo>
                    <a:lnTo>
                      <a:pt x="393" y="358"/>
                    </a:lnTo>
                    <a:lnTo>
                      <a:pt x="366" y="345"/>
                    </a:lnTo>
                    <a:lnTo>
                      <a:pt x="339" y="333"/>
                    </a:lnTo>
                    <a:lnTo>
                      <a:pt x="312" y="321"/>
                    </a:lnTo>
                    <a:lnTo>
                      <a:pt x="312" y="312"/>
                    </a:lnTo>
                    <a:lnTo>
                      <a:pt x="312" y="281"/>
                    </a:lnTo>
                    <a:lnTo>
                      <a:pt x="312" y="276"/>
                    </a:lnTo>
                    <a:lnTo>
                      <a:pt x="313" y="275"/>
                    </a:lnTo>
                    <a:lnTo>
                      <a:pt x="316" y="272"/>
                    </a:lnTo>
                    <a:lnTo>
                      <a:pt x="316" y="272"/>
                    </a:lnTo>
                    <a:lnTo>
                      <a:pt x="316" y="272"/>
                    </a:lnTo>
                    <a:lnTo>
                      <a:pt x="322" y="266"/>
                    </a:lnTo>
                    <a:lnTo>
                      <a:pt x="329" y="256"/>
                    </a:lnTo>
                    <a:lnTo>
                      <a:pt x="334" y="243"/>
                    </a:lnTo>
                    <a:lnTo>
                      <a:pt x="339" y="226"/>
                    </a:lnTo>
                    <a:lnTo>
                      <a:pt x="339" y="223"/>
                    </a:lnTo>
                    <a:lnTo>
                      <a:pt x="340" y="220"/>
                    </a:lnTo>
                    <a:lnTo>
                      <a:pt x="340" y="217"/>
                    </a:lnTo>
                    <a:lnTo>
                      <a:pt x="340" y="214"/>
                    </a:lnTo>
                    <a:lnTo>
                      <a:pt x="342" y="208"/>
                    </a:lnTo>
                    <a:lnTo>
                      <a:pt x="342" y="202"/>
                    </a:lnTo>
                    <a:lnTo>
                      <a:pt x="344" y="202"/>
                    </a:lnTo>
                    <a:lnTo>
                      <a:pt x="345" y="199"/>
                    </a:lnTo>
                    <a:lnTo>
                      <a:pt x="345" y="199"/>
                    </a:lnTo>
                    <a:lnTo>
                      <a:pt x="345" y="199"/>
                    </a:lnTo>
                    <a:lnTo>
                      <a:pt x="349" y="195"/>
                    </a:lnTo>
                    <a:lnTo>
                      <a:pt x="353" y="190"/>
                    </a:lnTo>
                    <a:lnTo>
                      <a:pt x="357" y="184"/>
                    </a:lnTo>
                    <a:lnTo>
                      <a:pt x="358" y="177"/>
                    </a:lnTo>
                    <a:lnTo>
                      <a:pt x="358" y="176"/>
                    </a:lnTo>
                    <a:lnTo>
                      <a:pt x="360" y="176"/>
                    </a:lnTo>
                    <a:lnTo>
                      <a:pt x="360" y="173"/>
                    </a:lnTo>
                    <a:lnTo>
                      <a:pt x="360" y="171"/>
                    </a:lnTo>
                    <a:lnTo>
                      <a:pt x="361" y="170"/>
                    </a:lnTo>
                    <a:lnTo>
                      <a:pt x="361" y="168"/>
                    </a:lnTo>
                    <a:lnTo>
                      <a:pt x="361" y="167"/>
                    </a:lnTo>
                    <a:lnTo>
                      <a:pt x="361" y="164"/>
                    </a:lnTo>
                    <a:lnTo>
                      <a:pt x="361" y="162"/>
                    </a:lnTo>
                    <a:lnTo>
                      <a:pt x="361" y="159"/>
                    </a:lnTo>
                    <a:lnTo>
                      <a:pt x="361" y="152"/>
                    </a:lnTo>
                    <a:lnTo>
                      <a:pt x="360" y="145"/>
                    </a:lnTo>
                    <a:lnTo>
                      <a:pt x="358" y="140"/>
                    </a:lnTo>
                    <a:lnTo>
                      <a:pt x="356" y="135"/>
                    </a:lnTo>
                    <a:lnTo>
                      <a:pt x="356" y="135"/>
                    </a:lnTo>
                    <a:lnTo>
                      <a:pt x="356" y="135"/>
                    </a:lnTo>
                    <a:lnTo>
                      <a:pt x="351" y="130"/>
                    </a:lnTo>
                    <a:lnTo>
                      <a:pt x="347" y="126"/>
                    </a:lnTo>
                    <a:lnTo>
                      <a:pt x="348" y="122"/>
                    </a:lnTo>
                    <a:lnTo>
                      <a:pt x="349" y="117"/>
                    </a:lnTo>
                    <a:lnTo>
                      <a:pt x="353" y="109"/>
                    </a:lnTo>
                    <a:lnTo>
                      <a:pt x="356" y="100"/>
                    </a:lnTo>
                    <a:lnTo>
                      <a:pt x="356" y="100"/>
                    </a:lnTo>
                    <a:lnTo>
                      <a:pt x="356" y="100"/>
                    </a:lnTo>
                    <a:lnTo>
                      <a:pt x="357" y="92"/>
                    </a:lnTo>
                    <a:lnTo>
                      <a:pt x="358" y="85"/>
                    </a:lnTo>
                    <a:lnTo>
                      <a:pt x="358" y="85"/>
                    </a:lnTo>
                    <a:lnTo>
                      <a:pt x="358" y="85"/>
                    </a:lnTo>
                    <a:lnTo>
                      <a:pt x="358" y="77"/>
                    </a:lnTo>
                    <a:lnTo>
                      <a:pt x="358" y="71"/>
                    </a:lnTo>
                    <a:lnTo>
                      <a:pt x="358" y="69"/>
                    </a:lnTo>
                    <a:lnTo>
                      <a:pt x="358" y="68"/>
                    </a:lnTo>
                    <a:lnTo>
                      <a:pt x="358" y="60"/>
                    </a:lnTo>
                    <a:lnTo>
                      <a:pt x="357" y="54"/>
                    </a:lnTo>
                    <a:lnTo>
                      <a:pt x="356" y="51"/>
                    </a:lnTo>
                    <a:lnTo>
                      <a:pt x="354" y="48"/>
                    </a:lnTo>
                    <a:lnTo>
                      <a:pt x="353" y="46"/>
                    </a:lnTo>
                    <a:lnTo>
                      <a:pt x="353" y="44"/>
                    </a:lnTo>
                    <a:lnTo>
                      <a:pt x="352" y="42"/>
                    </a:lnTo>
                    <a:lnTo>
                      <a:pt x="352" y="42"/>
                    </a:lnTo>
                    <a:lnTo>
                      <a:pt x="351" y="40"/>
                    </a:lnTo>
                    <a:lnTo>
                      <a:pt x="349" y="37"/>
                    </a:lnTo>
                    <a:lnTo>
                      <a:pt x="349" y="37"/>
                    </a:lnTo>
                    <a:lnTo>
                      <a:pt x="349" y="37"/>
                    </a:lnTo>
                    <a:lnTo>
                      <a:pt x="344" y="32"/>
                    </a:lnTo>
                    <a:lnTo>
                      <a:pt x="340" y="27"/>
                    </a:lnTo>
                    <a:lnTo>
                      <a:pt x="335" y="22"/>
                    </a:lnTo>
                    <a:lnTo>
                      <a:pt x="329" y="18"/>
                    </a:lnTo>
                    <a:lnTo>
                      <a:pt x="329" y="18"/>
                    </a:lnTo>
                    <a:lnTo>
                      <a:pt x="329" y="18"/>
                    </a:lnTo>
                    <a:lnTo>
                      <a:pt x="326" y="17"/>
                    </a:lnTo>
                    <a:lnTo>
                      <a:pt x="324" y="15"/>
                    </a:lnTo>
                    <a:lnTo>
                      <a:pt x="311" y="9"/>
                    </a:lnTo>
                    <a:lnTo>
                      <a:pt x="298" y="5"/>
                    </a:lnTo>
                    <a:lnTo>
                      <a:pt x="284" y="3"/>
                    </a:lnTo>
                    <a:lnTo>
                      <a:pt x="270" y="0"/>
                    </a:lnTo>
                    <a:lnTo>
                      <a:pt x="270" y="0"/>
                    </a:lnTo>
                    <a:lnTo>
                      <a:pt x="270" y="0"/>
                    </a:lnTo>
                    <a:lnTo>
                      <a:pt x="266" y="0"/>
                    </a:lnTo>
                    <a:lnTo>
                      <a:pt x="262" y="0"/>
                    </a:lnTo>
                    <a:lnTo>
                      <a:pt x="258" y="0"/>
                    </a:lnTo>
                    <a:lnTo>
                      <a:pt x="254" y="0"/>
                    </a:lnTo>
                    <a:lnTo>
                      <a:pt x="247" y="0"/>
                    </a:lnTo>
                    <a:lnTo>
                      <a:pt x="239" y="0"/>
                    </a:lnTo>
                    <a:lnTo>
                      <a:pt x="238" y="0"/>
                    </a:lnTo>
                    <a:lnTo>
                      <a:pt x="235" y="0"/>
                    </a:lnTo>
                    <a:lnTo>
                      <a:pt x="231" y="1"/>
                    </a:lnTo>
                    <a:lnTo>
                      <a:pt x="226" y="1"/>
                    </a:lnTo>
                    <a:lnTo>
                      <a:pt x="222" y="3"/>
                    </a:lnTo>
                    <a:lnTo>
                      <a:pt x="218" y="3"/>
                    </a:lnTo>
                    <a:lnTo>
                      <a:pt x="216" y="4"/>
                    </a:lnTo>
                    <a:lnTo>
                      <a:pt x="214" y="4"/>
                    </a:lnTo>
                    <a:lnTo>
                      <a:pt x="209" y="5"/>
                    </a:lnTo>
                    <a:lnTo>
                      <a:pt x="205" y="6"/>
                    </a:lnTo>
                    <a:lnTo>
                      <a:pt x="200" y="8"/>
                    </a:lnTo>
                    <a:lnTo>
                      <a:pt x="196" y="9"/>
                    </a:lnTo>
                    <a:lnTo>
                      <a:pt x="195" y="10"/>
                    </a:lnTo>
                    <a:lnTo>
                      <a:pt x="194" y="10"/>
                    </a:lnTo>
                    <a:lnTo>
                      <a:pt x="184" y="15"/>
                    </a:lnTo>
                    <a:lnTo>
                      <a:pt x="173" y="23"/>
                    </a:lnTo>
                    <a:lnTo>
                      <a:pt x="166" y="30"/>
                    </a:lnTo>
                    <a:lnTo>
                      <a:pt x="158" y="39"/>
                    </a:lnTo>
                    <a:lnTo>
                      <a:pt x="158" y="39"/>
                    </a:lnTo>
                    <a:lnTo>
                      <a:pt x="158" y="39"/>
                    </a:lnTo>
                    <a:lnTo>
                      <a:pt x="157" y="41"/>
                    </a:lnTo>
                    <a:lnTo>
                      <a:pt x="155" y="44"/>
                    </a:lnTo>
                    <a:lnTo>
                      <a:pt x="151" y="44"/>
                    </a:lnTo>
                    <a:lnTo>
                      <a:pt x="148" y="44"/>
                    </a:lnTo>
                    <a:lnTo>
                      <a:pt x="144" y="44"/>
                    </a:lnTo>
                    <a:lnTo>
                      <a:pt x="141" y="45"/>
                    </a:lnTo>
                    <a:lnTo>
                      <a:pt x="140" y="45"/>
                    </a:lnTo>
                    <a:lnTo>
                      <a:pt x="139" y="45"/>
                    </a:lnTo>
                    <a:lnTo>
                      <a:pt x="136" y="46"/>
                    </a:lnTo>
                    <a:lnTo>
                      <a:pt x="133" y="48"/>
                    </a:lnTo>
                    <a:lnTo>
                      <a:pt x="132" y="49"/>
                    </a:lnTo>
                    <a:lnTo>
                      <a:pt x="131" y="49"/>
                    </a:lnTo>
                    <a:lnTo>
                      <a:pt x="128" y="50"/>
                    </a:lnTo>
                    <a:lnTo>
                      <a:pt x="127" y="51"/>
                    </a:lnTo>
                    <a:lnTo>
                      <a:pt x="127" y="53"/>
                    </a:lnTo>
                    <a:lnTo>
                      <a:pt x="126" y="53"/>
                    </a:lnTo>
                    <a:lnTo>
                      <a:pt x="125" y="54"/>
                    </a:lnTo>
                    <a:lnTo>
                      <a:pt x="123" y="57"/>
                    </a:lnTo>
                    <a:lnTo>
                      <a:pt x="121" y="60"/>
                    </a:lnTo>
                    <a:lnTo>
                      <a:pt x="119" y="63"/>
                    </a:lnTo>
                    <a:lnTo>
                      <a:pt x="119" y="64"/>
                    </a:lnTo>
                    <a:lnTo>
                      <a:pt x="119" y="66"/>
                    </a:lnTo>
                    <a:lnTo>
                      <a:pt x="119" y="68"/>
                    </a:lnTo>
                    <a:lnTo>
                      <a:pt x="118" y="72"/>
                    </a:lnTo>
                    <a:lnTo>
                      <a:pt x="118" y="72"/>
                    </a:lnTo>
                    <a:lnTo>
                      <a:pt x="118" y="73"/>
                    </a:lnTo>
                    <a:lnTo>
                      <a:pt x="118" y="77"/>
                    </a:lnTo>
                    <a:lnTo>
                      <a:pt x="118" y="80"/>
                    </a:lnTo>
                    <a:lnTo>
                      <a:pt x="118" y="81"/>
                    </a:lnTo>
                    <a:lnTo>
                      <a:pt x="118" y="82"/>
                    </a:lnTo>
                    <a:lnTo>
                      <a:pt x="119" y="86"/>
                    </a:lnTo>
                    <a:lnTo>
                      <a:pt x="119" y="89"/>
                    </a:lnTo>
                    <a:lnTo>
                      <a:pt x="119" y="90"/>
                    </a:lnTo>
                    <a:lnTo>
                      <a:pt x="121" y="91"/>
                    </a:lnTo>
                    <a:lnTo>
                      <a:pt x="121" y="95"/>
                    </a:lnTo>
                    <a:lnTo>
                      <a:pt x="122" y="99"/>
                    </a:lnTo>
                    <a:lnTo>
                      <a:pt x="122" y="99"/>
                    </a:lnTo>
                    <a:lnTo>
                      <a:pt x="122" y="100"/>
                    </a:lnTo>
                    <a:lnTo>
                      <a:pt x="123" y="104"/>
                    </a:lnTo>
                    <a:lnTo>
                      <a:pt x="126" y="108"/>
                    </a:lnTo>
                    <a:lnTo>
                      <a:pt x="126" y="108"/>
                    </a:lnTo>
                    <a:lnTo>
                      <a:pt x="126" y="108"/>
                    </a:lnTo>
                    <a:lnTo>
                      <a:pt x="128" y="117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32" y="125"/>
                    </a:lnTo>
                    <a:lnTo>
                      <a:pt x="127" y="128"/>
                    </a:lnTo>
                    <a:lnTo>
                      <a:pt x="123" y="135"/>
                    </a:lnTo>
                    <a:lnTo>
                      <a:pt x="121" y="140"/>
                    </a:lnTo>
                    <a:lnTo>
                      <a:pt x="118" y="145"/>
                    </a:lnTo>
                    <a:lnTo>
                      <a:pt x="117" y="152"/>
                    </a:lnTo>
                    <a:lnTo>
                      <a:pt x="117" y="159"/>
                    </a:lnTo>
                    <a:lnTo>
                      <a:pt x="117" y="162"/>
                    </a:lnTo>
                    <a:lnTo>
                      <a:pt x="117" y="166"/>
                    </a:lnTo>
                    <a:lnTo>
                      <a:pt x="117" y="167"/>
                    </a:lnTo>
                    <a:lnTo>
                      <a:pt x="117" y="170"/>
                    </a:lnTo>
                    <a:lnTo>
                      <a:pt x="118" y="171"/>
                    </a:lnTo>
                    <a:lnTo>
                      <a:pt x="118" y="171"/>
                    </a:lnTo>
                    <a:lnTo>
                      <a:pt x="118" y="175"/>
                    </a:lnTo>
                    <a:lnTo>
                      <a:pt x="119" y="177"/>
                    </a:lnTo>
                    <a:lnTo>
                      <a:pt x="119" y="177"/>
                    </a:lnTo>
                    <a:lnTo>
                      <a:pt x="119" y="177"/>
                    </a:lnTo>
                    <a:lnTo>
                      <a:pt x="121" y="184"/>
                    </a:lnTo>
                    <a:lnTo>
                      <a:pt x="125" y="190"/>
                    </a:lnTo>
                    <a:lnTo>
                      <a:pt x="128" y="195"/>
                    </a:lnTo>
                    <a:lnTo>
                      <a:pt x="132" y="199"/>
                    </a:lnTo>
                    <a:lnTo>
                      <a:pt x="132" y="199"/>
                    </a:lnTo>
                    <a:lnTo>
                      <a:pt x="132" y="199"/>
                    </a:lnTo>
                    <a:lnTo>
                      <a:pt x="133" y="202"/>
                    </a:lnTo>
                    <a:lnTo>
                      <a:pt x="136" y="202"/>
                    </a:lnTo>
                    <a:lnTo>
                      <a:pt x="136" y="209"/>
                    </a:lnTo>
                    <a:lnTo>
                      <a:pt x="137" y="216"/>
                    </a:lnTo>
                    <a:lnTo>
                      <a:pt x="137" y="217"/>
                    </a:lnTo>
                    <a:lnTo>
                      <a:pt x="137" y="220"/>
                    </a:lnTo>
                    <a:lnTo>
                      <a:pt x="140" y="231"/>
                    </a:lnTo>
                    <a:lnTo>
                      <a:pt x="144" y="241"/>
                    </a:lnTo>
                    <a:lnTo>
                      <a:pt x="146" y="250"/>
                    </a:lnTo>
                    <a:lnTo>
                      <a:pt x="151" y="258"/>
                    </a:lnTo>
                    <a:lnTo>
                      <a:pt x="159" y="268"/>
                    </a:lnTo>
                    <a:lnTo>
                      <a:pt x="168" y="276"/>
                    </a:lnTo>
                    <a:lnTo>
                      <a:pt x="168" y="281"/>
                    </a:lnTo>
                    <a:lnTo>
                      <a:pt x="168" y="312"/>
                    </a:lnTo>
                    <a:lnTo>
                      <a:pt x="168" y="321"/>
                    </a:lnTo>
                    <a:lnTo>
                      <a:pt x="141" y="333"/>
                    </a:lnTo>
                    <a:lnTo>
                      <a:pt x="113" y="345"/>
                    </a:lnTo>
                    <a:lnTo>
                      <a:pt x="86" y="358"/>
                    </a:lnTo>
                    <a:lnTo>
                      <a:pt x="62" y="372"/>
                    </a:lnTo>
                    <a:lnTo>
                      <a:pt x="46" y="381"/>
                    </a:lnTo>
                    <a:lnTo>
                      <a:pt x="33" y="389"/>
                    </a:lnTo>
                    <a:lnTo>
                      <a:pt x="18" y="401"/>
                    </a:lnTo>
                    <a:lnTo>
                      <a:pt x="8" y="410"/>
                    </a:lnTo>
                    <a:lnTo>
                      <a:pt x="4" y="415"/>
                    </a:lnTo>
                    <a:lnTo>
                      <a:pt x="1" y="419"/>
                    </a:lnTo>
                    <a:lnTo>
                      <a:pt x="0" y="421"/>
                    </a:lnTo>
                    <a:lnTo>
                      <a:pt x="0" y="425"/>
                    </a:lnTo>
                    <a:lnTo>
                      <a:pt x="0" y="557"/>
                    </a:lnTo>
                    <a:lnTo>
                      <a:pt x="0" y="561"/>
                    </a:lnTo>
                    <a:lnTo>
                      <a:pt x="2" y="565"/>
                    </a:lnTo>
                    <a:lnTo>
                      <a:pt x="6" y="568"/>
                    </a:lnTo>
                    <a:lnTo>
                      <a:pt x="11" y="569"/>
                    </a:lnTo>
                    <a:lnTo>
                      <a:pt x="348" y="569"/>
                    </a:lnTo>
                    <a:lnTo>
                      <a:pt x="469" y="569"/>
                    </a:lnTo>
                    <a:lnTo>
                      <a:pt x="480" y="569"/>
                    </a:lnTo>
                    <a:lnTo>
                      <a:pt x="480" y="557"/>
                    </a:lnTo>
                    <a:lnTo>
                      <a:pt x="480" y="425"/>
                    </a:lnTo>
                    <a:lnTo>
                      <a:pt x="479" y="421"/>
                    </a:lnTo>
                    <a:lnTo>
                      <a:pt x="476" y="416"/>
                    </a:lnTo>
                    <a:lnTo>
                      <a:pt x="473" y="411"/>
                    </a:lnTo>
                    <a:lnTo>
                      <a:pt x="466" y="405"/>
                    </a:lnTo>
                    <a:lnTo>
                      <a:pt x="449" y="390"/>
                    </a:lnTo>
                    <a:lnTo>
                      <a:pt x="425" y="3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defTabSz="685800"/>
                <a:endParaRPr lang="en-US" sz="1350" kern="0">
                  <a:solidFill>
                    <a:srgbClr val="03001E"/>
                  </a:solidFill>
                </a:endParaRPr>
              </a:p>
            </p:txBody>
          </p:sp>
        </p:grpSp>
      </p:grpSp>
      <p:sp>
        <p:nvSpPr>
          <p:cNvPr id="120" name="Rectangle 5"/>
          <p:cNvSpPr/>
          <p:nvPr/>
        </p:nvSpPr>
        <p:spPr>
          <a:xfrm>
            <a:off x="12972370" y="3276099"/>
            <a:ext cx="500743" cy="500743"/>
          </a:xfrm>
          <a:prstGeom prst="rect">
            <a:avLst/>
          </a:prstGeom>
          <a:solidFill>
            <a:srgbClr val="AAAAA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121" name="Rectangle 72"/>
          <p:cNvSpPr/>
          <p:nvPr/>
        </p:nvSpPr>
        <p:spPr>
          <a:xfrm>
            <a:off x="12382708" y="3276099"/>
            <a:ext cx="500743" cy="500743"/>
          </a:xfrm>
          <a:prstGeom prst="rect">
            <a:avLst/>
          </a:prstGeom>
          <a:solidFill>
            <a:srgbClr val="7C7C7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122" name="Rectangle 76"/>
          <p:cNvSpPr/>
          <p:nvPr/>
        </p:nvSpPr>
        <p:spPr>
          <a:xfrm>
            <a:off x="13562032" y="3276099"/>
            <a:ext cx="500743" cy="500743"/>
          </a:xfrm>
          <a:prstGeom prst="rect">
            <a:avLst/>
          </a:prstGeom>
          <a:solidFill>
            <a:srgbClr val="FFFFFF">
              <a:lumMod val="8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endParaRPr lang="en-US" sz="1350" kern="0">
              <a:solidFill>
                <a:srgbClr val="FFFFFF"/>
              </a:solidFill>
            </a:endParaRPr>
          </a:p>
        </p:txBody>
      </p:sp>
      <p:sp>
        <p:nvSpPr>
          <p:cNvPr id="77" name="Rektangel 76"/>
          <p:cNvSpPr/>
          <p:nvPr/>
        </p:nvSpPr>
        <p:spPr>
          <a:xfrm>
            <a:off x="1099070" y="1059655"/>
            <a:ext cx="7588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3200" b="1" dirty="0" smtClean="0">
                <a:solidFill>
                  <a:srgbClr val="003B7A"/>
                </a:solidFill>
              </a:rPr>
              <a:t>Sammenhængen mellem leverancerne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 dirty="0"/>
              <a:t>KL’s It-Arkitekturråd 28. februar 2018</a:t>
            </a:r>
            <a:endParaRPr lang="en-GB" dirty="0"/>
          </a:p>
        </p:txBody>
      </p:sp>
      <p:sp>
        <p:nvSpPr>
          <p:cNvPr id="40" name="TextBox 103"/>
          <p:cNvSpPr txBox="1"/>
          <p:nvPr/>
        </p:nvSpPr>
        <p:spPr>
          <a:xfrm>
            <a:off x="1268355" y="3974024"/>
            <a:ext cx="3208068" cy="2492990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lvl="1" defTabSz="685800"/>
            <a:endParaRPr lang="da-DK" sz="1600" kern="0" dirty="0">
              <a:solidFill>
                <a:srgbClr val="015685"/>
              </a:solidFill>
            </a:endParaRPr>
          </a:p>
          <a:p>
            <a:pPr marL="0" lvl="1" defTabSz="685800"/>
            <a:r>
              <a:rPr lang="da-DK" sz="2000" b="1" kern="0" dirty="0">
                <a:solidFill>
                  <a:srgbClr val="FEA34F"/>
                </a:solidFill>
              </a:rPr>
              <a:t>3. Digital understøttelse</a:t>
            </a:r>
          </a:p>
          <a:p>
            <a:pPr marL="0" lvl="1" defTabSz="685800"/>
            <a:endParaRPr lang="da-DK" sz="1400" kern="0" dirty="0">
              <a:solidFill>
                <a:srgbClr val="FEA34F"/>
              </a:solidFill>
              <a:sym typeface="Wingdings" panose="05000000000000000000" pitchFamily="2" charset="2"/>
            </a:endParaRP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Dokumentation baseret på klassifikationer</a:t>
            </a: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Standardiseret udveksling mellem myndighed og udfører</a:t>
            </a:r>
          </a:p>
          <a:p>
            <a:pPr marL="285750" lvl="1" indent="-285750" defTabSz="685800">
              <a:buFont typeface="Wingdings" panose="05000000000000000000" pitchFamily="2" charset="2"/>
              <a:buChar char="à"/>
            </a:pPr>
            <a:r>
              <a:rPr lang="da-DK" sz="1600" kern="0" dirty="0">
                <a:solidFill>
                  <a:srgbClr val="FEA34F"/>
                </a:solidFill>
                <a:sym typeface="Wingdings" panose="05000000000000000000" pitchFamily="2" charset="2"/>
              </a:rPr>
              <a:t>Standardiseret udtræk af data giver mulighed for fælles læring på tværs af kommuner</a:t>
            </a:r>
            <a:endParaRPr lang="da-DK" sz="1600" kern="0" dirty="0">
              <a:solidFill>
                <a:srgbClr val="FEA34F"/>
              </a:solidFill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8410348" y="1843473"/>
            <a:ext cx="3823010" cy="374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685800">
              <a:lnSpc>
                <a:spcPct val="104000"/>
              </a:lnSpc>
              <a:buFont typeface="Arial" panose="020B0604020202020204" pitchFamily="34" charset="0"/>
              <a:buChar char="​"/>
            </a:pPr>
            <a:r>
              <a:rPr lang="da-DK" sz="2000" b="1" dirty="0" smtClean="0">
                <a:solidFill>
                  <a:srgbClr val="003B7A"/>
                </a:solidFill>
              </a:rPr>
              <a:t>Gode råd fra jer:</a:t>
            </a:r>
          </a:p>
          <a:p>
            <a:pPr lvl="0" defTabSz="685800">
              <a:lnSpc>
                <a:spcPct val="104000"/>
              </a:lnSpc>
              <a:buFont typeface="Arial" panose="020B0604020202020204" pitchFamily="34" charset="0"/>
              <a:buChar char="​"/>
            </a:pPr>
            <a:r>
              <a:rPr lang="da-DK" sz="1600" b="1" dirty="0" smtClean="0">
                <a:solidFill>
                  <a:srgbClr val="003B7A"/>
                </a:solidFill>
              </a:rPr>
              <a:t>1</a:t>
            </a:r>
            <a:r>
              <a:rPr lang="da-DK" sz="1600" b="1" dirty="0">
                <a:solidFill>
                  <a:srgbClr val="003B7A"/>
                </a:solidFill>
              </a:rPr>
              <a:t>. drøfter fordele og ulemper ved en certificering af it-systemerne på baggrund af uddata, dvs. dataudtræk (ledelsesinformation) og system til system kommunikation (kommunikation mellem myndighed og leverandører af sociale indsatser).</a:t>
            </a:r>
          </a:p>
          <a:p>
            <a:pPr lvl="0" defTabSz="685800">
              <a:lnSpc>
                <a:spcPct val="104000"/>
              </a:lnSpc>
              <a:buFont typeface="Arial" panose="020B0604020202020204" pitchFamily="34" charset="0"/>
              <a:buChar char="​"/>
            </a:pPr>
            <a:endParaRPr lang="da-DK" sz="1600" b="1" dirty="0">
              <a:solidFill>
                <a:srgbClr val="003B7A"/>
              </a:solidFill>
            </a:endParaRPr>
          </a:p>
          <a:p>
            <a:pPr lvl="0" defTabSz="685800">
              <a:lnSpc>
                <a:spcPct val="104000"/>
              </a:lnSpc>
              <a:buFont typeface="Arial" panose="020B0604020202020204" pitchFamily="34" charset="0"/>
              <a:buChar char="​"/>
            </a:pPr>
            <a:endParaRPr lang="da-DK" sz="1600" b="1" dirty="0">
              <a:solidFill>
                <a:srgbClr val="003B7A"/>
              </a:solidFill>
            </a:endParaRPr>
          </a:p>
          <a:p>
            <a:pPr lvl="0" defTabSz="685800">
              <a:lnSpc>
                <a:spcPct val="104000"/>
              </a:lnSpc>
              <a:buFont typeface="Arial" panose="020B0604020202020204" pitchFamily="34" charset="0"/>
              <a:buChar char="​"/>
            </a:pPr>
            <a:r>
              <a:rPr lang="da-DK" sz="1600" b="1" dirty="0">
                <a:solidFill>
                  <a:srgbClr val="003B7A"/>
                </a:solidFill>
              </a:rPr>
              <a:t>2. drøfter om der er andre forhold omkring samarbejdet mellem it-leverandørerne som rådet vil gøre projektet opmærksomme på.</a:t>
            </a:r>
          </a:p>
        </p:txBody>
      </p:sp>
    </p:spTree>
    <p:extLst>
      <p:ext uri="{BB962C8B-B14F-4D97-AF65-F5344CB8AC3E}">
        <p14:creationId xmlns:p14="http://schemas.microsoft.com/office/powerpoint/2010/main" val="248171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s0ZFlFNik6939OAyqUIfg"/>
</p:tagLst>
</file>

<file path=ppt/theme/theme1.xml><?xml version="1.0" encoding="utf-8"?>
<a:theme xmlns:a="http://schemas.openxmlformats.org/drawingml/2006/main" name="Blank">
  <a:themeElements>
    <a:clrScheme name="KL blå">
      <a:dk1>
        <a:sysClr val="windowText" lastClr="000000"/>
      </a:dk1>
      <a:lt1>
        <a:sysClr val="window" lastClr="FFFFFF"/>
      </a:lt1>
      <a:dk2>
        <a:srgbClr val="003B7A"/>
      </a:dk2>
      <a:lt2>
        <a:srgbClr val="E6E6E6"/>
      </a:lt2>
      <a:accent1>
        <a:srgbClr val="003B7A"/>
      </a:accent1>
      <a:accent2>
        <a:srgbClr val="0084C9"/>
      </a:accent2>
      <a:accent3>
        <a:srgbClr val="73BBE1"/>
      </a:accent3>
      <a:accent4>
        <a:srgbClr val="565656"/>
      </a:accent4>
      <a:accent5>
        <a:srgbClr val="9B9B9B"/>
      </a:accent5>
      <a:accent6>
        <a:srgbClr val="8493B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 w="9525">
          <a:solidFill>
            <a:schemeClr val="accent2"/>
          </a:solidFill>
        </a:ln>
      </a:spPr>
      <a:bodyPr rtlCol="0" anchor="ctr"/>
      <a:lstStyle>
        <a:defPPr algn="ctr">
          <a:lnSpc>
            <a:spcPct val="104000"/>
          </a:lnSpc>
          <a:defRPr sz="1600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4000"/>
          </a:lnSpc>
          <a:defRPr sz="1600" dirty="0" err="1" smtClean="0">
            <a:solidFill>
              <a:schemeClr val="accent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L 4-3" id="{1B07B580-9EDD-432D-9779-416A21540967}" vid="{410260B3-D937-4ABA-B8B3-35452AAB9D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type xmlns="BDF2A3B2-429F-47E4-BC95-3DED6D854BC2">Andet dokument</Dokumenttype>
    <CCMAgendaDocumentStatus xmlns="BDF2A3B2-429F-47E4-BC95-3DED6D854BC2" xsi:nil="true"/>
    <CCMMeetingCaseLink xmlns="BDF2A3B2-429F-47E4-BC95-3DED6D854BC2">
      <Url xsi:nil="true"/>
      <Description xsi:nil="true"/>
    </CCMMeetingCaseLink>
    <CCMAgendaStatus xmlns="BDF2A3B2-429F-47E4-BC95-3DED6D854BC2" xsi:nil="true"/>
    <AgendaStatusIcon xmlns="BDF2A3B2-429F-47E4-BC95-3DED6D854BC2" xsi:nil="true"/>
    <CCMAgendaItemId xmlns="BDF2A3B2-429F-47E4-BC95-3DED6D854BC2" xsi:nil="true"/>
    <CCMMeetingCaseInstanceId xmlns="BDF2A3B2-429F-47E4-BC95-3DED6D854BC2" xsi:nil="true"/>
    <DocumentDescription xmlns="BDF2A3B2-429F-47E4-BC95-3DED6D854BC2" xsi:nil="true"/>
    <CCMMeetingCaseId xmlns="BDF2A3B2-429F-47E4-BC95-3DED6D854BC2" xsi:nil="true"/>
    <LocalAttachment xmlns="http://schemas.microsoft.com/sharepoint/v3">false</LocalAttachment>
    <CaseRecordNumber xmlns="http://schemas.microsoft.com/sharepoint/v3">0</CaseRecordNumber>
    <CaseID xmlns="http://schemas.microsoft.com/sharepoint/v3">SAG-2017-04126</CaseID>
    <RegistrationDate xmlns="http://schemas.microsoft.com/sharepoint/v3" xsi:nil="true"/>
    <Related xmlns="http://schemas.microsoft.com/sharepoint/v3">false</Related>
    <CCMSystemID xmlns="http://schemas.microsoft.com/sharepoint/v3">ca7dc1c5-fc98-48bd-8345-b1ffede9fa82</CCMSystemID>
    <CCMVisualId xmlns="http://schemas.microsoft.com/sharepoint/v3">SAG-2017-04126</CCMVisualId>
    <Finalized xmlns="http://schemas.microsoft.com/sharepoint/v3">false</Finalized>
    <DocID xmlns="http://schemas.microsoft.com/sharepoint/v3">2495052</DocID>
    <CCMTemplateID xmlns="http://schemas.microsoft.com/sharepoint/v3">0</CCMTemplateID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GetOrganized dokument" ma:contentTypeID="0x010100AC085CFC53BC46CEA2EADE194AD9D48200EDF6CD0C53F3BD4BB45A1C240FB17761" ma:contentTypeVersion="1" ma:contentTypeDescription="GetOrganized dokument" ma:contentTypeScope="" ma:versionID="a13a959e4f7357c3ae7f6b9b6d8cec2c">
  <xsd:schema xmlns:xsd="http://www.w3.org/2001/XMLSchema" xmlns:xs="http://www.w3.org/2001/XMLSchema" xmlns:p="http://schemas.microsoft.com/office/2006/metadata/properties" xmlns:ns1="http://schemas.microsoft.com/sharepoint/v3" xmlns:ns2="BDF2A3B2-429F-47E4-BC95-3DED6D854BC2" targetNamespace="http://schemas.microsoft.com/office/2006/metadata/properties" ma:root="true" ma:fieldsID="4a6dd3ba839de998e572c6db9600cfb0" ns1:_="" ns2:_="">
    <xsd:import namespace="http://schemas.microsoft.com/sharepoint/v3"/>
    <xsd:import namespace="BDF2A3B2-429F-47E4-BC95-3DED6D854BC2"/>
    <xsd:element name="properties">
      <xsd:complexType>
        <xsd:sequence>
          <xsd:element name="documentManagement">
            <xsd:complexType>
              <xsd:all>
                <xsd:element ref="ns2:Dokumenttype"/>
                <xsd:element ref="ns2:DocumentDescription" minOccurs="0"/>
                <xsd:element ref="ns2:CCMAgendaDocumentStatus" minOccurs="0"/>
                <xsd:element ref="ns2:CCMAgendaStatus" minOccurs="0"/>
                <xsd:element ref="ns2:CCMMeetingCaseLink" minOccurs="0"/>
                <xsd:element ref="ns2:AgendaStatusIcon" minOccurs="0"/>
                <xsd:element ref="ns1:CaseID" minOccurs="0"/>
                <xsd:element ref="ns1:DocID" minOccurs="0"/>
                <xsd:element ref="ns1:Finalized" minOccurs="0"/>
                <xsd:element ref="ns1:Related" minOccurs="0"/>
                <xsd:element ref="ns1:RegistrationDate" minOccurs="0"/>
                <xsd:element ref="ns1:CaseRecordNumber" minOccurs="0"/>
                <xsd:element ref="ns1:LocalAttachment" minOccurs="0"/>
                <xsd:element ref="ns1:CCMTemplateName" minOccurs="0"/>
                <xsd:element ref="ns1:CCMTemplateVersion" minOccurs="0"/>
                <xsd:element ref="ns1:CCMSystemID" minOccurs="0"/>
                <xsd:element ref="ns1:WasEncrypted" minOccurs="0"/>
                <xsd:element ref="ns1:WasSigned" minOccurs="0"/>
                <xsd:element ref="ns1:MailHasAttachments" minOccurs="0"/>
                <xsd:element ref="ns2:CCMMeetingCaseId" minOccurs="0"/>
                <xsd:element ref="ns2:CCMMeetingCaseInstanceId" minOccurs="0"/>
                <xsd:element ref="ns2:CCMAgendaItemId" minOccurs="0"/>
                <xsd:element ref="ns1:CCMTemplateID" minOccurs="0"/>
                <xsd:element ref="ns1:CCMVisualId" minOccurs="0"/>
                <xsd:element ref="ns1:CCMConversation" minOccurs="0"/>
                <xsd:element ref="ns1:CCMOriginal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aseID" ma:index="14" nillable="true" ma:displayName="Sags ID" ma:default="Tildeler" ma:internalName="CaseID" ma:readOnly="true">
      <xsd:simpleType>
        <xsd:restriction base="dms:Text"/>
      </xsd:simpleType>
    </xsd:element>
    <xsd:element name="DocID" ma:index="15" nillable="true" ma:displayName="Dok ID" ma:default="Tildeler" ma:internalName="DocID" ma:readOnly="true">
      <xsd:simpleType>
        <xsd:restriction base="dms:Text"/>
      </xsd:simpleType>
    </xsd:element>
    <xsd:element name="Finalized" ma:index="16" nillable="true" ma:displayName="Endeligt" ma:default="False" ma:internalName="Finalized" ma:readOnly="true">
      <xsd:simpleType>
        <xsd:restriction base="dms:Boolean"/>
      </xsd:simpleType>
    </xsd:element>
    <xsd:element name="Related" ma:index="17" nillable="true" ma:displayName="Vedhæftet dokument" ma:default="False" ma:internalName="Related" ma:readOnly="true">
      <xsd:simpleType>
        <xsd:restriction base="dms:Boolean"/>
      </xsd:simpleType>
    </xsd:element>
    <xsd:element name="RegistrationDate" ma:index="18" nillable="true" ma:displayName="Registrerings dato" ma:format="DateTime" ma:internalName="RegistrationDate" ma:readOnly="true">
      <xsd:simpleType>
        <xsd:restriction base="dms:DateTime"/>
      </xsd:simpleType>
    </xsd:element>
    <xsd:element name="CaseRecordNumber" ma:index="19" nillable="true" ma:displayName="Akt ID" ma:decimals="0" ma:default="0" ma:internalName="CaseRecordNumber" ma:readOnly="true">
      <xsd:simpleType>
        <xsd:restriction base="dms:Number"/>
      </xsd:simpleType>
    </xsd:element>
    <xsd:element name="LocalAttachment" ma:index="20" nillable="true" ma:displayName="Lokalt bilag" ma:default="False" ma:internalName="LocalAttachment" ma:readOnly="true">
      <xsd:simpleType>
        <xsd:restriction base="dms:Boolean"/>
      </xsd:simpleType>
    </xsd:element>
    <xsd:element name="CCMTemplateName" ma:index="21" nillable="true" ma:displayName="Skabelon navn" ma:internalName="CCMTemplateName" ma:readOnly="true">
      <xsd:simpleType>
        <xsd:restriction base="dms:Text"/>
      </xsd:simpleType>
    </xsd:element>
    <xsd:element name="CCMTemplateVersion" ma:index="22" nillable="true" ma:displayName="Skabelon version" ma:internalName="CCMTemplateVersion" ma:readOnly="true">
      <xsd:simpleType>
        <xsd:restriction base="dms:Text"/>
      </xsd:simpleType>
    </xsd:element>
    <xsd:element name="CCMSystemID" ma:index="23" nillable="true" ma:displayName="CCMSystemID" ma:hidden="true" ma:internalName="CCMSystemID" ma:readOnly="true">
      <xsd:simpleType>
        <xsd:restriction base="dms:Text"/>
      </xsd:simpleType>
    </xsd:element>
    <xsd:element name="WasEncrypted" ma:index="24" nillable="true" ma:displayName="Krypteret" ma:default="False" ma:internalName="WasEncrypted" ma:readOnly="true">
      <xsd:simpleType>
        <xsd:restriction base="dms:Boolean"/>
      </xsd:simpleType>
    </xsd:element>
    <xsd:element name="WasSigned" ma:index="25" nillable="true" ma:displayName="Signeret" ma:default="False" ma:internalName="WasSigned" ma:readOnly="true">
      <xsd:simpleType>
        <xsd:restriction base="dms:Boolean"/>
      </xsd:simpleType>
    </xsd:element>
    <xsd:element name="MailHasAttachments" ma:index="26" nillable="true" ma:displayName="E-mail har vedhæftede filer" ma:default="False" ma:internalName="MailHasAttachments" ma:readOnly="true">
      <xsd:simpleType>
        <xsd:restriction base="dms:Boolean"/>
      </xsd:simpleType>
    </xsd:element>
    <xsd:element name="CCMTemplateID" ma:index="31" nillable="true" ma:displayName="CCMTemplateID" ma:decimals="0" ma:default="0" ma:hidden="true" ma:internalName="CCMTemplateID" ma:readOnly="true">
      <xsd:simpleType>
        <xsd:restriction base="dms:Number"/>
      </xsd:simpleType>
    </xsd:element>
    <xsd:element name="CCMVisualId" ma:index="32" nillable="true" ma:displayName="Sags ID" ma:default="Tildeler" ma:internalName="CCMVisualId" ma:readOnly="true">
      <xsd:simpleType>
        <xsd:restriction base="dms:Text"/>
      </xsd:simpleType>
    </xsd:element>
    <xsd:element name="CCMConversation" ma:index="33" nillable="true" ma:displayName="Samtale" ma:internalName="CCMConversation" ma:readOnly="true">
      <xsd:simpleType>
        <xsd:restriction base="dms:Text"/>
      </xsd:simpleType>
    </xsd:element>
    <xsd:element name="CCMOriginalDocID" ma:index="35" nillable="true" ma:displayName="Originalt Dok ID" ma:description="" ma:internalName="CCMOriginalDocID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F2A3B2-429F-47E4-BC95-3DED6D854BC2" elementFormDefault="qualified">
    <xsd:import namespace="http://schemas.microsoft.com/office/2006/documentManagement/types"/>
    <xsd:import namespace="http://schemas.microsoft.com/office/infopath/2007/PartnerControls"/>
    <xsd:element name="Dokumenttype" ma:index="2" ma:displayName="Dokumenttype" ma:default="Notat" ma:format="Dropdown" ma:internalName="Dokumenttype">
      <xsd:simpleType>
        <xsd:restriction base="dms:Choice">
          <xsd:enumeration value="Administrativ information"/>
          <xsd:enumeration value="Andet dokument"/>
          <xsd:enumeration value="Brev"/>
          <xsd:enumeration value="Centralt modtaget post"/>
          <xsd:enumeration value="Dagsorden"/>
          <xsd:enumeration value="Fremstilling"/>
          <xsd:enumeration value="Høringssvar"/>
          <xsd:enumeration value="Kontrakt"/>
          <xsd:enumeration value="Notat"/>
          <xsd:enumeration value="Overenskomst"/>
          <xsd:enumeration value="Presseberedskab"/>
          <xsd:enumeration value="Pressemeddelelse"/>
          <xsd:enumeration value="Rapport"/>
          <xsd:enumeration value="Referat"/>
          <xsd:enumeration value="Tale"/>
          <xsd:enumeration value="Temadrøftelse"/>
          <xsd:enumeration value="Projektbeskrivelse"/>
          <xsd:enumeration value="Analysenotat"/>
        </xsd:restriction>
      </xsd:simpleType>
    </xsd:element>
    <xsd:element name="DocumentDescription" ma:index="3" nillable="true" ma:displayName="Beskrivelse" ma:internalName="DocumentDescription">
      <xsd:simpleType>
        <xsd:restriction base="dms:Note">
          <xsd:maxLength value="255"/>
        </xsd:restriction>
      </xsd:simpleType>
    </xsd:element>
    <xsd:element name="CCMAgendaDocumentStatus" ma:index="4" nillable="true" ma:displayName="Status  for manchet" ma:format="Dropdown" ma:internalName="CCMAgendaDocumentStatus">
      <xsd:simpleType>
        <xsd:restriction base="dms:Choice">
          <xsd:enumeration value="Udkast"/>
          <xsd:enumeration value="Under udarbejdelse"/>
          <xsd:enumeration value="Endelig"/>
        </xsd:restriction>
      </xsd:simpleType>
    </xsd:element>
    <xsd:element name="CCMAgendaStatus" ma:index="5" nillable="true" ma:displayName="Dagsordenstatus" ma:default="" ma:format="Dropdown" ma:internalName="CCMAgendaStatus">
      <xsd:simpleType>
        <xsd:restriction base="dms:Choice">
          <xsd:enumeration value="Anmeldt"/>
          <xsd:enumeration value="Optaget på dagsorden"/>
          <xsd:enumeration value="Behandlet"/>
          <xsd:enumeration value="Afvist til dagsorden"/>
          <xsd:enumeration value="Fjernet fra dagsorden"/>
        </xsd:restriction>
      </xsd:simpleType>
    </xsd:element>
    <xsd:element name="CCMMeetingCaseLink" ma:index="6" nillable="true" ma:displayName="Mødesag" ma:format="Hyperlink" ma:internalName="CCMMeetingCas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gendaStatusIcon" ma:index="7" nillable="true" ma:displayName="." ma:internalName="AgendaStatusIcon" ma:readOnly="false">
      <xsd:simpleType>
        <xsd:restriction base="dms:Unknown"/>
      </xsd:simpleType>
    </xsd:element>
    <xsd:element name="CCMMeetingCaseId" ma:index="27" nillable="true" ma:displayName="CCMMeetingCaseId" ma:hidden="true" ma:internalName="CCMMeetingCaseId">
      <xsd:simpleType>
        <xsd:restriction base="dms:Text">
          <xsd:maxLength value="255"/>
        </xsd:restriction>
      </xsd:simpleType>
    </xsd:element>
    <xsd:element name="CCMMeetingCaseInstanceId" ma:index="28" nillable="true" ma:displayName="CCMMeetingCaseInstanceId" ma:hidden="true" ma:internalName="CCMMeetingCaseInstanceId">
      <xsd:simpleType>
        <xsd:restriction base="dms:Text">
          <xsd:maxLength value="255"/>
        </xsd:restriction>
      </xsd:simpleType>
    </xsd:element>
    <xsd:element name="CCMAgendaItemId" ma:index="29" nillable="true" ma:displayName="CCMAgendaItemId" ma:decimals="0" ma:hidden="true" ma:internalName="CCMAgendaItemId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CF9BA8-E65B-4242-9792-3B3D92CFF5B4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BDF2A3B2-429F-47E4-BC95-3DED6D854BC2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A489168-EBB7-4041-9622-95E2A8153C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A35EA5-BE12-489C-9DA8-E433A2D6DF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DF2A3B2-429F-47E4-BC95-3DED6D854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</TotalTime>
  <Words>742</Words>
  <Application>Microsoft Office PowerPoint</Application>
  <PresentationFormat>Widescreen</PresentationFormat>
  <Paragraphs>132</Paragraphs>
  <Slides>8</Slides>
  <Notes>6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HelveticaNeueLT Std Lt Cn</vt:lpstr>
      <vt:lpstr>Wingdings</vt:lpstr>
      <vt:lpstr>Blank</vt:lpstr>
      <vt:lpstr>Fælles faglige Begreber - samarbejdet med it-leverandørerne</vt:lpstr>
      <vt:lpstr>PowerPoint-præsentation</vt:lpstr>
      <vt:lpstr>PowerPoint-præsentation</vt:lpstr>
      <vt:lpstr>Voksen-socialområdet er komplekst</vt:lpstr>
      <vt:lpstr>Voksen-socialområdet er komplekst </vt:lpstr>
      <vt:lpstr>Voksen-socialområdet er komplekst</vt:lpstr>
      <vt:lpstr>PowerPoint-præsentation</vt:lpstr>
      <vt:lpstr>PowerPoint-præsentation</vt:lpstr>
    </vt:vector>
  </TitlesOfParts>
  <Company>KL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KL's It-arkitekturråd 28. februar 2018</dc:title>
  <dc:creator>KL</dc:creator>
  <cp:lastModifiedBy>Thilde Krog</cp:lastModifiedBy>
  <cp:revision>48</cp:revision>
  <dcterms:created xsi:type="dcterms:W3CDTF">2015-09-18T12:44:32Z</dcterms:created>
  <dcterms:modified xsi:type="dcterms:W3CDTF">2018-10-18T07:26:18Z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0x010100AC085CFC53BC46CEA2EADE194AD9D48200EDF6CD0C53F3BD4BB45A1C240FB17761</vt:lpwstr>
  </property>
  <property fmtid="{D5CDD505-2E9C-101B-9397-08002B2CF9AE}" pid="4" name="CCMIsSharedOnOneDrive">
    <vt:bool>false</vt:bool>
  </property>
  <property fmtid="{D5CDD505-2E9C-101B-9397-08002B2CF9AE}" pid="5" name="CCMOneDriveID">
    <vt:lpwstr/>
  </property>
  <property fmtid="{D5CDD505-2E9C-101B-9397-08002B2CF9AE}" pid="6" name="CCMOneDriveOwnerID">
    <vt:lpwstr/>
  </property>
  <property fmtid="{D5CDD505-2E9C-101B-9397-08002B2CF9AE}" pid="7" name="CCMOneDriveItemID">
    <vt:lpwstr/>
  </property>
  <property fmtid="{D5CDD505-2E9C-101B-9397-08002B2CF9AE}" pid="8" name="CCMSystem">
    <vt:lpwstr> </vt:lpwstr>
  </property>
  <property fmtid="{D5CDD505-2E9C-101B-9397-08002B2CF9AE}" pid="9" name="CCMEventContext">
    <vt:lpwstr>c8bbe594-72d8-4326-b90a-0d90ee6d19e2</vt:lpwstr>
  </property>
</Properties>
</file>