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90" r:id="rId5"/>
    <p:sldId id="291" r:id="rId6"/>
    <p:sldId id="297" r:id="rId7"/>
    <p:sldId id="296" r:id="rId8"/>
    <p:sldId id="298" r:id="rId9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1" autoAdjust="0"/>
    <p:restoredTop sz="81406" autoAdjust="0"/>
  </p:normalViewPr>
  <p:slideViewPr>
    <p:cSldViewPr snapToGrid="0" showGuides="1">
      <p:cViewPr varScale="1">
        <p:scale>
          <a:sx n="89" d="100"/>
          <a:sy n="89" d="100"/>
        </p:scale>
        <p:origin x="1482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34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jpg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jpg"/><Relationship Id="rId4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7.jp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7.jpg"/><Relationship Id="rId4" Type="http://schemas.openxmlformats.org/officeDocument/2006/relationships/image" Target="../media/image3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1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23364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4" y="4383656"/>
            <a:ext cx="9123363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3" name="Pladsholder til slidenummer 12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39090"/>
            <a:ext cx="541920" cy="438620"/>
          </a:xfrm>
        </p:spPr>
        <p:txBody>
          <a:bodyPr/>
          <a:lstStyle>
            <a:lvl1pPr>
              <a:defRPr sz="100"/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7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152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8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3" y="0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(Billede)</a:t>
            </a:r>
          </a:p>
          <a:p>
            <a:pPr lvl="1"/>
            <a:r>
              <a:rPr lang="da-DK" noProof="0" dirty="0" smtClean="0"/>
              <a:t>Second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smtClean="0"/>
              <a:t>Third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smtClean="0"/>
              <a:t>Fifth </a:t>
            </a:r>
            <a:r>
              <a:rPr lang="da-DK" noProof="0" dirty="0" err="1" smtClean="0"/>
              <a:t>level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4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19" name="Bille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6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7" name="Billed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3968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 eller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9"/>
            <a:ext cx="2642919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175" y="1898650"/>
            <a:ext cx="9116091" cy="3790950"/>
          </a:xfrm>
        </p:spPr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 med kant)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2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7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8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6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7" name="Billede 2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0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bokse 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0"/>
            <a:ext cx="4462912" cy="3790951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0"/>
            <a:endParaRPr lang="da-DK" noProof="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8" name="Gruppe 17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9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eller grafik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4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31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2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3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94215"/>
            <a:ext cx="264291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/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1"/>
            <a:ext cx="4462912" cy="379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 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1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/ grafik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9" name="Billed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7" name="Billed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4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4" name="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35" name="Billede 3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94215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0"/>
            <a:ext cx="264291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310055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okse 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7488" y="1941513"/>
            <a:ext cx="4462912" cy="3724926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3" cy="3790953"/>
          </a:xfrm>
        </p:spPr>
        <p:txBody>
          <a:bodyPr/>
          <a:lstStyle>
            <a:lvl1pPr>
              <a:defRPr baseline="0"/>
            </a:lvl1pPr>
            <a:lvl2pPr>
              <a:defRPr/>
            </a:lvl2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38" name="Billed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22" name="Gruppe 21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26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2" name="Gruppe 41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3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44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46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45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365470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og billede m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6399" y="1941513"/>
            <a:ext cx="446400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4" cy="37909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5" name="Gruppe 24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6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7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6" name="Billed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8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30" name="Billed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8" name="Gruppe 47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9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50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52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51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2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1973"/>
            <a:ext cx="2638457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38752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5" y="1941512"/>
            <a:ext cx="9116086" cy="3726000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1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289997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6" y="1941513"/>
            <a:ext cx="911609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 med kant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27" name="Billede 5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1972"/>
            <a:ext cx="2638457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176824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Overskrif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med kant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16091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rgbClr val="003B7A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0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rgbClr val="003B7A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9" name="Pladsholder til slidenummer 18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15401"/>
            <a:ext cx="541920" cy="438620"/>
          </a:xfrm>
        </p:spPr>
        <p:txBody>
          <a:bodyPr/>
          <a:lstStyle>
            <a:lvl1pPr>
              <a:defRPr sz="1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kant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6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812" y="1972"/>
            <a:ext cx="2635898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</a:p>
        </p:txBody>
      </p:sp>
      <p:sp>
        <p:nvSpPr>
          <p:cNvPr id="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 kant</a:t>
            </a:r>
          </a:p>
        </p:txBody>
      </p:sp>
      <p:sp>
        <p:nvSpPr>
          <p:cNvPr id="1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792007" y="791999"/>
            <a:ext cx="11399993" cy="6066002"/>
          </a:xfrm>
          <a:solidFill>
            <a:srgbClr val="9B9B9B"/>
          </a:solidFill>
        </p:spPr>
        <p:txBody>
          <a:bodyPr tIns="252000"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2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10465805" y="7224342"/>
            <a:ext cx="48000" cy="36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908176" y="2973600"/>
            <a:ext cx="9116090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2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24" name="Pladsholder til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grpSp>
        <p:nvGrpSpPr>
          <p:cNvPr id="26" name="Gruppe 25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27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28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30" name="Billed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billede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2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1972"/>
            <a:ext cx="2634581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7610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4" y="1170"/>
            <a:ext cx="2642284" cy="148566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1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7" y="0"/>
            <a:ext cx="2645627" cy="1489261"/>
          </a:xfrm>
          <a:prstGeom prst="rect">
            <a:avLst/>
          </a:prstGeom>
          <a:ln w="6350">
            <a:solidFill>
              <a:schemeClr val="accent5"/>
            </a:solidFill>
          </a:ln>
        </p:spPr>
      </p:pic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pic>
        <p:nvPicPr>
          <p:cNvPr id="22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smtClean="0"/>
              <a:t>sammenhæng og genbrug med rammearkitekturen</a:t>
            </a:r>
            <a:endParaRPr lang="da-DK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Projekt 1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1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1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kant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7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18" name="Billed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5772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farvet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B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farvet baggrund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8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3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rgbClr val="9B9B9B"/>
          </a:solidFill>
        </p:spPr>
        <p:txBody>
          <a:bodyPr tIns="0" bIns="612000" anchor="b" anchorCtr="0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3" name="Pladsholder til tekst 11"/>
          <p:cNvSpPr>
            <a:spLocks noGrp="1"/>
          </p:cNvSpPr>
          <p:nvPr>
            <p:ph type="body" sz="quarter" idx="17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9620" y="2342"/>
            <a:ext cx="2631513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6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billede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18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19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21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0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34" name="Pladsholder til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</p:spTree>
    <p:extLst>
      <p:ext uri="{BB962C8B-B14F-4D97-AF65-F5344CB8AC3E}">
        <p14:creationId xmlns:p14="http://schemas.microsoft.com/office/powerpoint/2010/main" val="161674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8175" y="792163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175" y="1898650"/>
            <a:ext cx="9116091" cy="379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6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8176" y="0"/>
            <a:ext cx="9116090" cy="7921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-5400000">
            <a:off x="-2042476" y="2834482"/>
            <a:ext cx="4876965" cy="79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5806" y="6048001"/>
            <a:ext cx="558460" cy="4386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rgbClr val="003B7A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74" r:id="rId4"/>
    <p:sldLayoutId id="2147483676" r:id="rId5"/>
    <p:sldLayoutId id="2147483651" r:id="rId6"/>
    <p:sldLayoutId id="2147483663" r:id="rId7"/>
    <p:sldLayoutId id="2147483664" r:id="rId8"/>
    <p:sldLayoutId id="2147483665" r:id="rId9"/>
    <p:sldLayoutId id="2147483666" r:id="rId10"/>
    <p:sldLayoutId id="2147483650" r:id="rId11"/>
    <p:sldLayoutId id="2147483652" r:id="rId12"/>
    <p:sldLayoutId id="2147483668" r:id="rId13"/>
    <p:sldLayoutId id="2147483657" r:id="rId14"/>
    <p:sldLayoutId id="2147483669" r:id="rId15"/>
    <p:sldLayoutId id="2147483670" r:id="rId16"/>
    <p:sldLayoutId id="2147483671" r:id="rId17"/>
    <p:sldLayoutId id="2147483654" r:id="rId18"/>
    <p:sldLayoutId id="2147483672" r:id="rId19"/>
    <p:sldLayoutId id="2147483655" r:id="rId20"/>
    <p:sldLayoutId id="2147483673" r:id="rId21"/>
  </p:sldLayoutIdLst>
  <p:hf sldNum="0" hdr="0"/>
  <p:txStyles>
    <p:titleStyle>
      <a:lvl1pPr algn="l" defTabSz="6858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rgbClr val="003B7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​"/>
        <a:defRPr sz="1600" b="1" kern="1200">
          <a:solidFill>
            <a:srgbClr val="003B7A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600" kern="1200">
          <a:solidFill>
            <a:srgbClr val="003B7A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600" kern="1200">
          <a:solidFill>
            <a:srgbClr val="003B7A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4pPr>
      <a:lvl5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5pPr>
      <a:lvl6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6pPr>
      <a:lvl7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7pPr>
      <a:lvl8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8pPr>
      <a:lvl9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6" userDrawn="1">
          <p15:clr>
            <a:srgbClr val="F26B43"/>
          </p15:clr>
        </p15:guide>
        <p15:guide id="2" pos="1202" userDrawn="1">
          <p15:clr>
            <a:srgbClr val="F26B43"/>
          </p15:clr>
        </p15:guide>
        <p15:guide id="3" pos="6949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499" userDrawn="1">
          <p15:clr>
            <a:srgbClr val="F26B43"/>
          </p15:clr>
        </p15:guide>
        <p15:guide id="6" pos="498" userDrawn="1">
          <p15:clr>
            <a:srgbClr val="F26B43"/>
          </p15:clr>
        </p15:guide>
        <p15:guide id="7" pos="4013" userDrawn="1">
          <p15:clr>
            <a:srgbClr val="F26B43"/>
          </p15:clr>
        </p15:guide>
        <p15:guide id="8" pos="4137" userDrawn="1">
          <p15:clr>
            <a:srgbClr val="F26B43"/>
          </p15:clr>
        </p15:guide>
        <p15:guide id="9" pos="5965" userDrawn="1">
          <p15:clr>
            <a:srgbClr val="F26B43"/>
          </p15:clr>
        </p15:guide>
        <p15:guide id="10" orient="horz" pos="1223" userDrawn="1">
          <p15:clr>
            <a:srgbClr val="F26B43"/>
          </p15:clr>
        </p15:guide>
        <p15:guide id="11" orient="horz" pos="35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08175" y="2390290"/>
            <a:ext cx="8795684" cy="3310530"/>
          </a:xfrm>
        </p:spPr>
        <p:txBody>
          <a:bodyPr/>
          <a:lstStyle/>
          <a:p>
            <a:r>
              <a:rPr lang="da-DK" dirty="0" smtClean="0"/>
              <a:t>Høring af fælleskommunale arkitekturmål, - principper og regler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576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520898" y="1129553"/>
            <a:ext cx="9548719" cy="978947"/>
          </a:xfrm>
        </p:spPr>
        <p:txBody>
          <a:bodyPr/>
          <a:lstStyle/>
          <a:p>
            <a:r>
              <a:rPr lang="da-DK" dirty="0" smtClean="0"/>
              <a:t>Reviderede </a:t>
            </a:r>
            <a:r>
              <a:rPr lang="da-DK" dirty="0"/>
              <a:t>fælleskommunale arkitekturmål, - principper og – </a:t>
            </a:r>
            <a:r>
              <a:rPr lang="da-DK" dirty="0" smtClean="0"/>
              <a:t>regler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542416" y="2425774"/>
            <a:ext cx="9116091" cy="3790950"/>
          </a:xfrm>
        </p:spPr>
        <p:txBody>
          <a:bodyPr/>
          <a:lstStyle/>
          <a:p>
            <a:pPr>
              <a:buNone/>
            </a:pPr>
            <a:r>
              <a:rPr lang="da-DK" sz="1800" dirty="0" smtClean="0"/>
              <a:t>Resultat af høring</a:t>
            </a:r>
            <a:endParaRPr lang="da-DK" sz="1800" dirty="0"/>
          </a:p>
          <a:p>
            <a:r>
              <a:rPr lang="da-DK" b="0" dirty="0"/>
              <a:t>Ved </a:t>
            </a:r>
            <a:r>
              <a:rPr lang="da-DK" b="0" dirty="0" smtClean="0"/>
              <a:t>høringsperiodens udløb 27.03 havde </a:t>
            </a:r>
            <a:r>
              <a:rPr lang="da-DK" b="0" dirty="0"/>
              <a:t>vi modtaget svar fra</a:t>
            </a:r>
            <a:r>
              <a:rPr lang="da-DK" b="0" dirty="0" smtClean="0"/>
              <a:t>:</a:t>
            </a:r>
            <a:br>
              <a:rPr lang="da-DK" b="0" dirty="0" smtClean="0"/>
            </a:br>
            <a:endParaRPr lang="da-DK" b="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/>
              <a:t>Digitaliseringsstyrelsen: dels et overordnet svar på styrelsens vegne, dels et svar fra arkitektfunktionen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/>
              <a:t>RITA (Regionernes </a:t>
            </a:r>
            <a:r>
              <a:rPr lang="da-DK" b="0" dirty="0" err="1"/>
              <a:t>It-arkitekturråd</a:t>
            </a:r>
            <a:r>
              <a:rPr lang="da-DK" b="0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/>
              <a:t>RUSA (</a:t>
            </a:r>
            <a:r>
              <a:rPr lang="da-DK" b="0" dirty="0" smtClean="0"/>
              <a:t>svarer </a:t>
            </a:r>
            <a:r>
              <a:rPr lang="da-DK" b="0" dirty="0"/>
              <a:t>at de ikke har kommentarer)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/>
              <a:t>Københavns Kommune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/>
              <a:t>Esbjerg </a:t>
            </a:r>
            <a:r>
              <a:rPr lang="da-DK" b="0" dirty="0" smtClean="0"/>
              <a:t>Kommune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Odense Kommune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KOMBIT</a:t>
            </a:r>
            <a:endParaRPr lang="da-DK" b="0" dirty="0"/>
          </a:p>
          <a:p>
            <a:r>
              <a:rPr lang="da-DK" dirty="0"/>
              <a:t> </a:t>
            </a:r>
          </a:p>
          <a:p>
            <a:r>
              <a:rPr lang="da-DK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061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832872" y="1114892"/>
            <a:ext cx="9871448" cy="914910"/>
          </a:xfrm>
        </p:spPr>
        <p:txBody>
          <a:bodyPr/>
          <a:lstStyle/>
          <a:p>
            <a:r>
              <a:rPr lang="da-DK" dirty="0"/>
              <a:t>Reviderede fælleskommunale arkitekturmål, - principper og – regler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908175" y="1898650"/>
            <a:ext cx="9430385" cy="3790950"/>
          </a:xfrm>
        </p:spPr>
        <p:txBody>
          <a:bodyPr/>
          <a:lstStyle/>
          <a:p>
            <a:pPr>
              <a:buNone/>
            </a:pPr>
            <a:r>
              <a:rPr lang="da-DK" sz="1800" dirty="0"/>
              <a:t>Opsummering af </a:t>
            </a:r>
            <a:r>
              <a:rPr lang="da-DK" sz="1800" dirty="0" smtClean="0"/>
              <a:t>høringssvar</a:t>
            </a:r>
          </a:p>
          <a:p>
            <a:pPr>
              <a:buNone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Positiv respons i fht koblingen fællesoffentlige – fælleskommunal arkitekturprincipper og – regler</a:t>
            </a:r>
            <a:br>
              <a:rPr lang="da-DK" b="0" dirty="0" smtClean="0"/>
            </a:b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Præciseringer efterspørges</a:t>
            </a:r>
            <a:br>
              <a:rPr lang="da-DK" b="0" dirty="0" smtClean="0"/>
            </a:b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Vejledninger og operationelle anvisninger til efterlevelse efterspørges</a:t>
            </a:r>
            <a:br>
              <a:rPr lang="da-DK" b="0" dirty="0" smtClean="0"/>
            </a:b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KOMBIT har udtrykt bekymring i fht AR 4.3 ‘Sikkerhed følger data’ og 5.3 ‘Betydelige forretningshændelser meddeles omverden’. Som følge heraf er 4.3 udgået som selvstændig regel og indholdet er inkorporeret i 4.2. Endvidere er 5.3 omformuleret </a:t>
            </a:r>
            <a:r>
              <a:rPr lang="da-DK" b="0" dirty="0"/>
              <a:t>til ‘‘Betydelige forretningshændelser </a:t>
            </a:r>
            <a:r>
              <a:rPr lang="da-DK" b="0" dirty="0" smtClean="0"/>
              <a:t>skal kunne meddeles </a:t>
            </a:r>
            <a:r>
              <a:rPr lang="da-DK" b="0" dirty="0"/>
              <a:t>omverden</a:t>
            </a:r>
            <a:r>
              <a:rPr lang="da-DK" b="0" dirty="0" smtClean="0"/>
              <a:t>’.</a:t>
            </a:r>
            <a:br>
              <a:rPr lang="da-DK" b="0" dirty="0" smtClean="0"/>
            </a:br>
            <a:endParaRPr lang="da-DK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Digitaliseringsstyrelsen tilkendegiver, at mange kommunale præciseringer bør indgå i review af Hvidbogen</a:t>
            </a:r>
            <a:endParaRPr lang="da-DK" b="0" dirty="0"/>
          </a:p>
        </p:txBody>
      </p:sp>
    </p:spTree>
    <p:extLst>
      <p:ext uri="{BB962C8B-B14F-4D97-AF65-F5344CB8AC3E}">
        <p14:creationId xmlns:p14="http://schemas.microsoft.com/office/powerpoint/2010/main" val="189129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789841" y="1050346"/>
            <a:ext cx="9699326" cy="914910"/>
          </a:xfrm>
        </p:spPr>
        <p:txBody>
          <a:bodyPr/>
          <a:lstStyle/>
          <a:p>
            <a:r>
              <a:rPr lang="da-DK" dirty="0" smtClean="0"/>
              <a:t>Reviderede </a:t>
            </a:r>
            <a:r>
              <a:rPr lang="da-DK" dirty="0"/>
              <a:t>fælleskommunale arkitekturmål, - principper og – regler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865144" y="2264410"/>
            <a:ext cx="10086601" cy="3790950"/>
          </a:xfrm>
        </p:spPr>
        <p:txBody>
          <a:bodyPr/>
          <a:lstStyle/>
          <a:p>
            <a:r>
              <a:rPr lang="da-DK" sz="2000" dirty="0" smtClean="0"/>
              <a:t>Proces efter afsluttet høring</a:t>
            </a:r>
            <a:r>
              <a:rPr lang="da-DK" sz="1800" dirty="0"/>
              <a:t/>
            </a:r>
            <a:br>
              <a:rPr lang="da-DK" sz="1800" dirty="0"/>
            </a:br>
            <a:r>
              <a:rPr lang="da-DK" sz="1800" b="0" dirty="0"/>
              <a:t>9. april</a:t>
            </a:r>
            <a:r>
              <a:rPr lang="da-DK" sz="1800" dirty="0"/>
              <a:t>	</a:t>
            </a:r>
            <a:r>
              <a:rPr lang="da-DK" sz="1800" b="0" dirty="0" smtClean="0"/>
              <a:t>1</a:t>
            </a:r>
            <a:r>
              <a:rPr lang="da-DK" sz="1800" b="0" dirty="0"/>
              <a:t>. møde til behandling af </a:t>
            </a:r>
            <a:r>
              <a:rPr lang="da-DK" sz="1800" b="0" dirty="0" smtClean="0"/>
              <a:t>høringssvar </a:t>
            </a:r>
            <a:r>
              <a:rPr lang="da-DK" sz="1800" b="0" dirty="0"/>
              <a:t>i arbejdsgruppen </a:t>
            </a:r>
          </a:p>
          <a:p>
            <a:r>
              <a:rPr lang="da-DK" sz="1800" b="0" dirty="0"/>
              <a:t>20. april	2. møde til behandling af høringssvar</a:t>
            </a:r>
            <a:r>
              <a:rPr lang="da-DK" sz="1800" b="0" dirty="0" smtClean="0"/>
              <a:t> </a:t>
            </a:r>
            <a:r>
              <a:rPr lang="da-DK" sz="1800" b="0" dirty="0"/>
              <a:t>i arbejdsgruppen </a:t>
            </a:r>
          </a:p>
          <a:p>
            <a:r>
              <a:rPr lang="da-DK" sz="1800" b="0" dirty="0"/>
              <a:t>30. april	3. møde til behandling af </a:t>
            </a:r>
            <a:r>
              <a:rPr lang="da-DK" sz="1800" b="0" dirty="0" smtClean="0"/>
              <a:t>høringssvar </a:t>
            </a:r>
            <a:r>
              <a:rPr lang="da-DK" sz="1800" b="0" dirty="0"/>
              <a:t>i arbejdsgruppen </a:t>
            </a:r>
            <a:r>
              <a:rPr lang="da-DK" sz="1800" b="0" dirty="0" smtClean="0"/>
              <a:t/>
            </a:r>
            <a:br>
              <a:rPr lang="da-DK" sz="1800" b="0" dirty="0" smtClean="0"/>
            </a:br>
            <a:endParaRPr lang="da-DK" sz="1800" b="0" dirty="0"/>
          </a:p>
          <a:p>
            <a:r>
              <a:rPr lang="da-DK" sz="1800" b="0" dirty="0"/>
              <a:t>9. maj		</a:t>
            </a:r>
            <a:r>
              <a:rPr lang="da-DK" sz="1800" b="0" dirty="0" smtClean="0"/>
              <a:t>Behandling </a:t>
            </a:r>
            <a:r>
              <a:rPr lang="da-DK" sz="1800" b="0" dirty="0"/>
              <a:t>i projektgruppen for projekt 1</a:t>
            </a:r>
          </a:p>
          <a:p>
            <a:r>
              <a:rPr lang="da-DK" sz="1800" b="0" dirty="0"/>
              <a:t>24. maj	</a:t>
            </a:r>
            <a:r>
              <a:rPr lang="da-DK" sz="1800" b="0" dirty="0" smtClean="0"/>
              <a:t>Orientering i </a:t>
            </a:r>
            <a:r>
              <a:rPr lang="da-DK" sz="1800" b="0" dirty="0"/>
              <a:t>SAGERA-styregruppen </a:t>
            </a:r>
          </a:p>
          <a:p>
            <a:r>
              <a:rPr lang="da-DK" sz="1800" b="0" dirty="0"/>
              <a:t>30. maj	</a:t>
            </a:r>
            <a:r>
              <a:rPr lang="da-DK" sz="1800" b="0" dirty="0" smtClean="0"/>
              <a:t>Orientering </a:t>
            </a:r>
            <a:r>
              <a:rPr lang="da-DK" sz="1800" b="0" dirty="0"/>
              <a:t>i It-Arkitekturrådet </a:t>
            </a:r>
            <a:endParaRPr lang="da-DK" sz="1800" b="0" dirty="0" smtClean="0"/>
          </a:p>
          <a:p>
            <a:r>
              <a:rPr lang="da-DK" sz="1800" b="0" dirty="0" smtClean="0"/>
              <a:t>8. juni		Politisk godkendelse i Arbejdsmarkeds- og Borgerserviceudvalget (kun 		arkitekturmål)</a:t>
            </a:r>
          </a:p>
          <a:p>
            <a:r>
              <a:rPr lang="da-DK" sz="1800" b="0" dirty="0" smtClean="0"/>
              <a:t>august	Orientering i </a:t>
            </a:r>
            <a:r>
              <a:rPr lang="da-DK" sz="1800" b="0" dirty="0"/>
              <a:t>KL’s bestyrelse (kun arkitekturmål</a:t>
            </a:r>
            <a:r>
              <a:rPr lang="da-DK" sz="1800" b="0" dirty="0" smtClean="0"/>
              <a:t>)</a:t>
            </a:r>
            <a:endParaRPr lang="da-DK" sz="1800" b="0" dirty="0"/>
          </a:p>
          <a:p>
            <a:r>
              <a:rPr lang="da-DK" sz="1800" b="0" dirty="0"/>
              <a:t> 		</a:t>
            </a:r>
            <a:endParaRPr lang="da-DK" b="0" dirty="0" smtClean="0"/>
          </a:p>
        </p:txBody>
      </p:sp>
    </p:spTree>
    <p:extLst>
      <p:ext uri="{BB962C8B-B14F-4D97-AF65-F5344CB8AC3E}">
        <p14:creationId xmlns:p14="http://schemas.microsoft.com/office/powerpoint/2010/main" val="2349466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sammenhæng og genbrug med rammearkitekturen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Projekt 1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Reviderede fælleskommunale arkitekturmål, - principper og – regler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940448" y="1887893"/>
            <a:ext cx="9849933" cy="3790950"/>
          </a:xfrm>
        </p:spPr>
        <p:txBody>
          <a:bodyPr/>
          <a:lstStyle/>
          <a:p>
            <a:r>
              <a:rPr lang="da-DK" sz="2000" dirty="0"/>
              <a:t>‘Kommunale vinkler’</a:t>
            </a:r>
          </a:p>
          <a:p>
            <a:r>
              <a:rPr lang="da-DK" b="0" dirty="0"/>
              <a:t>11. juni		Opstartsmøde vedr. opgaven med 'kommunale vinkler', dvs. de 				uddybninger og anvisninger, som Arkitekturrådet valgte at adskille 				fra regler og principper. </a:t>
            </a:r>
          </a:p>
          <a:p>
            <a:pPr lvl="1"/>
            <a:r>
              <a:rPr lang="da-DK" dirty="0"/>
              <a:t>                        KOMBIT deltager i </a:t>
            </a:r>
            <a:r>
              <a:rPr lang="da-DK" dirty="0" smtClean="0"/>
              <a:t>opstartsmødet, hvor </a:t>
            </a:r>
            <a:r>
              <a:rPr lang="da-DK" dirty="0"/>
              <a:t>koncept, struktur, indhold og ny </a:t>
            </a:r>
            <a:r>
              <a:rPr lang="da-DK" dirty="0" smtClean="0"/>
              <a:t>			betegnelse </a:t>
            </a:r>
            <a:r>
              <a:rPr lang="da-DK" dirty="0"/>
              <a:t>for 'kommunale vinkler'</a:t>
            </a:r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sz="2000" dirty="0"/>
              <a:t>Review af Hvidbog for fællesoffentlig digital arkitektur </a:t>
            </a:r>
            <a:r>
              <a:rPr lang="da-DK" sz="2000" dirty="0" smtClean="0"/>
              <a:t>(medio 2018)</a:t>
            </a:r>
            <a:endParaRPr lang="da-DK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0" dirty="0" smtClean="0"/>
              <a:t>Omfangsrigt input fra KL til processen</a:t>
            </a:r>
            <a:endParaRPr lang="da-DK" b="0" dirty="0"/>
          </a:p>
        </p:txBody>
      </p:sp>
    </p:spTree>
    <p:extLst>
      <p:ext uri="{BB962C8B-B14F-4D97-AF65-F5344CB8AC3E}">
        <p14:creationId xmlns:p14="http://schemas.microsoft.com/office/powerpoint/2010/main" val="1215067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KL blå">
      <a:dk1>
        <a:sysClr val="windowText" lastClr="000000"/>
      </a:dk1>
      <a:lt1>
        <a:sysClr val="window" lastClr="FFFFFF"/>
      </a:lt1>
      <a:dk2>
        <a:srgbClr val="003B7A"/>
      </a:dk2>
      <a:lt2>
        <a:srgbClr val="E6E6E6"/>
      </a:lt2>
      <a:accent1>
        <a:srgbClr val="003B7A"/>
      </a:accent1>
      <a:accent2>
        <a:srgbClr val="0084C9"/>
      </a:accent2>
      <a:accent3>
        <a:srgbClr val="73BBE1"/>
      </a:accent3>
      <a:accent4>
        <a:srgbClr val="565656"/>
      </a:accent4>
      <a:accent5>
        <a:srgbClr val="9B9B9B"/>
      </a:accent5>
      <a:accent6>
        <a:srgbClr val="8493B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>
          <a:solidFill>
            <a:schemeClr val="accent2"/>
          </a:solidFill>
        </a:ln>
      </a:spPr>
      <a:bodyPr rtlCol="0" anchor="ctr"/>
      <a:lstStyle>
        <a:defPPr algn="ctr">
          <a:lnSpc>
            <a:spcPct val="104000"/>
          </a:lnSpc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4000"/>
          </a:lnSpc>
          <a:defRPr sz="16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L 4-3" id="{1B07B580-9EDD-432D-9779-416A21540967}" vid="{410260B3-D937-4ABA-B8B3-35452AAB9D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alAttachment xmlns="http://schemas.microsoft.com/sharepoint/v3">false</LocalAttachment>
    <CaseRecordNumber xmlns="http://schemas.microsoft.com/sharepoint/v3">0</CaseRecordNumber>
    <CaseID xmlns="http://schemas.microsoft.com/sharepoint/v3">SAG-2017-06822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SAG-2017-06822</CCMVisualId>
    <Finalized xmlns="http://schemas.microsoft.com/sharepoint/v3">false</Finalized>
    <DocID xmlns="http://schemas.microsoft.com/sharepoint/v3">2543142</DocID>
    <CCMTemplateID xmlns="http://schemas.microsoft.com/sharepoint/v3">0</CCMTemplateID>
    <Dokumenttype xmlns="C2191D58-9C4C-4913-B5B4-F8B6A9BF8043">Andet dokument</Dokumenttype>
    <CCMAgendaDocumentStatus xmlns="C2191D58-9C4C-4913-B5B4-F8B6A9BF8043" xsi:nil="true"/>
    <CCMAgendaItemId xmlns="C2191D58-9C4C-4913-B5B4-F8B6A9BF8043" xsi:nil="true"/>
    <CCMAgendaStatus xmlns="C2191D58-9C4C-4913-B5B4-F8B6A9BF8043" xsi:nil="true"/>
    <DocumentDescription xmlns="C2191D58-9C4C-4913-B5B4-F8B6A9BF8043" xsi:nil="true"/>
    <CCMMeetingCaseInstanceId xmlns="C2191D58-9C4C-4913-B5B4-F8B6A9BF8043" xsi:nil="true"/>
    <CCMMeetingCaseId xmlns="C2191D58-9C4C-4913-B5B4-F8B6A9BF8043" xsi:nil="true"/>
    <AgendaStatusIcon xmlns="C2191D58-9C4C-4913-B5B4-F8B6A9BF8043" xsi:nil="true"/>
    <CCMMeetingCaseLink xmlns="C2191D58-9C4C-4913-B5B4-F8B6A9BF8043">
      <Url xsi:nil="true"/>
      <Description xsi:nil="true"/>
    </CCMMeetingCaseLink>
    <CCMConversation xmlns="http://schemas.microsoft.com/sharepoint/v3">Overblik over præsentationer til It-arkitekturrådsmøde01D3F775166C1DB0D4D493E04BA6BE3AD4DED956895D</CCMConvers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7A5C799FCB467C4A9FD011245ABC4880" ma:contentTypeVersion="1" ma:contentTypeDescription="GetOrganized dokument" ma:contentTypeScope="" ma:versionID="81100de6e7ff21e039f60b6f957d2756">
  <xsd:schema xmlns:xsd="http://www.w3.org/2001/XMLSchema" xmlns:xs="http://www.w3.org/2001/XMLSchema" xmlns:p="http://schemas.microsoft.com/office/2006/metadata/properties" xmlns:ns1="http://schemas.microsoft.com/sharepoint/v3" xmlns:ns2="C2191D58-9C4C-4913-B5B4-F8B6A9BF8043" targetNamespace="http://schemas.microsoft.com/office/2006/metadata/properties" ma:root="true" ma:fieldsID="2a0ee8fcaba3a87561649e5ce3cdd56a" ns1:_="" ns2:_="">
    <xsd:import namespace="http://schemas.microsoft.com/sharepoint/v3"/>
    <xsd:import namespace="C2191D58-9C4C-4913-B5B4-F8B6A9BF8043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91D58-9C4C-4913-B5B4-F8B6A9BF8043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489168-EBB7-4041-9622-95E2A8153C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CF9BA8-E65B-4242-9792-3B3D92CFF5B4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C2191D58-9C4C-4913-B5B4-F8B6A9BF8043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DCC26BB-ED62-421C-9F58-E3DA2DA325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191D58-9C4C-4913-B5B4-F8B6A9BF8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120</Words>
  <Application>Microsoft Office PowerPoint</Application>
  <PresentationFormat>Widescreen</PresentationFormat>
  <Paragraphs>50</Paragraphs>
  <Slides>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HelveticaNeueLT Std Lt Cn</vt:lpstr>
      <vt:lpstr>Blank</vt:lpstr>
      <vt:lpstr>Høring af fælleskommunale arkitekturmål, - principper og regler</vt:lpstr>
      <vt:lpstr>Reviderede fælleskommunale arkitekturmål, - principper og – regler</vt:lpstr>
      <vt:lpstr>Reviderede fælleskommunale arkitekturmål, - principper og – regler </vt:lpstr>
      <vt:lpstr>Reviderede fælleskommunale arkitekturmål, - principper og – regler</vt:lpstr>
      <vt:lpstr>Reviderede fælleskommunale arkitekturmål, - principper og – regler</vt:lpstr>
    </vt:vector>
  </TitlesOfParts>
  <Company>KL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Høring af fælleskommunale arkitekturmål, - principper og regler</dc:title>
  <dc:creator>KL</dc:creator>
  <cp:lastModifiedBy>Thilde Krog</cp:lastModifiedBy>
  <cp:revision>227</cp:revision>
  <cp:lastPrinted>2017-03-07T11:55:46Z</cp:lastPrinted>
  <dcterms:created xsi:type="dcterms:W3CDTF">2015-09-18T12:44:32Z</dcterms:created>
  <dcterms:modified xsi:type="dcterms:W3CDTF">2018-10-18T07:44:58Z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0x010100AC085CFC53BC46CEA2EADE194AD9D482007A5C799FCB467C4A9FD011245ABC4880</vt:lpwstr>
  </property>
  <property fmtid="{D5CDD505-2E9C-101B-9397-08002B2CF9AE}" pid="4" name="CCMIsSharedOnOneDrive">
    <vt:bool>false</vt:bool>
  </property>
  <property fmtid="{D5CDD505-2E9C-101B-9397-08002B2CF9AE}" pid="5" name="CCMOneDriveID">
    <vt:lpwstr/>
  </property>
  <property fmtid="{D5CDD505-2E9C-101B-9397-08002B2CF9AE}" pid="6" name="CCMOneDriveOwnerID">
    <vt:lpwstr/>
  </property>
  <property fmtid="{D5CDD505-2E9C-101B-9397-08002B2CF9AE}" pid="7" name="CCMOneDriveItemID">
    <vt:lpwstr/>
  </property>
  <property fmtid="{D5CDD505-2E9C-101B-9397-08002B2CF9AE}" pid="8" name="CCMSystem">
    <vt:lpwstr> </vt:lpwstr>
  </property>
  <property fmtid="{D5CDD505-2E9C-101B-9397-08002B2CF9AE}" pid="9" name="CCMEventContext">
    <vt:lpwstr>b8570280-871d-414f-820b-9271c4c73348</vt:lpwstr>
  </property>
  <property fmtid="{D5CDD505-2E9C-101B-9397-08002B2CF9AE}" pid="10" name="CCMIsEmailAttachment">
    <vt:i4>1</vt:i4>
  </property>
</Properties>
</file>