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4" r:id="rId5"/>
    <p:sldId id="277" r:id="rId6"/>
    <p:sldId id="279" r:id="rId7"/>
    <p:sldId id="280" r:id="rId8"/>
    <p:sldId id="287" r:id="rId9"/>
    <p:sldId id="283" r:id="rId10"/>
    <p:sldId id="284" r:id="rId11"/>
    <p:sldId id="288" r:id="rId12"/>
    <p:sldId id="286" r:id="rId13"/>
    <p:sldId id="290" r:id="rId14"/>
    <p:sldId id="289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1" autoAdjust="0"/>
    <p:restoredTop sz="94622" autoAdjust="0"/>
  </p:normalViewPr>
  <p:slideViewPr>
    <p:cSldViewPr snapToGrid="0" showGuides="1">
      <p:cViewPr varScale="1">
        <p:scale>
          <a:sx n="104" d="100"/>
          <a:sy n="104" d="100"/>
        </p:scale>
        <p:origin x="35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1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082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00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19.jpg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1.jpg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23.jp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.emf"/><Relationship Id="rId2" Type="http://schemas.openxmlformats.org/officeDocument/2006/relationships/image" Target="../media/image2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27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1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23364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4" y="4383656"/>
            <a:ext cx="9123363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3" name="Pladsholder til slidenummer 12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39090"/>
            <a:ext cx="541920" cy="438620"/>
          </a:xfrm>
        </p:spPr>
        <p:txBody>
          <a:bodyPr/>
          <a:lstStyle>
            <a:lvl1pPr>
              <a:defRPr sz="100"/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7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152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9"/>
            <a:ext cx="2642920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3" y="0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(Billede)</a:t>
            </a:r>
          </a:p>
          <a:p>
            <a:pPr lvl="1"/>
            <a:r>
              <a:rPr lang="da-DK" noProof="0" dirty="0" smtClean="0"/>
              <a:t>Second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smtClean="0"/>
              <a:t>Third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smtClean="0"/>
              <a:t>Fifth </a:t>
            </a:r>
            <a:r>
              <a:rPr lang="da-DK" noProof="0" dirty="0" err="1" smtClean="0"/>
              <a:t>level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4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19" name="Bille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6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7" name="Billed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3968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 eller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3000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175" y="1898650"/>
            <a:ext cx="9116091" cy="3790950"/>
          </a:xfrm>
        </p:spPr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 med kant)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2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7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8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25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bokse 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0"/>
            <a:ext cx="4462912" cy="3790951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0"/>
            <a:endParaRPr lang="da-DK" noProof="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8" name="Gruppe 17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9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eller grafik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4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31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2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3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30000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/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led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0" y="1530000"/>
            <a:ext cx="2642915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2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1"/>
            <a:ext cx="4462912" cy="379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 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1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/ grafik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4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0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27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5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okse 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7488" y="1941513"/>
            <a:ext cx="4462912" cy="3724926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3" cy="3790953"/>
          </a:xfrm>
        </p:spPr>
        <p:txBody>
          <a:bodyPr/>
          <a:lstStyle>
            <a:lvl1pPr>
              <a:defRPr baseline="0"/>
            </a:lvl1pPr>
            <a:lvl2pPr>
              <a:defRPr/>
            </a:lvl2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38" name="Billed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22" name="Gruppe 21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26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2" name="Gruppe 41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3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44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46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45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365470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og billede m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illede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800" y="1973"/>
            <a:ext cx="2637874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2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6399" y="1941513"/>
            <a:ext cx="446400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4" cy="37909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5" name="Gruppe 24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6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7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6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8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30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8" name="Gruppe 47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9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50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52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51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2" name="Logo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2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5" y="1941512"/>
            <a:ext cx="9116086" cy="3726000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1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289997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6" y="1941513"/>
            <a:ext cx="911609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 med kant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27" name="Billede 5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800" y="1972"/>
            <a:ext cx="2637874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9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4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Overskrif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med kant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16091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0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9" name="Pladsholder til slidenummer 18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15401"/>
            <a:ext cx="541920" cy="438620"/>
          </a:xfrm>
        </p:spPr>
        <p:txBody>
          <a:bodyPr/>
          <a:lstStyle>
            <a:lvl1pPr>
              <a:defRPr sz="1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kant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812" y="1972"/>
            <a:ext cx="2635898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6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</a:p>
        </p:txBody>
      </p:sp>
      <p:sp>
        <p:nvSpPr>
          <p:cNvPr id="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 kant</a:t>
            </a:r>
          </a:p>
        </p:txBody>
      </p:sp>
      <p:sp>
        <p:nvSpPr>
          <p:cNvPr id="1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51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3C577C2-5479-47DE-965B-1C9987ED8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="" xmlns:a16="http://schemas.microsoft.com/office/drawing/2014/main" id="{D07CBB48-887B-4AB4-9A6D-99481E0ED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6E54D6EF-0C2F-453A-90B6-D0AF7E794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It-Arkitekturrådet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58273962-C12D-47C6-B35F-F36C62134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30. maj 2018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421F1128-1C1A-41E1-897B-5DA92F30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794E-C504-489F-BE49-9B9DC219FA0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12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792007" y="791999"/>
            <a:ext cx="11399993" cy="6066002"/>
          </a:xfrm>
          <a:solidFill>
            <a:srgbClr val="9B9B9B"/>
          </a:solidFill>
        </p:spPr>
        <p:txBody>
          <a:bodyPr tIns="252000"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2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10465805" y="7224342"/>
            <a:ext cx="48000" cy="36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908176" y="2973600"/>
            <a:ext cx="9116090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2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24" name="Pladsholder til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grpSp>
        <p:nvGrpSpPr>
          <p:cNvPr id="26" name="Gruppe 25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27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28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30" name="Billed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billede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2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1972"/>
            <a:ext cx="2634581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7610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4" y="1170"/>
            <a:ext cx="2642284" cy="148566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1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6" y="0"/>
            <a:ext cx="2641312" cy="1486832"/>
          </a:xfrm>
          <a:prstGeom prst="rect">
            <a:avLst/>
          </a:prstGeom>
          <a:ln w="6350">
            <a:solidFill>
              <a:schemeClr val="accent5"/>
            </a:solidFill>
          </a:ln>
        </p:spPr>
      </p:pic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pic>
        <p:nvPicPr>
          <p:cNvPr id="19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It-Arkitekturrådet</a:t>
            </a:r>
            <a:endParaRPr lang="da-DK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30. maj 2018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1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1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kant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6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farvet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1908176" y="1"/>
            <a:ext cx="9116090" cy="7921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>
          <a:xfrm rot="-5400000">
            <a:off x="-2042476" y="2834483"/>
            <a:ext cx="4876965" cy="79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farvet baggrund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5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rgbClr val="9B9B9B"/>
          </a:solidFill>
        </p:spPr>
        <p:txBody>
          <a:bodyPr tIns="0" bIns="612000" anchor="b" anchorCtr="0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3" name="Pladsholder til tekst 11"/>
          <p:cNvSpPr>
            <a:spLocks noGrp="1"/>
          </p:cNvSpPr>
          <p:nvPr>
            <p:ph type="body" sz="quarter" idx="17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9620" y="2342"/>
            <a:ext cx="2631513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6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billede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18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19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21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0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34" name="Pladsholder til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</p:spTree>
    <p:extLst>
      <p:ext uri="{BB962C8B-B14F-4D97-AF65-F5344CB8AC3E}">
        <p14:creationId xmlns:p14="http://schemas.microsoft.com/office/powerpoint/2010/main" val="161674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8175" y="792163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175" y="1898650"/>
            <a:ext cx="9116091" cy="379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6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8176" y="0"/>
            <a:ext cx="9116090" cy="7921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-5400000">
            <a:off x="-2042476" y="2834482"/>
            <a:ext cx="4876965" cy="79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5806" y="6048001"/>
            <a:ext cx="558460" cy="4386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rgbClr val="003B7A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74" r:id="rId4"/>
    <p:sldLayoutId id="2147483676" r:id="rId5"/>
    <p:sldLayoutId id="2147483651" r:id="rId6"/>
    <p:sldLayoutId id="2147483663" r:id="rId7"/>
    <p:sldLayoutId id="2147483664" r:id="rId8"/>
    <p:sldLayoutId id="2147483665" r:id="rId9"/>
    <p:sldLayoutId id="2147483666" r:id="rId10"/>
    <p:sldLayoutId id="2147483650" r:id="rId11"/>
    <p:sldLayoutId id="2147483652" r:id="rId12"/>
    <p:sldLayoutId id="2147483668" r:id="rId13"/>
    <p:sldLayoutId id="2147483657" r:id="rId14"/>
    <p:sldLayoutId id="2147483669" r:id="rId15"/>
    <p:sldLayoutId id="2147483670" r:id="rId16"/>
    <p:sldLayoutId id="2147483671" r:id="rId17"/>
    <p:sldLayoutId id="2147483654" r:id="rId18"/>
    <p:sldLayoutId id="2147483672" r:id="rId19"/>
    <p:sldLayoutId id="2147483655" r:id="rId20"/>
    <p:sldLayoutId id="2147483673" r:id="rId21"/>
    <p:sldLayoutId id="2147483678" r:id="rId22"/>
  </p:sldLayoutIdLst>
  <p:hf sldNum="0" hdr="0"/>
  <p:txStyles>
    <p:titleStyle>
      <a:lvl1pPr algn="l" defTabSz="6858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rgbClr val="003B7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​"/>
        <a:defRPr sz="1600" b="1" kern="1200">
          <a:solidFill>
            <a:srgbClr val="003B7A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600" kern="1200">
          <a:solidFill>
            <a:srgbClr val="003B7A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600" kern="1200">
          <a:solidFill>
            <a:srgbClr val="003B7A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4pPr>
      <a:lvl5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5pPr>
      <a:lvl6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6pPr>
      <a:lvl7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7pPr>
      <a:lvl8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8pPr>
      <a:lvl9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6" userDrawn="1">
          <p15:clr>
            <a:srgbClr val="F26B43"/>
          </p15:clr>
        </p15:guide>
        <p15:guide id="2" pos="1202" userDrawn="1">
          <p15:clr>
            <a:srgbClr val="F26B43"/>
          </p15:clr>
        </p15:guide>
        <p15:guide id="3" pos="6949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499" userDrawn="1">
          <p15:clr>
            <a:srgbClr val="F26B43"/>
          </p15:clr>
        </p15:guide>
        <p15:guide id="6" pos="498" userDrawn="1">
          <p15:clr>
            <a:srgbClr val="F26B43"/>
          </p15:clr>
        </p15:guide>
        <p15:guide id="7" pos="4013" userDrawn="1">
          <p15:clr>
            <a:srgbClr val="F26B43"/>
          </p15:clr>
        </p15:guide>
        <p15:guide id="8" pos="4137" userDrawn="1">
          <p15:clr>
            <a:srgbClr val="F26B43"/>
          </p15:clr>
        </p15:guide>
        <p15:guide id="9" pos="5965" userDrawn="1">
          <p15:clr>
            <a:srgbClr val="F26B43"/>
          </p15:clr>
        </p15:guide>
        <p15:guide id="10" orient="horz" pos="1223" userDrawn="1">
          <p15:clr>
            <a:srgbClr val="F26B43"/>
          </p15:clr>
        </p15:guide>
        <p15:guide id="11" orient="horz" pos="35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14.svg"/><Relationship Id="rId18" Type="http://schemas.openxmlformats.org/officeDocument/2006/relationships/image" Target="../media/image38.png"/><Relationship Id="rId26" Type="http://schemas.openxmlformats.org/officeDocument/2006/relationships/image" Target="../media/image44.png"/><Relationship Id="rId3" Type="http://schemas.openxmlformats.org/officeDocument/2006/relationships/image" Target="../media/image30.emf"/><Relationship Id="rId21" Type="http://schemas.openxmlformats.org/officeDocument/2006/relationships/image" Target="../media/image22.svg"/><Relationship Id="rId7" Type="http://schemas.openxmlformats.org/officeDocument/2006/relationships/image" Target="../media/image8.svg"/><Relationship Id="rId12" Type="http://schemas.openxmlformats.org/officeDocument/2006/relationships/image" Target="../media/image35.png"/><Relationship Id="rId17" Type="http://schemas.openxmlformats.org/officeDocument/2006/relationships/image" Target="../media/image18.svg"/><Relationship Id="rId25" Type="http://schemas.openxmlformats.org/officeDocument/2006/relationships/image" Target="../media/image43.emf"/><Relationship Id="rId2" Type="http://schemas.openxmlformats.org/officeDocument/2006/relationships/image" Target="../media/image29.emf"/><Relationship Id="rId16" Type="http://schemas.openxmlformats.org/officeDocument/2006/relationships/image" Target="../media/image37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32.png"/><Relationship Id="rId11" Type="http://schemas.openxmlformats.org/officeDocument/2006/relationships/image" Target="../media/image12.svg"/><Relationship Id="rId24" Type="http://schemas.openxmlformats.org/officeDocument/2006/relationships/image" Target="../media/image42.emf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23" Type="http://schemas.openxmlformats.org/officeDocument/2006/relationships/image" Target="../media/image41.emf"/><Relationship Id="rId10" Type="http://schemas.openxmlformats.org/officeDocument/2006/relationships/image" Target="../media/image34.png"/><Relationship Id="rId19" Type="http://schemas.openxmlformats.org/officeDocument/2006/relationships/image" Target="../media/image20.svg"/><Relationship Id="rId4" Type="http://schemas.openxmlformats.org/officeDocument/2006/relationships/image" Target="../media/image31.png"/><Relationship Id="rId9" Type="http://schemas.openxmlformats.org/officeDocument/2006/relationships/image" Target="../media/image10.svg"/><Relationship Id="rId14" Type="http://schemas.openxmlformats.org/officeDocument/2006/relationships/image" Target="../media/image36.png"/><Relationship Id="rId22" Type="http://schemas.openxmlformats.org/officeDocument/2006/relationships/image" Target="../media/image40.emf"/><Relationship Id="rId27" Type="http://schemas.openxmlformats.org/officeDocument/2006/relationships/image" Target="../media/image28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08174" y="2696510"/>
            <a:ext cx="9116091" cy="1411200"/>
          </a:xfrm>
        </p:spPr>
        <p:txBody>
          <a:bodyPr/>
          <a:lstStyle/>
          <a:p>
            <a:r>
              <a:rPr lang="da-DK" dirty="0" smtClean="0"/>
              <a:t>Adgang til egne data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IT-Arkitekturrådet d. 30.5 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10 råd til processen for udstilling af data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a-DK" dirty="0" smtClean="0"/>
              <a:t>Overvej og undersøg, hvad borgerne efterspørger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 smtClean="0"/>
              <a:t>Hvor er der mange henvendelser? Hvor efterspørger borgerne viden, overblik, gennemsigtighed 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 smtClean="0"/>
              <a:t>Sikker ledelsesopbakning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Hvordan sikrer I at der er ledelsesopbakning? Skal der koordineres på tværs i organisationen, laves en fælles vision eller strategi  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 smtClean="0"/>
              <a:t>Start der hvor det er muligt 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Hvilke områder og systemer kan man udstille fra? Start i det simple og i det små</a:t>
            </a:r>
            <a:r>
              <a:rPr lang="da-DK" dirty="0" smtClean="0"/>
              <a:t>.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 smtClean="0"/>
              <a:t>Har I anledninger til at gøre udstilling mulig – eksempelvis ved indførsel af nye systemer?</a:t>
            </a:r>
            <a:endParaRPr lang="da-DK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a-DK" dirty="0" smtClean="0"/>
              <a:t>Overvej hvilke gevinster I ønsker at opnå og sæt jer mål.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Vurder, hvad I ønsker at opnå, og hvordan I vil undersøge at I når målet. Det giver retning for indsatsen. 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/>
              <a:t>Foretag en risikovurdering 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Hvor er der risiko for flest menneskelige fejl og mest følsom information</a:t>
            </a:r>
            <a:r>
              <a:rPr lang="da-DK" dirty="0" smtClean="0"/>
              <a:t>?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Er der behov for teknisk eller menneskeligt validering, screening el. lignende</a:t>
            </a:r>
            <a:r>
              <a:rPr lang="da-DK" dirty="0" smtClean="0"/>
              <a:t>?</a:t>
            </a:r>
            <a:endParaRPr lang="da-DK" b="1" dirty="0" smtClean="0"/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 smtClean="0"/>
              <a:t>Vurder </a:t>
            </a:r>
            <a:r>
              <a:rPr lang="da-DK" b="1" dirty="0"/>
              <a:t>datakvalitet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Hvordan er vores registreringspraksis? 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Skal der laves et </a:t>
            </a:r>
            <a:r>
              <a:rPr lang="da-DK" dirty="0" err="1"/>
              <a:t>compliancesystem</a:t>
            </a:r>
            <a:r>
              <a:rPr lang="da-DK" dirty="0"/>
              <a:t>? 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 smtClean="0"/>
              <a:t>Overvej </a:t>
            </a:r>
            <a:r>
              <a:rPr lang="da-DK" b="1" dirty="0"/>
              <a:t>om medarbejdere skal kompetenceudvikles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/>
              <a:t>Der kan være et behov for kompetenceudvikling så der journaliseres i overensstemmelse med retningslinjerne </a:t>
            </a:r>
            <a:endParaRPr lang="da-DK" dirty="0" smtClean="0"/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 smtClean="0"/>
              <a:t>Tænk kommunikation og oversættelse ind i projektet</a:t>
            </a:r>
          </a:p>
          <a:p>
            <a:pPr marL="645750" lvl="3" indent="-285750">
              <a:buFont typeface="Wingdings" panose="05000000000000000000" pitchFamily="2" charset="2"/>
              <a:buChar char="Ø"/>
            </a:pPr>
            <a:r>
              <a:rPr lang="da-DK" dirty="0" smtClean="0"/>
              <a:t>Hvordan tilpasser I jeres sprog til borgeren?</a:t>
            </a:r>
            <a:endParaRPr lang="da-DK" dirty="0"/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/>
              <a:t>Beslut en </a:t>
            </a:r>
            <a:r>
              <a:rPr lang="da-DK" b="1" dirty="0" smtClean="0"/>
              <a:t>startdato/skæringsdato 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da-DK" b="1" dirty="0" smtClean="0"/>
              <a:t>Overvej hvordan I følger op på målsætningerne </a:t>
            </a:r>
            <a:endParaRPr lang="da-DK" b="1" dirty="0"/>
          </a:p>
          <a:p>
            <a:pPr lvl="1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799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videre 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4716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Næste skridt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da-DK" dirty="0" smtClean="0"/>
              <a:t>Dialog med </a:t>
            </a:r>
            <a:r>
              <a:rPr lang="da-DK" dirty="0" err="1" smtClean="0"/>
              <a:t>NetCompany</a:t>
            </a:r>
            <a:r>
              <a:rPr lang="da-DK" dirty="0" smtClean="0"/>
              <a:t> om løsning</a:t>
            </a:r>
          </a:p>
          <a:p>
            <a:pPr marL="180000" lvl="1" indent="0">
              <a:buNone/>
            </a:pPr>
            <a:endParaRPr lang="da-DK" dirty="0"/>
          </a:p>
          <a:p>
            <a:pPr lvl="1"/>
            <a:r>
              <a:rPr lang="da-DK" dirty="0" smtClean="0"/>
              <a:t>Udarbejdelse af funktionel specifikation</a:t>
            </a:r>
          </a:p>
          <a:p>
            <a:pPr lvl="1"/>
            <a:endParaRPr lang="da-DK" dirty="0"/>
          </a:p>
          <a:p>
            <a:pPr lvl="1"/>
            <a:r>
              <a:rPr lang="da-DK" dirty="0" smtClean="0"/>
              <a:t>Afklaring af relevante målpunkter i pilot</a:t>
            </a:r>
          </a:p>
          <a:p>
            <a:pPr lvl="1"/>
            <a:endParaRPr lang="da-DK" dirty="0"/>
          </a:p>
          <a:p>
            <a:pPr lvl="1"/>
            <a:r>
              <a:rPr lang="da-DK" dirty="0" smtClean="0"/>
              <a:t>Erfaringsopsamling og kommunikation til kommunerne</a:t>
            </a:r>
          </a:p>
          <a:p>
            <a:pPr lvl="1"/>
            <a:endParaRPr lang="da-DK" dirty="0" smtClean="0"/>
          </a:p>
          <a:p>
            <a:pPr lvl="1"/>
            <a:r>
              <a:rPr lang="da-DK" dirty="0" smtClean="0"/>
              <a:t>Dialog </a:t>
            </a:r>
            <a:r>
              <a:rPr lang="da-DK" dirty="0"/>
              <a:t>med fællesoffentlige parter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02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Siden sidst</a:t>
            </a:r>
          </a:p>
          <a:p>
            <a:endParaRPr lang="da-DK" dirty="0"/>
          </a:p>
          <a:p>
            <a:r>
              <a:rPr lang="da-DK" dirty="0" smtClean="0"/>
              <a:t>Præsentation af løsningskoncept</a:t>
            </a:r>
          </a:p>
          <a:p>
            <a:endParaRPr lang="da-DK" dirty="0" smtClean="0"/>
          </a:p>
          <a:p>
            <a:r>
              <a:rPr lang="da-DK" dirty="0" smtClean="0"/>
              <a:t>Præsentation af de fællesoffentlige samarbejde</a:t>
            </a:r>
          </a:p>
          <a:p>
            <a:endParaRPr lang="da-DK" dirty="0"/>
          </a:p>
          <a:p>
            <a:r>
              <a:rPr lang="da-DK" dirty="0" smtClean="0"/>
              <a:t>Præsentation af erfaringsopsamling</a:t>
            </a:r>
          </a:p>
          <a:p>
            <a:endParaRPr lang="da-DK" dirty="0"/>
          </a:p>
          <a:p>
            <a:r>
              <a:rPr lang="da-DK" dirty="0" smtClean="0"/>
              <a:t>Det videre arbejde</a:t>
            </a:r>
          </a:p>
        </p:txBody>
      </p:sp>
    </p:spTree>
    <p:extLst>
      <p:ext uri="{BB962C8B-B14F-4D97-AF65-F5344CB8AC3E}">
        <p14:creationId xmlns:p14="http://schemas.microsoft.com/office/powerpoint/2010/main" val="424461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Siden sidst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Slutfase for løsningskoncept</a:t>
            </a:r>
          </a:p>
          <a:p>
            <a:pPr lvl="3" indent="0">
              <a:buNone/>
            </a:pPr>
            <a:endParaRPr lang="da-DK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Indsamling af erfaring fra en række kommuner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Påbegyndt overvejelser om juridisk afklaring</a:t>
            </a:r>
          </a:p>
          <a:p>
            <a:pPr>
              <a:buNone/>
            </a:pPr>
            <a:endParaRPr lang="da-DK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Igangsat indledende afklaring af datakvalitet med pilotkommuner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Dialog med fællesoffentlige parter om det videre arbejde</a:t>
            </a:r>
            <a:endParaRPr lang="da-DK" b="0" dirty="0"/>
          </a:p>
          <a:p>
            <a:pPr>
              <a:buNone/>
            </a:pPr>
            <a:endParaRPr lang="da-DK" b="0" dirty="0" smtClean="0"/>
          </a:p>
        </p:txBody>
      </p:sp>
    </p:spTree>
    <p:extLst>
      <p:ext uri="{BB962C8B-B14F-4D97-AF65-F5344CB8AC3E}">
        <p14:creationId xmlns:p14="http://schemas.microsoft.com/office/powerpoint/2010/main" val="11043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7" name="Rektangel 6"/>
          <p:cNvSpPr/>
          <p:nvPr/>
        </p:nvSpPr>
        <p:spPr>
          <a:xfrm>
            <a:off x="5292436" y="230910"/>
            <a:ext cx="6650182" cy="585585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endParaRPr lang="da-DK" sz="1600" dirty="0" err="1" smtClean="0">
              <a:solidFill>
                <a:schemeClr val="tx2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292436" y="387927"/>
            <a:ext cx="6650182" cy="27709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600" dirty="0" smtClean="0">
                <a:solidFill>
                  <a:schemeClr val="bg1"/>
                </a:solidFill>
              </a:rPr>
              <a:t>Spor 1 - pilotprojekter</a:t>
            </a:r>
          </a:p>
        </p:txBody>
      </p:sp>
      <p:sp>
        <p:nvSpPr>
          <p:cNvPr id="12" name="Rektangel 11"/>
          <p:cNvSpPr/>
          <p:nvPr/>
        </p:nvSpPr>
        <p:spPr>
          <a:xfrm>
            <a:off x="5292436" y="3890875"/>
            <a:ext cx="6650182" cy="27709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600" dirty="0" smtClean="0">
                <a:solidFill>
                  <a:schemeClr val="bg1"/>
                </a:solidFill>
              </a:rPr>
              <a:t>Spor 2 – koordination til øvrige</a:t>
            </a:r>
          </a:p>
        </p:txBody>
      </p:sp>
      <p:sp>
        <p:nvSpPr>
          <p:cNvPr id="13" name="Rektangel 12"/>
          <p:cNvSpPr/>
          <p:nvPr/>
        </p:nvSpPr>
        <p:spPr>
          <a:xfrm>
            <a:off x="5308932" y="4867478"/>
            <a:ext cx="6616647" cy="27709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600" dirty="0" smtClean="0">
                <a:solidFill>
                  <a:schemeClr val="bg1"/>
                </a:solidFill>
              </a:rPr>
              <a:t>Spor 3 - Kommunikation</a:t>
            </a:r>
          </a:p>
        </p:txBody>
      </p:sp>
      <p:sp>
        <p:nvSpPr>
          <p:cNvPr id="19" name="Tekstfelt 18"/>
          <p:cNvSpPr txBox="1"/>
          <p:nvPr/>
        </p:nvSpPr>
        <p:spPr>
          <a:xfrm>
            <a:off x="5298244" y="6107553"/>
            <a:ext cx="985396" cy="256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 smtClean="0">
                <a:solidFill>
                  <a:schemeClr val="accent1"/>
                </a:solidFill>
              </a:rPr>
              <a:t>Q1 2018</a:t>
            </a:r>
          </a:p>
        </p:txBody>
      </p:sp>
      <p:sp>
        <p:nvSpPr>
          <p:cNvPr id="20" name="Tekstfelt 19"/>
          <p:cNvSpPr txBox="1"/>
          <p:nvPr/>
        </p:nvSpPr>
        <p:spPr>
          <a:xfrm>
            <a:off x="6751946" y="6106845"/>
            <a:ext cx="1517072" cy="256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 smtClean="0">
                <a:solidFill>
                  <a:schemeClr val="accent1"/>
                </a:solidFill>
              </a:rPr>
              <a:t>Q2 2018</a:t>
            </a:r>
          </a:p>
        </p:txBody>
      </p:sp>
      <p:sp>
        <p:nvSpPr>
          <p:cNvPr id="21" name="Tekstfelt 20"/>
          <p:cNvSpPr txBox="1"/>
          <p:nvPr/>
        </p:nvSpPr>
        <p:spPr>
          <a:xfrm>
            <a:off x="8906346" y="6115950"/>
            <a:ext cx="1517072" cy="256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 smtClean="0">
                <a:solidFill>
                  <a:schemeClr val="accent1"/>
                </a:solidFill>
              </a:rPr>
              <a:t>Q3 2018</a:t>
            </a:r>
          </a:p>
        </p:txBody>
      </p:sp>
      <p:sp>
        <p:nvSpPr>
          <p:cNvPr id="23" name="Pentagon 22"/>
          <p:cNvSpPr/>
          <p:nvPr/>
        </p:nvSpPr>
        <p:spPr>
          <a:xfrm>
            <a:off x="5292436" y="1214419"/>
            <a:ext cx="1470892" cy="288656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Løsningskoncept</a:t>
            </a:r>
          </a:p>
        </p:txBody>
      </p:sp>
      <p:sp>
        <p:nvSpPr>
          <p:cNvPr id="24" name="Pentagon 23"/>
          <p:cNvSpPr/>
          <p:nvPr/>
        </p:nvSpPr>
        <p:spPr>
          <a:xfrm>
            <a:off x="5292436" y="705570"/>
            <a:ext cx="827563" cy="445128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Brugerbehov</a:t>
            </a:r>
          </a:p>
        </p:txBody>
      </p:sp>
      <p:sp>
        <p:nvSpPr>
          <p:cNvPr id="25" name="Pentagon 24"/>
          <p:cNvSpPr/>
          <p:nvPr/>
        </p:nvSpPr>
        <p:spPr>
          <a:xfrm>
            <a:off x="6582751" y="1553385"/>
            <a:ext cx="1962855" cy="288656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Funktionel specifikation</a:t>
            </a:r>
          </a:p>
        </p:txBody>
      </p:sp>
      <p:sp>
        <p:nvSpPr>
          <p:cNvPr id="26" name="Pentagon 25"/>
          <p:cNvSpPr/>
          <p:nvPr/>
        </p:nvSpPr>
        <p:spPr>
          <a:xfrm>
            <a:off x="6149080" y="1908632"/>
            <a:ext cx="5211647" cy="2795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Datakvalitet og forberedelse af udstilling (ejerskab i kommuner) </a:t>
            </a:r>
          </a:p>
        </p:txBody>
      </p:sp>
      <p:sp>
        <p:nvSpPr>
          <p:cNvPr id="27" name="Pentagon 26"/>
          <p:cNvSpPr/>
          <p:nvPr/>
        </p:nvSpPr>
        <p:spPr>
          <a:xfrm>
            <a:off x="6315186" y="2245196"/>
            <a:ext cx="3423909" cy="29196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Myndighedsspecifik juridisk afklaring</a:t>
            </a:r>
          </a:p>
        </p:txBody>
      </p:sp>
      <p:sp>
        <p:nvSpPr>
          <p:cNvPr id="28" name="Pentagon 27"/>
          <p:cNvSpPr/>
          <p:nvPr/>
        </p:nvSpPr>
        <p:spPr>
          <a:xfrm>
            <a:off x="8572653" y="2584794"/>
            <a:ext cx="2588324" cy="2795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Teknisk udvikling af pilot</a:t>
            </a:r>
          </a:p>
        </p:txBody>
      </p:sp>
      <p:sp>
        <p:nvSpPr>
          <p:cNvPr id="30" name="Tekstfelt 29"/>
          <p:cNvSpPr txBox="1"/>
          <p:nvPr/>
        </p:nvSpPr>
        <p:spPr>
          <a:xfrm>
            <a:off x="10826747" y="6105368"/>
            <a:ext cx="1517072" cy="256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 smtClean="0">
                <a:solidFill>
                  <a:schemeClr val="accent1"/>
                </a:solidFill>
              </a:rPr>
              <a:t>Q4 2018</a:t>
            </a:r>
          </a:p>
        </p:txBody>
      </p:sp>
      <p:sp>
        <p:nvSpPr>
          <p:cNvPr id="31" name="Pentagon 30"/>
          <p:cNvSpPr/>
          <p:nvPr/>
        </p:nvSpPr>
        <p:spPr>
          <a:xfrm>
            <a:off x="11006083" y="3582636"/>
            <a:ext cx="917909" cy="2630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Udrulning</a:t>
            </a:r>
          </a:p>
        </p:txBody>
      </p:sp>
      <p:sp>
        <p:nvSpPr>
          <p:cNvPr id="32" name="Pentagon 31"/>
          <p:cNvSpPr/>
          <p:nvPr/>
        </p:nvSpPr>
        <p:spPr>
          <a:xfrm>
            <a:off x="7196519" y="2912530"/>
            <a:ext cx="1970638" cy="28442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Målpunkter </a:t>
            </a:r>
          </a:p>
        </p:txBody>
      </p:sp>
      <p:sp>
        <p:nvSpPr>
          <p:cNvPr id="33" name="Pentagon 32"/>
          <p:cNvSpPr/>
          <p:nvPr/>
        </p:nvSpPr>
        <p:spPr>
          <a:xfrm>
            <a:off x="10139217" y="4230335"/>
            <a:ext cx="1781325" cy="2795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Referencearkitektur</a:t>
            </a:r>
          </a:p>
        </p:txBody>
      </p:sp>
      <p:sp>
        <p:nvSpPr>
          <p:cNvPr id="34" name="Pentagon 33"/>
          <p:cNvSpPr/>
          <p:nvPr/>
        </p:nvSpPr>
        <p:spPr>
          <a:xfrm>
            <a:off x="5308933" y="5285755"/>
            <a:ext cx="2886026" cy="2795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Interviews og kortlægning af erfaringer</a:t>
            </a:r>
          </a:p>
        </p:txBody>
      </p:sp>
      <p:sp>
        <p:nvSpPr>
          <p:cNvPr id="35" name="Pentagon 34"/>
          <p:cNvSpPr/>
          <p:nvPr/>
        </p:nvSpPr>
        <p:spPr>
          <a:xfrm>
            <a:off x="6238916" y="5668965"/>
            <a:ext cx="5720740" cy="2795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Løbende opsamling og kommunikation af projektet</a:t>
            </a:r>
          </a:p>
        </p:txBody>
      </p:sp>
      <p:sp>
        <p:nvSpPr>
          <p:cNvPr id="36" name="Pentagon 35"/>
          <p:cNvSpPr/>
          <p:nvPr/>
        </p:nvSpPr>
        <p:spPr>
          <a:xfrm>
            <a:off x="5292436" y="4555074"/>
            <a:ext cx="6628529" cy="2795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Koordination med øvrige projekter </a:t>
            </a:r>
          </a:p>
        </p:txBody>
      </p:sp>
      <p:cxnSp>
        <p:nvCxnSpPr>
          <p:cNvPr id="8" name="Lige forbindelse 7"/>
          <p:cNvCxnSpPr/>
          <p:nvPr/>
        </p:nvCxnSpPr>
        <p:spPr>
          <a:xfrm>
            <a:off x="6465165" y="254000"/>
            <a:ext cx="40489" cy="5885344"/>
          </a:xfrm>
          <a:prstGeom prst="line">
            <a:avLst/>
          </a:prstGeom>
          <a:ln w="95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entagon 36"/>
          <p:cNvSpPr/>
          <p:nvPr/>
        </p:nvSpPr>
        <p:spPr>
          <a:xfrm>
            <a:off x="9374909" y="3287013"/>
            <a:ext cx="2097019" cy="26275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 smtClean="0">
                <a:solidFill>
                  <a:schemeClr val="tx2"/>
                </a:solidFill>
              </a:rPr>
              <a:t>Kommunikation til borgere</a:t>
            </a:r>
          </a:p>
        </p:txBody>
      </p:sp>
      <p:sp>
        <p:nvSpPr>
          <p:cNvPr id="38" name="Pentagon 37"/>
          <p:cNvSpPr/>
          <p:nvPr/>
        </p:nvSpPr>
        <p:spPr>
          <a:xfrm>
            <a:off x="10139217" y="2918468"/>
            <a:ext cx="1705839" cy="27706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r>
              <a:rPr lang="da-DK" sz="1200" dirty="0">
                <a:solidFill>
                  <a:schemeClr val="tx2"/>
                </a:solidFill>
              </a:rPr>
              <a:t>L</a:t>
            </a:r>
            <a:r>
              <a:rPr lang="da-DK" sz="1200" dirty="0" smtClean="0">
                <a:solidFill>
                  <a:schemeClr val="tx2"/>
                </a:solidFill>
              </a:rPr>
              <a:t>øbende opfølgning </a:t>
            </a:r>
          </a:p>
        </p:txBody>
      </p:sp>
      <p:pic>
        <p:nvPicPr>
          <p:cNvPr id="39" name="Pladsholder til indhold 2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1315" y="1796355"/>
            <a:ext cx="5157351" cy="3209668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696862" y="939835"/>
            <a:ext cx="3519054" cy="4476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3000" dirty="0" smtClean="0">
                <a:solidFill>
                  <a:schemeClr val="accent1"/>
                </a:solidFill>
              </a:rPr>
              <a:t>Tidsplan</a:t>
            </a:r>
          </a:p>
        </p:txBody>
      </p:sp>
      <p:cxnSp>
        <p:nvCxnSpPr>
          <p:cNvPr id="4" name="Lige forbindelse 3"/>
          <p:cNvCxnSpPr/>
          <p:nvPr/>
        </p:nvCxnSpPr>
        <p:spPr>
          <a:xfrm>
            <a:off x="6040582" y="230910"/>
            <a:ext cx="79417" cy="614113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>
            <a:off x="8502488" y="230910"/>
            <a:ext cx="87835" cy="614113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6076844" y="1549720"/>
            <a:ext cx="496307" cy="274388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endParaRPr lang="da-DK" sz="1600" dirty="0" err="1" smtClean="0">
              <a:solidFill>
                <a:schemeClr val="tx2"/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6044755" y="1221416"/>
            <a:ext cx="544398" cy="274388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endParaRPr lang="da-DK" sz="1600" dirty="0" err="1" smtClean="0">
              <a:solidFill>
                <a:schemeClr val="tx2"/>
              </a:solidFill>
            </a:endParaRPr>
          </a:p>
        </p:txBody>
      </p:sp>
      <p:cxnSp>
        <p:nvCxnSpPr>
          <p:cNvPr id="42" name="Lige forbindelse 41"/>
          <p:cNvCxnSpPr/>
          <p:nvPr/>
        </p:nvCxnSpPr>
        <p:spPr>
          <a:xfrm>
            <a:off x="10501642" y="230910"/>
            <a:ext cx="79417" cy="614113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64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Løsningskoncept </a:t>
            </a:r>
            <a:br>
              <a:rPr lang="da-DK" dirty="0" smtClean="0"/>
            </a:br>
            <a:r>
              <a:rPr lang="da-DK" dirty="0" smtClean="0"/>
              <a:t>&amp;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fællesoffentlig arketyper for </a:t>
            </a:r>
            <a:r>
              <a:rPr lang="da-DK" dirty="0"/>
              <a:t>a</a:t>
            </a:r>
            <a:r>
              <a:rPr lang="da-DK" dirty="0" smtClean="0"/>
              <a:t>rkitektur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76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kstfelt 56">
            <a:extLst>
              <a:ext uri="{FF2B5EF4-FFF2-40B4-BE49-F238E27FC236}">
                <a16:creationId xmlns="" xmlns:a16="http://schemas.microsoft.com/office/drawing/2014/main" id="{9344FBE6-8D3A-4968-A5F4-98883F19B37F}"/>
              </a:ext>
            </a:extLst>
          </p:cNvPr>
          <p:cNvSpPr txBox="1"/>
          <p:nvPr/>
        </p:nvSpPr>
        <p:spPr>
          <a:xfrm>
            <a:off x="3261460" y="4460511"/>
            <a:ext cx="2140580" cy="199694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da-DK" dirty="0">
              <a:solidFill>
                <a:prstClr val="black"/>
              </a:solidFill>
            </a:endParaRPr>
          </a:p>
        </p:txBody>
      </p:sp>
      <p:pic>
        <p:nvPicPr>
          <p:cNvPr id="36" name="Billede 35">
            <a:extLst>
              <a:ext uri="{FF2B5EF4-FFF2-40B4-BE49-F238E27FC236}">
                <a16:creationId xmlns="" xmlns:a16="http://schemas.microsoft.com/office/drawing/2014/main" id="{2AF35704-D58C-42D6-84FD-770B24CAC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147" y="4711380"/>
            <a:ext cx="1760824" cy="1606762"/>
          </a:xfrm>
          <a:prstGeom prst="rect">
            <a:avLst/>
          </a:prstGeom>
          <a:ln w="15875">
            <a:solidFill>
              <a:schemeClr val="accent6"/>
            </a:solidFill>
          </a:ln>
        </p:spPr>
      </p:pic>
      <p:sp>
        <p:nvSpPr>
          <p:cNvPr id="69" name="Tekstfelt 68">
            <a:extLst>
              <a:ext uri="{FF2B5EF4-FFF2-40B4-BE49-F238E27FC236}">
                <a16:creationId xmlns="" xmlns:a16="http://schemas.microsoft.com/office/drawing/2014/main" id="{BAAAC07A-A787-4716-80C7-98312F477D5F}"/>
              </a:ext>
            </a:extLst>
          </p:cNvPr>
          <p:cNvSpPr txBox="1"/>
          <p:nvPr/>
        </p:nvSpPr>
        <p:spPr>
          <a:xfrm>
            <a:off x="8878041" y="4518267"/>
            <a:ext cx="2140580" cy="193918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da-DK" dirty="0">
              <a:solidFill>
                <a:prstClr val="black"/>
              </a:solidFill>
            </a:endParaRPr>
          </a:p>
        </p:txBody>
      </p:sp>
      <p:pic>
        <p:nvPicPr>
          <p:cNvPr id="34" name="Billede 33">
            <a:extLst>
              <a:ext uri="{FF2B5EF4-FFF2-40B4-BE49-F238E27FC236}">
                <a16:creationId xmlns="" xmlns:a16="http://schemas.microsoft.com/office/drawing/2014/main" id="{95907582-BA8F-46BC-98BD-FACA218D7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8319" y="4711380"/>
            <a:ext cx="1760824" cy="1606763"/>
          </a:xfrm>
          <a:prstGeom prst="rect">
            <a:avLst/>
          </a:prstGeom>
          <a:ln w="12700">
            <a:solidFill>
              <a:srgbClr val="C00000"/>
            </a:solidFill>
          </a:ln>
        </p:spPr>
      </p:pic>
      <p:pic>
        <p:nvPicPr>
          <p:cNvPr id="5" name="Grafik 4" descr="Database">
            <a:extLst>
              <a:ext uri="{FF2B5EF4-FFF2-40B4-BE49-F238E27FC236}">
                <a16:creationId xmlns="" xmlns:a16="http://schemas.microsoft.com/office/drawing/2014/main" id="{BDF7A6F7-C7FB-4CDD-A925-5572075405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541" y="808553"/>
            <a:ext cx="914400" cy="914400"/>
          </a:xfrm>
          <a:prstGeom prst="rect">
            <a:avLst/>
          </a:prstGeom>
        </p:spPr>
      </p:pic>
      <p:pic>
        <p:nvPicPr>
          <p:cNvPr id="6" name="Grafik 5" descr="Database">
            <a:extLst>
              <a:ext uri="{FF2B5EF4-FFF2-40B4-BE49-F238E27FC236}">
                <a16:creationId xmlns="" xmlns:a16="http://schemas.microsoft.com/office/drawing/2014/main" id="{AC381E68-74A4-4CC1-A1BE-42043EB74E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91534" y="575223"/>
            <a:ext cx="914400" cy="914400"/>
          </a:xfrm>
          <a:prstGeom prst="rect">
            <a:avLst/>
          </a:prstGeom>
        </p:spPr>
      </p:pic>
      <p:pic>
        <p:nvPicPr>
          <p:cNvPr id="7" name="Grafik 6" descr="Database">
            <a:extLst>
              <a:ext uri="{FF2B5EF4-FFF2-40B4-BE49-F238E27FC236}">
                <a16:creationId xmlns="" xmlns:a16="http://schemas.microsoft.com/office/drawing/2014/main" id="{DEC1A58E-AC4E-4362-8DC9-3CAF8CE9CB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035" y="1845564"/>
            <a:ext cx="914400" cy="914400"/>
          </a:xfrm>
          <a:prstGeom prst="rect">
            <a:avLst/>
          </a:prstGeom>
        </p:spPr>
      </p:pic>
      <p:cxnSp>
        <p:nvCxnSpPr>
          <p:cNvPr id="10" name="Lige forbindelse 9">
            <a:extLst>
              <a:ext uri="{FF2B5EF4-FFF2-40B4-BE49-F238E27FC236}">
                <a16:creationId xmlns="" xmlns:a16="http://schemas.microsoft.com/office/drawing/2014/main" id="{A5E09AD8-0251-40AE-B6A0-BBF7CF74C04B}"/>
              </a:ext>
            </a:extLst>
          </p:cNvPr>
          <p:cNvCxnSpPr>
            <a:cxnSpLocks/>
          </p:cNvCxnSpPr>
          <p:nvPr/>
        </p:nvCxnSpPr>
        <p:spPr>
          <a:xfrm>
            <a:off x="0" y="340360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11">
            <a:extLst>
              <a:ext uri="{FF2B5EF4-FFF2-40B4-BE49-F238E27FC236}">
                <a16:creationId xmlns="" xmlns:a16="http://schemas.microsoft.com/office/drawing/2014/main" id="{D58CF49C-B30E-4097-8CFA-1C8089F3E49A}"/>
              </a:ext>
            </a:extLst>
          </p:cNvPr>
          <p:cNvSpPr/>
          <p:nvPr/>
        </p:nvSpPr>
        <p:spPr>
          <a:xfrm>
            <a:off x="4409169" y="979274"/>
            <a:ext cx="2184400" cy="17711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prstClr val="white"/>
              </a:solidFill>
            </a:endParaRPr>
          </a:p>
        </p:txBody>
      </p:sp>
      <p:pic>
        <p:nvPicPr>
          <p:cNvPr id="14" name="Grafik 13" descr="Åben mappe">
            <a:extLst>
              <a:ext uri="{FF2B5EF4-FFF2-40B4-BE49-F238E27FC236}">
                <a16:creationId xmlns="" xmlns:a16="http://schemas.microsoft.com/office/drawing/2014/main" id="{ED7589BE-347F-42EB-BCB9-50F9C77924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08294" y="1010421"/>
            <a:ext cx="735330" cy="735330"/>
          </a:xfrm>
          <a:prstGeom prst="rect">
            <a:avLst/>
          </a:prstGeom>
        </p:spPr>
      </p:pic>
      <p:pic>
        <p:nvPicPr>
          <p:cNvPr id="16" name="Grafik 15" descr="Dokument">
            <a:extLst>
              <a:ext uri="{FF2B5EF4-FFF2-40B4-BE49-F238E27FC236}">
                <a16:creationId xmlns="" xmlns:a16="http://schemas.microsoft.com/office/drawing/2014/main" id="{9498A381-1FAA-44F2-84B4-2B6465D2CA4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49645" y="1047251"/>
            <a:ext cx="698500" cy="698500"/>
          </a:xfrm>
          <a:prstGeom prst="rect">
            <a:avLst/>
          </a:prstGeom>
        </p:spPr>
      </p:pic>
      <p:pic>
        <p:nvPicPr>
          <p:cNvPr id="18" name="Grafik 17" descr="Mønter">
            <a:extLst>
              <a:ext uri="{FF2B5EF4-FFF2-40B4-BE49-F238E27FC236}">
                <a16:creationId xmlns="" xmlns:a16="http://schemas.microsoft.com/office/drawing/2014/main" id="{46F624B1-5A6B-4D61-8F26-D29B35A89A5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31995" y="1970663"/>
            <a:ext cx="658495" cy="658495"/>
          </a:xfrm>
          <a:prstGeom prst="rect">
            <a:avLst/>
          </a:prstGeom>
        </p:spPr>
      </p:pic>
      <p:pic>
        <p:nvPicPr>
          <p:cNvPr id="29" name="Grafik 28" descr="Bruger">
            <a:extLst>
              <a:ext uri="{FF2B5EF4-FFF2-40B4-BE49-F238E27FC236}">
                <a16:creationId xmlns="" xmlns:a16="http://schemas.microsoft.com/office/drawing/2014/main" id="{E269A65A-C06B-41C2-B6CF-071601184A7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02864" y="167521"/>
            <a:ext cx="556312" cy="574441"/>
          </a:xfrm>
          <a:prstGeom prst="rect">
            <a:avLst/>
          </a:prstGeom>
        </p:spPr>
      </p:pic>
      <p:sp>
        <p:nvSpPr>
          <p:cNvPr id="31" name="Tekstfelt 30">
            <a:extLst>
              <a:ext uri="{FF2B5EF4-FFF2-40B4-BE49-F238E27FC236}">
                <a16:creationId xmlns="" xmlns:a16="http://schemas.microsoft.com/office/drawing/2014/main" id="{727280A7-8379-40D9-96CB-8569BCEB275F}"/>
              </a:ext>
            </a:extLst>
          </p:cNvPr>
          <p:cNvSpPr txBox="1"/>
          <p:nvPr/>
        </p:nvSpPr>
        <p:spPr>
          <a:xfrm>
            <a:off x="4959176" y="168575"/>
            <a:ext cx="1632891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prstClr val="black"/>
                </a:solidFill>
              </a:rPr>
              <a:t>CPR #</a:t>
            </a:r>
          </a:p>
          <a:p>
            <a:r>
              <a:rPr lang="da-DK" sz="1600" dirty="0">
                <a:solidFill>
                  <a:prstClr val="black"/>
                </a:solidFill>
              </a:rPr>
              <a:t>NemID</a:t>
            </a:r>
          </a:p>
        </p:txBody>
      </p:sp>
      <p:pic>
        <p:nvPicPr>
          <p:cNvPr id="33" name="Grafik 32" descr="Lås op">
            <a:extLst>
              <a:ext uri="{FF2B5EF4-FFF2-40B4-BE49-F238E27FC236}">
                <a16:creationId xmlns="" xmlns:a16="http://schemas.microsoft.com/office/drawing/2014/main" id="{EA7E998B-B8C0-4743-A4A1-2C04AB92B77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883233" y="217641"/>
            <a:ext cx="470820" cy="470820"/>
          </a:xfrm>
          <a:prstGeom prst="rect">
            <a:avLst/>
          </a:prstGeom>
        </p:spPr>
      </p:pic>
      <p:cxnSp>
        <p:nvCxnSpPr>
          <p:cNvPr id="35" name="Lige forbindelse 34">
            <a:extLst>
              <a:ext uri="{FF2B5EF4-FFF2-40B4-BE49-F238E27FC236}">
                <a16:creationId xmlns="" xmlns:a16="http://schemas.microsoft.com/office/drawing/2014/main" id="{CC512515-B832-478F-BCC9-322DC4FDB420}"/>
              </a:ext>
            </a:extLst>
          </p:cNvPr>
          <p:cNvCxnSpPr>
            <a:cxnSpLocks/>
            <a:stCxn id="33" idx="2"/>
            <a:endCxn id="20" idx="0"/>
          </p:cNvCxnSpPr>
          <p:nvPr/>
        </p:nvCxnSpPr>
        <p:spPr>
          <a:xfrm flipH="1">
            <a:off x="5553763" y="688461"/>
            <a:ext cx="564880" cy="468297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="" xmlns:a16="http://schemas.microsoft.com/office/drawing/2014/main" id="{B5E765B9-1E4E-4067-811E-42AA0D502104}"/>
              </a:ext>
            </a:extLst>
          </p:cNvPr>
          <p:cNvSpPr txBox="1"/>
          <p:nvPr/>
        </p:nvSpPr>
        <p:spPr>
          <a:xfrm>
            <a:off x="8449908" y="830769"/>
            <a:ext cx="2201811" cy="227160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a-DK" sz="1000" b="1" dirty="0">
                <a:solidFill>
                  <a:srgbClr val="4472C4"/>
                </a:solidFill>
              </a:rPr>
              <a:t>Egenskaber</a:t>
            </a:r>
          </a:p>
          <a:p>
            <a:r>
              <a:rPr lang="da-DK" sz="1000" dirty="0">
                <a:solidFill>
                  <a:srgbClr val="4472C4"/>
                </a:solidFill>
              </a:rPr>
              <a:t>&lt;Titel&gt;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&lt;Sagsbehandler&gt;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&lt;OrgEnhed&gt;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&lt;Dato&gt;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&lt;Status&gt;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&lt;Journalnote&gt;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&lt;Økonomi&gt;</a:t>
            </a:r>
          </a:p>
          <a:p>
            <a:r>
              <a:rPr lang="da-DK" sz="1000" b="1" dirty="0">
                <a:solidFill>
                  <a:srgbClr val="4472C4"/>
                </a:solidFill>
              </a:rPr>
              <a:t>HOP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&lt;CPR&gt;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&lt;Parametre&gt;</a:t>
            </a:r>
          </a:p>
          <a:p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41" name="Tekstfelt 40">
            <a:extLst>
              <a:ext uri="{FF2B5EF4-FFF2-40B4-BE49-F238E27FC236}">
                <a16:creationId xmlns="" xmlns:a16="http://schemas.microsoft.com/office/drawing/2014/main" id="{EA43945C-68DD-4957-852A-0CA68B6FE639}"/>
              </a:ext>
            </a:extLst>
          </p:cNvPr>
          <p:cNvSpPr txBox="1"/>
          <p:nvPr/>
        </p:nvSpPr>
        <p:spPr>
          <a:xfrm>
            <a:off x="11157834" y="56897"/>
            <a:ext cx="960538" cy="33855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600" b="1" dirty="0">
                <a:solidFill>
                  <a:prstClr val="black"/>
                </a:solidFill>
              </a:rPr>
              <a:t>Centralt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="" xmlns:a16="http://schemas.microsoft.com/office/drawing/2014/main" id="{6D8D31E7-A07A-4110-8669-253CEB270415}"/>
              </a:ext>
            </a:extLst>
          </p:cNvPr>
          <p:cNvSpPr txBox="1"/>
          <p:nvPr/>
        </p:nvSpPr>
        <p:spPr>
          <a:xfrm>
            <a:off x="11157834" y="3507222"/>
            <a:ext cx="960538" cy="33855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600" b="1" dirty="0">
                <a:solidFill>
                  <a:prstClr val="black"/>
                </a:solidFill>
              </a:rPr>
              <a:t>Lokalt</a:t>
            </a:r>
          </a:p>
        </p:txBody>
      </p:sp>
      <p:cxnSp>
        <p:nvCxnSpPr>
          <p:cNvPr id="50" name="Lige pilforbindelse 49">
            <a:extLst>
              <a:ext uri="{FF2B5EF4-FFF2-40B4-BE49-F238E27FC236}">
                <a16:creationId xmlns="" xmlns:a16="http://schemas.microsoft.com/office/drawing/2014/main" id="{197EB039-C6CD-4C82-947B-60308AF7F3E2}"/>
              </a:ext>
            </a:extLst>
          </p:cNvPr>
          <p:cNvCxnSpPr>
            <a:cxnSpLocks/>
            <a:stCxn id="5" idx="2"/>
            <a:endCxn id="12" idx="1"/>
          </p:cNvCxnSpPr>
          <p:nvPr/>
        </p:nvCxnSpPr>
        <p:spPr>
          <a:xfrm>
            <a:off x="731741" y="1722953"/>
            <a:ext cx="3677428" cy="141909"/>
          </a:xfrm>
          <a:prstGeom prst="straightConnector1">
            <a:avLst/>
          </a:prstGeom>
          <a:ln w="28575">
            <a:solidFill>
              <a:schemeClr val="accent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ge pilforbindelse 53">
            <a:extLst>
              <a:ext uri="{FF2B5EF4-FFF2-40B4-BE49-F238E27FC236}">
                <a16:creationId xmlns="" xmlns:a16="http://schemas.microsoft.com/office/drawing/2014/main" id="{6BA86D9F-4AF0-488D-958B-5CE2F1D97515}"/>
              </a:ext>
            </a:extLst>
          </p:cNvPr>
          <p:cNvCxnSpPr>
            <a:cxnSpLocks/>
            <a:stCxn id="6" idx="2"/>
            <a:endCxn id="12" idx="1"/>
          </p:cNvCxnSpPr>
          <p:nvPr/>
        </p:nvCxnSpPr>
        <p:spPr>
          <a:xfrm>
            <a:off x="1748734" y="1489623"/>
            <a:ext cx="2660435" cy="375239"/>
          </a:xfrm>
          <a:prstGeom prst="straightConnector1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Lige pilforbindelse 59">
            <a:extLst>
              <a:ext uri="{FF2B5EF4-FFF2-40B4-BE49-F238E27FC236}">
                <a16:creationId xmlns="" xmlns:a16="http://schemas.microsoft.com/office/drawing/2014/main" id="{18D89256-4AB0-4007-8B9B-E3DCEE5D2B6E}"/>
              </a:ext>
            </a:extLst>
          </p:cNvPr>
          <p:cNvCxnSpPr>
            <a:cxnSpLocks/>
            <a:stCxn id="7" idx="2"/>
            <a:endCxn id="12" idx="1"/>
          </p:cNvCxnSpPr>
          <p:nvPr/>
        </p:nvCxnSpPr>
        <p:spPr>
          <a:xfrm flipV="1">
            <a:off x="690235" y="1864862"/>
            <a:ext cx="3718934" cy="895102"/>
          </a:xfrm>
          <a:prstGeom prst="straightConnector1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pilforbindelse 62">
            <a:extLst>
              <a:ext uri="{FF2B5EF4-FFF2-40B4-BE49-F238E27FC236}">
                <a16:creationId xmlns="" xmlns:a16="http://schemas.microsoft.com/office/drawing/2014/main" id="{E46C3648-8DC6-42D9-A2B8-CC68EF32D6F8}"/>
              </a:ext>
            </a:extLst>
          </p:cNvPr>
          <p:cNvCxnSpPr>
            <a:cxnSpLocks/>
            <a:stCxn id="8" idx="2"/>
            <a:endCxn id="12" idx="1"/>
          </p:cNvCxnSpPr>
          <p:nvPr/>
        </p:nvCxnSpPr>
        <p:spPr>
          <a:xfrm flipV="1">
            <a:off x="1767019" y="1864862"/>
            <a:ext cx="2642150" cy="1117011"/>
          </a:xfrm>
          <a:prstGeom prst="straightConnector1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 descr="Database">
            <a:extLst>
              <a:ext uri="{FF2B5EF4-FFF2-40B4-BE49-F238E27FC236}">
                <a16:creationId xmlns="" xmlns:a16="http://schemas.microsoft.com/office/drawing/2014/main" id="{B4A6153C-3344-4F10-8DF5-1FEFE74109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9819" y="2067473"/>
            <a:ext cx="914400" cy="914400"/>
          </a:xfrm>
          <a:prstGeom prst="rect">
            <a:avLst/>
          </a:prstGeom>
        </p:spPr>
      </p:pic>
      <p:cxnSp>
        <p:nvCxnSpPr>
          <p:cNvPr id="74" name="Lige pilforbindelse 73">
            <a:extLst>
              <a:ext uri="{FF2B5EF4-FFF2-40B4-BE49-F238E27FC236}">
                <a16:creationId xmlns="" xmlns:a16="http://schemas.microsoft.com/office/drawing/2014/main" id="{DCFD252A-C758-4BD0-AE2C-6D4D0AC8C0D5}"/>
              </a:ext>
            </a:extLst>
          </p:cNvPr>
          <p:cNvCxnSpPr>
            <a:cxnSpLocks/>
            <a:stCxn id="39" idx="3"/>
            <a:endCxn id="87" idx="1"/>
          </p:cNvCxnSpPr>
          <p:nvPr/>
        </p:nvCxnSpPr>
        <p:spPr>
          <a:xfrm flipV="1">
            <a:off x="1156905" y="5077624"/>
            <a:ext cx="618360" cy="592684"/>
          </a:xfrm>
          <a:prstGeom prst="straightConnector1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Lige pilforbindelse 79">
            <a:extLst>
              <a:ext uri="{FF2B5EF4-FFF2-40B4-BE49-F238E27FC236}">
                <a16:creationId xmlns="" xmlns:a16="http://schemas.microsoft.com/office/drawing/2014/main" id="{B5540CCE-C335-41D9-94CA-91AE02551E58}"/>
              </a:ext>
            </a:extLst>
          </p:cNvPr>
          <p:cNvCxnSpPr>
            <a:cxnSpLocks/>
            <a:stCxn id="43" idx="3"/>
            <a:endCxn id="126" idx="1"/>
          </p:cNvCxnSpPr>
          <p:nvPr/>
        </p:nvCxnSpPr>
        <p:spPr>
          <a:xfrm flipV="1">
            <a:off x="6884472" y="5096736"/>
            <a:ext cx="575754" cy="573572"/>
          </a:xfrm>
          <a:prstGeom prst="straightConnector1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Grafik 86" descr="Liste">
            <a:extLst>
              <a:ext uri="{FF2B5EF4-FFF2-40B4-BE49-F238E27FC236}">
                <a16:creationId xmlns="" xmlns:a16="http://schemas.microsoft.com/office/drawing/2014/main" id="{74A526B5-4772-40C1-8751-03E9A9E8323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775265" y="4634760"/>
            <a:ext cx="885728" cy="885728"/>
          </a:xfrm>
          <a:prstGeom prst="rect">
            <a:avLst/>
          </a:prstGeom>
        </p:spPr>
      </p:pic>
      <p:sp>
        <p:nvSpPr>
          <p:cNvPr id="81" name="Tekstfelt 80">
            <a:extLst>
              <a:ext uri="{FF2B5EF4-FFF2-40B4-BE49-F238E27FC236}">
                <a16:creationId xmlns="" xmlns:a16="http://schemas.microsoft.com/office/drawing/2014/main" id="{2BA3490F-0487-4C46-9B9E-0961DBAB463A}"/>
              </a:ext>
            </a:extLst>
          </p:cNvPr>
          <p:cNvSpPr txBox="1"/>
          <p:nvPr/>
        </p:nvSpPr>
        <p:spPr>
          <a:xfrm>
            <a:off x="2826891" y="4021175"/>
            <a:ext cx="2132285" cy="1940249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da-DK" sz="900" dirty="0">
              <a:solidFill>
                <a:srgbClr val="70AD47"/>
              </a:solidFill>
            </a:endParaRPr>
          </a:p>
        </p:txBody>
      </p:sp>
      <p:pic>
        <p:nvPicPr>
          <p:cNvPr id="126" name="Grafik 125" descr="Liste">
            <a:extLst>
              <a:ext uri="{FF2B5EF4-FFF2-40B4-BE49-F238E27FC236}">
                <a16:creationId xmlns="" xmlns:a16="http://schemas.microsoft.com/office/drawing/2014/main" id="{FFA14460-A0D3-4340-AD24-34D5B37B95D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460226" y="4653872"/>
            <a:ext cx="885728" cy="885728"/>
          </a:xfrm>
          <a:prstGeom prst="rect">
            <a:avLst/>
          </a:prstGeom>
        </p:spPr>
      </p:pic>
      <p:sp>
        <p:nvSpPr>
          <p:cNvPr id="133" name="Tekstfelt 132">
            <a:extLst>
              <a:ext uri="{FF2B5EF4-FFF2-40B4-BE49-F238E27FC236}">
                <a16:creationId xmlns="" xmlns:a16="http://schemas.microsoft.com/office/drawing/2014/main" id="{43162138-39B4-4DD5-87CE-75E504FC6E3F}"/>
              </a:ext>
            </a:extLst>
          </p:cNvPr>
          <p:cNvSpPr txBox="1"/>
          <p:nvPr/>
        </p:nvSpPr>
        <p:spPr>
          <a:xfrm>
            <a:off x="1532811" y="252458"/>
            <a:ext cx="484908" cy="4645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a-DK" sz="1200" dirty="0">
                <a:solidFill>
                  <a:prstClr val="black"/>
                </a:solidFill>
              </a:rPr>
              <a:t>Sag </a:t>
            </a:r>
            <a:br>
              <a:rPr lang="da-DK" sz="1200" dirty="0">
                <a:solidFill>
                  <a:prstClr val="black"/>
                </a:solidFill>
              </a:rPr>
            </a:br>
            <a:r>
              <a:rPr lang="da-DK" sz="1200" dirty="0">
                <a:solidFill>
                  <a:prstClr val="black"/>
                </a:solidFill>
              </a:rPr>
              <a:t>Dok</a:t>
            </a:r>
          </a:p>
        </p:txBody>
      </p:sp>
      <p:sp>
        <p:nvSpPr>
          <p:cNvPr id="134" name="Tekstfelt 133">
            <a:extLst>
              <a:ext uri="{FF2B5EF4-FFF2-40B4-BE49-F238E27FC236}">
                <a16:creationId xmlns="" xmlns:a16="http://schemas.microsoft.com/office/drawing/2014/main" id="{C3B3C8B4-CBAF-41F2-98D8-9815850C4C98}"/>
              </a:ext>
            </a:extLst>
          </p:cNvPr>
          <p:cNvSpPr txBox="1"/>
          <p:nvPr/>
        </p:nvSpPr>
        <p:spPr>
          <a:xfrm>
            <a:off x="437633" y="651281"/>
            <a:ext cx="644454" cy="31136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a-DK" sz="1200" dirty="0">
                <a:solidFill>
                  <a:prstClr val="black"/>
                </a:solidFill>
              </a:rPr>
              <a:t>Ydelse</a:t>
            </a:r>
          </a:p>
        </p:txBody>
      </p:sp>
      <p:sp>
        <p:nvSpPr>
          <p:cNvPr id="135" name="Tekstfelt 134">
            <a:extLst>
              <a:ext uri="{FF2B5EF4-FFF2-40B4-BE49-F238E27FC236}">
                <a16:creationId xmlns="" xmlns:a16="http://schemas.microsoft.com/office/drawing/2014/main" id="{84ABF3B2-DB8B-4C56-85F7-DF3F661B754F}"/>
              </a:ext>
            </a:extLst>
          </p:cNvPr>
          <p:cNvSpPr txBox="1"/>
          <p:nvPr/>
        </p:nvSpPr>
        <p:spPr>
          <a:xfrm>
            <a:off x="233035" y="1708905"/>
            <a:ext cx="1089903" cy="27880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a-DK" sz="1200" dirty="0">
                <a:solidFill>
                  <a:prstClr val="black"/>
                </a:solidFill>
              </a:rPr>
              <a:t>Klassifikation</a:t>
            </a:r>
          </a:p>
        </p:txBody>
      </p:sp>
      <p:sp>
        <p:nvSpPr>
          <p:cNvPr id="136" name="Tekstfelt 135">
            <a:extLst>
              <a:ext uri="{FF2B5EF4-FFF2-40B4-BE49-F238E27FC236}">
                <a16:creationId xmlns="" xmlns:a16="http://schemas.microsoft.com/office/drawing/2014/main" id="{36C8C138-3B1A-4BAF-90F7-B2E79D7D65C9}"/>
              </a:ext>
            </a:extLst>
          </p:cNvPr>
          <p:cNvSpPr txBox="1"/>
          <p:nvPr/>
        </p:nvSpPr>
        <p:spPr>
          <a:xfrm>
            <a:off x="1309819" y="1941811"/>
            <a:ext cx="1089903" cy="27880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a-DK" sz="1200" dirty="0">
                <a:solidFill>
                  <a:prstClr val="black"/>
                </a:solidFill>
              </a:rPr>
              <a:t>Organisation</a:t>
            </a:r>
          </a:p>
        </p:txBody>
      </p:sp>
      <p:pic>
        <p:nvPicPr>
          <p:cNvPr id="20" name="Grafik 19" descr="Mand">
            <a:extLst>
              <a:ext uri="{FF2B5EF4-FFF2-40B4-BE49-F238E27FC236}">
                <a16:creationId xmlns="" xmlns:a16="http://schemas.microsoft.com/office/drawing/2014/main" id="{6438C924-AB9C-459A-BA19-D3A3ADB20228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861243" y="1156758"/>
            <a:ext cx="1385040" cy="1540224"/>
          </a:xfrm>
          <a:prstGeom prst="rect">
            <a:avLst/>
          </a:prstGeom>
        </p:spPr>
      </p:pic>
      <p:sp>
        <p:nvSpPr>
          <p:cNvPr id="55" name="Rektangel 54">
            <a:extLst>
              <a:ext uri="{FF2B5EF4-FFF2-40B4-BE49-F238E27FC236}">
                <a16:creationId xmlns="" xmlns:a16="http://schemas.microsoft.com/office/drawing/2014/main" id="{95967CAD-7D58-4823-8100-A6FC2707F7A7}"/>
              </a:ext>
            </a:extLst>
          </p:cNvPr>
          <p:cNvSpPr/>
          <p:nvPr/>
        </p:nvSpPr>
        <p:spPr>
          <a:xfrm>
            <a:off x="1507580" y="3981715"/>
            <a:ext cx="11065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b="1" dirty="0">
                <a:solidFill>
                  <a:srgbClr val="4472C4"/>
                </a:solidFill>
              </a:rPr>
              <a:t>HOP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&lt;CPR&gt;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&lt;Parametre&gt;</a:t>
            </a:r>
          </a:p>
        </p:txBody>
      </p:sp>
      <p:sp>
        <p:nvSpPr>
          <p:cNvPr id="71" name="Tekstfelt 70">
            <a:extLst>
              <a:ext uri="{FF2B5EF4-FFF2-40B4-BE49-F238E27FC236}">
                <a16:creationId xmlns="" xmlns:a16="http://schemas.microsoft.com/office/drawing/2014/main" id="{44A4CB5A-4926-49E2-85C1-5B11D2231F83}"/>
              </a:ext>
            </a:extLst>
          </p:cNvPr>
          <p:cNvSpPr txBox="1"/>
          <p:nvPr/>
        </p:nvSpPr>
        <p:spPr>
          <a:xfrm>
            <a:off x="8433068" y="4021496"/>
            <a:ext cx="2132285" cy="1940249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da-DK" sz="900" dirty="0">
              <a:solidFill>
                <a:srgbClr val="C00000"/>
              </a:solidFill>
            </a:endParaRPr>
          </a:p>
        </p:txBody>
      </p:sp>
      <p:sp>
        <p:nvSpPr>
          <p:cNvPr id="56" name="Sky 55">
            <a:extLst>
              <a:ext uri="{FF2B5EF4-FFF2-40B4-BE49-F238E27FC236}">
                <a16:creationId xmlns="" xmlns:a16="http://schemas.microsoft.com/office/drawing/2014/main" id="{1B16E5C4-2CC0-4D04-9A3B-3B7269AF2F74}"/>
              </a:ext>
            </a:extLst>
          </p:cNvPr>
          <p:cNvSpPr/>
          <p:nvPr/>
        </p:nvSpPr>
        <p:spPr>
          <a:xfrm rot="766107">
            <a:off x="7830426" y="549198"/>
            <a:ext cx="2487715" cy="251544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prstClr val="white"/>
              </a:solidFill>
            </a:endParaRPr>
          </a:p>
        </p:txBody>
      </p:sp>
      <p:pic>
        <p:nvPicPr>
          <p:cNvPr id="37" name="Billede 36">
            <a:extLst>
              <a:ext uri="{FF2B5EF4-FFF2-40B4-BE49-F238E27FC236}">
                <a16:creationId xmlns="" xmlns:a16="http://schemas.microsoft.com/office/drawing/2014/main" id="{FAC92AF0-427D-41DF-B8BD-DF02395CAB2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664366" y="4145253"/>
            <a:ext cx="1669687" cy="1702167"/>
          </a:xfrm>
          <a:prstGeom prst="rect">
            <a:avLst/>
          </a:prstGeom>
        </p:spPr>
      </p:pic>
      <p:pic>
        <p:nvPicPr>
          <p:cNvPr id="38" name="Billede 37">
            <a:extLst>
              <a:ext uri="{FF2B5EF4-FFF2-40B4-BE49-F238E27FC236}">
                <a16:creationId xmlns="" xmlns:a16="http://schemas.microsoft.com/office/drawing/2014/main" id="{3939A079-E495-489F-A1AA-5605075C007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057645" y="4145253"/>
            <a:ext cx="1680726" cy="170216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="" xmlns:a16="http://schemas.microsoft.com/office/drawing/2014/main" id="{82B09F70-ADEF-4D41-AFC6-6F321F5B7A5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70346" y="5196203"/>
            <a:ext cx="686559" cy="948210"/>
          </a:xfrm>
          <a:prstGeom prst="rect">
            <a:avLst/>
          </a:prstGeom>
        </p:spPr>
      </p:pic>
      <p:pic>
        <p:nvPicPr>
          <p:cNvPr id="43" name="Billede 42">
            <a:extLst>
              <a:ext uri="{FF2B5EF4-FFF2-40B4-BE49-F238E27FC236}">
                <a16:creationId xmlns="" xmlns:a16="http://schemas.microsoft.com/office/drawing/2014/main" id="{284BC951-5C8B-4F06-B4E3-532E3A3941A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197914" y="5196203"/>
            <a:ext cx="686558" cy="948210"/>
          </a:xfrm>
          <a:prstGeom prst="rect">
            <a:avLst/>
          </a:prstGeom>
        </p:spPr>
      </p:pic>
      <p:pic>
        <p:nvPicPr>
          <p:cNvPr id="3" name="Grafik 2" descr="Mærkat">
            <a:extLst>
              <a:ext uri="{FF2B5EF4-FFF2-40B4-BE49-F238E27FC236}">
                <a16:creationId xmlns="" xmlns:a16="http://schemas.microsoft.com/office/drawing/2014/main" id="{BD372D30-0DDB-4B9A-A2EE-C3B61AEA9A96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5400000">
            <a:off x="7290014" y="1277977"/>
            <a:ext cx="798529" cy="798529"/>
          </a:xfrm>
          <a:prstGeom prst="rect">
            <a:avLst/>
          </a:prstGeom>
        </p:spPr>
      </p:pic>
      <p:sp>
        <p:nvSpPr>
          <p:cNvPr id="79" name="Rektangel 78">
            <a:extLst>
              <a:ext uri="{FF2B5EF4-FFF2-40B4-BE49-F238E27FC236}">
                <a16:creationId xmlns="" xmlns:a16="http://schemas.microsoft.com/office/drawing/2014/main" id="{CE7D685E-29FE-470F-8AAF-FFCBDFDBDA82}"/>
              </a:ext>
            </a:extLst>
          </p:cNvPr>
          <p:cNvSpPr/>
          <p:nvPr/>
        </p:nvSpPr>
        <p:spPr>
          <a:xfrm>
            <a:off x="7210858" y="3993560"/>
            <a:ext cx="11065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b="1" dirty="0">
                <a:solidFill>
                  <a:srgbClr val="4472C4"/>
                </a:solidFill>
              </a:rPr>
              <a:t>HOP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&lt;CPR&gt;</a:t>
            </a:r>
          </a:p>
          <a:p>
            <a:r>
              <a:rPr lang="da-DK" sz="1000" dirty="0">
                <a:solidFill>
                  <a:srgbClr val="4472C4"/>
                </a:solidFill>
              </a:rPr>
              <a:t>        &lt;Parametre&gt;</a:t>
            </a: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It-Arkitekturrådet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30. maj 2018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6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Fællesoffentlige overvejelser om løsningsarkitektur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3258"/>
            <a:ext cx="12192000" cy="3508866"/>
          </a:xfrm>
          <a:prstGeom prst="rect">
            <a:avLst/>
          </a:prstGeom>
        </p:spPr>
      </p:pic>
      <p:sp>
        <p:nvSpPr>
          <p:cNvPr id="10" name="Afrundet rektangel 9"/>
          <p:cNvSpPr/>
          <p:nvPr/>
        </p:nvSpPr>
        <p:spPr>
          <a:xfrm>
            <a:off x="4027055" y="1976582"/>
            <a:ext cx="4193309" cy="383309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4000"/>
              </a:lnSpc>
            </a:pPr>
            <a:endParaRPr lang="da-DK" sz="1600" dirty="0" err="1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8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Foreløbig Erfaringsopsamling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543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It-Arkitekturrådet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30. maj 2018</a:t>
            </a:r>
            <a:endParaRPr lang="en-GB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Erfaringsopsamling og gode råd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 smtClean="0"/>
              <a:t>Igangsat interviews med relevante parter om erfaringer med udstilling af borgernes data. Forventer at være i dialog med:</a:t>
            </a:r>
          </a:p>
          <a:p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Kommuner udvalgt fra spørgeskemaundersøgelsen </a:t>
            </a:r>
          </a:p>
          <a:p>
            <a:pPr marL="465750" lvl="2" indent="-285750">
              <a:buFont typeface="Arial" panose="020B0604020202020204" pitchFamily="34" charset="0"/>
              <a:buChar char="•"/>
            </a:pPr>
            <a:r>
              <a:rPr lang="da-DK" dirty="0" smtClean="0"/>
              <a:t>[Pt. Syddjurs, Silkeborg, Sønderborg, Frederiksberg, Helsingør &amp; Fredericia]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Øvrige offentlige parter, </a:t>
            </a:r>
            <a:r>
              <a:rPr lang="da-DK" dirty="0"/>
              <a:t>med kendskab til at give adgang til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Internationale parter, med kendskab til at give adgang til data</a:t>
            </a:r>
          </a:p>
          <a:p>
            <a:endParaRPr lang="da-DK" dirty="0"/>
          </a:p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Temaer i interviewguide: </a:t>
            </a:r>
          </a:p>
          <a:p>
            <a:pPr>
              <a:buNone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/>
              <a:t>Baggrunden og motivationen for at udstille borgerens </a:t>
            </a:r>
            <a:r>
              <a:rPr lang="da-DK" b="0" dirty="0" smtClean="0"/>
              <a:t>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Sikre </a:t>
            </a:r>
            <a:r>
              <a:rPr lang="da-DK" b="0" dirty="0"/>
              <a:t>d</a:t>
            </a:r>
            <a:r>
              <a:rPr lang="da-DK" b="0" dirty="0" smtClean="0"/>
              <a:t>atakvalitet </a:t>
            </a:r>
            <a:r>
              <a:rPr lang="da-DK" b="0" dirty="0"/>
              <a:t>– </a:t>
            </a:r>
            <a:r>
              <a:rPr lang="da-DK" b="0" dirty="0" smtClean="0"/>
              <a:t>forberedelse forud for igangsættelse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Udvælgelse </a:t>
            </a:r>
            <a:r>
              <a:rPr lang="da-DK" b="0" dirty="0"/>
              <a:t>af </a:t>
            </a:r>
            <a:r>
              <a:rPr lang="da-DK" b="0" dirty="0" smtClean="0"/>
              <a:t>områder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Klarlægge </a:t>
            </a:r>
            <a:r>
              <a:rPr lang="da-DK" b="0" dirty="0"/>
              <a:t>udfordringer og løsninger </a:t>
            </a: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Gevinster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Tekniske aspekter – beskrivelse af løsningen</a:t>
            </a:r>
          </a:p>
          <a:p>
            <a:pPr>
              <a:buNone/>
            </a:pP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Anbefalinger</a:t>
            </a:r>
            <a:endParaRPr lang="da-DK" b="0" dirty="0"/>
          </a:p>
        </p:txBody>
      </p:sp>
    </p:spTree>
    <p:extLst>
      <p:ext uri="{BB962C8B-B14F-4D97-AF65-F5344CB8AC3E}">
        <p14:creationId xmlns:p14="http://schemas.microsoft.com/office/powerpoint/2010/main" val="7562419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KL gul">
      <a:dk1>
        <a:sysClr val="windowText" lastClr="000000"/>
      </a:dk1>
      <a:lt1>
        <a:sysClr val="window" lastClr="FFFFFF"/>
      </a:lt1>
      <a:dk2>
        <a:srgbClr val="003B7A"/>
      </a:dk2>
      <a:lt2>
        <a:srgbClr val="E6E6E6"/>
      </a:lt2>
      <a:accent1>
        <a:srgbClr val="003B7A"/>
      </a:accent1>
      <a:accent2>
        <a:srgbClr val="ECBE00"/>
      </a:accent2>
      <a:accent3>
        <a:srgbClr val="F5DB73"/>
      </a:accent3>
      <a:accent4>
        <a:srgbClr val="565656"/>
      </a:accent4>
      <a:accent5>
        <a:srgbClr val="9B9B9B"/>
      </a:accent5>
      <a:accent6>
        <a:srgbClr val="8493B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>
          <a:solidFill>
            <a:schemeClr val="accent2"/>
          </a:solidFill>
        </a:ln>
      </a:spPr>
      <a:bodyPr rtlCol="0" anchor="ctr"/>
      <a:lstStyle>
        <a:defPPr algn="ctr">
          <a:lnSpc>
            <a:spcPct val="104000"/>
          </a:lnSpc>
          <a:defRPr sz="16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4000"/>
          </a:lnSpc>
          <a:defRPr sz="16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L 4-3" id="{1B07B580-9EDD-432D-9779-416A21540967}" vid="{410260B3-D937-4ABA-B8B3-35452AAB9D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7A5C799FCB467C4A9FD011245ABC4880" ma:contentTypeVersion="1" ma:contentTypeDescription="GetOrganized dokument" ma:contentTypeScope="" ma:versionID="81100de6e7ff21e039f60b6f957d2756">
  <xsd:schema xmlns:xsd="http://www.w3.org/2001/XMLSchema" xmlns:xs="http://www.w3.org/2001/XMLSchema" xmlns:p="http://schemas.microsoft.com/office/2006/metadata/properties" xmlns:ns1="http://schemas.microsoft.com/sharepoint/v3" xmlns:ns2="C2191D58-9C4C-4913-B5B4-F8B6A9BF8043" targetNamespace="http://schemas.microsoft.com/office/2006/metadata/properties" ma:root="true" ma:fieldsID="2a0ee8fcaba3a87561649e5ce3cdd56a" ns1:_="" ns2:_="">
    <xsd:import namespace="http://schemas.microsoft.com/sharepoint/v3"/>
    <xsd:import namespace="C2191D58-9C4C-4913-B5B4-F8B6A9BF8043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91D58-9C4C-4913-B5B4-F8B6A9BF8043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lAttachment xmlns="http://schemas.microsoft.com/sharepoint/v3">false</LocalAttachment>
    <CaseRecordNumber xmlns="http://schemas.microsoft.com/sharepoint/v3">0</CaseRecordNumber>
    <CaseID xmlns="http://schemas.microsoft.com/sharepoint/v3">SAG-2017-06822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SAG-2017-06822</CCMVisualId>
    <Finalized xmlns="http://schemas.microsoft.com/sharepoint/v3">false</Finalized>
    <DocID xmlns="http://schemas.microsoft.com/sharepoint/v3">2543139</DocID>
    <CCMTemplateID xmlns="http://schemas.microsoft.com/sharepoint/v3">0</CCMTemplateID>
    <Dokumenttype xmlns="C2191D58-9C4C-4913-B5B4-F8B6A9BF8043">Andet dokument</Dokumenttype>
    <CCMAgendaDocumentStatus xmlns="C2191D58-9C4C-4913-B5B4-F8B6A9BF8043" xsi:nil="true"/>
    <CCMAgendaStatus xmlns="C2191D58-9C4C-4913-B5B4-F8B6A9BF8043" xsi:nil="true"/>
    <AgendaStatusIcon xmlns="C2191D58-9C4C-4913-B5B4-F8B6A9BF8043" xsi:nil="true"/>
    <CCMMeetingCaseInstanceId xmlns="C2191D58-9C4C-4913-B5B4-F8B6A9BF8043" xsi:nil="true"/>
    <CCMMeetingCaseId xmlns="C2191D58-9C4C-4913-B5B4-F8B6A9BF8043" xsi:nil="true"/>
    <CCMMeetingCaseLink xmlns="C2191D58-9C4C-4913-B5B4-F8B6A9BF8043">
      <Url xsi:nil="true"/>
      <Description xsi:nil="true"/>
    </CCMMeetingCaseLink>
    <CCMAgendaItemId xmlns="C2191D58-9C4C-4913-B5B4-F8B6A9BF8043" xsi:nil="true"/>
    <DocumentDescription xmlns="C2191D58-9C4C-4913-B5B4-F8B6A9BF8043" xsi:nil="true"/>
    <CCMConversation xmlns="http://schemas.microsoft.com/sharepoint/v3">Overblik over præsentationer til It-arkitekturrådsmøde01D3F775166C1DB0D4D493E04BA6BE3AD4DED956895D</CCMConversation>
  </documentManagement>
</p:properties>
</file>

<file path=customXml/itemProps1.xml><?xml version="1.0" encoding="utf-8"?>
<ds:datastoreItem xmlns:ds="http://schemas.openxmlformats.org/officeDocument/2006/customXml" ds:itemID="{5196F788-9FD5-40EB-8E08-5E15319DD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191D58-9C4C-4913-B5B4-F8B6A9BF8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99866A-902C-4E61-869F-DCCE73AE8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C5CA0-9C60-46A7-925D-D1BB54D0633E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DDB22C9-276D-49CF-9C24-082A74D0AEE0"/>
    <ds:schemaRef ds:uri="http://schemas.microsoft.com/sharepoint/v3"/>
    <ds:schemaRef ds:uri="http://schemas.microsoft.com/office/2006/metadata/properties"/>
    <ds:schemaRef ds:uri="C2191D58-9C4C-4913-B5B4-F8B6A9BF80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602</Words>
  <Application>Microsoft Office PowerPoint</Application>
  <PresentationFormat>Widescreen</PresentationFormat>
  <Paragraphs>160</Paragraphs>
  <Slides>12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HelveticaNeueLT Std Lt Cn</vt:lpstr>
      <vt:lpstr>Wingdings</vt:lpstr>
      <vt:lpstr>Blank</vt:lpstr>
      <vt:lpstr>Adgang til egne data</vt:lpstr>
      <vt:lpstr>Agenda</vt:lpstr>
      <vt:lpstr>Siden sidst</vt:lpstr>
      <vt:lpstr>PowerPoint-præsentation</vt:lpstr>
      <vt:lpstr>Løsningskoncept  &amp; fællesoffentlig arketyper for arkitektur</vt:lpstr>
      <vt:lpstr>PowerPoint-præsentation</vt:lpstr>
      <vt:lpstr>Fællesoffentlige overvejelser om løsningsarkitektur</vt:lpstr>
      <vt:lpstr>Foreløbig Erfaringsopsamling</vt:lpstr>
      <vt:lpstr>Erfaringsopsamling og gode råd</vt:lpstr>
      <vt:lpstr>10 råd til processen for udstilling af data</vt:lpstr>
      <vt:lpstr>Det videre arbejde</vt:lpstr>
      <vt:lpstr>Næste skridt</vt:lpstr>
    </vt:vector>
  </TitlesOfParts>
  <Company>KL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2.6 Adgang til egne data</dc:title>
  <dc:creator>KL</dc:creator>
  <cp:lastModifiedBy>Thilde Krog</cp:lastModifiedBy>
  <cp:revision>49</cp:revision>
  <dcterms:created xsi:type="dcterms:W3CDTF">2015-09-18T12:44:32Z</dcterms:created>
  <dcterms:modified xsi:type="dcterms:W3CDTF">2018-10-18T07:40:16Z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0x010100AC085CFC53BC46CEA2EADE194AD9D482007A5C799FCB467C4A9FD011245ABC4880</vt:lpwstr>
  </property>
  <property fmtid="{D5CDD505-2E9C-101B-9397-08002B2CF9AE}" pid="4" name="CCMIsSharedOnOneDrive">
    <vt:bool>false</vt:bool>
  </property>
  <property fmtid="{D5CDD505-2E9C-101B-9397-08002B2CF9AE}" pid="5" name="CCMOneDriveID">
    <vt:lpwstr/>
  </property>
  <property fmtid="{D5CDD505-2E9C-101B-9397-08002B2CF9AE}" pid="6" name="CCMOneDriveOwnerID">
    <vt:lpwstr/>
  </property>
  <property fmtid="{D5CDD505-2E9C-101B-9397-08002B2CF9AE}" pid="7" name="CCMOneDriveItemID">
    <vt:lpwstr/>
  </property>
  <property fmtid="{D5CDD505-2E9C-101B-9397-08002B2CF9AE}" pid="8" name="CCMSystem">
    <vt:lpwstr> </vt:lpwstr>
  </property>
  <property fmtid="{D5CDD505-2E9C-101B-9397-08002B2CF9AE}" pid="9" name="CCMEventContext">
    <vt:lpwstr>35cfa431-0189-480d-b557-fd98f08cc219</vt:lpwstr>
  </property>
  <property fmtid="{D5CDD505-2E9C-101B-9397-08002B2CF9AE}" pid="10" name="CCMIsEmailAttachment">
    <vt:i4>1</vt:i4>
  </property>
</Properties>
</file>